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12192000"/>
  <p:custDataLst>
    <p:tags r:id="rId30"/>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4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321240c8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磨尖课04 极化恒等式</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CCA9356A-B698-4587-BB37-DEBE7A320F9E}"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321240c8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磨尖课04 极化恒等式</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661DF90D-FBDF-42B8-A6A2-81C6039ED9AE}"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321240c8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磨尖课04 极化恒等式</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F20B9245-33FD-4EB4-B9BD-5BED19EC73A4}"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321240c8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磨尖课04 极化恒等式</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7245B428-1413-4EC7-885D-3D4353987F58}"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内容#df=321240c8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磨尖课04 极化恒等式</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B9E7A38A-7BA1-4C1B-8E89-702E9FF9B36A}"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3ecd4737efc0009ee519e#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CAAB33F9-1FFA-477C-827A-4C683A67E2E0}"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321240c8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磨尖课04 极化恒等式</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2EE2433A-3508-4B04-B8C8-5947F76FD9B3}"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9.xml"/><Relationship Id="rId5" Type="http://schemas.openxmlformats.org/officeDocument/2006/relationships/image" Target="../media/image20.jpe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46.png"/><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slide" Target="slide20.xml"/><Relationship Id="rId5" Type="http://schemas.openxmlformats.org/officeDocument/2006/relationships/slide" Target="slide1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d124f6381?vbadefaultcenterpage=1&amp;parentnodeid=1af612fb3&amp;vbahtmlprocessed=1" descr="preencoded.png"/>
          <p:cNvPicPr>
            <a:picLocks noChangeAspect="1"/>
          </p:cNvPicPr>
          <p:nvPr/>
        </p:nvPicPr>
        <p:blipFill>
          <a:blip r:embed="rId3"/>
          <a:stretch>
            <a:fillRect/>
          </a:stretch>
        </p:blipFill>
        <p:spPr>
          <a:xfrm>
            <a:off x="3483864" y="756000"/>
            <a:ext cx="5221224" cy="603504"/>
          </a:xfrm>
          <a:prstGeom prst="rect">
            <a:avLst/>
          </a:prstGeom>
        </p:spPr>
      </p:pic>
      <p:pic>
        <p:nvPicPr>
          <p:cNvPr id="3" name="QB_5_BD.5_1#00d13dbf5?hastextimagelayout=1&amp;vbadefaultcenterpage=1&amp;parentnodeid=d124f6381&amp;vbahtmlprocessed=1&amp;hassurroun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8690485" y="1541368"/>
            <a:ext cx="2807208" cy="2414016"/>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B_5_BD.5_2#00d13dbf5?hastextimagelayout=2&amp;vbadefaultcenterpage=1&amp;parentnodeid=d124f6381&amp;vbahtmlprocessed=1"/>
              <p:cNvSpPr/>
              <p:nvPr/>
            </p:nvSpPr>
            <p:spPr>
              <a:xfrm>
                <a:off x="502920" y="1495648"/>
                <a:ext cx="8247888" cy="1090740"/>
              </a:xfrm>
              <a:prstGeom prst="rect">
                <a:avLst/>
              </a:prstGeom>
              <a:noFill/>
            </p:spPr>
            <p:txBody>
              <a:bodyPr wrap="square" lIns="0" tIns="0" rIns="0" bIns="0" rtlCol="0" anchor="t"/>
              <a:lstStyle/>
              <a:p>
                <a:pPr marL="0" algn="l" latinLnBrk="1">
                  <a:lnSpc>
                    <a:spcPct val="150000"/>
                  </a:lnSpc>
                </a:pP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咸阳模拟）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如图，在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的中点，则</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𝐵𝐷</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5_BD.5_2#00d13dbf5?hastextimagelayout=2&amp;vbadefaultcenterpage=1&amp;parentnodeid=d124f6381&amp;vbahtmlprocessed=1"/>
              <p:cNvSpPr>
                <a:spLocks noRot="1" noChangeAspect="1" noMove="1" noResize="1" noEditPoints="1" noAdjustHandles="1" noChangeArrowheads="1" noChangeShapeType="1" noTextEdit="1"/>
              </p:cNvSpPr>
              <p:nvPr/>
            </p:nvSpPr>
            <p:spPr>
              <a:xfrm>
                <a:off x="502920" y="1495648"/>
                <a:ext cx="8247888" cy="1090740"/>
              </a:xfrm>
              <a:prstGeom prst="rect">
                <a:avLst/>
              </a:prstGeom>
              <a:blipFill rotWithShape="1">
                <a:blip r:embed="rId5"/>
                <a:stretch>
                  <a:fillRect t="-20" r="6" b="-296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5_AN.6_1#00d13dbf5.blank?vbadefaultcenterpage=1&amp;parentnodeid=d124f6381&amp;vbapositionanswer=2&amp;vbahtmlprocessed=1"/>
              <p:cNvSpPr/>
              <p:nvPr/>
            </p:nvSpPr>
            <p:spPr>
              <a:xfrm>
                <a:off x="4132580" y="2158651"/>
                <a:ext cx="550863" cy="353441"/>
              </a:xfrm>
              <a:prstGeom prst="rect">
                <a:avLst/>
              </a:prstGeom>
              <a:noFill/>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QB_5_AN.6_1#00d13dbf5.blank?vbadefaultcenterpage=1&amp;parentnodeid=d124f6381&amp;vbapositionanswer=2&amp;vbahtmlprocessed=1"/>
              <p:cNvSpPr>
                <a:spLocks noRot="1" noChangeAspect="1" noMove="1" noResize="1" noEditPoints="1" noAdjustHandles="1" noChangeArrowheads="1" noChangeShapeType="1" noTextEdit="1"/>
              </p:cNvSpPr>
              <p:nvPr/>
            </p:nvSpPr>
            <p:spPr>
              <a:xfrm>
                <a:off x="4132580" y="2158651"/>
                <a:ext cx="550863" cy="353441"/>
              </a:xfrm>
              <a:prstGeom prst="rect">
                <a:avLst/>
              </a:prstGeom>
              <a:blipFill rotWithShape="1">
                <a:blip r:embed="rId6"/>
                <a:stretch>
                  <a:fillRect t="-81" r="58" b="-7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5_AS.7_1#00d13dbf5?hastextimagelayout=2&amp;vbadefaultcenterpage=1&amp;parentnodeid=d124f6381&amp;vbahtmlprocessed=1&amp;bbb=1&amp;hasbroken=1"/>
              <p:cNvSpPr/>
              <p:nvPr/>
            </p:nvSpPr>
            <p:spPr>
              <a:xfrm>
                <a:off x="502920" y="2937098"/>
                <a:ext cx="8247888" cy="2691575"/>
              </a:xfrm>
              <a:prstGeom prst="rect">
                <a:avLst/>
              </a:prstGeom>
              <a:noFill/>
            </p:spPr>
            <p:txBody>
              <a:bodyPr wrap="square" lIns="0" tIns="0" rIns="0" bIns="0" rtlCol="0" anchor="t"/>
              <a:lstStyle/>
              <a:p>
                <a:pPr algn="l" latinLnBrk="1">
                  <a:lnSpc>
                    <a:spcPts val="6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p>
              <a:p>
                <a:pPr latinLnBrk="1">
                  <a:lnSpc>
                    <a:spcPts val="5700"/>
                  </a:lnSpc>
                </a:pP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36−64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B_5_AS.7_1#00d13dbf5?hastextimagelayout=2&amp;vbadefaultcenterpage=1&amp;parentnodeid=d124f6381&amp;vbahtmlprocessed=1&amp;bbb=1&amp;hasbroken=1"/>
              <p:cNvSpPr>
                <a:spLocks noRot="1" noChangeAspect="1" noMove="1" noResize="1" noEditPoints="1" noAdjustHandles="1" noChangeArrowheads="1" noChangeShapeType="1" noTextEdit="1"/>
              </p:cNvSpPr>
              <p:nvPr/>
            </p:nvSpPr>
            <p:spPr>
              <a:xfrm>
                <a:off x="502920" y="2937098"/>
                <a:ext cx="8247888" cy="2691575"/>
              </a:xfrm>
              <a:prstGeom prst="rect">
                <a:avLst/>
              </a:prstGeom>
              <a:blipFill rotWithShape="1">
                <a:blip r:embed="rId7"/>
                <a:stretch>
                  <a:fillRect t="-8" r="6" b="-379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wipe(left)">
                                      <p:cBhvr>
                                        <p:cTn id="18" dur="500"/>
                                        <p:tgtEl>
                                          <p:spTgt spid="6">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wipe(left)">
                                      <p:cBhvr>
                                        <p:cTn id="2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4a9126b50.fixed?vbadefaultcenterpage=1&amp;parentnodeid=321240c8e&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磨尖点二</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求向量数量积的最值（范围）</a:t>
            </a:r>
            <a:endParaRPr lang="en-US" altLang="zh-CN" sz="4400" dirty="0"/>
          </a:p>
        </p:txBody>
      </p:sp>
      <p:pic>
        <p:nvPicPr>
          <p:cNvPr id="3" name="C_3#4a9126b50.fixed?vbadefaultcenterpage=1&amp;parentnodeid=321240c8e&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4_BD.8_1#245eb5203?vbadefaultcenterpage=1&amp;parentnodeid=4a9126b50&amp;vbahtmlprocessed=1"/>
              <p:cNvSpPr/>
              <p:nvPr/>
            </p:nvSpPr>
            <p:spPr>
              <a:xfrm>
                <a:off x="584835" y="2447939"/>
                <a:ext cx="11183112" cy="109074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（一题多解）</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（2022</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北京卷）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90</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up>
                    </m:sSup>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所在平面内的动点，且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𝑃𝐴</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4_BD.8_1#245eb5203?vbadefaultcenterpage=1&amp;parentnodeid=4a9126b50&amp;vbahtmlprocessed=1"/>
              <p:cNvSpPr>
                <a:spLocks noRot="1" noChangeAspect="1" noMove="1" noResize="1" noEditPoints="1" noAdjustHandles="1" noChangeArrowheads="1" noChangeShapeType="1" noTextEdit="1"/>
              </p:cNvSpPr>
              <p:nvPr/>
            </p:nvSpPr>
            <p:spPr>
              <a:xfrm>
                <a:off x="584835" y="2447939"/>
                <a:ext cx="11183112" cy="1090740"/>
              </a:xfrm>
              <a:prstGeom prst="rect">
                <a:avLst/>
              </a:prstGeom>
              <a:blipFill rotWithShape="1">
                <a:blip r:embed="rId3"/>
                <a:stretch>
                  <a:fillRect t="-1" r="1" b="-37625"/>
                </a:stretch>
              </a:blipFill>
            </p:spPr>
            <p:txBody>
              <a:bodyPr/>
              <a:lstStyle/>
              <a:p>
                <a:r>
                  <a:rPr lang="zh-CN" altLang="en-US">
                    <a:noFill/>
                  </a:rPr>
                  <a:t> </a:t>
                </a:r>
              </a:p>
            </p:txBody>
          </p:sp>
        </mc:Fallback>
      </mc:AlternateContent>
      <p:sp>
        <p:nvSpPr>
          <p:cNvPr id="3" name="QC_4_AN.9_1#245eb5203.bracket?vbadefaultcenterpage=1&amp;parentnodeid=4a9126b50&amp;vbapositionanswer=3&amp;vbahtmlprocessed=1"/>
          <p:cNvSpPr/>
          <p:nvPr/>
        </p:nvSpPr>
        <p:spPr>
          <a:xfrm>
            <a:off x="9683286" y="3189700"/>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xmlns:a14="http://schemas.microsoft.com/office/drawing/2010/main">
        <mc:Choice Requires="a14">
          <p:sp>
            <p:nvSpPr>
              <p:cNvPr id="4" name="QC_4_BD.10_1#245eb5203.choices?vbadefaultcenterpage=1&amp;parentnodeid=4a9126b50&amp;vbahtmlprocessed=1"/>
              <p:cNvSpPr/>
              <p:nvPr/>
            </p:nvSpPr>
            <p:spPr>
              <a:xfrm>
                <a:off x="502920" y="3879736"/>
                <a:ext cx="11183112" cy="479235"/>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[−5,3]</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[−3,5]</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[−6,4]</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4" name="QC_4_BD.10_1#245eb5203.choices?vbadefaultcenterpage=1&amp;parentnodeid=4a9126b50&amp;vbahtmlprocessed=1"/>
              <p:cNvSpPr>
                <a:spLocks noRot="1" noChangeAspect="1" noMove="1" noResize="1" noEditPoints="1" noAdjustHandles="1" noChangeArrowheads="1" noChangeShapeType="1" noTextEdit="1"/>
              </p:cNvSpPr>
              <p:nvPr/>
            </p:nvSpPr>
            <p:spPr>
              <a:xfrm>
                <a:off x="502920" y="3879736"/>
                <a:ext cx="11183112" cy="479235"/>
              </a:xfrm>
              <a:prstGeom prst="rect">
                <a:avLst/>
              </a:prstGeom>
              <a:blipFill rotWithShape="1">
                <a:blip r:embed="rId4"/>
                <a:stretch>
                  <a:fillRect t="-109" r="1" b="-1437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4_AS.11_1#245eb5203?vbadefaultcenterpage=1&amp;parentnodeid=4a9126b50&amp;vbahtmlprocessed=1"/>
              <p:cNvSpPr/>
              <p:nvPr/>
            </p:nvSpPr>
            <p:spPr>
              <a:xfrm>
                <a:off x="502920" y="1460228"/>
                <a:ext cx="11631613" cy="48602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（法一）依题意建立如图所示的平面直角坐标系，则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4_AS.11_1#245eb5203?vbadefaultcenterpage=1&amp;parentnodeid=4a9126b50&amp;vbahtmlprocessed=1"/>
              <p:cNvSpPr>
                <a:spLocks noRot="1" noChangeAspect="1" noMove="1" noResize="1" noEditPoints="1" noAdjustHandles="1" noChangeArrowheads="1" noChangeShapeType="1" noTextEdit="1"/>
              </p:cNvSpPr>
              <p:nvPr/>
            </p:nvSpPr>
            <p:spPr>
              <a:xfrm>
                <a:off x="502920" y="1460228"/>
                <a:ext cx="11631613" cy="486029"/>
              </a:xfrm>
              <a:prstGeom prst="rect">
                <a:avLst/>
              </a:prstGeom>
              <a:blipFill rotWithShape="1">
                <a:blip r:embed="rId3"/>
                <a:stretch>
                  <a:fillRect t="-75" r="3" b="-12807"/>
                </a:stretch>
              </a:blipFill>
            </p:spPr>
            <p:txBody>
              <a:bodyPr/>
              <a:lstStyle/>
              <a:p>
                <a:r>
                  <a:rPr lang="zh-CN" altLang="en-US">
                    <a:noFill/>
                  </a:rPr>
                  <a:t> </a:t>
                </a:r>
              </a:p>
            </p:txBody>
          </p:sp>
        </mc:Fallback>
      </mc:AlternateContent>
      <p:pic>
        <p:nvPicPr>
          <p:cNvPr id="3" name="QC_4_AS.11_2#245eb5203?vbadefaultcenterpage=1&amp;parentnodeid=4a9126b50&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389120" y="2083036"/>
            <a:ext cx="3410712" cy="3602736"/>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4_AS.11_3#245eb5203?vbadefaultcenterpage=1&amp;parentnodeid=4a9126b50&amp;vbahtmlprocessed=1&amp;bbb=1&amp;hasbroken=1"/>
              <p:cNvSpPr/>
              <p:nvPr/>
            </p:nvSpPr>
            <p:spPr>
              <a:xfrm>
                <a:off x="502920" y="1167366"/>
                <a:ext cx="11183112" cy="4792599"/>
              </a:xfrm>
              <a:prstGeom prst="rect">
                <a:avLst/>
              </a:prstGeom>
              <a:noFill/>
            </p:spPr>
            <p:txBody>
              <a:bodyPr wrap="square" lIns="0" tIns="0" rIns="0" bIns="0" rtlCol="0" anchor="t"/>
              <a:lstStyle/>
              <a:p>
                <a:pPr algn="l" latinLnBrk="1">
                  <a:lnSpc>
                    <a:spcPts val="44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为圆心，1为半径的圆上运动，设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9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900"/>
                  </a:lnSpc>
                </a:pP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ts val="5500"/>
                  </a:lnSpc>
                </a:pP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=1−5</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𝜑</m:t>
                        </m:r>
                      </m:e>
                    </m:d>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，其中</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tan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2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𝜑</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−4≤1−5</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𝜑</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4_AS.11_3#245eb5203?vbadefaultcenterpage=1&amp;parentnodeid=4a9126b50&amp;vbahtmlprocessed=1&amp;bbb=1&amp;hasbroken=1"/>
              <p:cNvSpPr>
                <a:spLocks noRot="1" noChangeAspect="1" noMove="1" noResize="1" noEditPoints="1" noAdjustHandles="1" noChangeArrowheads="1" noChangeShapeType="1" noTextEdit="1"/>
              </p:cNvSpPr>
              <p:nvPr/>
            </p:nvSpPr>
            <p:spPr>
              <a:xfrm>
                <a:off x="502920" y="1167366"/>
                <a:ext cx="11183112" cy="4792599"/>
              </a:xfrm>
              <a:prstGeom prst="rect">
                <a:avLst/>
              </a:prstGeom>
              <a:blipFill rotWithShape="1">
                <a:blip r:embed="rId3"/>
                <a:stretch>
                  <a:fillRect t="-5" r="1" b="-122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4_AS.11_4#245eb5203?vbadefaultcenterpage=1&amp;parentnodeid=4a9126b50&amp;vbahtmlprocessed=1"/>
              <p:cNvSpPr/>
              <p:nvPr/>
            </p:nvSpPr>
            <p:spPr>
              <a:xfrm>
                <a:off x="502920" y="1511981"/>
                <a:ext cx="11183112" cy="4122039"/>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（法二:极化恒等式）取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的中点为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，连接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（图略），则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𝐶𝑀</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由极化恒等式可得</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𝑃𝑀</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𝑃𝑀</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𝑃𝑀</m:t>
                            </m:r>
                          </m:e>
                        </m:d>
                      </m:e>
                      <m: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max</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𝐶𝑀</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,此时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e>
                        </m:d>
                      </m:e>
                      <m: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max</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𝑃𝑀</m:t>
                            </m:r>
                          </m:e>
                        </m:d>
                      </m:e>
                      <m: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min</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𝐶𝑀</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,此时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e>
                        </m:d>
                      </m:e>
                      <m: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min</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xmlns="">
          <p:sp>
            <p:nvSpPr>
              <p:cNvPr id="2" name="QC_4_AS.11_4#245eb5203?vbadefaultcenterpage=1&amp;parentnodeid=4a9126b50&amp;vbahtmlprocessed=1"/>
              <p:cNvSpPr>
                <a:spLocks noRot="1" noChangeAspect="1" noMove="1" noResize="1" noEditPoints="1" noAdjustHandles="1" noChangeArrowheads="1" noChangeShapeType="1" noTextEdit="1"/>
              </p:cNvSpPr>
              <p:nvPr/>
            </p:nvSpPr>
            <p:spPr>
              <a:xfrm>
                <a:off x="502920" y="1511981"/>
                <a:ext cx="11183112" cy="4122039"/>
              </a:xfrm>
              <a:prstGeom prst="rect">
                <a:avLst/>
              </a:prstGeom>
              <a:blipFill rotWithShape="1">
                <a:blip r:embed="rId3"/>
                <a:stretch>
                  <a:fillRect t="-1" r="1" b="-436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4_BD#1f40aaac8?vbadefaultcenterpage=1&amp;parentnodeid=4a9126b50&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50985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4_BD#1f40aaac8?vbadefaultcenterpage=1&amp;parentnodeid=4a9126b50&amp;vbahtmlprocessed=1&amp;bbb=1&amp;hasbroken=1"/>
          <p:cNvSpPr/>
          <p:nvPr/>
        </p:nvSpPr>
        <p:spPr>
          <a:xfrm>
            <a:off x="502920" y="3036139"/>
            <a:ext cx="11183112" cy="158731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利用极化恒等式求数量积的最值（范围）时，关键在于取第三边的中点，找到三</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角形的中线，再写出极化恒等式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spc="-5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难点在于求中线长的最值（范围</a:t>
            </a:r>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），可通过观察图形或利用点到直线的距离等求解.</a:t>
            </a:r>
            <a:endParaRPr lang="en-US" altLang="zh-CN" sz="2400" spc="-50" dirty="0"/>
          </a:p>
        </p:txBody>
      </p:sp>
    </p:spTree>
  </p:cSld>
  <p:clrMapOvr>
    <a:masterClrMapping/>
  </p:clrMapOvr>
  <p:transition>
    <p:split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733105ffc?vbadefaultcenterpage=1&amp;parentnodeid=4a9126b50&amp;vbahtmlprocessed=1" descr="preencoded.png"/>
          <p:cNvPicPr>
            <a:picLocks noChangeAspect="1"/>
          </p:cNvPicPr>
          <p:nvPr/>
        </p:nvPicPr>
        <p:blipFill>
          <a:blip r:embed="rId3"/>
          <a:stretch>
            <a:fillRect/>
          </a:stretch>
        </p:blipFill>
        <p:spPr>
          <a:xfrm>
            <a:off x="3822192" y="756000"/>
            <a:ext cx="4544568" cy="530352"/>
          </a:xfrm>
          <a:prstGeom prst="rect">
            <a:avLst/>
          </a:prstGeom>
        </p:spPr>
      </p:pic>
      <p:pic>
        <p:nvPicPr>
          <p:cNvPr id="3" name="QB_5_BD.12_1#8a88b8636?hastextimagelayout=1&amp;vbadefaultcenterpage=1&amp;parentnodeid=733105ffc&amp;vbahtmlprocessed=1&amp;hassurroun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8885271" y="1465167"/>
            <a:ext cx="2770632" cy="2596896"/>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B_5_BD.12_2#8a88b8636?hastextimagelayout=3&amp;vbadefaultcenterpage=1&amp;parentnodeid=733105ffc&amp;vbahtmlprocessed=1"/>
              <p:cNvSpPr/>
              <p:nvPr/>
            </p:nvSpPr>
            <p:spPr>
              <a:xfrm>
                <a:off x="502920" y="1419448"/>
                <a:ext cx="8275320" cy="2843403"/>
              </a:xfrm>
              <a:prstGeom prst="rect">
                <a:avLst/>
              </a:prstGeom>
              <a:noFill/>
            </p:spPr>
            <p:txBody>
              <a:bodyPr wrap="square" lIns="0" tIns="0" rIns="0" bIns="0" rtlCol="0" anchor="t"/>
              <a:lstStyle/>
              <a:p>
                <a:pPr marL="0" algn="l" latinLnBrk="1">
                  <a:lnSpc>
                    <a:spcPct val="150000"/>
                  </a:lnSpc>
                </a:pP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吉林月考）</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数学中处处存在着美，机械学家莱洛发现的莱洛三角形就给人以对称的美感.莱洛三角形是以正三角形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的三个顶点为圆心，正三角形的边长为半径画圆弧得到的.已知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limUpp>
                      <m:limUp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limUp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li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lim>
                    </m:limUp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上一点，则</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𝑃𝐴</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𝑃𝐶</m:t>
                            </m:r>
                          </m:e>
                        </m:acc>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的最小值为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5_BD.12_2#8a88b8636?hastextimagelayout=3&amp;vbadefaultcenterpage=1&amp;parentnodeid=733105ffc&amp;vbahtmlprocessed=1"/>
              <p:cNvSpPr>
                <a:spLocks noRot="1" noChangeAspect="1" noMove="1" noResize="1" noEditPoints="1" noAdjustHandles="1" noChangeArrowheads="1" noChangeShapeType="1" noTextEdit="1"/>
              </p:cNvSpPr>
              <p:nvPr/>
            </p:nvSpPr>
            <p:spPr>
              <a:xfrm>
                <a:off x="502920" y="1419448"/>
                <a:ext cx="8275320" cy="2843403"/>
              </a:xfrm>
              <a:prstGeom prst="rect">
                <a:avLst/>
              </a:prstGeom>
              <a:blipFill rotWithShape="1">
                <a:blip r:embed="rId5"/>
                <a:stretch>
                  <a:fillRect t="-8" b="-24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5_AN.13_1#8a88b8636.blank?vbadefaultcenterpage=1&amp;parentnodeid=733105ffc&amp;vbapositionanswer=4&amp;vbahtmlprocessed=1"/>
              <p:cNvSpPr/>
              <p:nvPr/>
            </p:nvSpPr>
            <p:spPr>
              <a:xfrm>
                <a:off x="502920" y="3738722"/>
                <a:ext cx="1391349" cy="517335"/>
              </a:xfrm>
              <a:prstGeom prst="rect">
                <a:avLst/>
              </a:prstGeom>
              <a:noFill/>
            </p:spPr>
            <p:txBody>
              <a:bodyPr wrap="none" lIns="0" tIns="0" rIns="0" bIns="0" rtlCol="0" anchor="t"/>
              <a:lstStyle/>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10−4</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QB_5_AN.13_1#8a88b8636.blank?vbadefaultcenterpage=1&amp;parentnodeid=733105ffc&amp;vbapositionanswer=4&amp;vbahtmlprocessed=1"/>
              <p:cNvSpPr>
                <a:spLocks noRot="1" noChangeAspect="1" noMove="1" noResize="1" noEditPoints="1" noAdjustHandles="1" noChangeArrowheads="1" noChangeShapeType="1" noTextEdit="1"/>
              </p:cNvSpPr>
              <p:nvPr/>
            </p:nvSpPr>
            <p:spPr>
              <a:xfrm>
                <a:off x="502920" y="3738722"/>
                <a:ext cx="1391349" cy="517335"/>
              </a:xfrm>
              <a:prstGeom prst="rect">
                <a:avLst/>
              </a:prstGeom>
              <a:blipFill rotWithShape="1">
                <a:blip r:embed="rId6"/>
                <a:stretch>
                  <a:fillRect t="-92" r="5" b="-190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14_1#8a88b8636?vbadefaultcenterpage=1&amp;parentnodeid=733105ffc&amp;vbahtmlprocessed=1"/>
              <p:cNvSpPr/>
              <p:nvPr/>
            </p:nvSpPr>
            <p:spPr>
              <a:xfrm>
                <a:off x="502920" y="1506519"/>
                <a:ext cx="11183112" cy="625475"/>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的中点，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的中点，如图所示,由题意可知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AS.14_1#8a88b8636?vbadefaultcenterpage=1&amp;parentnodeid=733105ffc&amp;vbahtmlprocessed=1"/>
              <p:cNvSpPr>
                <a:spLocks noRot="1" noChangeAspect="1" noMove="1" noResize="1" noEditPoints="1" noAdjustHandles="1" noChangeArrowheads="1" noChangeShapeType="1" noTextEdit="1"/>
              </p:cNvSpPr>
              <p:nvPr/>
            </p:nvSpPr>
            <p:spPr>
              <a:xfrm>
                <a:off x="502920" y="1506519"/>
                <a:ext cx="11183112" cy="625475"/>
              </a:xfrm>
              <a:prstGeom prst="rect">
                <a:avLst/>
              </a:prstGeom>
              <a:blipFill rotWithShape="1">
                <a:blip r:embed="rId3"/>
                <a:stretch>
                  <a:fillRect t="-48" r="1" b="-2592"/>
                </a:stretch>
              </a:blipFill>
            </p:spPr>
            <p:txBody>
              <a:bodyPr/>
              <a:lstStyle/>
              <a:p>
                <a:r>
                  <a:rPr lang="zh-CN" altLang="en-US">
                    <a:noFill/>
                  </a:rPr>
                  <a:t> </a:t>
                </a:r>
              </a:p>
            </p:txBody>
          </p:sp>
        </mc:Fallback>
      </mc:AlternateContent>
      <p:pic>
        <p:nvPicPr>
          <p:cNvPr id="3" name="QB_5_AS.14_2#8a88b8636?vbadefaultcenterpage=1&amp;parentnodeid=733105ffc&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5084064" y="2271568"/>
            <a:ext cx="2020824" cy="1865376"/>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B_5_AS.14_3#8a88b8636?vbadefaultcenterpage=1&amp;parentnodeid=733105ffc&amp;vbahtmlprocessed=1"/>
              <p:cNvSpPr/>
              <p:nvPr/>
            </p:nvSpPr>
            <p:spPr>
              <a:xfrm>
                <a:off x="502920" y="4265468"/>
                <a:ext cx="11183112" cy="1374013"/>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𝑃𝐶</m:t>
                            </m:r>
                          </m:e>
                        </m:acc>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𝐸𝐴</m:t>
                            </m:r>
                          </m:e>
                        </m:acc>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𝐸𝐷</m:t>
                            </m:r>
                          </m:e>
                        </m:acc>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𝐸𝐴</m:t>
                            </m:r>
                          </m:e>
                        </m:acc>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𝐸𝐴</m:t>
                            </m:r>
                          </m:e>
                        </m:acc>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𝑃𝐸</m:t>
                                </m:r>
                              </m:e>
                            </m:acc>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𝐸𝐴</m:t>
                                </m:r>
                              </m:e>
                            </m:acc>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𝑃𝐸</m:t>
                            </m:r>
                          </m:e>
                        </m:acc>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5_AS.14_3#8a88b8636?vbadefaultcenterpage=1&amp;parentnodeid=733105ffc&amp;vbahtmlprocessed=1"/>
              <p:cNvSpPr>
                <a:spLocks noRot="1" noChangeAspect="1" noMove="1" noResize="1" noEditPoints="1" noAdjustHandles="1" noChangeArrowheads="1" noChangeShapeType="1" noTextEdit="1"/>
              </p:cNvSpPr>
              <p:nvPr/>
            </p:nvSpPr>
            <p:spPr>
              <a:xfrm>
                <a:off x="502920" y="4265468"/>
                <a:ext cx="11183112" cy="1374013"/>
              </a:xfrm>
              <a:prstGeom prst="rect">
                <a:avLst/>
              </a:prstGeom>
              <a:blipFill rotWithShape="1">
                <a:blip r:embed="rId5"/>
                <a:stretch>
                  <a:fillRect t="-13" r="1" b="-924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14_4#8a88b8636?vbadefaultcenterpage=1&amp;parentnodeid=733105ffc&amp;vbahtmlprocessed=1&amp;bbb=1&amp;hasbroken=1"/>
              <p:cNvSpPr/>
              <p:nvPr/>
            </p:nvSpPr>
            <p:spPr>
              <a:xfrm>
                <a:off x="502920" y="2265058"/>
                <a:ext cx="11183112" cy="2603183"/>
              </a:xfrm>
              <a:prstGeom prst="rect">
                <a:avLst/>
              </a:prstGeom>
              <a:noFill/>
            </p:spPr>
            <p:txBody>
              <a:bodyPr wrap="none" lIns="0" tIns="0" rIns="0" bIns="0" rtlCol="0" anchor="t"/>
              <a:lstStyle/>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𝑃𝐸</m:t>
                                </m:r>
                              </m:e>
                            </m:acc>
                          </m:e>
                        </m:d>
                      </m:e>
                      <m: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min</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𝑃𝐴</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𝑃𝐶</m:t>
                            </m:r>
                          </m:e>
                        </m:acc>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的最小值为</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=10−4</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B_5_AS.14_4#8a88b8636?vbadefaultcenterpage=1&amp;parentnodeid=733105ffc&amp;vbahtmlprocessed=1&amp;bbb=1&amp;hasbroken=1"/>
              <p:cNvSpPr>
                <a:spLocks noRot="1" noChangeAspect="1" noMove="1" noResize="1" noEditPoints="1" noAdjustHandles="1" noChangeArrowheads="1" noChangeShapeType="1" noTextEdit="1"/>
              </p:cNvSpPr>
              <p:nvPr/>
            </p:nvSpPr>
            <p:spPr>
              <a:xfrm>
                <a:off x="502920" y="2265058"/>
                <a:ext cx="11183112" cy="2603183"/>
              </a:xfrm>
              <a:prstGeom prst="rect">
                <a:avLst/>
              </a:prstGeom>
              <a:blipFill rotWithShape="1">
                <a:blip r:embed="rId3"/>
                <a:stretch>
                  <a:fillRect r="1" b="-311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f708ff572.fixed?vbadefaultcenterpage=1&amp;parentnodeid=321240c8e&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磨尖点三</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求参数及其他问题</a:t>
            </a:r>
            <a:endParaRPr lang="en-US" altLang="zh-CN" sz="4400" dirty="0"/>
          </a:p>
        </p:txBody>
      </p:sp>
      <p:pic>
        <p:nvPicPr>
          <p:cNvPr id="3" name="C_3#f708ff572.fixed?vbadefaultcenterpage=1&amp;parentnodeid=321240c8e&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4_BD.15_1#0b73c9844?vbadefaultcenterpage=1&amp;parentnodeid=f708ff572&amp;vbahtmlprocessed=1"/>
              <p:cNvSpPr/>
              <p:nvPr/>
            </p:nvSpPr>
            <p:spPr>
              <a:xfrm>
                <a:off x="502920" y="2671459"/>
                <a:ext cx="11183112" cy="1316863"/>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上一点，满足</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，且对于边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上任一点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，恒有</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𝑃𝐶</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e>
                    </m:acc>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4_BD.15_1#0b73c9844?vbadefaultcenterpage=1&amp;parentnodeid=f708ff572&amp;vbahtmlprocessed=1"/>
              <p:cNvSpPr>
                <a:spLocks noRot="1" noChangeAspect="1" noMove="1" noResize="1" noEditPoints="1" noAdjustHandles="1" noChangeArrowheads="1" noChangeShapeType="1" noTextEdit="1"/>
              </p:cNvSpPr>
              <p:nvPr/>
            </p:nvSpPr>
            <p:spPr>
              <a:xfrm>
                <a:off x="502920" y="2671459"/>
                <a:ext cx="11183112" cy="1316863"/>
              </a:xfrm>
              <a:prstGeom prst="rect">
                <a:avLst/>
              </a:prstGeom>
              <a:blipFill rotWithShape="1">
                <a:blip r:embed="rId3"/>
                <a:stretch>
                  <a:fillRect t="-1" r="1" b="-9315"/>
                </a:stretch>
              </a:blipFill>
            </p:spPr>
            <p:txBody>
              <a:bodyPr/>
              <a:lstStyle/>
              <a:p>
                <a:r>
                  <a:rPr lang="zh-CN" altLang="en-US">
                    <a:noFill/>
                  </a:rPr>
                  <a:t> </a:t>
                </a:r>
              </a:p>
            </p:txBody>
          </p:sp>
        </mc:Fallback>
      </mc:AlternateContent>
      <p:sp>
        <p:nvSpPr>
          <p:cNvPr id="3" name="QC_4_AN.16_1#0b73c9844.bracket?vbadefaultcenterpage=1&amp;parentnodeid=f708ff572&amp;vbapositionanswer=5&amp;vbahtmlprocessed=1"/>
          <p:cNvSpPr/>
          <p:nvPr/>
        </p:nvSpPr>
        <p:spPr>
          <a:xfrm>
            <a:off x="4381500" y="3446223"/>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xmlns:a14="http://schemas.microsoft.com/office/drawing/2010/main">
        <mc:Choice Requires="a14">
          <p:sp>
            <p:nvSpPr>
              <p:cNvPr id="4" name="QC_4_BD.17_1#0b73c9844.choices?vbadefaultcenterpage=1&amp;parentnodeid=f708ff572&amp;vbahtmlprocessed=1"/>
              <p:cNvSpPr/>
              <p:nvPr/>
            </p:nvSpPr>
            <p:spPr>
              <a:xfrm>
                <a:off x="502920" y="3995306"/>
                <a:ext cx="11183112" cy="479235"/>
              </a:xfrm>
              <a:prstGeom prst="rect">
                <a:avLst/>
              </a:prstGeom>
              <a:noFill/>
            </p:spPr>
            <p:txBody>
              <a:bodyPr wrap="square" lIns="0" tIns="0" rIns="0" bIns="0" rtlCol="0" anchor="t"/>
              <a:lstStyle/>
              <a:p>
                <a:pPr latinLnBrk="1">
                  <a:lnSpc>
                    <a:spcPct val="150000"/>
                  </a:lnSpc>
                  <a:tabLst>
                    <a:tab pos="3093720" algn="l"/>
                    <a:tab pos="6149975" algn="l"/>
                    <a:tab pos="87617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90</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𝐵𝐴𝐶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90</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4" name="QC_4_BD.17_1#0b73c9844.choices?vbadefaultcenterpage=1&amp;parentnodeid=f708ff572&amp;vbahtmlprocessed=1"/>
              <p:cNvSpPr>
                <a:spLocks noRot="1" noChangeAspect="1" noMove="1" noResize="1" noEditPoints="1" noAdjustHandles="1" noChangeArrowheads="1" noChangeShapeType="1" noTextEdit="1"/>
              </p:cNvSpPr>
              <p:nvPr/>
            </p:nvSpPr>
            <p:spPr>
              <a:xfrm>
                <a:off x="502920" y="3995306"/>
                <a:ext cx="11183112" cy="479235"/>
              </a:xfrm>
              <a:prstGeom prst="rect">
                <a:avLst/>
              </a:prstGeom>
              <a:blipFill rotWithShape="1">
                <a:blip r:embed="rId4"/>
                <a:stretch>
                  <a:fillRect t="-109" r="1" b="-1437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4_AS.18_1#0b73c9844?vbadefaultcenterpage=1&amp;parentnodeid=f708ff572&amp;vbahtmlprocessed=1"/>
              <p:cNvSpPr/>
              <p:nvPr/>
            </p:nvSpPr>
            <p:spPr>
              <a:xfrm>
                <a:off x="502920" y="1239058"/>
                <a:ext cx="11183112" cy="54210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的中点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，由极化恒等式可得</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𝑃𝐷</m:t>
                            </m:r>
                          </m:e>
                        </m:acc>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𝐵𝐷</m:t>
                            </m:r>
                          </m:e>
                        </m:acc>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4_AS.18_1#0b73c9844?vbadefaultcenterpage=1&amp;parentnodeid=f708ff572&amp;vbahtmlprocessed=1"/>
              <p:cNvSpPr>
                <a:spLocks noRot="1" noChangeAspect="1" noMove="1" noResize="1" noEditPoints="1" noAdjustHandles="1" noChangeArrowheads="1" noChangeShapeType="1" noTextEdit="1"/>
              </p:cNvSpPr>
              <p:nvPr/>
            </p:nvSpPr>
            <p:spPr>
              <a:xfrm>
                <a:off x="502920" y="1239058"/>
                <a:ext cx="11183112" cy="542100"/>
              </a:xfrm>
              <a:prstGeom prst="rect">
                <a:avLst/>
              </a:prstGeom>
              <a:blipFill rotWithShape="1">
                <a:blip r:embed="rId3"/>
                <a:stretch>
                  <a:fillRect t="-32" r="1" b="-22845"/>
                </a:stretch>
              </a:blipFill>
            </p:spPr>
            <p:txBody>
              <a:bodyPr/>
              <a:lstStyle/>
              <a:p>
                <a:r>
                  <a:rPr lang="zh-CN" altLang="en-US">
                    <a:noFill/>
                  </a:rPr>
                  <a:t> </a:t>
                </a:r>
              </a:p>
            </p:txBody>
          </p:sp>
        </mc:Fallback>
      </mc:AlternateContent>
      <p:pic>
        <p:nvPicPr>
          <p:cNvPr id="3" name="QC_4_AS.18_2#0b73c9844?vbadefaultcenterpage=1&amp;parentnodeid=f708ff572&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663440" y="1915206"/>
            <a:ext cx="2862072" cy="1956816"/>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C_4_AS.18_3#0b73c9844?vbadefaultcenterpage=1&amp;parentnodeid=f708ff572&amp;vbahtmlprocessed=1&amp;bbb=1&amp;hasbroken=1"/>
              <p:cNvSpPr/>
              <p:nvPr/>
            </p:nvSpPr>
            <p:spPr>
              <a:xfrm>
                <a:off x="502920" y="4010706"/>
                <a:ext cx="11183112" cy="1883537"/>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同理，</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acc>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𝐵𝐷</m:t>
                            </m:r>
                          </m:e>
                        </m:acc>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acc>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𝑃𝐷</m:t>
                            </m:r>
                          </m:e>
                        </m:acc>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acc>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的中点，所以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xmlns="">
          <p:sp>
            <p:nvSpPr>
              <p:cNvPr id="4" name="QC_4_AS.18_3#0b73c9844?vbadefaultcenterpage=1&amp;parentnodeid=f708ff572&amp;vbahtmlprocessed=1&amp;bbb=1&amp;hasbroken=1"/>
              <p:cNvSpPr>
                <a:spLocks noRot="1" noChangeAspect="1" noMove="1" noResize="1" noEditPoints="1" noAdjustHandles="1" noChangeArrowheads="1" noChangeShapeType="1" noTextEdit="1"/>
              </p:cNvSpPr>
              <p:nvPr/>
            </p:nvSpPr>
            <p:spPr>
              <a:xfrm>
                <a:off x="502920" y="4010706"/>
                <a:ext cx="11183112" cy="1883537"/>
              </a:xfrm>
              <a:prstGeom prst="rect">
                <a:avLst/>
              </a:prstGeom>
              <a:blipFill rotWithShape="1">
                <a:blip r:embed="rId5"/>
                <a:stretch>
                  <a:fillRect t="-2" r="-856" b="-555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4_BD#694edaced?vbadefaultcenterpage=1&amp;parentnodeid=f708ff572&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22918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4_BD#694edaced?vbadefaultcenterpage=1&amp;parentnodeid=f708ff572&amp;vbahtmlprocessed=1&amp;bbb=1&amp;hasbroken=1"/>
          <p:cNvSpPr/>
          <p:nvPr/>
        </p:nvSpPr>
        <p:spPr>
          <a:xfrm>
            <a:off x="502920" y="2755469"/>
            <a:ext cx="11183112" cy="2135950"/>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极化恒等式的适用条件</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共起点或共终点的两向量的数量积问题可直接进行转化</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不共起点和不共终点的数量积问题可通过向量的平移，等价转化为共起点或共终</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点的两向量的数量积问题</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00c673171?vbadefaultcenterpage=1&amp;parentnodeid=f708ff572&amp;vbahtmlprocessed=1" descr="preencoded.png"/>
          <p:cNvPicPr>
            <a:picLocks noChangeAspect="1"/>
          </p:cNvPicPr>
          <p:nvPr/>
        </p:nvPicPr>
        <p:blipFill>
          <a:blip r:embed="rId3"/>
          <a:stretch>
            <a:fillRect/>
          </a:stretch>
        </p:blipFill>
        <p:spPr>
          <a:xfrm>
            <a:off x="3822192" y="756000"/>
            <a:ext cx="4544568" cy="530352"/>
          </a:xfrm>
          <a:prstGeom prst="rect">
            <a:avLst/>
          </a:prstGeom>
        </p:spPr>
      </p:pic>
      <mc:AlternateContent xmlns:mc="http://schemas.openxmlformats.org/markup-compatibility/2006" xmlns:a14="http://schemas.microsoft.com/office/drawing/2010/main">
        <mc:Choice Requires="a14">
          <p:sp>
            <p:nvSpPr>
              <p:cNvPr id="3" name="QO_5_BD.19_1#1395dfb1a?vbadefaultcenterpage=1&amp;parentnodeid=00c673171&amp;vbahtmlprocessed=1"/>
              <p:cNvSpPr/>
              <p:nvPr/>
            </p:nvSpPr>
            <p:spPr>
              <a:xfrm>
                <a:off x="502920" y="1419448"/>
                <a:ext cx="11183112" cy="1196467"/>
              </a:xfrm>
              <a:prstGeom prst="rect">
                <a:avLst/>
              </a:prstGeom>
              <a:noFill/>
            </p:spPr>
            <p:txBody>
              <a:bodyPr wrap="square" lIns="0" tIns="0" rIns="0" bIns="0" rtlCol="0" anchor="t"/>
              <a:lstStyle/>
              <a:p>
                <a:pPr marL="0" algn="l" latinLnBrk="1">
                  <a:lnSpc>
                    <a:spcPct val="110000"/>
                  </a:lnSpc>
                </a:pP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温州统考）</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如图，在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𝐵𝐴𝐶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的平分线交</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于点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，过点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作</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𝐶𝐸</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于点</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，试求</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𝐶𝐸</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𝐵𝐸</m:t>
                            </m:r>
                          </m:e>
                        </m:acc>
                      </m:num>
                      <m:den>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𝐶𝐸</m:t>
                                    </m:r>
                                  </m:e>
                                </m:acc>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a:t>
                </a:r>
                <a:endParaRPr lang="en-US" altLang="zh-CN" sz="2400" dirty="0"/>
              </a:p>
            </p:txBody>
          </p:sp>
        </mc:Choice>
        <mc:Fallback xmlns="">
          <p:sp>
            <p:nvSpPr>
              <p:cNvPr id="3" name="QO_5_BD.19_1#1395dfb1a?vbadefaultcenterpage=1&amp;parentnodeid=00c673171&amp;vbahtmlprocessed=1"/>
              <p:cNvSpPr>
                <a:spLocks noRot="1" noChangeAspect="1" noMove="1" noResize="1" noEditPoints="1" noAdjustHandles="1" noChangeArrowheads="1" noChangeShapeType="1" noTextEdit="1"/>
              </p:cNvSpPr>
              <p:nvPr/>
            </p:nvSpPr>
            <p:spPr>
              <a:xfrm>
                <a:off x="502920" y="1419448"/>
                <a:ext cx="11183112" cy="1196467"/>
              </a:xfrm>
              <a:prstGeom prst="rect">
                <a:avLst/>
              </a:prstGeom>
              <a:blipFill rotWithShape="1">
                <a:blip r:embed="rId4"/>
                <a:stretch>
                  <a:fillRect t="-19" r="-220" b="-13027"/>
                </a:stretch>
              </a:blipFill>
            </p:spPr>
            <p:txBody>
              <a:bodyPr/>
              <a:lstStyle/>
              <a:p>
                <a:r>
                  <a:rPr lang="zh-CN" altLang="en-US">
                    <a:noFill/>
                  </a:rPr>
                  <a:t> </a:t>
                </a:r>
              </a:p>
            </p:txBody>
          </p:sp>
        </mc:Fallback>
      </mc:AlternateContent>
      <p:pic>
        <p:nvPicPr>
          <p:cNvPr id="4" name="QO_5_BD.19_2#1395dfb1a?vbadefaultcenterpage=1&amp;parentnodeid=00c673171&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4361688" y="2752948"/>
            <a:ext cx="3465576" cy="1389888"/>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AS.20_1#1395dfb1a?vbadefaultcenterpage=1&amp;parentnodeid=00c673171&amp;vbahtmlprocessed=1"/>
              <p:cNvSpPr/>
              <p:nvPr/>
            </p:nvSpPr>
            <p:spPr>
              <a:xfrm>
                <a:off x="502920" y="1611358"/>
                <a:ext cx="11183112" cy="1240536"/>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如图，取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的中点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，易得</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𝐸𝐵</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𝐸𝐹</m:t>
                        </m:r>
                      </m:e>
                    </m:acc>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𝐵𝐸</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𝐵𝐸</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𝐸𝐹</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O_5_AS.20_1#1395dfb1a?vbadefaultcenterpage=1&amp;parentnodeid=00c673171&amp;vbahtmlprocessed=1"/>
              <p:cNvSpPr>
                <a:spLocks noRot="1" noChangeAspect="1" noMove="1" noResize="1" noEditPoints="1" noAdjustHandles="1" noChangeArrowheads="1" noChangeShapeType="1" noTextEdit="1"/>
              </p:cNvSpPr>
              <p:nvPr/>
            </p:nvSpPr>
            <p:spPr>
              <a:xfrm>
                <a:off x="502920" y="1611358"/>
                <a:ext cx="11183112" cy="1240536"/>
              </a:xfrm>
              <a:prstGeom prst="rect">
                <a:avLst/>
              </a:prstGeom>
              <a:blipFill rotWithShape="1">
                <a:blip r:embed="rId3"/>
                <a:stretch>
                  <a:fillRect t="-29" r="1" b="9"/>
                </a:stretch>
              </a:blipFill>
            </p:spPr>
            <p:txBody>
              <a:bodyPr/>
              <a:lstStyle/>
              <a:p>
                <a:r>
                  <a:rPr lang="zh-CN" altLang="en-US">
                    <a:noFill/>
                  </a:rPr>
                  <a:t> </a:t>
                </a:r>
              </a:p>
            </p:txBody>
          </p:sp>
        </mc:Fallback>
      </mc:AlternateContent>
      <p:pic>
        <p:nvPicPr>
          <p:cNvPr id="3" name="QO_5_AS.20_2#1395dfb1a?vbadefaultcenterpage=1&amp;parentnodeid=00c673171&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553712" y="2986006"/>
            <a:ext cx="3081528" cy="115214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4" name="QO_5_AS.20_3#1395dfb1a?vbadefaultcenterpage=1&amp;parentnodeid=00c673171&amp;vbahtmlprocessed=1"/>
              <p:cNvSpPr/>
              <p:nvPr/>
            </p:nvSpPr>
            <p:spPr>
              <a:xfrm>
                <a:off x="502920" y="4268706"/>
                <a:ext cx="11183112" cy="1265936"/>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过点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作</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𝐹𝐺</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交</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的延长线于点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𝐺</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，连接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𝐸𝐹</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由角平分线定理可得，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𝐵𝐷</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𝐴𝐶</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𝐷𝐹</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O_5_AS.20_3#1395dfb1a?vbadefaultcenterpage=1&amp;parentnodeid=00c673171&amp;vbahtmlprocessed=1"/>
              <p:cNvSpPr>
                <a:spLocks noRot="1" noChangeAspect="1" noMove="1" noResize="1" noEditPoints="1" noAdjustHandles="1" noChangeArrowheads="1" noChangeShapeType="1" noTextEdit="1"/>
              </p:cNvSpPr>
              <p:nvPr/>
            </p:nvSpPr>
            <p:spPr>
              <a:xfrm>
                <a:off x="502920" y="4268706"/>
                <a:ext cx="11183112" cy="1265936"/>
              </a:xfrm>
              <a:prstGeom prst="rect">
                <a:avLst/>
              </a:prstGeom>
              <a:blipFill rotWithShape="1">
                <a:blip r:embed="rId5"/>
                <a:stretch>
                  <a:fillRect t="-19" r="1" b="-526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AS.20_4#1395dfb1a?vbadefaultcenterpage=1&amp;parentnodeid=00c673171&amp;vbahtmlprocessed=1&amp;bbb=1&amp;hasbroken=1"/>
              <p:cNvSpPr/>
              <p:nvPr/>
            </p:nvSpPr>
            <p:spPr>
              <a:xfrm>
                <a:off x="502920" y="1656856"/>
                <a:ext cx="11183112" cy="3806889"/>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𝐹𝐷𝐺</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𝐶𝐸𝐷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𝐹𝐺𝐷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𝐹𝐷𝐺</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𝐷𝐺</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𝐺</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𝐺</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𝐺</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e>
                        </m:acc>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e>
                        </m:acc>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𝐸𝐹</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𝐷𝐸</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𝐶𝐸</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𝐸𝐹</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𝐵𝐶</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𝐷𝐸</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𝐶𝐸</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𝐶𝐸</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5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𝐶𝐸</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𝐵𝐸</m:t>
                            </m:r>
                          </m:e>
                        </m:acc>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𝐶𝐸</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O_5_AS.20_4#1395dfb1a?vbadefaultcenterpage=1&amp;parentnodeid=00c673171&amp;vbahtmlprocessed=1&amp;bbb=1&amp;hasbroken=1"/>
              <p:cNvSpPr>
                <a:spLocks noRot="1" noChangeAspect="1" noMove="1" noResize="1" noEditPoints="1" noAdjustHandles="1" noChangeArrowheads="1" noChangeShapeType="1" noTextEdit="1"/>
              </p:cNvSpPr>
              <p:nvPr/>
            </p:nvSpPr>
            <p:spPr>
              <a:xfrm>
                <a:off x="502920" y="1656856"/>
                <a:ext cx="11183112" cy="3806889"/>
              </a:xfrm>
              <a:prstGeom prst="rect">
                <a:avLst/>
              </a:prstGeom>
              <a:blipFill rotWithShape="1">
                <a:blip r:embed="rId3"/>
                <a:stretch>
                  <a:fillRect t="-4" r="1" b="-601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321240c8e.fixed?vbadefaultcenterpage=1&amp;parentnodeid=53e66490a&amp;vbahtmlprocessed=1"/>
          <p:cNvSpPr/>
          <p:nvPr/>
        </p:nvSpPr>
        <p:spPr>
          <a:xfrm>
            <a:off x="621792" y="932688"/>
            <a:ext cx="10981944" cy="795528"/>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磨尖课04</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极化恒等式</a:t>
            </a:r>
            <a:endParaRPr lang="en-US" altLang="zh-CN" sz="4000" dirty="0"/>
          </a:p>
        </p:txBody>
      </p:sp>
      <p:pic>
        <p:nvPicPr>
          <p:cNvPr id="3" name="C_0#321240c8e?linknodeid=1af612fb3&amp;catalogrefid=1af612fb3&amp;parentnodeid=53e66490a&amp;vbahtmlprocessed=1" descr="preencoded.png">
            <a:hlinkClick r:id="rId3" action="ppaction://hlinksldjump"/>
          </p:cNvPr>
          <p:cNvPicPr>
            <a:picLocks noChangeAspect="1"/>
          </p:cNvPicPr>
          <p:nvPr/>
        </p:nvPicPr>
        <p:blipFill>
          <a:blip r:embed="rId4"/>
          <a:stretch>
            <a:fillRect/>
          </a:stretch>
        </p:blipFill>
        <p:spPr>
          <a:xfrm>
            <a:off x="3136392" y="2651760"/>
            <a:ext cx="502920" cy="502920"/>
          </a:xfrm>
          <a:prstGeom prst="rect">
            <a:avLst/>
          </a:prstGeom>
        </p:spPr>
      </p:pic>
      <p:sp>
        <p:nvSpPr>
          <p:cNvPr id="4" name="C_0#321240c8e?linknodeid=1af612fb3&amp;catalogrefid=1af612fb3&amp;parentnodeid=53e66490a&amp;vbahtmlprocessed=1">
            <a:hlinkClick r:id="rId3" action="ppaction://hlinksldjump"/>
          </p:cNvPr>
          <p:cNvSpPr/>
          <p:nvPr/>
        </p:nvSpPr>
        <p:spPr>
          <a:xfrm>
            <a:off x="3703320" y="2624328"/>
            <a:ext cx="7132320"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磨尖点一</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求向量数量积的定值</a:t>
            </a:r>
            <a:endParaRPr lang="en-US" altLang="zh-CN" sz="3050" dirty="0"/>
          </a:p>
        </p:txBody>
      </p:sp>
      <p:pic>
        <p:nvPicPr>
          <p:cNvPr id="5" name="C_0#321240c8e?linknodeid=4a9126b50&amp;catalogrefid=4a9126b50&amp;parentnodeid=53e66490a&amp;vbahtmlprocessed=1" descr="preencoded.png">
            <a:hlinkClick r:id="rId5" action="ppaction://hlinksldjump"/>
          </p:cNvPr>
          <p:cNvPicPr>
            <a:picLocks noChangeAspect="1"/>
          </p:cNvPicPr>
          <p:nvPr/>
        </p:nvPicPr>
        <p:blipFill>
          <a:blip r:embed="rId4"/>
          <a:stretch>
            <a:fillRect/>
          </a:stretch>
        </p:blipFill>
        <p:spPr>
          <a:xfrm>
            <a:off x="3136392" y="3429000"/>
            <a:ext cx="502920" cy="502920"/>
          </a:xfrm>
          <a:prstGeom prst="rect">
            <a:avLst/>
          </a:prstGeom>
        </p:spPr>
      </p:pic>
      <p:sp>
        <p:nvSpPr>
          <p:cNvPr id="6" name="C_0#321240c8e?linknodeid=4a9126b50&amp;catalogrefid=4a9126b50&amp;parentnodeid=53e66490a&amp;vbahtmlprocessed=1">
            <a:hlinkClick r:id="rId5" action="ppaction://hlinksldjump"/>
          </p:cNvPr>
          <p:cNvSpPr/>
          <p:nvPr/>
        </p:nvSpPr>
        <p:spPr>
          <a:xfrm>
            <a:off x="3703320" y="3401568"/>
            <a:ext cx="7132320"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磨尖点二</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求向量数量积的最值（范围）</a:t>
            </a:r>
            <a:endParaRPr lang="en-US" altLang="zh-CN" sz="3050" dirty="0"/>
          </a:p>
        </p:txBody>
      </p:sp>
      <p:pic>
        <p:nvPicPr>
          <p:cNvPr id="7" name="C_0#321240c8e?linknodeid=f708ff572&amp;catalogrefid=f708ff572&amp;parentnodeid=53e66490a&amp;vbahtmlprocessed=1" descr="preencoded.png">
            <a:hlinkClick r:id="rId6" action="ppaction://hlinksldjump"/>
          </p:cNvPr>
          <p:cNvPicPr>
            <a:picLocks noChangeAspect="1"/>
          </p:cNvPicPr>
          <p:nvPr/>
        </p:nvPicPr>
        <p:blipFill>
          <a:blip r:embed="rId4"/>
          <a:stretch>
            <a:fillRect/>
          </a:stretch>
        </p:blipFill>
        <p:spPr>
          <a:xfrm>
            <a:off x="3136392" y="4206240"/>
            <a:ext cx="502920" cy="502920"/>
          </a:xfrm>
          <a:prstGeom prst="rect">
            <a:avLst/>
          </a:prstGeom>
        </p:spPr>
      </p:pic>
      <p:sp>
        <p:nvSpPr>
          <p:cNvPr id="8" name="C_0#321240c8e?linknodeid=f708ff572&amp;catalogrefid=f708ff572&amp;parentnodeid=53e66490a&amp;vbahtmlprocessed=1">
            <a:hlinkClick r:id="rId6" action="ppaction://hlinksldjump"/>
          </p:cNvPr>
          <p:cNvSpPr/>
          <p:nvPr/>
        </p:nvSpPr>
        <p:spPr>
          <a:xfrm>
            <a:off x="3703320" y="4178808"/>
            <a:ext cx="7132320" cy="557784"/>
          </a:xfrm>
          <a:prstGeom prst="rect">
            <a:avLst/>
          </a:prstGeom>
          <a:noFill/>
        </p:spPr>
        <p:txBody>
          <a:bodyPr wrap="square" lIns="0" tIns="0" rIns="0" bIns="0" rtlCol="0" anchor="ctr"/>
          <a:lstStyle/>
          <a:p>
            <a:pPr marL="7175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磨尖点三</a:t>
            </a:r>
            <a:r>
              <a:rPr lang="en-US" altLang="zh-CN" sz="3100" b="0"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求参数及其他问题</a:t>
            </a:r>
            <a:endParaRPr lang="en-US" altLang="zh-CN" sz="3050" dirty="0"/>
          </a:p>
        </p:txBody>
      </p:sp>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P_3_BD#dbd026297?vbadefaultcenterpage=1&amp;parentnodeid=321240c8e&amp;vbahtmlprocessed=1&amp;bbb=1&amp;hasbroken=1"/>
              <p:cNvSpPr/>
              <p:nvPr/>
            </p:nvSpPr>
            <p:spPr>
              <a:xfrm>
                <a:off x="502920" y="894792"/>
                <a:ext cx="11183112" cy="5358130"/>
              </a:xfrm>
              <a:prstGeom prst="rect">
                <a:avLst/>
              </a:prstGeom>
              <a:noFill/>
            </p:spPr>
            <p:txBody>
              <a:bodyPr wrap="square" lIns="0" tIns="0" rIns="0" bIns="0" rtlCol="0" anchor="t"/>
              <a:lstStyle/>
              <a:p>
                <a:pPr algn="l" latinLnBrk="1">
                  <a:lnSpc>
                    <a:spcPts val="62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极化恒等式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ts val="62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（1）公式推导：</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p>
              <a:p>
                <a:pPr latinLnBrk="1">
                  <a:lnSpc>
                    <a:spcPts val="5300"/>
                  </a:lnSpc>
                </a:pPr>
                <a:r>
                  <a:rPr lang="en-US" altLang="zh-CN" sz="2400" b="0" dirty="0">
                    <a:solidFill>
                      <a:srgbClr val="000000"/>
                    </a:solidFill>
                    <a:ea typeface="微软雅黑" panose="020B0503020204020204" pitchFamily="34" charset="-122"/>
                    <a:cs typeface="Times New Roman" panose="02020603050405020304" pitchFamily="34" charset="-120"/>
                  </a:rPr>
                  <a:t>   </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1" dirty="0">
                                <a:solidFill>
                                  <a:srgbClr val="000000"/>
                                </a:solidFill>
                                <a:latin typeface="Cambria Math" panose="02040503050406030204" pitchFamily="18" charset="0"/>
                              </a:rPr>
                              <m:t>𝒂</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1" dirty="0">
                                <a:solidFill>
                                  <a:srgbClr val="000000"/>
                                </a:solidFill>
                                <a:latin typeface="Cambria Math" panose="02040503050406030204" pitchFamily="18" charset="0"/>
                              </a:rPr>
                              <m:t>𝒃</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1" dirty="0">
                                <a:solidFill>
                                  <a:srgbClr val="000000"/>
                                </a:solidFill>
                                <a:latin typeface="Cambria Math" panose="02040503050406030204" pitchFamily="18" charset="0"/>
                              </a:rPr>
                              <m:t>𝒂</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1" dirty="0">
                                <a:solidFill>
                                  <a:srgbClr val="000000"/>
                                </a:solidFill>
                                <a:latin typeface="Cambria Math" panose="02040503050406030204" pitchFamily="18" charset="0"/>
                              </a:rPr>
                              <m:t>𝒃</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1" dirty="0">
                                    <a:solidFill>
                                      <a:srgbClr val="000000"/>
                                    </a:solidFill>
                                    <a:latin typeface="Cambria Math" panose="02040503050406030204" pitchFamily="18" charset="0"/>
                                  </a:rPr>
                                  <m:t>𝒂</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𝒃</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（2）几何意义：如图1，向量的数量积可以表示为以这组向量为邻边的平行四边形   </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的“和对角线”与“差对角线”平方差的</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4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平行四边形模式：如图2，在平行四边形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是对角线的交点，则</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6700"/>
                  </a:lnSpc>
                </a:pP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𝐵𝐷</m:t>
                                    </m:r>
                                  </m:e>
                                </m:acc>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2" name="P_3_BD#dbd026297?vbadefaultcenterpage=1&amp;parentnodeid=321240c8e&amp;vbahtmlprocessed=1&amp;bbb=1&amp;hasbroken=1"/>
              <p:cNvSpPr>
                <a:spLocks noRot="1" noChangeAspect="1" noMove="1" noResize="1" noEditPoints="1" noAdjustHandles="1" noChangeArrowheads="1" noChangeShapeType="1" noTextEdit="1"/>
              </p:cNvSpPr>
              <p:nvPr/>
            </p:nvSpPr>
            <p:spPr>
              <a:xfrm>
                <a:off x="502920" y="894792"/>
                <a:ext cx="11183112" cy="5358130"/>
              </a:xfrm>
              <a:prstGeom prst="rect">
                <a:avLst/>
              </a:prstGeom>
              <a:blipFill rotWithShape="1">
                <a:blip r:embed="rId3"/>
                <a:stretch>
                  <a:fillRect t="-1" r="1" b="-5663"/>
                </a:stretch>
              </a:blipFill>
            </p:spPr>
            <p:txBody>
              <a:bodyPr/>
              <a:lstStyle/>
              <a:p>
                <a:r>
                  <a:rPr lang="zh-CN" altLang="en-US">
                    <a:noFill/>
                  </a:rPr>
                  <a:t> </a:t>
                </a:r>
              </a:p>
            </p:txBody>
          </p:sp>
        </mc:Fallback>
      </mc:AlternateContent>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P_3_BD#dbd026297?vbadefaultcenterpage=1&amp;parentnodeid=321240c8e&amp;vbahtmlprocessed=1&amp;bbb=1&amp;hasbroken=1"/>
              <p:cNvSpPr/>
              <p:nvPr/>
            </p:nvSpPr>
            <p:spPr>
              <a:xfrm>
                <a:off x="502920" y="1839100"/>
                <a:ext cx="11183112" cy="344239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三角形模式：如图3，在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中，设</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的中点，则</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𝐵𝐷</m:t>
                                </m:r>
                              </m:e>
                            </m:acc>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（1）推导过程：</a:t>
                </a:r>
              </a:p>
              <a:p>
                <a:pPr latinLnBrk="1">
                  <a:lnSpc>
                    <a:spcPct val="110000"/>
                  </a:lnSpc>
                </a:pP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e>
                    </m:d>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𝐴𝐶</m:t>
                            </m:r>
                          </m:e>
                        </m:acc>
                      </m:e>
                    </m:d>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𝐶𝐵</m:t>
                                </m:r>
                              </m:e>
                            </m:acc>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𝐴𝐷</m:t>
                                </m:r>
                              </m:e>
                            </m:acc>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𝐷𝐵</m:t>
                                </m:r>
                              </m:e>
                            </m:acc>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（2）三角形模式是平面向量极化恒等式的终极模式，几乎所有的问题都是用它解决.</a:t>
                </a:r>
              </a:p>
              <a:p>
                <a:pPr latinLnBrk="1">
                  <a:lnSpc>
                    <a:spcPct val="150000"/>
                  </a:lnSpc>
                </a:pPr>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（3）记忆规律：向量的数量积等于第三边的中线长与第三边边长的一半的平方差.</a:t>
                </a:r>
                <a:endParaRPr lang="en-US" altLang="zh-CN" sz="2400" spc="-50" dirty="0"/>
              </a:p>
            </p:txBody>
          </p:sp>
        </mc:Choice>
        <mc:Fallback xmlns="">
          <p:sp>
            <p:nvSpPr>
              <p:cNvPr id="2" name="P_3_BD#dbd026297?vbadefaultcenterpage=1&amp;parentnodeid=321240c8e&amp;vbahtmlprocessed=1&amp;bbb=1&amp;hasbroken=1"/>
              <p:cNvSpPr>
                <a:spLocks noRot="1" noChangeAspect="1" noMove="1" noResize="1" noEditPoints="1" noAdjustHandles="1" noChangeArrowheads="1" noChangeShapeType="1" noTextEdit="1"/>
              </p:cNvSpPr>
              <p:nvPr/>
            </p:nvSpPr>
            <p:spPr>
              <a:xfrm>
                <a:off x="502920" y="1839100"/>
                <a:ext cx="11183112" cy="3442399"/>
              </a:xfrm>
              <a:prstGeom prst="rect">
                <a:avLst/>
              </a:prstGeom>
              <a:blipFill rotWithShape="1">
                <a:blip r:embed="rId3"/>
                <a:stretch>
                  <a:fillRect t="-4" r="1" b="-11412"/>
                </a:stretch>
              </a:blipFill>
            </p:spPr>
            <p:txBody>
              <a:bodyPr/>
              <a:lstStyle/>
              <a:p>
                <a:r>
                  <a:rPr lang="zh-CN" altLang="en-US">
                    <a:noFill/>
                  </a:rPr>
                  <a:t> </a:t>
                </a:r>
              </a:p>
            </p:txBody>
          </p:sp>
        </mc:Fallback>
      </mc:AlternateContent>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3_BD#dbd026297?hastextimagelayout=1&amp;vbadefaultcenterpage=1&amp;parentnodeid=321240c8e&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941832" y="2516868"/>
            <a:ext cx="2862072" cy="2112264"/>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3" name="P_3_BD#dbd026297?hastextimagelayout=1&amp;vbadefaultcenterpage=1&amp;parentnodeid=321240c8e&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663440" y="2772900"/>
            <a:ext cx="2871216" cy="1856232"/>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4" name="P_3_BD#dbd026297?hastextimagelayout=1&amp;vbadefaultcenterpage=1&amp;parentnodeid=321240c8e&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8485632" y="2608308"/>
            <a:ext cx="2679192" cy="2020824"/>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1af612fb3.fixed?vbadefaultcenterpage=1&amp;parentnodeid=321240c8e&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磨尖点一</a:t>
            </a:r>
            <a:r>
              <a:rPr lang="en-US" altLang="zh-CN" sz="4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求向量数量积的定值</a:t>
            </a:r>
            <a:endParaRPr lang="en-US" altLang="zh-CN" sz="4400" dirty="0"/>
          </a:p>
        </p:txBody>
      </p:sp>
      <p:pic>
        <p:nvPicPr>
          <p:cNvPr id="3" name="C_3#1af612fb3.fixed?vbadefaultcenterpage=1&amp;parentnodeid=321240c8e&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4_BD.1_1#af8603f9b?vbadefaultcenterpage=1&amp;parentnodeid=1af612fb3&amp;vbahtmlprocessed=1"/>
              <p:cNvSpPr/>
              <p:nvPr/>
            </p:nvSpPr>
            <p:spPr>
              <a:xfrm>
                <a:off x="502920" y="2360182"/>
                <a:ext cx="11183112" cy="1104773"/>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全国乙卷）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正方形</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𝐴𝐵𝐶𝐷</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的边长是2，</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的中点，则</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𝐸𝐶</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𝐸𝐷</m:t>
                        </m:r>
                      </m:e>
                    </m:acc>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4_BD.1_1#af8603f9b?vbadefaultcenterpage=1&amp;parentnodeid=1af612fb3&amp;vbahtmlprocessed=1"/>
              <p:cNvSpPr>
                <a:spLocks noRot="1" noChangeAspect="1" noMove="1" noResize="1" noEditPoints="1" noAdjustHandles="1" noChangeArrowheads="1" noChangeShapeType="1" noTextEdit="1"/>
              </p:cNvSpPr>
              <p:nvPr/>
            </p:nvSpPr>
            <p:spPr>
              <a:xfrm>
                <a:off x="502920" y="2360182"/>
                <a:ext cx="11183112" cy="1104773"/>
              </a:xfrm>
              <a:prstGeom prst="rect">
                <a:avLst/>
              </a:prstGeom>
              <a:blipFill rotWithShape="1">
                <a:blip r:embed="rId3"/>
                <a:stretch>
                  <a:fillRect t="-47" r="1" b="-9908"/>
                </a:stretch>
              </a:blipFill>
            </p:spPr>
            <p:txBody>
              <a:bodyPr/>
              <a:lstStyle/>
              <a:p>
                <a:r>
                  <a:rPr lang="zh-CN" altLang="en-US">
                    <a:noFill/>
                  </a:rPr>
                  <a:t> </a:t>
                </a:r>
              </a:p>
            </p:txBody>
          </p:sp>
        </mc:Fallback>
      </mc:AlternateContent>
      <p:sp>
        <p:nvSpPr>
          <p:cNvPr id="3" name="QC_4_AN.2_1#af8603f9b.bracket?vbadefaultcenterpage=1&amp;parentnodeid=1af612fb3&amp;vbapositionanswer=1&amp;vbahtmlprocessed=1"/>
          <p:cNvSpPr/>
          <p:nvPr/>
        </p:nvSpPr>
        <p:spPr>
          <a:xfrm>
            <a:off x="782320" y="2978926"/>
            <a:ext cx="423863"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xmlns:a14="http://schemas.microsoft.com/office/drawing/2010/main">
        <mc:Choice Requires="a14">
          <p:sp>
            <p:nvSpPr>
              <p:cNvPr id="4" name="QC_4_BD.3_1#af8603f9b.choices?vbadefaultcenterpage=1&amp;parentnodeid=1af612fb3&amp;vbahtmlprocessed=1"/>
              <p:cNvSpPr/>
              <p:nvPr/>
            </p:nvSpPr>
            <p:spPr>
              <a:xfrm>
                <a:off x="502920" y="3468129"/>
                <a:ext cx="11183112" cy="532448"/>
              </a:xfrm>
              <a:prstGeom prst="rect">
                <a:avLst/>
              </a:prstGeom>
              <a:noFill/>
            </p:spPr>
            <p:txBody>
              <a:bodyPr wrap="square" lIns="0" tIns="0" rIns="0" bIns="0" rtlCol="0" anchor="t"/>
              <a:lstStyle/>
              <a:p>
                <a:pPr latinLnBrk="1">
                  <a:lnSpc>
                    <a:spcPct val="150000"/>
                  </a:lnSpc>
                  <a:tabLst>
                    <a:tab pos="2928620" algn="l"/>
                    <a:tab pos="5616575" algn="l"/>
                    <a:tab pos="86855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B.3</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endParaRPr lang="en-US" altLang="zh-CN" sz="2400" dirty="0"/>
              </a:p>
            </p:txBody>
          </p:sp>
        </mc:Choice>
        <mc:Fallback xmlns="">
          <p:sp>
            <p:nvSpPr>
              <p:cNvPr id="4" name="QC_4_BD.3_1#af8603f9b.choices?vbadefaultcenterpage=1&amp;parentnodeid=1af612fb3&amp;vbahtmlprocessed=1"/>
              <p:cNvSpPr>
                <a:spLocks noRot="1" noChangeAspect="1" noMove="1" noResize="1" noEditPoints="1" noAdjustHandles="1" noChangeArrowheads="1" noChangeShapeType="1" noTextEdit="1"/>
              </p:cNvSpPr>
              <p:nvPr/>
            </p:nvSpPr>
            <p:spPr>
              <a:xfrm>
                <a:off x="502920" y="3468129"/>
                <a:ext cx="11183112" cy="532448"/>
              </a:xfrm>
              <a:prstGeom prst="rect">
                <a:avLst/>
              </a:prstGeom>
              <a:blipFill rotWithShape="1">
                <a:blip r:embed="rId4"/>
                <a:stretch>
                  <a:fillRect t="-74" r="1" b="-54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C_4_AS.4_1#af8603f9b?vbadefaultcenterpage=1&amp;parentnodeid=1af612fb3&amp;vbahtmlprocessed=1"/>
              <p:cNvSpPr/>
              <p:nvPr/>
            </p:nvSpPr>
            <p:spPr>
              <a:xfrm>
                <a:off x="502920" y="4001529"/>
                <a:ext cx="11183112" cy="78428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的中点为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𝑂</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，由极化恒等式可得</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𝐸𝐶</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𝐸𝐷</m:t>
                        </m:r>
                      </m:e>
                    </m:acc>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𝐸𝑂</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acc>
                              <m:accPr>
                                <m: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acc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𝐷𝐶</m:t>
                                </m:r>
                              </m:e>
                            </m:acc>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xmlns="">
          <p:sp>
            <p:nvSpPr>
              <p:cNvPr id="5" name="QC_4_AS.4_1#af8603f9b?vbadefaultcenterpage=1&amp;parentnodeid=1af612fb3&amp;vbahtmlprocessed=1"/>
              <p:cNvSpPr>
                <a:spLocks noRot="1" noChangeAspect="1" noMove="1" noResize="1" noEditPoints="1" noAdjustHandles="1" noChangeArrowheads="1" noChangeShapeType="1" noTextEdit="1"/>
              </p:cNvSpPr>
              <p:nvPr/>
            </p:nvSpPr>
            <p:spPr>
              <a:xfrm>
                <a:off x="502920" y="4001529"/>
                <a:ext cx="11183112" cy="784289"/>
              </a:xfrm>
              <a:prstGeom prst="rect">
                <a:avLst/>
              </a:prstGeom>
              <a:blipFill rotWithShape="1">
                <a:blip r:embed="rId5"/>
                <a:stretch>
                  <a:fillRect t="-50" r="1" b="-852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4_BD#725dd037c?vbadefaultcenterpage=1&amp;parentnodeid=1af612fb3&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11285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4_BD#725dd037c?vbadefaultcenterpage=1&amp;parentnodeid=1af612fb3&amp;vbahtmlprocessed=1&amp;bbb=1&amp;hasbroken=1"/>
          <p:cNvSpPr/>
          <p:nvPr/>
        </p:nvSpPr>
        <p:spPr>
          <a:xfrm>
            <a:off x="502920" y="1639139"/>
            <a:ext cx="11183112" cy="4330510"/>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利用极化恒等式求平面向量数量积的步骤</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取第三边的中点，连接向量的起点与中点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利用极化恒等式将数量积转化为第三边的中线长与第三边边长的一半的平方差</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求中线及第三边的长度，从而求出数量积的值</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注意】对于不共起点或不共终点的向量，需通过平移转化为共起点（终点）的向</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量，再利用极化恒等式求解</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【注意】本题与“基础课29</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平面向量的数量积及其应用”考点一第1题同题，但此处</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探讨利用“极化恒等式”的方法求解</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394</Words>
  <Application>Microsoft Office PowerPoint</Application>
  <PresentationFormat>宽屏</PresentationFormat>
  <Paragraphs>112</Paragraphs>
  <Slides>27</Slides>
  <Notes>27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宋体</vt:lpstr>
      <vt:lpstr>微软雅黑</vt:lpstr>
      <vt:lpstr>Arial</vt:lpstr>
      <vt:lpstr>Calibri</vt:lpstr>
      <vt:lpstr>Cambria Math</vt:lpstr>
      <vt:lpstr>Times New Roman</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微软用户</cp:lastModifiedBy>
  <cp:revision>6</cp:revision>
  <dcterms:created xsi:type="dcterms:W3CDTF">2023-12-21T09:19:00Z</dcterms:created>
  <dcterms:modified xsi:type="dcterms:W3CDTF">2024-01-18T06:27:14Z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F61C01D8274C4C20917B6F233922F53C_12</vt:lpwstr>
  </property>
  <property fmtid="{D5CDD505-2E9C-101B-9397-08002B2CF9AE}" pid="3" name="KSOProductBuildVer">
    <vt:lpwstr>2052-12.1.0.15990</vt:lpwstr>
  </property>
</Properties>
</file>