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7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8" r:id="rId20"/>
    <p:sldId id="279" r:id="rId21"/>
    <p:sldId id="271" r:id="rId22"/>
    <p:sldId id="272" r:id="rId23"/>
    <p:sldId id="273" r:id="rId24"/>
    <p:sldId id="274" r:id="rId25"/>
    <p:sldId id="275" r:id="rId26"/>
    <p:sldId id="280" r:id="rId27"/>
    <p:sldId id="276" r:id="rId28"/>
  </p:sldIdLst>
  <p:sldSz cx="12192000" cy="6858000"/>
  <p:notesSz cx="6858000" cy="12192000"/>
  <p:custDataLst>
    <p:tags r:id="rId3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aaa98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培优课17 圆锥曲线中的最值、范围问题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A32940F-554E-4973-BED0-5E86AE9F3EE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aaa98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培优课17 圆锥曲线中的最值、范围问题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6781496-B532-4E91-8C19-275757A512D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aaa98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培优课17 圆锥曲线中的最值、范围问题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EF4617F-7CF9-43F1-A73F-0C52837FF28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aaa98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培优课17 圆锥曲线中的最值、范围问题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19CE5B1-4A17-4421-9D9D-9F4543BC5E0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aaa98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培优课17 圆锥曲线中的最值、范围问题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D6125FF-0C63-4994-89BF-3676C3D5BF2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b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EBC4A04-D897-4774-A1AA-ABF097573A9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aaa98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培优课17 圆锥曲线中的最值、范围问题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9C7B8CB-C772-4DB4-852A-156FFA598FF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pn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.xml"/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4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837c78b0?vbadefaultcenterpage=1&amp;parentnodeid=fce79b57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1bbfdd0b4?vbadefaultcenterpage=1&amp;parentnodeid=3837c78b0&amp;inlineimagemarkindex=1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1bbfdd0b4?vbadefaultcenterpage=1&amp;parentnodeid=3837c78b0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从抛物线变到椭圆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3_1#9db2ff315?vbadefaultcenterpage=1&amp;parentnodeid=1bbfdd0b4&amp;vbahtmlprocessed=1"/>
              <p:cNvSpPr/>
              <p:nvPr/>
            </p:nvSpPr>
            <p:spPr>
              <a:xfrm>
                <a:off x="502920" y="1599788"/>
                <a:ext cx="11183112" cy="14556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山东模拟）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，且经过点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3_1#9db2ff315?vbadefaultcenterpage=1&amp;parentnodeid=1bbfdd0b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99788"/>
                <a:ext cx="11183112" cy="1455611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15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7_BD.4_1#eacc4810d?vbadefaultcenterpage=1&amp;parentnodeid=9db2ff315&amp;vbahtmlprocessed=1"/>
              <p:cNvSpPr/>
              <p:nvPr/>
            </p:nvSpPr>
            <p:spPr>
              <a:xfrm>
                <a:off x="502920" y="323554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7_BD.4_1#eacc4810d?vbadefaultcenterpage=1&amp;parentnodeid=9db2ff3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5548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O_7_AS.5_1#eacc4810d?vbadefaultcenterpage=1&amp;parentnodeid=9db2ff315&amp;vbahtmlprocessed=1"/>
              <p:cNvSpPr/>
              <p:nvPr/>
            </p:nvSpPr>
            <p:spPr>
              <a:xfrm>
                <a:off x="502920" y="3730848"/>
                <a:ext cx="11183112" cy="2598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6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椭圆方程为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O_7_AS.5_1#eacc4810d?vbadefaultcenterpage=1&amp;parentnodeid=9db2ff3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0848"/>
                <a:ext cx="11183112" cy="2598484"/>
              </a:xfrm>
              <a:prstGeom prst="rect">
                <a:avLst/>
              </a:prstGeom>
              <a:blipFill rotWithShape="1">
                <a:blip r:embed="rId5"/>
                <a:stretch>
                  <a:fillRect t="-9" r="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6_1#98549544d?vbadefaultcenterpage=1&amp;parentnodeid=9db2ff315&amp;vbahtmlprocessed=1"/>
              <p:cNvSpPr/>
              <p:nvPr/>
            </p:nvSpPr>
            <p:spPr>
              <a:xfrm>
                <a:off x="502920" y="1895044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上两点，直线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的倾斜角互补，求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面积的最大值.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6_1#98549544d?vbadefaultcenterpage=1&amp;parentnodeid=9db2ff3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5044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42" r="1" b="-53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7_1#98549544d?vbadefaultcenterpage=1&amp;parentnodeid=9db2ff315&amp;vbahtmlprocessed=1"/>
              <p:cNvSpPr/>
              <p:nvPr/>
            </p:nvSpPr>
            <p:spPr>
              <a:xfrm>
                <a:off x="502920" y="2566112"/>
                <a:ext cx="11183112" cy="2509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的斜率一定存在，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7_1#98549544d?vbadefaultcenterpage=1&amp;parentnodeid=9db2ff3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6112"/>
                <a:ext cx="11183112" cy="2509584"/>
              </a:xfrm>
              <a:prstGeom prst="rect">
                <a:avLst/>
              </a:prstGeom>
              <a:blipFill rotWithShape="1">
                <a:blip r:embed="rId2"/>
                <a:stretch>
                  <a:fillRect t="-3" r="1" b="-2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7_2#98549544d?vbadefaultcenterpage=1&amp;parentnodeid=9db2ff315&amp;vbahtmlprocessed=1&amp;bbb=1&amp;hasbroken=1"/>
              <p:cNvSpPr/>
              <p:nvPr/>
            </p:nvSpPr>
            <p:spPr>
              <a:xfrm>
                <a:off x="502920" y="1283602"/>
                <a:ext cx="11183112" cy="45279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的倾斜角互补，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𝑃𝐴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，化简可得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7_2#98549544d?vbadefaultcenterpage=1&amp;parentnodeid=9db2ff31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3602"/>
                <a:ext cx="11183112" cy="4527995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7_3#98549544d?vbadefaultcenterpage=1&amp;parentnodeid=9db2ff315&amp;vbahtmlprocessed=1"/>
              <p:cNvSpPr/>
              <p:nvPr/>
            </p:nvSpPr>
            <p:spPr>
              <a:xfrm>
                <a:off x="502920" y="1970006"/>
                <a:ext cx="11183112" cy="3205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时，等号成立，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面积的最大值为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7_3#98549544d?vbadefaultcenterpage=1&amp;parentnodeid=9db2ff3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0006"/>
                <a:ext cx="11183112" cy="3205988"/>
              </a:xfrm>
              <a:prstGeom prst="rect">
                <a:avLst/>
              </a:prstGeom>
              <a:blipFill rotWithShape="1">
                <a:blip r:embed="rId1"/>
                <a:stretch>
                  <a:fillRect t="-7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5393d50e.fixed?vbadefaultcenterpage=1&amp;parentnodeid=05aaa9837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范围问题</a:t>
            </a:r>
            <a:endParaRPr lang="en-US" altLang="zh-CN" sz="4400" dirty="0"/>
          </a:p>
        </p:txBody>
      </p:sp>
      <p:pic>
        <p:nvPicPr>
          <p:cNvPr id="3" name="C_3#e5393d50e.fixed?vbadefaultcenterpage=1&amp;parentnodeid=05aaa9837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79762572?vbadefaultcenterpage=1&amp;parentnodeid=e5393d50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8_1#f4b8a7e7f?vbadefaultcenterpage=1&amp;parentnodeid=c79762572&amp;vbahtmlprocessed=1&amp;bbb=1&amp;hasbroken=1"/>
              <p:cNvSpPr/>
              <p:nvPr/>
            </p:nvSpPr>
            <p:spPr>
              <a:xfrm>
                <a:off x="502920" y="1241425"/>
                <a:ext cx="11182985" cy="26092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新高考Ⅰ卷节选）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𝑥𝑂𝑦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中，已知矩形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有三个顶点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上，证明：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矩形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𝐴𝐵𝐶𝐷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的周长大于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审题①周长问题转为邻边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之和问题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审题②矩形的邻边互相垂直转化为斜率关系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审题③得到周长的表达式后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考虑利用函数思想求范围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.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5_BD.8_1#f4b8a7e7f?vbadefaultcenterpage=1&amp;parentnodeid=c7976257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609215"/>
              </a:xfrm>
              <a:prstGeom prst="rect">
                <a:avLst/>
              </a:prstGeom>
              <a:blipFill rotWithShape="1">
                <a:blip r:embed="rId2"/>
                <a:stretch>
                  <a:fillRect b="-17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1#f4b8a7e7f?vbadefaultcenterpage=1&amp;parentnodeid=c79762572&amp;vbahtmlprocessed=1&amp;bbb=1&amp;hasbroken=1"/>
              <p:cNvSpPr/>
              <p:nvPr/>
            </p:nvSpPr>
            <p:spPr>
              <a:xfrm>
                <a:off x="502920" y="756000"/>
                <a:ext cx="11183112" cy="20890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如图，设矩形的三个顶点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在曲线上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，易知矩形四条边所在直线的斜率均存在，且不为0，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9_1#f4b8a7e7f?vbadefaultcenterpage=1&amp;parentnodeid=c7976257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089023"/>
              </a:xfrm>
              <a:prstGeom prst="rect">
                <a:avLst/>
              </a:prstGeom>
              <a:blipFill rotWithShape="1">
                <a:blip r:embed="rId1"/>
                <a:stretch>
                  <a:fillRect t="-17" r="1" b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9_2#f4b8a7e7f?vbadefaultcenterpage=1&amp;parentnodeid=c79762572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7176" y="2981548"/>
            <a:ext cx="2514600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AS.9_3#f4b8a7e7f?vbadefaultcenterpage=1&amp;parentnodeid=c79762572&amp;vbahtmlprocessed=1&amp;bbb=1&amp;hasbroken=1"/>
              <p:cNvSpPr/>
              <p:nvPr/>
            </p:nvSpPr>
            <p:spPr>
              <a:xfrm>
                <a:off x="502920" y="5623148"/>
                <a:ext cx="11183112" cy="7487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同理令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4" name="QO_5_AS.9_3#f4b8a7e7f?vbadefaultcenterpage=1&amp;parentnodeid=c7976257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623148"/>
                <a:ext cx="11183112" cy="748729"/>
              </a:xfrm>
              <a:prstGeom prst="rect">
                <a:avLst/>
              </a:prstGeom>
              <a:blipFill rotWithShape="1">
                <a:blip r:embed="rId3"/>
                <a:stretch>
                  <a:fillRect t="-30" r="1" b="-70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O_5_BD.1_3#8dcc0f43f?segpoint=1&amp;vbadefaultcenterpage=1&amp;parentnodeid=eade21c49&amp;vbahtmlprocessed=1"/>
          <p:cNvSpPr/>
          <p:nvPr>
            <p:custDataLst>
              <p:tags r:id="rId4"/>
            </p:custDataLst>
          </p:nvPr>
        </p:nvSpPr>
        <p:spPr>
          <a:xfrm>
            <a:off x="472440" y="568739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解题观摩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4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3#f4b8a7e7f?vbadefaultcenterpage=1&amp;parentnodeid=c79762572&amp;vbahtmlprocessed=1&amp;bbb=1&amp;hasbroken=1"/>
              <p:cNvSpPr/>
              <p:nvPr/>
            </p:nvSpPr>
            <p:spPr>
              <a:xfrm>
                <a:off x="502920" y="803923"/>
                <a:ext cx="11183112" cy="54314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的周长为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𝐿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,由对称性不妨设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𝐿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𝐵𝐶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，易知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9_3#f4b8a7e7f?vbadefaultcenterpage=1&amp;parentnodeid=c7976257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03923"/>
                <a:ext cx="11183112" cy="5431473"/>
              </a:xfrm>
              <a:prstGeom prst="rect">
                <a:avLst/>
              </a:prstGeom>
              <a:blipFill rotWithShape="1">
                <a:blip r:embed="rId1"/>
                <a:stretch>
                  <a:fillRect r="1" b="-6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3#f4b8a7e7f?vbadefaultcenterpage=1&amp;parentnodeid=c79762572&amp;vbahtmlprocessed=1&amp;bbb=1&amp;hasbroken=1"/>
              <p:cNvSpPr/>
              <p:nvPr/>
            </p:nvSpPr>
            <p:spPr>
              <a:xfrm>
                <a:off x="502920" y="2120532"/>
                <a:ext cx="11183112" cy="28744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𝐿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𝐿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𝐿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时等号成立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，矛盾.故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𝐿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.得证.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9_3#f4b8a7e7f?vbadefaultcenterpage=1&amp;parentnodeid=c7976257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0532"/>
                <a:ext cx="11183112" cy="2874455"/>
              </a:xfrm>
              <a:prstGeom prst="rect">
                <a:avLst/>
              </a:prstGeom>
              <a:blipFill rotWithShape="1">
                <a:blip r:embed="rId1"/>
                <a:stretch>
                  <a:fillRect t="-9" r="1" b="-1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a3f236b2?vbadefaultcenterpage=1&amp;parentnodeid=e5393d50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89f07543d?segpoint=1&amp;vbadefaultcenterpage=1&amp;parentnodeid=5a3f236b2&amp;vbahtmlprocessed=1"/>
          <p:cNvSpPr/>
          <p:nvPr/>
        </p:nvSpPr>
        <p:spPr>
          <a:xfrm>
            <a:off x="502920" y="1241648"/>
            <a:ext cx="11183112" cy="38123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圆锥曲线中范围问题的四个解题策略</a:t>
            </a:r>
            <a:endParaRPr lang="en-US" altLang="zh-CN" sz="2400" b="1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ts val="44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利用圆锥曲线的几何性质或判别式构造不等关系,从而确定参数的取值范围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利用已知参数的范围,求新参数的范围,解这类问题的核心是建立两个参数之间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的等量关系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ts val="44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利用已知或隐含的不等关系建立不等式,从而求出参数的取值范围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利用求函数的值域的方法将待求量表示为其他变量的函数,求其值域,从而确定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参数的取值范围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d94529a2?vbadefaultcenterpage=1&amp;parentnodeid=e5393d50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355f92e3c?vbadefaultcenterpage=1&amp;parentnodeid=1d94529a2&amp;inlineimagemarkindex=2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355f92e3c?vbadefaultcenterpage=1&amp;parentnodeid=1d94529a2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从求三角形周长范围变到求面积范围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10_1#24f0f075e?vbadefaultcenterpage=1&amp;parentnodeid=355f92e3c&amp;vbahtmlprocessed=1"/>
              <p:cNvSpPr/>
              <p:nvPr/>
            </p:nvSpPr>
            <p:spPr>
              <a:xfrm>
                <a:off x="502920" y="1775048"/>
                <a:ext cx="11183112" cy="1341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山东模拟）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的实轴长为2，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是抛物线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𝑝𝑦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的准线与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的一个交点.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10_1#24f0f075e?vbadefaultcenterpage=1&amp;parentnodeid=355f92e3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341755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-5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7_BD.11_1#26cca1a7b?vbadefaultcenterpage=1&amp;parentnodeid=24f0f075e&amp;vbahtmlprocessed=1"/>
              <p:cNvSpPr/>
              <p:nvPr/>
            </p:nvSpPr>
            <p:spPr>
              <a:xfrm>
                <a:off x="502920" y="31771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7_BD.11_1#26cca1a7b?vbadefaultcenterpage=1&amp;parentnodeid=24f0f075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77191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O_7_AS.12_1#26cca1a7b?vbadefaultcenterpage=1&amp;parentnodeid=24f0f075e&amp;vbahtmlprocessed=1&amp;bbb=1&amp;hasbroken=1"/>
              <p:cNvSpPr/>
              <p:nvPr/>
            </p:nvSpPr>
            <p:spPr>
              <a:xfrm>
                <a:off x="502920" y="3667348"/>
                <a:ext cx="11183112" cy="25475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在双曲线上，所以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故双曲线方程为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的准线上，所以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O_7_AS.12_1#26cca1a7b?vbadefaultcenterpage=1&amp;parentnodeid=24f0f075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67348"/>
                <a:ext cx="11183112" cy="2547557"/>
              </a:xfrm>
              <a:prstGeom prst="rect">
                <a:avLst/>
              </a:prstGeom>
              <a:blipFill rotWithShape="1">
                <a:blip r:embed="rId5"/>
                <a:stretch>
                  <a:fillRect t="-9" r="-164" b="-6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13_1#7e49cde6a?vbadefaultcenterpage=1&amp;parentnodeid=24f0f075e&amp;vbahtmlprocessed=1"/>
              <p:cNvSpPr/>
              <p:nvPr/>
            </p:nvSpPr>
            <p:spPr>
              <a:xfrm>
                <a:off x="502920" y="3053665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若过双曲线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的切线，切点分别为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13_1#7e49cde6a?vbadefaultcenterpage=1&amp;parentnodeid=24f0f075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665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56" r="1" b="-25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1#7e49cde6a?vbadefaultcenterpage=1&amp;parentnodeid=24f0f075e&amp;vbahtmlprocessed=1&amp;bbb=1&amp;hasbroken=1"/>
              <p:cNvSpPr/>
              <p:nvPr/>
            </p:nvSpPr>
            <p:spPr>
              <a:xfrm>
                <a:off x="502920" y="1426700"/>
                <a:ext cx="11183112" cy="42545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的斜率存在，故设直线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故切线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𝐴𝑃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，结合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，同理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，切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𝐵𝑃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14_1#7e49cde6a?vbadefaultcenterpage=1&amp;parentnodeid=24f0f075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26700"/>
                <a:ext cx="11183112" cy="4254500"/>
              </a:xfrm>
              <a:prstGeom prst="rect">
                <a:avLst/>
              </a:prstGeom>
              <a:blipFill rotWithShape="1">
                <a:blip r:embed="rId1"/>
                <a:stretch>
                  <a:fillRect t="-12" r="-44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2#7e49cde6a?vbadefaultcenterpage=1&amp;parentnodeid=24f0f075e&amp;vbahtmlprocessed=1&amp;bbb=1&amp;hasbroken=1"/>
              <p:cNvSpPr/>
              <p:nvPr/>
            </p:nvSpPr>
            <p:spPr>
              <a:xfrm>
                <a:off x="502920" y="1044081"/>
                <a:ext cx="11183112" cy="5054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11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7_AS.14_2#7e49cde6a?vbadefaultcenterpage=1&amp;parentnodeid=24f0f075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44081"/>
                <a:ext cx="11183112" cy="5054600"/>
              </a:xfrm>
              <a:prstGeom prst="rect">
                <a:avLst/>
              </a:prstGeom>
              <a:blipFill rotWithShape="1">
                <a:blip r:embed="rId1"/>
                <a:stretch>
                  <a:fillRect t="-3" r="1" b="-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2#7e49cde6a?vbadefaultcenterpage=1&amp;parentnodeid=24f0f075e&amp;vbahtmlprocessed=1&amp;bbb=1&amp;hasbroken=1"/>
              <p:cNvSpPr/>
              <p:nvPr/>
            </p:nvSpPr>
            <p:spPr>
              <a:xfrm>
                <a:off x="502920" y="2514677"/>
                <a:ext cx="11183112" cy="21014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在双曲线上，且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14_2#7e49cde6a?vbadefaultcenterpage=1&amp;parentnodeid=24f0f075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4677"/>
                <a:ext cx="11183112" cy="2101406"/>
              </a:xfrm>
              <a:prstGeom prst="rect">
                <a:avLst/>
              </a:prstGeom>
              <a:blipFill rotWithShape="1">
                <a:blip r:embed="rId1"/>
                <a:stretch>
                  <a:fillRect t="-4" r="-595" b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05aaa9837.fixed?vbadefaultcenterpage=1&amp;parentnodeid=3474d8d56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培优课17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圆锥曲线中的最值、范围问题</a:t>
            </a:r>
            <a:endParaRPr lang="en-US" altLang="zh-CN" sz="4000" dirty="0"/>
          </a:p>
        </p:txBody>
      </p:sp>
      <p:pic>
        <p:nvPicPr>
          <p:cNvPr id="3" name="C_0#05aaa9837?linknodeid=fce79b578&amp;catalogrefid=fce79b578&amp;parentnodeid=3474d8d56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05aaa9837?linknodeid=fce79b578&amp;catalogrefid=fce79b578&amp;parentnodeid=3474d8d56&amp;vbahtmlprocessed=1">
            <a:hlinkClick r:id="rId1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最值问题</a:t>
            </a:r>
            <a:endParaRPr lang="en-US" altLang="zh-CN" sz="3050" dirty="0"/>
          </a:p>
        </p:txBody>
      </p:sp>
      <p:pic>
        <p:nvPicPr>
          <p:cNvPr id="5" name="C_0#05aaa9837?linknodeid=e5393d50e&amp;catalogrefid=e5393d50e&amp;parentnodeid=3474d8d5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05aaa9837?linknodeid=e5393d50e&amp;catalogrefid=e5393d50e&amp;parentnodeid=3474d8d56&amp;vbahtmlprocessed=1">
            <a:hlinkClick r:id="rId3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范围问题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ce79b578.fixed?vbadefaultcenterpage=1&amp;parentnodeid=05aaa9837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最值问题</a:t>
            </a:r>
            <a:endParaRPr lang="en-US" altLang="zh-CN" sz="4400" dirty="0"/>
          </a:p>
        </p:txBody>
      </p:sp>
      <p:pic>
        <p:nvPicPr>
          <p:cNvPr id="3" name="C_3#fce79b578.fixed?vbadefaultcenterpage=1&amp;parentnodeid=05aaa9837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ade21c49?vbadefaultcenterpage=1&amp;parentnodeid=fce79b57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1_1#8dcc0f43f?vbadefaultcenterpage=1&amp;parentnodeid=eade21c49&amp;vbahtmlprocessed=1&amp;bbb=1&amp;hasbroken=1"/>
              <p:cNvSpPr/>
              <p:nvPr/>
            </p:nvSpPr>
            <p:spPr>
              <a:xfrm>
                <a:off x="502920" y="1241648"/>
                <a:ext cx="11183112" cy="186347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两点，且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（审题①联立方程,考虑韦达定理代入弦长公式）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1_1#8dcc0f43f?vbadefaultcenterpage=1&amp;parentnodeid=eade21c4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1863471"/>
              </a:xfrm>
              <a:prstGeom prst="rect">
                <a:avLst/>
              </a:prstGeom>
              <a:blipFill rotWithShape="1">
                <a:blip r:embed="rId2"/>
                <a:stretch>
                  <a:fillRect t="-12" r="1" b="-2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1_2#8dcc0f43f?segpoint=1&amp;vbadefaultcenterpage=1&amp;parentnodeid=eade21c49&amp;vbahtmlprocessed=1"/>
              <p:cNvSpPr/>
              <p:nvPr/>
            </p:nvSpPr>
            <p:spPr>
              <a:xfrm>
                <a:off x="502920" y="3108548"/>
                <a:ext cx="11183112" cy="20021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的焦点，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上两点，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𝐹𝑀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𝐹𝑁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（审题②核心条件转化为韦达定理的形式）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𝑀𝐹𝑁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面积的最小值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（审题③先得到面积的表达式再考虑利用函数思想求最值）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1_2#8dcc0f43f?segpoint=1&amp;vbadefaultcenterpage=1&amp;parentnodeid=eade21c4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2002155"/>
              </a:xfrm>
              <a:prstGeom prst="rect">
                <a:avLst/>
              </a:prstGeom>
              <a:blipFill rotWithShape="1">
                <a:blip r:embed="rId3"/>
                <a:stretch>
                  <a:fillRect t="-11" r="1" b="-2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1#8dcc0f43f?vbadefaultcenterpage=1&amp;parentnodeid=eade21c49&amp;vbahtmlprocessed=1&amp;bbb=1&amp;hasbroken=1"/>
              <p:cNvSpPr/>
              <p:nvPr/>
            </p:nvSpPr>
            <p:spPr>
              <a:xfrm>
                <a:off x="502920" y="1886440"/>
                <a:ext cx="11183112" cy="3335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𝑝𝑥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1#8dcc0f43f?vbadefaultcenterpage=1&amp;parentnodeid=eade21c4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6440"/>
                <a:ext cx="11183112" cy="3335020"/>
              </a:xfrm>
              <a:prstGeom prst="rect">
                <a:avLst/>
              </a:prstGeom>
              <a:blipFill rotWithShape="1">
                <a:blip r:embed="rId1"/>
                <a:stretch>
                  <a:fillRect t="-15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O_5_BD.1_3#8dcc0f43f?segpoint=1&amp;vbadefaultcenterpage=1&amp;parentnodeid=eade21c49&amp;vbahtmlprocessed=1"/>
          <p:cNvSpPr/>
          <p:nvPr>
            <p:custDataLst>
              <p:tags r:id="rId2"/>
            </p:custDataLst>
          </p:nvPr>
        </p:nvSpPr>
        <p:spPr>
          <a:xfrm>
            <a:off x="502920" y="1297719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解题观摩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2#8dcc0f43f?vbadefaultcenterpage=1&amp;parentnodeid=eade21c49&amp;vbahtmlprocessed=1&amp;bbb=1&amp;hasbroken=1"/>
              <p:cNvSpPr/>
              <p:nvPr/>
            </p:nvSpPr>
            <p:spPr>
              <a:xfrm>
                <a:off x="502920" y="1033889"/>
                <a:ext cx="11183112" cy="49766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的斜率不可能为零，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2_2#8dcc0f43f?vbadefaultcenterpage=1&amp;parentnodeid=eade21c4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3889"/>
                <a:ext cx="11183112" cy="4976622"/>
              </a:xfrm>
              <a:prstGeom prst="rect">
                <a:avLst/>
              </a:prstGeom>
              <a:blipFill rotWithShape="1">
                <a:blip r:embed="rId1"/>
                <a:stretch>
                  <a:fillRect t="-2" r="1" b="-9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2#8dcc0f43f?vbadefaultcenterpage=1&amp;parentnodeid=eade21c49&amp;vbahtmlprocessed=1&amp;bbb=1&amp;hasbroken=1"/>
              <p:cNvSpPr/>
              <p:nvPr/>
            </p:nvSpPr>
            <p:spPr>
              <a:xfrm>
                <a:off x="502920" y="964197"/>
                <a:ext cx="11183112" cy="5181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𝑀𝐹𝑁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的面积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𝑀𝑁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𝑀𝐹𝑁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的面积的最小值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min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2#8dcc0f43f?vbadefaultcenterpage=1&amp;parentnodeid=eade21c4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4197"/>
                <a:ext cx="11183112" cy="5181600"/>
              </a:xfrm>
              <a:prstGeom prst="rect">
                <a:avLst/>
              </a:prstGeom>
              <a:blipFill rotWithShape="1">
                <a:blip r:embed="rId1"/>
                <a:stretch>
                  <a:fillRect t="-5" r="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6a9e5cec?vbadefaultcenterpage=1&amp;parentnodeid=fce79b57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bc7545b39?vbadefaultcenterpage=1&amp;parentnodeid=26a9e5cec&amp;vbahtmlprocessed=1"/>
          <p:cNvSpPr/>
          <p:nvPr/>
        </p:nvSpPr>
        <p:spPr>
          <a:xfrm>
            <a:off x="502920" y="1241648"/>
            <a:ext cx="11183112" cy="26947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圆锥曲线中的最值问题类型较多,解法灵活多变,但总体上主要有两种方法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: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几何法,若题目的条件和结论能明显体现几何特征及意义,则考虑利用图形性质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来解决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代数法,若题目的条件和结论能体现一种明确的函数关系,则可先建立起目标函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数,再求这个函数的最值,最值常用基本不等式法、配方法及导数法求解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  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5553</Words>
  <Application>WPS 演示</Application>
  <PresentationFormat>宽屏</PresentationFormat>
  <Paragraphs>146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MS Mincho</vt:lpstr>
      <vt:lpstr>Segoe Print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6</cp:revision>
  <dcterms:created xsi:type="dcterms:W3CDTF">2023-12-21T10:58:00Z</dcterms:created>
  <dcterms:modified xsi:type="dcterms:W3CDTF">2024-01-09T06:58:24Z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54368A49BE6247538E87B00B304C24C0_12</vt:lpwstr>
  </property>
  <property fmtid="{D5CDD505-2E9C-101B-9397-08002B2CF9AE}" pid="3" name="KSOProductBuildVer">
    <vt:lpwstr>2052-12.1.0.15990</vt:lpwstr>
  </property>
</Properties>
</file>