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91" r:id="rId19"/>
    <p:sldId id="271" r:id="rId20"/>
    <p:sldId id="272" r:id="rId21"/>
    <p:sldId id="273" r:id="rId22"/>
    <p:sldId id="274" r:id="rId23"/>
    <p:sldId id="275" r:id="rId24"/>
    <p:sldId id="292" r:id="rId25"/>
    <p:sldId id="293" r:id="rId26"/>
    <p:sldId id="276" r:id="rId27"/>
    <p:sldId id="277" r:id="rId28"/>
    <p:sldId id="278" r:id="rId29"/>
    <p:sldId id="279" r:id="rId30"/>
    <p:sldId id="294" r:id="rId31"/>
    <p:sldId id="295" r:id="rId32"/>
    <p:sldId id="280" r:id="rId33"/>
    <p:sldId id="281" r:id="rId34"/>
    <p:sldId id="296" r:id="rId35"/>
    <p:sldId id="282" r:id="rId36"/>
    <p:sldId id="283" r:id="rId37"/>
    <p:sldId id="297" r:id="rId38"/>
    <p:sldId id="284" r:id="rId39"/>
    <p:sldId id="285" r:id="rId40"/>
    <p:sldId id="298" r:id="rId41"/>
    <p:sldId id="286" r:id="rId42"/>
    <p:sldId id="287" r:id="rId43"/>
    <p:sldId id="288" r:id="rId44"/>
    <p:sldId id="289" r:id="rId45"/>
    <p:sldId id="299" r:id="rId46"/>
    <p:sldId id="300" r:id="rId47"/>
    <p:sldId id="290" r:id="rId48"/>
  </p:sldIdLst>
  <p:sldSz cx="12192000" cy="6858000"/>
  <p:notesSz cx="6858000" cy="12192000"/>
  <p:custDataLst>
    <p:tags r:id="rId52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9" d="100"/>
          <a:sy n="39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gs" Target="tags/tag1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7ed8f6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培优课19 圆锥曲线中的求值、证明、探索性问题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05C04B98-169E-478D-82DB-1BC69BF2076C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7ed8f6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培优课19 圆锥曲线中的求值、证明、探索性问题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28CF7EB-E7D0-4B2E-BF88-3906F57A5EE3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7ed8f6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培优课19 圆锥曲线中的求值、证明、探索性问题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30EF772-6322-4043-A7E8-CDCBF6489A3D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7ed8f6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培优课19 圆锥曲线中的求值、证明、探索性问题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B4E08773-FF9C-4BD2-A2A9-0978275945AD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7ed8f6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培优课19 圆锥曲线中的求值、证明、探索性问题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00E323C-183F-471E-B1A2-8AA7E812B4AA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3ecd4737efc0009ee51a2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F144BCB-FD8B-425E-9374-4AFA9F3555BB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7ed8f6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培优课19 圆锥曲线中的求值、证明、探索性问题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F1DFC45-B9A8-4E38-8C8A-42EA4D1F4356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slide" Target="slide30.xml"/><Relationship Id="rId3" Type="http://schemas.openxmlformats.org/officeDocument/2006/relationships/slide" Target="slide17.xml"/><Relationship Id="rId2" Type="http://schemas.openxmlformats.org/officeDocument/2006/relationships/image" Target="../media/image8.png"/><Relationship Id="rId1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8.jpe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9.pn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2_5#5de307d39?vbadefaultcenterpage=1&amp;parentnodeid=7f172e88a&amp;vbahtmlprocessed=1"/>
              <p:cNvSpPr/>
              <p:nvPr/>
            </p:nvSpPr>
            <p:spPr>
              <a:xfrm>
                <a:off x="502920" y="2199368"/>
                <a:ext cx="11183112" cy="2747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因为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𝐴𝑃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𝐵𝑃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num>
                          <m:den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𝐴𝑃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𝐵𝑄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审题⑤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𝐴𝑃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𝐵𝑄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𝐵𝑄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联立得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2_5#5de307d39?vbadefaultcenterpage=1&amp;parentnodeid=7f172e88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99368"/>
                <a:ext cx="11183112" cy="2747264"/>
              </a:xfrm>
              <a:prstGeom prst="rect">
                <a:avLst/>
              </a:prstGeom>
              <a:blipFill rotWithShape="1">
                <a:blip r:embed="rId1"/>
                <a:stretch>
                  <a:fillRect t="-13" r="1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d956d24eb?vbadefaultcenterpage=1&amp;parentnodeid=ebceab7b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5_BD#b3c1e44d2?vbadefaultcenterpage=1&amp;parentnodeid=d956d24eb&amp;vbahtmlprocessed=1"/>
              <p:cNvSpPr/>
              <p:nvPr/>
            </p:nvSpPr>
            <p:spPr>
              <a:xfrm>
                <a:off x="502920" y="1241648"/>
                <a:ext cx="11183112" cy="1587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在解析几何的学习中，离不开求“角度、距离、面积、比值”等量，最直接的办法就是把这些量表示出来，这就常常需要将直线的方程与圆锥曲线的方程联立，用韦达定理将所求问题或题中的关系转化为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）的形式求解.</a:t>
                </a:r>
                <a:endParaRPr lang="en-US" altLang="zh-CN" sz="2400" spc="-50" dirty="0"/>
              </a:p>
            </p:txBody>
          </p:sp>
        </mc:Choice>
        <mc:Fallback>
          <p:sp>
            <p:nvSpPr>
              <p:cNvPr id="3" name="P_5_BD#b3c1e44d2?vbadefaultcenterpage=1&amp;parentnodeid=d956d24e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1587310"/>
              </a:xfrm>
              <a:prstGeom prst="rect">
                <a:avLst/>
              </a:prstGeom>
              <a:blipFill rotWithShape="1">
                <a:blip r:embed="rId2"/>
                <a:stretch>
                  <a:fillRect t="-14" r="1" b="-3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4ac79005a?vbadefaultcenterpage=1&amp;parentnodeid=ebceab7b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df77e4f59?vbadefaultcenterpage=1&amp;parentnodeid=4ac79005a&amp;inlineimagemarkindex=1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df77e4f59?vbadefaultcenterpage=1&amp;parentnodeid=4ac79005a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从求直线方程变到求角度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M_6_BD.3_1#534b8296b?vbadefaultcenterpage=1&amp;parentnodeid=df77e4f59&amp;vbahtmlprocessed=1"/>
              <p:cNvSpPr/>
              <p:nvPr/>
            </p:nvSpPr>
            <p:spPr>
              <a:xfrm>
                <a:off x="502920" y="1775048"/>
                <a:ext cx="11183112" cy="1566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（2024·成都模拟）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已知椭圆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的右焦点为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是椭圆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上异于左、右顶点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的任意一点，且直线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的斜率之积为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QM_6_BD.3_1#534b8296b?vbadefaultcenterpage=1&amp;parentnodeid=df77e4f5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75048"/>
                <a:ext cx="11183112" cy="1566990"/>
              </a:xfrm>
              <a:prstGeom prst="rect">
                <a:avLst/>
              </a:prstGeom>
              <a:blipFill rotWithShape="1">
                <a:blip r:embed="rId3"/>
                <a:stretch>
                  <a:fillRect t="-14" r="1" b="-3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BD.4_1#44486fbf4?vbadefaultcenterpage=1&amp;parentnodeid=534b8296b&amp;vbahtmlprocessed=1"/>
              <p:cNvSpPr/>
              <p:nvPr/>
            </p:nvSpPr>
            <p:spPr>
              <a:xfrm>
                <a:off x="502920" y="1933589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的标准方程；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BD.4_1#44486fbf4?vbadefaultcenterpage=1&amp;parentnodeid=534b8296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33589"/>
                <a:ext cx="11183112" cy="490030"/>
              </a:xfrm>
              <a:prstGeom prst="rect">
                <a:avLst/>
              </a:prstGeom>
              <a:blipFill rotWithShape="1">
                <a:blip r:embed="rId1"/>
                <a:stretch>
                  <a:fillRect t="-3" r="1" b="-11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7_AS.5_1#44486fbf4?vbadefaultcenterpage=1&amp;parentnodeid=534b8296b&amp;vbahtmlprocessed=1&amp;bbb=1&amp;hasbroken=1"/>
              <p:cNvSpPr/>
              <p:nvPr/>
            </p:nvSpPr>
            <p:spPr>
              <a:xfrm>
                <a:off x="502920" y="2429396"/>
                <a:ext cx="11183112" cy="277031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≠±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，由已知得，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的斜率之积为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的标准方程为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7_AS.5_1#44486fbf4?vbadefaultcenterpage=1&amp;parentnodeid=534b8296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29396"/>
                <a:ext cx="11183112" cy="2770315"/>
              </a:xfrm>
              <a:prstGeom prst="rect">
                <a:avLst/>
              </a:prstGeom>
              <a:blipFill rotWithShape="1">
                <a:blip r:embed="rId2"/>
                <a:stretch>
                  <a:fillRect t="-19" r="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BD.6_1#d0a80747d?vbadefaultcenterpage=1&amp;parentnodeid=534b8296b&amp;vbahtmlprocessed=1"/>
              <p:cNvSpPr/>
              <p:nvPr/>
            </p:nvSpPr>
            <p:spPr>
              <a:xfrm>
                <a:off x="502920" y="2964067"/>
                <a:ext cx="11183112" cy="121786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是线段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的大小.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BD.6_1#d0a80747d?vbadefaultcenterpage=1&amp;parentnodeid=534b8296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64067"/>
                <a:ext cx="11183112" cy="1217867"/>
              </a:xfrm>
              <a:prstGeom prst="rect">
                <a:avLst/>
              </a:prstGeom>
              <a:blipFill rotWithShape="1">
                <a:blip r:embed="rId1"/>
                <a:stretch>
                  <a:fillRect t="-43" r="1" b="-9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AS.7_1#d0a80747d?vbadefaultcenterpage=1&amp;parentnodeid=534b8296b&amp;vbahtmlprocessed=1&amp;bbb=1&amp;hasbroken=1"/>
              <p:cNvSpPr/>
              <p:nvPr/>
            </p:nvSpPr>
            <p:spPr>
              <a:xfrm>
                <a:off x="502920" y="1779982"/>
                <a:ext cx="11183112" cy="350983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是线段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，不妨设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7_AS.7_1#d0a80747d?vbadefaultcenterpage=1&amp;parentnodeid=534b8296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79982"/>
                <a:ext cx="11183112" cy="3509836"/>
              </a:xfrm>
              <a:prstGeom prst="rect">
                <a:avLst/>
              </a:prstGeom>
              <a:blipFill rotWithShape="1">
                <a:blip r:embed="rId1"/>
                <a:stretch>
                  <a:fillRect t="-2" r="1" b="-8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AS.7_1#d0a80747d?vbadefaultcenterpage=1&amp;parentnodeid=534b8296b&amp;vbahtmlprocessed=1&amp;bbb=1&amp;hasbroken=1"/>
              <p:cNvSpPr/>
              <p:nvPr/>
            </p:nvSpPr>
            <p:spPr>
              <a:xfrm>
                <a:off x="502920" y="1848498"/>
                <a:ext cx="11183112" cy="341852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（舍去），则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𝑀𝐹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由椭圆的对称性可知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时，也有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AS.7_1#d0a80747d?vbadefaultcenterpage=1&amp;parentnodeid=534b8296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48498"/>
                <a:ext cx="11183112" cy="3418523"/>
              </a:xfrm>
              <a:prstGeom prst="rect">
                <a:avLst/>
              </a:prstGeom>
              <a:blipFill rotWithShape="1">
                <a:blip r:embed="rId1"/>
                <a:stretch>
                  <a:fillRect r="1" b="-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9142308da.fixed?vbadefaultcenterpage=1&amp;parentnodeid=d7ed8f638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证明问题</a:t>
            </a:r>
            <a:endParaRPr lang="en-US" altLang="zh-CN" sz="4400" dirty="0"/>
          </a:p>
        </p:txBody>
      </p:sp>
      <p:pic>
        <p:nvPicPr>
          <p:cNvPr id="3" name="C_3#9142308da.fixed?vbadefaultcenterpage=1&amp;parentnodeid=d7ed8f638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21be09276?vbadefaultcenterpage=1&amp;parentnodeid=9142308da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5_BD.8_1#e0ae5b49c?vbadefaultcenterpage=1&amp;parentnodeid=21be09276&amp;vbahtmlprocessed=1"/>
              <p:cNvSpPr/>
              <p:nvPr/>
            </p:nvSpPr>
            <p:spPr>
              <a:xfrm>
                <a:off x="502920" y="1241648"/>
                <a:ext cx="11183112" cy="2233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（2024·邯郸模拟）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10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10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d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（审题①两点关于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轴对称，可判断这两点在曲线上）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四个点中的三个点.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5_BD.8_1#e0ae5b49c?vbadefaultcenterpage=1&amp;parentnodeid=21be0927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2233422"/>
              </a:xfrm>
              <a:prstGeom prst="rect">
                <a:avLst/>
              </a:prstGeom>
              <a:blipFill rotWithShape="1">
                <a:blip r:embed="rId2"/>
                <a:stretch>
                  <a:fillRect t="-10" r="1" b="-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5_BD.8_2#e0ae5b49c?segpoint=1&amp;vbadefaultcenterpage=1&amp;parentnodeid=21be09276&amp;vbahtmlprocessed=1"/>
              <p:cNvSpPr/>
              <p:nvPr/>
            </p:nvSpPr>
            <p:spPr>
              <a:xfrm>
                <a:off x="502920" y="3532791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（1）求双曲线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的方程；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5_BD.8_2#e0ae5b49c?segpoint=1&amp;vbadefaultcenterpage=1&amp;parentnodeid=21be0927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32791"/>
                <a:ext cx="11183112" cy="490030"/>
              </a:xfrm>
              <a:prstGeom prst="rect">
                <a:avLst/>
              </a:prstGeom>
              <a:blipFill rotWithShape="1">
                <a:blip r:embed="rId3"/>
                <a:stretch>
                  <a:fillRect t="-58" r="1" b="-1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BD.8_3#e0ae5b49c?vbadefaultcenterpage=1&amp;parentnodeid=21be09276&amp;vbahtmlprocessed=1&amp;bbb=1&amp;hasbroken=1"/>
              <p:cNvSpPr/>
              <p:nvPr/>
            </p:nvSpPr>
            <p:spPr>
              <a:xfrm>
                <a:off x="502920" y="1913255"/>
                <a:ext cx="11182985" cy="291655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（2）若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直线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与双曲线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交于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两点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（审题②要讨论直线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的斜率是否存在）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且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⊥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（审题③得到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求证：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直线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经过一个不在双曲线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上的定点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（审题③直线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: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，找到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之间的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代数式关系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，并求出该定点的坐标.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5_BD.8_3#e0ae5b49c?vbadefaultcenterpage=1&amp;parentnodeid=21be0927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13255"/>
                <a:ext cx="11182985" cy="2916555"/>
              </a:xfrm>
              <a:prstGeom prst="rect">
                <a:avLst/>
              </a:prstGeom>
              <a:blipFill rotWithShape="1">
                <a:blip r:embed="rId1"/>
                <a:stretch>
                  <a:fillRect r="-256" b="-13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9_1#e0ae5b49c?vbadefaultcenterpage=1&amp;parentnodeid=21be09276&amp;vbahtmlprocessed=1&amp;bbb=1&amp;hasbroken=1"/>
              <p:cNvSpPr/>
              <p:nvPr/>
            </p:nvSpPr>
            <p:spPr>
              <a:xfrm>
                <a:off x="502920" y="1817415"/>
                <a:ext cx="11183112" cy="34730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根据双曲线的对称性可知，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10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10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关于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轴对称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同时在双曲线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不可能在双曲线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上,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则双曲线还经过点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，将点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代入，可得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9_1#e0ae5b49c?vbadefaultcenterpage=1&amp;parentnodeid=21be0927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17415"/>
                <a:ext cx="11183112" cy="3473069"/>
              </a:xfrm>
              <a:prstGeom prst="rect">
                <a:avLst/>
              </a:prstGeom>
              <a:blipFill rotWithShape="1">
                <a:blip r:embed="rId1"/>
                <a:stretch>
                  <a:fillRect t="-1" r="1" b="-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02920" y="123380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  <a:sym typeface="+mn-ea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9_2#e0ae5b49c?vbadefaultcenterpage=1&amp;parentnodeid=21be09276&amp;vbahtmlprocessed=1&amp;bbb=1&amp;hasbroken=1"/>
              <p:cNvSpPr/>
              <p:nvPr/>
            </p:nvSpPr>
            <p:spPr>
              <a:xfrm>
                <a:off x="502920" y="1042938"/>
                <a:ext cx="11183112" cy="497122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ⅰ</m:t>
                        </m:r>
                      </m:e>
                    </m:d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当直线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的斜率存在时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联立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整理得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𝑘𝑚𝑥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Δ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8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∗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𝑘𝑚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因为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⊥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5_AS.9_2#e0ae5b49c?vbadefaultcenterpage=1&amp;parentnodeid=21be0927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42938"/>
                <a:ext cx="11183112" cy="4971225"/>
              </a:xfrm>
              <a:prstGeom prst="rect">
                <a:avLst/>
              </a:prstGeom>
              <a:blipFill rotWithShape="1">
                <a:blip r:embed="rId1"/>
                <a:stretch>
                  <a:fillRect t="-5" r="1" b="-6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9_2#e0ae5b49c?vbadefaultcenterpage=1&amp;parentnodeid=21be09276&amp;vbahtmlprocessed=1&amp;bbb=1&amp;hasbroken=1"/>
              <p:cNvSpPr/>
              <p:nvPr/>
            </p:nvSpPr>
            <p:spPr>
              <a:xfrm>
                <a:off x="502920" y="769411"/>
                <a:ext cx="11183112" cy="548525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𝑘𝑚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化简得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审题④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，且均满足（*）.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过定点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，不符合题意，舍去；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5_AS.9_2#e0ae5b49c?vbadefaultcenterpage=1&amp;parentnodeid=21be0927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69411"/>
                <a:ext cx="11183112" cy="5485257"/>
              </a:xfrm>
              <a:prstGeom prst="rect">
                <a:avLst/>
              </a:prstGeom>
              <a:blipFill rotWithShape="1">
                <a:blip r:embed="rId1"/>
                <a:stretch>
                  <a:fillRect t="-8" r="1" b="-7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9_2#e0ae5b49c?vbadefaultcenterpage=1&amp;parentnodeid=21be09276&amp;vbahtmlprocessed=1&amp;bbb=1&amp;hasbroken=1"/>
              <p:cNvSpPr/>
              <p:nvPr/>
            </p:nvSpPr>
            <p:spPr>
              <a:xfrm>
                <a:off x="502920" y="771411"/>
                <a:ext cx="11183112" cy="554221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过定点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，符合题意.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ⅱ）当直线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的斜率不存在时，设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（舍去）或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.综上所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经过一个不在双曲线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上的定点，定点的坐标为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9_2#e0ae5b49c?vbadefaultcenterpage=1&amp;parentnodeid=21be0927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71411"/>
                <a:ext cx="11183112" cy="5542217"/>
              </a:xfrm>
              <a:prstGeom prst="rect">
                <a:avLst/>
              </a:prstGeom>
              <a:blipFill rotWithShape="1">
                <a:blip r:embed="rId1"/>
                <a:stretch>
                  <a:fillRect t="-9" r="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369b0bd2?vbadefaultcenterpage=1&amp;parentnodeid=9142308da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sp>
        <p:nvSpPr>
          <p:cNvPr id="3" name="P_5_BD#7725031c1?segpoint=1&amp;vbadefaultcenterpage=1&amp;parentnodeid=1369b0bd2&amp;vbahtmlprocessed=1"/>
          <p:cNvSpPr/>
          <p:nvPr/>
        </p:nvSpPr>
        <p:spPr>
          <a:xfrm>
            <a:off x="502920" y="1241648"/>
            <a:ext cx="11183112" cy="324339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几何证明问题的解题策略</a:t>
            </a:r>
            <a:endParaRPr lang="en-US" altLang="zh-CN" sz="2400" b="1" i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圆锥曲线中的证明问题,主要有两类：一是证明点、直线、曲线等几何元素中的位置关系,如某点在某直线上、某直线经过某个点、某两条直线平行或垂直等;二是证明直线与圆锥曲线中的一些数量关系（相等或不相等）.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2.解决证明问题时,主要根据直线、圆锥曲线的性质,直线与圆锥曲线的位置关系等,通过相关的性质应用、代数式的恒等变形以及数值计算等进行证明.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a284fa0f?vbadefaultcenterpage=1&amp;parentnodeid=9142308da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b9d354676?vbadefaultcenterpage=1&amp;parentnodeid=0a284fa0f&amp;inlineimagemarkindex=2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b9d354676?vbadefaultcenterpage=1&amp;parentnodeid=0a284fa0f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从证明过定点变为证明三点共线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M_6_BD.10_1#d9daf59ce?vbadefaultcenterpage=1&amp;parentnodeid=b9d354676&amp;vbahtmlprocessed=1"/>
              <p:cNvSpPr/>
              <p:nvPr/>
            </p:nvSpPr>
            <p:spPr>
              <a:xfrm>
                <a:off x="502920" y="1775048"/>
                <a:ext cx="11183112" cy="1254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（2021·新高考Ⅱ卷）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已知椭圆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,右焦点为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,且离心率为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QM_6_BD.10_1#d9daf59ce?vbadefaultcenterpage=1&amp;parentnodeid=b9d35467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75048"/>
                <a:ext cx="11183112" cy="1254824"/>
              </a:xfrm>
              <a:prstGeom prst="rect">
                <a:avLst/>
              </a:prstGeom>
              <a:blipFill rotWithShape="1">
                <a:blip r:embed="rId3"/>
                <a:stretch>
                  <a:fillRect t="-18" r="1" b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O_7_BD.11_1#654ea85db?vbadefaultcenterpage=1&amp;parentnodeid=d9daf59ce&amp;vbahtmlprocessed=1"/>
              <p:cNvSpPr/>
              <p:nvPr/>
            </p:nvSpPr>
            <p:spPr>
              <a:xfrm>
                <a:off x="502920" y="3032348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O_7_BD.11_1#654ea85db?vbadefaultcenterpage=1&amp;parentnodeid=d9daf59c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32348"/>
                <a:ext cx="11183112" cy="490030"/>
              </a:xfrm>
              <a:prstGeom prst="rect">
                <a:avLst/>
              </a:prstGeom>
              <a:blipFill rotWithShape="1">
                <a:blip r:embed="rId4"/>
                <a:stretch>
                  <a:fillRect t="-46" r="1" b="-1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O_7_AS.12_1#654ea85db?vbadefaultcenterpage=1&amp;parentnodeid=d9daf59ce&amp;vbahtmlprocessed=1"/>
              <p:cNvSpPr/>
              <p:nvPr/>
            </p:nvSpPr>
            <p:spPr>
              <a:xfrm>
                <a:off x="502920" y="3527648"/>
                <a:ext cx="11183112" cy="1255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由题意知,椭圆的半焦距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,所以椭圆方程为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O_7_AS.12_1#654ea85db?vbadefaultcenterpage=1&amp;parentnodeid=d9daf59c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27648"/>
                <a:ext cx="11183112" cy="1255141"/>
              </a:xfrm>
              <a:prstGeom prst="rect">
                <a:avLst/>
              </a:prstGeom>
              <a:blipFill rotWithShape="1">
                <a:blip r:embed="rId5"/>
                <a:stretch>
                  <a:fillRect t="-18" r="1" b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BD.13_1#a88429cbc?vbadefaultcenterpage=1&amp;parentnodeid=d9daf59ce&amp;vbahtmlprocessed=1"/>
              <p:cNvSpPr/>
              <p:nvPr/>
            </p:nvSpPr>
            <p:spPr>
              <a:xfrm>
                <a:off x="502920" y="3034520"/>
                <a:ext cx="11183112" cy="107696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上的两点,直线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与曲线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相切.证明：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三点共线的充要条件是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BD.13_1#a88429cbc?vbadefaultcenterpage=1&amp;parentnodeid=d9daf59c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34520"/>
                <a:ext cx="11183112" cy="1076960"/>
              </a:xfrm>
              <a:prstGeom prst="rect">
                <a:avLst/>
              </a:prstGeom>
              <a:blipFill rotWithShape="1">
                <a:blip r:embed="rId1"/>
                <a:stretch>
                  <a:fillRect t="-45" r="1" b="-98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AS.14_1#a88429cbc?vbadefaultcenterpage=1&amp;parentnodeid=d9daf59ce&amp;vbahtmlprocessed=1"/>
              <p:cNvSpPr/>
              <p:nvPr/>
            </p:nvSpPr>
            <p:spPr>
              <a:xfrm>
                <a:off x="502920" y="820306"/>
                <a:ext cx="11183112" cy="5505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由（1）得,曲线方程为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的斜率不存在时,直线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,不合题意;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的斜率存在时,设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证必要性：若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三点共线,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则可设直线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与曲线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相切可得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=±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联立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=±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7_AS.14_1#a88429cbc?vbadefaultcenterpage=1&amp;parentnodeid=d9daf59c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20306"/>
                <a:ext cx="11183112" cy="5505388"/>
              </a:xfrm>
              <a:prstGeom prst="rect">
                <a:avLst/>
              </a:prstGeom>
              <a:blipFill rotWithShape="1">
                <a:blip r:embed="rId1"/>
                <a:stretch>
                  <a:fillRect t="-9" r="1" b="-8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AS.14_1#a88429cbc?vbadefaultcenterpage=1&amp;parentnodeid=d9daf59ce&amp;vbahtmlprocessed=1"/>
              <p:cNvSpPr/>
              <p:nvPr/>
            </p:nvSpPr>
            <p:spPr>
              <a:xfrm>
                <a:off x="502920" y="1062305"/>
                <a:ext cx="11183112" cy="50213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,故必要性成立.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证充分性：设直线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与曲线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相切,得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联立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𝑘𝑚𝑥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𝑘𝑚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7_AS.14_1#a88429cbc?vbadefaultcenterpage=1&amp;parentnodeid=d9daf59c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62305"/>
                <a:ext cx="11183112" cy="5021390"/>
              </a:xfrm>
              <a:prstGeom prst="rect">
                <a:avLst/>
              </a:prstGeom>
              <a:blipFill rotWithShape="1">
                <a:blip r:embed="rId1"/>
                <a:stretch>
                  <a:fillRect t="-12" r="1" b="-5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AS.14_1#a88429cbc?vbadefaultcenterpage=1&amp;parentnodeid=d9daf59ce&amp;vbahtmlprocessed=1"/>
              <p:cNvSpPr/>
              <p:nvPr/>
            </p:nvSpPr>
            <p:spPr>
              <a:xfrm>
                <a:off x="502920" y="1495185"/>
                <a:ext cx="11183112" cy="4155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6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𝑘𝑚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24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化简得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=±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三点共线,故充分性成立.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三点共线的充要条件是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AS.14_1#a88429cbc?vbadefaultcenterpage=1&amp;parentnodeid=d9daf59c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95185"/>
                <a:ext cx="11183112" cy="4155631"/>
              </a:xfrm>
              <a:prstGeom prst="rect">
                <a:avLst/>
              </a:prstGeom>
              <a:blipFill rotWithShape="1">
                <a:blip r:embed="rId1"/>
                <a:stretch>
                  <a:fillRect t="-10" r="1" b="-1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d7ed8f638.fixed?vbadefaultcenterpage=1&amp;parentnodeid=3474d8d56&amp;vbahtmlprocessed=1"/>
          <p:cNvSpPr/>
          <p:nvPr/>
        </p:nvSpPr>
        <p:spPr>
          <a:xfrm>
            <a:off x="558292" y="932688"/>
            <a:ext cx="11108944" cy="7955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培优课19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圆锥曲线中的求值、证明、探索性问题</a:t>
            </a:r>
            <a:endParaRPr lang="en-US" altLang="zh-CN" sz="4000" dirty="0"/>
          </a:p>
        </p:txBody>
      </p:sp>
      <p:pic>
        <p:nvPicPr>
          <p:cNvPr id="3" name="C_0#d7ed8f638?linknodeid=ebceab7b2&amp;catalogrefid=ebceab7b2&amp;parentnodeid=3474d8d56&amp;vbahtmlprocessed=1" descr="preencod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392" y="2651760"/>
            <a:ext cx="502920" cy="502920"/>
          </a:xfrm>
          <a:prstGeom prst="rect">
            <a:avLst/>
          </a:prstGeom>
        </p:spPr>
      </p:pic>
      <p:sp>
        <p:nvSpPr>
          <p:cNvPr id="4" name="C_0#d7ed8f638?linknodeid=ebceab7b2&amp;catalogrefid=ebceab7b2&amp;parentnodeid=3474d8d56&amp;vbahtmlprocessed=1">
            <a:hlinkClick r:id="rId1" action="ppaction://hlinksldjump"/>
          </p:cNvPr>
          <p:cNvSpPr/>
          <p:nvPr/>
        </p:nvSpPr>
        <p:spPr>
          <a:xfrm>
            <a:off x="3703320" y="2624328"/>
            <a:ext cx="7132320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求值问题</a:t>
            </a:r>
            <a:endParaRPr lang="en-US" altLang="zh-CN" sz="3050" dirty="0"/>
          </a:p>
        </p:txBody>
      </p:sp>
      <p:pic>
        <p:nvPicPr>
          <p:cNvPr id="5" name="C_0#d7ed8f638?linknodeid=9142308da&amp;catalogrefid=9142308da&amp;parentnodeid=3474d8d56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392" y="3429000"/>
            <a:ext cx="502920" cy="502920"/>
          </a:xfrm>
          <a:prstGeom prst="rect">
            <a:avLst/>
          </a:prstGeom>
        </p:spPr>
      </p:pic>
      <p:sp>
        <p:nvSpPr>
          <p:cNvPr id="6" name="C_0#d7ed8f638?linknodeid=9142308da&amp;catalogrefid=9142308da&amp;parentnodeid=3474d8d56&amp;vbahtmlprocessed=1">
            <a:hlinkClick r:id="rId3" action="ppaction://hlinksldjump"/>
          </p:cNvPr>
          <p:cNvSpPr/>
          <p:nvPr/>
        </p:nvSpPr>
        <p:spPr>
          <a:xfrm>
            <a:off x="3703320" y="3401568"/>
            <a:ext cx="7132320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证明问题</a:t>
            </a:r>
            <a:endParaRPr lang="en-US" altLang="zh-CN" sz="3050" dirty="0"/>
          </a:p>
        </p:txBody>
      </p:sp>
      <p:pic>
        <p:nvPicPr>
          <p:cNvPr id="7" name="C_0#d7ed8f638?linknodeid=7849f7699&amp;catalogrefid=7849f7699&amp;parentnodeid=3474d8d56&amp;vbahtmlprocessed=1" descr="preencoded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392" y="4206240"/>
            <a:ext cx="502920" cy="502920"/>
          </a:xfrm>
          <a:prstGeom prst="rect">
            <a:avLst/>
          </a:prstGeom>
        </p:spPr>
      </p:pic>
      <p:sp>
        <p:nvSpPr>
          <p:cNvPr id="8" name="C_0#d7ed8f638?linknodeid=7849f7699&amp;catalogrefid=7849f7699&amp;parentnodeid=3474d8d56&amp;vbahtmlprocessed=1">
            <a:hlinkClick r:id="rId4" action="ppaction://hlinksldjump"/>
          </p:cNvPr>
          <p:cNvSpPr/>
          <p:nvPr/>
        </p:nvSpPr>
        <p:spPr>
          <a:xfrm>
            <a:off x="3703320" y="4178808"/>
            <a:ext cx="7132320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培优点三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探索性问题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7849f7699.fixed?vbadefaultcenterpage=1&amp;parentnodeid=d7ed8f638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培优点三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探索性问题</a:t>
            </a:r>
            <a:endParaRPr lang="en-US" altLang="zh-CN" sz="4400" dirty="0"/>
          </a:p>
        </p:txBody>
      </p:sp>
      <p:pic>
        <p:nvPicPr>
          <p:cNvPr id="3" name="C_3#7849f7699.fixed?vbadefaultcenterpage=1&amp;parentnodeid=d7ed8f638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3d4b7978c?vbadefaultcenterpage=1&amp;parentnodeid=7849f7699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5_BD.15_1#5131a3685?vbadefaultcenterpage=1&amp;parentnodeid=3d4b7978c&amp;vbahtmlprocessed=1"/>
              <p:cNvSpPr/>
              <p:nvPr/>
            </p:nvSpPr>
            <p:spPr>
              <a:xfrm>
                <a:off x="502920" y="1241648"/>
                <a:ext cx="11183112" cy="2223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（2024·聊城模拟）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右支上除右顶点外的任意点，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的一条渐近线与直线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互相垂直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（审题①一条渐近线的斜率为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5_BD.15_1#5131a3685?vbadefaultcenterpage=1&amp;parentnodeid=3d4b7978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2223516"/>
              </a:xfrm>
              <a:prstGeom prst="rect">
                <a:avLst/>
              </a:prstGeom>
              <a:blipFill rotWithShape="1">
                <a:blip r:embed="rId2"/>
                <a:stretch>
                  <a:fillRect t="-10" r="1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5_BD.15_2#5131a3685?segpoint=1&amp;vbadefaultcenterpage=1&amp;parentnodeid=3d4b7978c&amp;vbahtmlprocessed=1"/>
              <p:cNvSpPr/>
              <p:nvPr/>
            </p:nvSpPr>
            <p:spPr>
              <a:xfrm>
                <a:off x="502920" y="3476848"/>
                <a:ext cx="11183112" cy="124860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（1）求证：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点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到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的两条渐近线的距离之积为定值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（审题②点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在曲线上，可设点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的坐标，从而表示点到直线的距离）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5_BD.15_2#5131a3685?segpoint=1&amp;vbadefaultcenterpage=1&amp;parentnodeid=3d4b7978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76848"/>
                <a:ext cx="11183112" cy="1248601"/>
              </a:xfrm>
              <a:prstGeom prst="rect">
                <a:avLst/>
              </a:prstGeom>
              <a:blipFill rotWithShape="1">
                <a:blip r:embed="rId3"/>
                <a:stretch>
                  <a:fillRect t="-18" r="1" b="-1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BD.15_3#5131a3685?segpoint=1&amp;vbadefaultcenterpage=1&amp;parentnodeid=3d4b7978c&amp;vbahtmlprocessed=1&amp;bbb=1&amp;hasbroken=1"/>
              <p:cNvSpPr/>
              <p:nvPr/>
            </p:nvSpPr>
            <p:spPr>
              <a:xfrm>
                <a:off x="502920" y="1885950"/>
                <a:ext cx="11182985" cy="29375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的左顶点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和右焦点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直线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𝐴𝑀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与直线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: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相交于点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③要讨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是否是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的中点）.试问是否存在常数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使得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𝐴𝐹𝑁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④找到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分别与哪条直线的倾斜角相等或互补）？若存在，请求出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；若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不存在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，请说明理由.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5_BD.15_3#5131a3685?segpoint=1&amp;vbadefaultcenterpage=1&amp;parentnodeid=3d4b7978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85950"/>
                <a:ext cx="11182985" cy="2937510"/>
              </a:xfrm>
              <a:prstGeom prst="rect">
                <a:avLst/>
              </a:prstGeom>
              <a:blipFill rotWithShape="1">
                <a:blip r:embed="rId1"/>
                <a:stretch>
                  <a:fillRect b="-14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16_1#5131a3685?vbadefaultcenterpage=1&amp;parentnodeid=3d4b7978c&amp;vbahtmlprocessed=1&amp;bbb=1&amp;hasbroken=1"/>
              <p:cNvSpPr/>
              <p:nvPr/>
            </p:nvSpPr>
            <p:spPr>
              <a:xfrm>
                <a:off x="502920" y="983661"/>
                <a:ext cx="11183112" cy="51151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（1）因为双曲线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的一条渐近线与直线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互相垂直，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所以其中一条渐近线的斜率为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双曲线的两条渐近线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的方程分别为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到两条渐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近线的距离分别为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到双曲线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的两条渐近线的距离之积为定值.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16_1#5131a3685?vbadefaultcenterpage=1&amp;parentnodeid=3d4b7978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83661"/>
                <a:ext cx="11183112" cy="5115179"/>
              </a:xfrm>
              <a:prstGeom prst="rect">
                <a:avLst/>
              </a:prstGeom>
              <a:blipFill rotWithShape="1">
                <a:blip r:embed="rId1"/>
                <a:stretch>
                  <a:fillRect t="-1" r="1" b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414020" y="66738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  <a:sym typeface="+mn-ea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16_2#5131a3685?vbadefaultcenterpage=1&amp;parentnodeid=3d4b7978c&amp;vbahtmlprocessed=1&amp;bbb=1&amp;hasbroken=1"/>
              <p:cNvSpPr/>
              <p:nvPr/>
            </p:nvSpPr>
            <p:spPr>
              <a:xfrm>
                <a:off x="502920" y="1223722"/>
                <a:ext cx="11183112" cy="460965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2）存在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𝑀𝐹</m:t>
                        </m:r>
                      </m:e>
                    </m:d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d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又</m:t>
                        </m:r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</m:t>
                        </m:r>
                        <m:r>
                          <m:rPr>
                            <m:nor/>
                          </m:rP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是</m:t>
                        </m:r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𝐴𝑀</m:t>
                        </m:r>
                        <m:r>
                          <m:rPr>
                            <m:nor/>
                          </m:rP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的中点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审题③</a:t>
                </a:r>
                <a:endParaRPr lang="en-US" altLang="zh-CN" sz="2400" spc="-1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𝑀𝐹𝑁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时,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ⅰ）当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轴上方时，由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𝐴𝑀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代入得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𝑁𝐹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则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𝐴𝐹𝑁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den>
                        </m:f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审题④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5_AS.16_2#5131a3685?vbadefaultcenterpage=1&amp;parentnodeid=3d4b7978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23722"/>
                <a:ext cx="11183112" cy="4609656"/>
              </a:xfrm>
              <a:prstGeom prst="rect">
                <a:avLst/>
              </a:prstGeom>
              <a:blipFill rotWithShape="1">
                <a:blip r:embed="rId1"/>
                <a:stretch>
                  <a:fillRect t="-2" r="-362" b="-10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16_2#5131a3685?vbadefaultcenterpage=1&amp;parentnodeid=3d4b7978c&amp;vbahtmlprocessed=1&amp;bbb=1&amp;hasbroken=1"/>
              <p:cNvSpPr/>
              <p:nvPr/>
            </p:nvSpPr>
            <p:spPr>
              <a:xfrm>
                <a:off x="502920" y="1611961"/>
                <a:ext cx="11183112" cy="386111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由二倍角公式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den>
                        </m:f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的斜率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𝑀𝐹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及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𝑀𝐹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ⅱ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轴下方时，同理可得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.故存在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16_2#5131a3685?vbadefaultcenterpage=1&amp;parentnodeid=3d4b7978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11961"/>
                <a:ext cx="11183112" cy="3861118"/>
              </a:xfrm>
              <a:prstGeom prst="rect">
                <a:avLst/>
              </a:prstGeom>
              <a:blipFill rotWithShape="1">
                <a:blip r:embed="rId1"/>
                <a:stretch>
                  <a:fillRect t="-9" r="1" b="-3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26630d63?vbadefaultcenterpage=1&amp;parentnodeid=7849f7699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sp>
        <p:nvSpPr>
          <p:cNvPr id="3" name="P_5_BD#b5f39e304?segpoint=1&amp;vbadefaultcenterpage=1&amp;parentnodeid=526630d63&amp;vbahtmlprocessed=1"/>
          <p:cNvSpPr/>
          <p:nvPr/>
        </p:nvSpPr>
        <p:spPr>
          <a:xfrm>
            <a:off x="502920" y="1241648"/>
            <a:ext cx="11183112" cy="21461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圆锥曲线中的探索性问题</a:t>
            </a:r>
            <a:endParaRPr lang="en-US" altLang="zh-CN" sz="2400" b="1" i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圆锥曲线中的探索性问题一般分为探索条件、探索结论两种.若探索条件，则可先假设条件成立，再验证结论是否成立，成立则存在，否则不存在;若探索结论，则应先求出结论的表达式，再对其表达式解析讨论，往往涉及对参数的讨论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_5_BD#b5f39e304?segpoint=1&amp;vbadefaultcenterpage=1&amp;parentnodeid=526630d63&amp;vbahtmlprocessed=1"/>
          <p:cNvSpPr/>
          <p:nvPr/>
        </p:nvSpPr>
        <p:spPr>
          <a:xfrm>
            <a:off x="502920" y="1684020"/>
            <a:ext cx="11182985" cy="32931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圆锥曲线的探索性问题主要体现在以下几个方面：①探索点是否存在;②探索曲线是否存在;③探索命题是否成立.解决此类问题通常采用“肯定顺推法”，将不确定性问题明朗化.其步骤为假设满足条件的元素（点、直线、曲线或参数）存在，用待定系数法设出，列出关于待定系数的方程组，若方程组有实数解，则元素（点、直线、曲线或参数）存在,否则元素（点、直线、曲线或参数）不存在.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反证法与验证法也是求解探索性问题常用的方法.</a:t>
            </a:r>
            <a:endParaRPr lang="en-US" altLang="zh-CN" sz="2400" b="0" i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ts val="4200"/>
              </a:lnSpc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b5f39e304?vbadefaultcenterpage=1&amp;parentnodeid=526630d63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1904220"/>
            <a:ext cx="11146536" cy="33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19760" y="1035685"/>
            <a:ext cx="11015345" cy="629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atinLnBrk="1">
              <a:lnSpc>
                <a:spcPts val="4200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3.解决探索性问题的流程：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  <a:sym typeface="+mn-ea"/>
            </a:endParaRPr>
          </a:p>
        </p:txBody>
      </p:sp>
    </p:spTree>
  </p:cSld>
  <p:clrMapOvr>
    <a:masterClrMapping/>
  </p:clrMapOvr>
  <p:transition>
    <p:split dir="in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e91d9dcb1?vbadefaultcenterpage=1&amp;parentnodeid=7849f7699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21dbdf65e?vbadefaultcenterpage=1&amp;parentnodeid=e91d9dcb1&amp;inlineimagemarkindex=3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21dbdf65e?vbadefaultcenterpage=1&amp;parentnodeid=e91d9dcb1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从角度探究变为定值探究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M_6_BD.17_1#e32f59793?vbadefaultcenterpage=1&amp;parentnodeid=21dbdf65e&amp;vbahtmlprocessed=1"/>
              <p:cNvSpPr/>
              <p:nvPr/>
            </p:nvSpPr>
            <p:spPr>
              <a:xfrm>
                <a:off x="502920" y="1775048"/>
                <a:ext cx="11183112" cy="1254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（2024·茂名模拟）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分别为双曲线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的左、右焦点，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为渐近线上一点，且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3</m:t>
                        </m:r>
                      </m:e>
                    </m:ra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7</m:t>
                        </m:r>
                      </m:e>
                    </m:ra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21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QM_6_BD.17_1#e32f59793?vbadefaultcenterpage=1&amp;parentnodeid=21dbdf65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75048"/>
                <a:ext cx="11183112" cy="1254697"/>
              </a:xfrm>
              <a:prstGeom prst="rect">
                <a:avLst/>
              </a:prstGeom>
              <a:blipFill rotWithShape="1">
                <a:blip r:embed="rId3"/>
                <a:stretch>
                  <a:fillRect t="-18" r="1" b="-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ebceab7b2.fixed?vbadefaultcenterpage=1&amp;parentnodeid=d7ed8f638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求值问题</a:t>
            </a:r>
            <a:endParaRPr lang="en-US" altLang="zh-CN" sz="4400" dirty="0"/>
          </a:p>
        </p:txBody>
      </p:sp>
      <p:pic>
        <p:nvPicPr>
          <p:cNvPr id="3" name="C_3#ebceab7b2.fixed?vbadefaultcenterpage=1&amp;parentnodeid=d7ed8f638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BD.18_1#1060d94d2?vbadefaultcenterpage=1&amp;parentnodeid=e32f59793&amp;vbahtmlprocessed=1"/>
              <p:cNvSpPr/>
              <p:nvPr/>
            </p:nvSpPr>
            <p:spPr>
              <a:xfrm>
                <a:off x="502920" y="1182606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的离心率.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BD.18_1#1060d94d2?vbadefaultcenterpage=1&amp;parentnodeid=e32f5979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82606"/>
                <a:ext cx="11183112" cy="490030"/>
              </a:xfrm>
              <a:prstGeom prst="rect">
                <a:avLst/>
              </a:prstGeom>
              <a:blipFill rotWithShape="1">
                <a:blip r:embed="rId1"/>
                <a:stretch>
                  <a:fillRect t="-48" r="1" b="-11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7_AS.19_1#1060d94d2?vbadefaultcenterpage=1&amp;parentnodeid=e32f59793&amp;vbahtmlprocessed=1&amp;bbb=1&amp;hasbroken=1"/>
              <p:cNvSpPr/>
              <p:nvPr/>
            </p:nvSpPr>
            <p:spPr>
              <a:xfrm>
                <a:off x="502920" y="1678414"/>
                <a:ext cx="11183112" cy="422148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e>
                    </m:ra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，可设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21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21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为直角三角形，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为坐标原点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，则双曲线的离心率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7_AS.19_1#1060d94d2?vbadefaultcenterpage=1&amp;parentnodeid=e32f5979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78414"/>
                <a:ext cx="11183112" cy="4221480"/>
              </a:xfrm>
              <a:prstGeom prst="rect">
                <a:avLst/>
              </a:prstGeom>
              <a:blipFill rotWithShape="1">
                <a:blip r:embed="rId2"/>
                <a:stretch>
                  <a:fillRect t="-3" r="1" b="-11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BD.20_1#124db5a46?vbadefaultcenterpage=1&amp;parentnodeid=e32f59793&amp;vbahtmlprocessed=1"/>
              <p:cNvSpPr/>
              <p:nvPr/>
            </p:nvSpPr>
            <p:spPr>
              <a:xfrm>
                <a:off x="502920" y="2613801"/>
                <a:ext cx="11183112" cy="1918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的实轴长为2，过点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且斜率为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的右支于不同的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轴上一点且满足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𝑄𝐴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𝑄𝐵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，试探究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𝑄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是否为定值.若是，则求出该定值；若不是，请说明理由.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BD.20_1#124db5a46?vbadefaultcenterpage=1&amp;parentnodeid=e32f5979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13801"/>
                <a:ext cx="11183112" cy="1918399"/>
              </a:xfrm>
              <a:prstGeom prst="rect">
                <a:avLst/>
              </a:prstGeom>
              <a:blipFill rotWithShape="1">
                <a:blip r:embed="rId1"/>
                <a:stretch>
                  <a:fillRect t="-7" r="-782" b="-2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AS.21_1#124db5a46?vbadefaultcenterpage=1&amp;parentnodeid=e32f59793&amp;vbahtmlprocessed=1&amp;bbb=1&amp;hasbroken=1"/>
              <p:cNvSpPr/>
              <p:nvPr/>
            </p:nvSpPr>
            <p:spPr>
              <a:xfrm>
                <a:off x="502920" y="1641584"/>
                <a:ext cx="11183112" cy="379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由（1）可知在双曲线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且实轴长为2，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，故设直线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联立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与双曲线右支交于不同的两点，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7_AS.21_1#124db5a46?vbadefaultcenterpage=1&amp;parentnodeid=e32f5979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41584"/>
                <a:ext cx="11183112" cy="3799332"/>
              </a:xfrm>
              <a:prstGeom prst="rect">
                <a:avLst/>
              </a:prstGeom>
              <a:blipFill rotWithShape="1">
                <a:blip r:embed="rId1"/>
                <a:stretch>
                  <a:fillRect t="-3" r="1" b="-4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AS.21_1#124db5a46?vbadefaultcenterpage=1&amp;parentnodeid=e32f59793&amp;vbahtmlprocessed=1&amp;bbb=1&amp;hasbroken=1"/>
              <p:cNvSpPr/>
              <p:nvPr/>
            </p:nvSpPr>
            <p:spPr>
              <a:xfrm>
                <a:off x="502920" y="1052431"/>
                <a:ext cx="11183112" cy="494969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Δ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36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轴上一点，满足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𝑄𝐴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𝑄𝐵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的垂直平分线与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轴的交点，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的垂直平分线的方程为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7_AS.21_1#124db5a46?vbadefaultcenterpage=1&amp;parentnodeid=e32f5979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52431"/>
                <a:ext cx="11183112" cy="4949698"/>
              </a:xfrm>
              <a:prstGeom prst="rect">
                <a:avLst/>
              </a:prstGeom>
              <a:blipFill rotWithShape="1">
                <a:blip r:embed="rId1"/>
                <a:stretch>
                  <a:fillRect t="-5" r="1" b="-4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AS.21_1#124db5a46?vbadefaultcenterpage=1&amp;parentnodeid=e32f59793&amp;vbahtmlprocessed=1&amp;bbb=1&amp;hasbroken=1"/>
              <p:cNvSpPr/>
              <p:nvPr/>
            </p:nvSpPr>
            <p:spPr>
              <a:xfrm>
                <a:off x="502920" y="756000"/>
                <a:ext cx="11183112" cy="56338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/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𝑄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/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在双曲线的右支上，所以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𝑄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𝑄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d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d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𝑄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为定值，定值为2.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AS.21_1#124db5a46?vbadefaultcenterpage=1&amp;parentnodeid=e32f5979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633847"/>
              </a:xfrm>
              <a:prstGeom prst="rect">
                <a:avLst/>
              </a:prstGeom>
              <a:blipFill rotWithShape="1">
                <a:blip r:embed="rId1"/>
                <a:stretch>
                  <a:fillRect t="-6" r="-834" b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f172e88a?vbadefaultcenterpage=1&amp;parentnodeid=ebceab7b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5_BD.1_1#5de307d39?vbadefaultcenterpage=1&amp;parentnodeid=7f172e88a&amp;vbahtmlprocessed=1"/>
              <p:cNvSpPr/>
              <p:nvPr/>
            </p:nvSpPr>
            <p:spPr>
              <a:xfrm>
                <a:off x="502920" y="1241648"/>
                <a:ext cx="11183112" cy="209556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</a:t>
                </a:r>
                <a:r>
                  <a:rPr lang="en-US" altLang="zh-CN" sz="2400" b="1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例1</a:t>
                </a:r>
                <a:r>
                  <a:rPr lang="en-US" altLang="zh-CN" sz="2400" b="1" i="0" spc="-5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（2024·广东模拟）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设椭圆方程为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400" b="0" i="1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sz="2400" b="0" i="1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e>
                        </m:d>
                      </m:e>
                    </m:borderBox>
                  </m:oMath>
                </a14:m>
                <a:r>
                  <a:rPr lang="en-US" altLang="zh-CN" sz="2400" b="0" i="0" spc="-5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（审题①由左、右顶点可得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spc="-5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的值）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分别是椭圆的左、右顶点，直线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过点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，当直线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经过点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直线</m:t>
                        </m:r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  <m:r>
                          <m:rPr>
                            <m:nor/>
                          </m:rP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与椭圆相切</m:t>
                        </m:r>
                      </m:e>
                    </m:borderBox>
                  </m:oMath>
                </a14:m>
                <a:r>
                  <a:rPr lang="en-US" altLang="zh-CN" sz="2400" b="0" i="0" spc="-5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（审题②相切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  <m:r>
                          <m:rPr>
                            <m:sty m:val="p"/>
                          </m:rPr>
                          <a:rPr lang="en-US" altLang="zh-CN" sz="2400" b="0" i="0" spc="-5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Δ</m:t>
                        </m:r>
                        <m:r>
                          <a:rPr lang="en-US" altLang="zh-CN" sz="2400" b="0" i="0" spc="-5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spc="-5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spc="-5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，得到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的值）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spc="-50" dirty="0"/>
              </a:p>
            </p:txBody>
          </p:sp>
        </mc:Choice>
        <mc:Fallback>
          <p:sp>
            <p:nvSpPr>
              <p:cNvPr id="3" name="QO_5_BD.1_1#5de307d39?vbadefaultcenterpage=1&amp;parentnodeid=7f172e88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2095564"/>
              </a:xfrm>
              <a:prstGeom prst="rect">
                <a:avLst/>
              </a:prstGeom>
              <a:blipFill rotWithShape="1">
                <a:blip r:embed="rId2"/>
                <a:stretch>
                  <a:fillRect t="-11" r="1" b="-5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5_BD.1_2#5de307d39?segpoint=1&amp;vbadefaultcenterpage=1&amp;parentnodeid=7f172e88a&amp;vbahtmlprocessed=1"/>
          <p:cNvSpPr/>
          <p:nvPr/>
        </p:nvSpPr>
        <p:spPr>
          <a:xfrm>
            <a:off x="502920" y="1247186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（1）求椭圆的方程.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5_BD.1_3#5de307d39?segpoint=1&amp;vbadefaultcenterpage=1&amp;parentnodeid=7f172e88a&amp;vbahtmlprocessed=1&amp;bbb=1&amp;hasbroken=1"/>
              <p:cNvSpPr/>
              <p:nvPr/>
            </p:nvSpPr>
            <p:spPr>
              <a:xfrm>
                <a:off x="502920" y="1745615"/>
                <a:ext cx="11182985" cy="36842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与椭圆交于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异于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（审题③直线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的斜率不为0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，可设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: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𝑚𝑦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两点.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求直线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𝐵𝑃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𝐵𝑄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的斜率之积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（审题④由斜率之积的式子，联想到韦达定理）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若直线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𝐴𝑃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𝐵𝑄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的斜率之和为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（审题⑤由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𝐴𝑃</m:t>
                    </m:r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𝐵𝑃</m:t>
                    </m:r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的斜率关系转化求解）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QO_5_BD.1_3#5de307d39?segpoint=1&amp;vbadefaultcenterpage=1&amp;parentnodeid=7f172e88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45615"/>
                <a:ext cx="11182985" cy="3684270"/>
              </a:xfrm>
              <a:prstGeom prst="rect">
                <a:avLst/>
              </a:prstGeom>
              <a:blipFill rotWithShape="1">
                <a:blip r:embed="rId1"/>
                <a:stretch>
                  <a:fillRect r="-3021" b="-12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2_1#5de307d39?vbadefaultcenterpage=1&amp;parentnodeid=7f172e88a&amp;vbahtmlprocessed=1"/>
              <p:cNvSpPr/>
              <p:nvPr/>
            </p:nvSpPr>
            <p:spPr>
              <a:xfrm>
                <a:off x="502920" y="1800175"/>
                <a:ext cx="11183112" cy="3545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依题意可得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经过点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代入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，整理得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e>
                                </m:rad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，所以椭圆的方程为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2_1#5de307d39?vbadefaultcenterpage=1&amp;parentnodeid=7f172e88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00175"/>
                <a:ext cx="11183112" cy="3545650"/>
              </a:xfrm>
              <a:prstGeom prst="rect">
                <a:avLst/>
              </a:prstGeom>
              <a:blipFill rotWithShape="1">
                <a:blip r:embed="rId1"/>
                <a:stretch>
                  <a:fillRect t="-16" r="1" b="-9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421640" y="1195070"/>
            <a:ext cx="5874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  <a:sym typeface="+mn-ea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2_2#5de307d39?vbadefaultcenterpage=1&amp;parentnodeid=7f172e88a&amp;vbahtmlprocessed=1"/>
              <p:cNvSpPr/>
              <p:nvPr/>
            </p:nvSpPr>
            <p:spPr>
              <a:xfrm>
                <a:off x="502920" y="1756646"/>
                <a:ext cx="11183112" cy="12504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（2）①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依题意可得直线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的斜率不为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审题③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2_2#5de307d39?vbadefaultcenterpage=1&amp;parentnodeid=7f172e88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56646"/>
                <a:ext cx="11183112" cy="1250442"/>
              </a:xfrm>
              <a:prstGeom prst="rect">
                <a:avLst/>
              </a:prstGeom>
              <a:blipFill rotWithShape="1">
                <a:blip r:embed="rId1"/>
                <a:stretch>
                  <a:fillRect t="-19" r="1" b="-1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O_5_AS.2_3#5de307d39?vbadefaultcenterpage=1&amp;parentnodeid=7f172e88a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3139930"/>
            <a:ext cx="3364992" cy="224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2_4#5de307d39?vbadefaultcenterpage=1&amp;parentnodeid=7f172e88a&amp;vbahtmlprocessed=1"/>
              <p:cNvSpPr/>
              <p:nvPr/>
            </p:nvSpPr>
            <p:spPr>
              <a:xfrm>
                <a:off x="502920" y="1953877"/>
                <a:ext cx="11183112" cy="323824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𝐵𝑃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𝐵𝑄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d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e>
                            </m:d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16</m:t>
                            </m:r>
                          </m:den>
                        </m:f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审题④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48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2_4#5de307d39?vbadefaultcenterpage=1&amp;parentnodeid=7f172e88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53877"/>
                <a:ext cx="11183112" cy="3238246"/>
              </a:xfrm>
              <a:prstGeom prst="rect">
                <a:avLst/>
              </a:prstGeom>
              <a:blipFill rotWithShape="1">
                <a:blip r:embed="rId1"/>
                <a:stretch>
                  <a:fillRect t="-19" r="1" b="-5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tags/tag1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10243</Words>
  <Application>WPS 演示</Application>
  <PresentationFormat>宽屏</PresentationFormat>
  <Paragraphs>243</Paragraphs>
  <Slides>45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Arial Unicode MS</vt:lpstr>
      <vt:lpstr>Calibri</vt:lpstr>
      <vt:lpstr>等线</vt:lpstr>
      <vt:lpstr>MS Mincho</vt:lpstr>
      <vt:lpstr>Segoe Print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Mr.Lee</cp:lastModifiedBy>
  <cp:revision>6</cp:revision>
  <dcterms:created xsi:type="dcterms:W3CDTF">2023-12-21T09:23:00Z</dcterms:created>
  <dcterms:modified xsi:type="dcterms:W3CDTF">2024-01-10T05:53:24Z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0AE8B7E1D743416EB5715C21636C1A57_12</vt:lpwstr>
  </property>
  <property fmtid="{D5CDD505-2E9C-101B-9397-08002B2CF9AE}" pid="3" name="KSOProductBuildVer">
    <vt:lpwstr>2052-12.1.0.15990</vt:lpwstr>
  </property>
</Properties>
</file>