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12192000"/>
  <p:custDataLst>
    <p:tags r:id="rId4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d704a5b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基础课42 直线的方程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572A8F8-60C9-4A27-85C8-5267192614B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d704a5b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基础课42 直线的方程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F2C9C6B-FA21-494E-B0D7-43D7B4A837B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d704a5b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基础课42 直线的方程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2B1D012-132C-49B7-AFDB-E68DA671E5D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d704a5b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基础课42 直线的方程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1960F87-06D1-4BBF-9958-18983D06829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fd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F46B3AA-4B06-421E-A64B-B2B77C3DCE1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d704a5b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基础课42 直线的方程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A9BCD012-350F-411E-95AC-D4D1AEF7F5A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jpeg"/><Relationship Id="rId4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6_BD#c8bc84996?vbadefaultcenterpage=1&amp;parentnodeid=90fd32ffd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32" y="756000"/>
            <a:ext cx="2532888" cy="448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7_BD#aadd76326?vbadefaultcenterpage=1&amp;parentnodeid=c8bc84996&amp;vbahtmlprocessed=1"/>
              <p:cNvSpPr/>
              <p:nvPr/>
            </p:nvSpPr>
            <p:spPr>
              <a:xfrm>
                <a:off x="502920" y="1343248"/>
                <a:ext cx="11183112" cy="3233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识记几种特殊位置的直线方程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轴：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轴：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过原点且斜率存在的直线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7_BD#aadd76326?vbadefaultcenterpage=1&amp;parentnodeid=c8bc8499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3248"/>
                <a:ext cx="11183112" cy="3233230"/>
              </a:xfrm>
              <a:prstGeom prst="rect">
                <a:avLst/>
              </a:prstGeom>
              <a:blipFill rotWithShape="1">
                <a:blip r:embed="rId4"/>
                <a:stretch>
                  <a:fillRect t="-7" r="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99df9971?vbadefaultcenterpage=1&amp;parentnodeid=deae3a5fe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1a633da93?vbadefaultcenterpage=1&amp;parentnodeid=799df9971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0_1#d04a9a423?vbadefaultcenterpage=1&amp;parentnodeid=1a633da93&amp;vbahtmlprocessed=1"/>
          <p:cNvSpPr/>
          <p:nvPr/>
        </p:nvSpPr>
        <p:spPr>
          <a:xfrm>
            <a:off x="502920" y="1993304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.（对的打“√”,错的打“×”）</a:t>
            </a:r>
            <a:endParaRPr lang="en-US" altLang="zh-CN" sz="2400" dirty="0"/>
          </a:p>
        </p:txBody>
      </p:sp>
      <p:sp>
        <p:nvSpPr>
          <p:cNvPr id="5" name="QT_7_BD.11_1#5d6511088?vbadefaultcenterpage=1&amp;parentnodeid=d04a9a423&amp;vbahtmlprocessed=1"/>
          <p:cNvSpPr/>
          <p:nvPr/>
        </p:nvSpPr>
        <p:spPr>
          <a:xfrm>
            <a:off x="502920" y="2523903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只根据直线的倾斜角的大小不能确定直线的位置.(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6" name="QT_7_AN.12_1#5d6511088.bracket?vbadefaultcenterpage=1&amp;parentnodeid=d04a9a423&amp;vbapositionanswer=10&amp;vbahtmlprocessed=1"/>
          <p:cNvSpPr/>
          <p:nvPr/>
        </p:nvSpPr>
        <p:spPr>
          <a:xfrm>
            <a:off x="7881620" y="2523903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T_7_BD.13_1#25ba0a9b7?vbadefaultcenterpage=1&amp;parentnodeid=d04a9a423&amp;vbahtmlprocessed=1"/>
              <p:cNvSpPr/>
              <p:nvPr/>
            </p:nvSpPr>
            <p:spPr>
              <a:xfrm>
                <a:off x="502920" y="30573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的直线的倾斜角是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T_7_BD.13_1#25ba0a9b7?vbadefaultcenterpage=1&amp;parentnodeid=d04a9a42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7303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14_1#25ba0a9b7.bracket?vbadefaultcenterpage=1&amp;parentnodeid=d04a9a423&amp;vbapositionanswer=11&amp;vbahtmlprocessed=1"/>
          <p:cNvSpPr/>
          <p:nvPr/>
        </p:nvSpPr>
        <p:spPr>
          <a:xfrm>
            <a:off x="8104950" y="3057303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p:sp>
        <p:nvSpPr>
          <p:cNvPr id="9" name="QT_7_BD.15_1#75897cc42?vbadefaultcenterpage=1&amp;parentnodeid=d04a9a423&amp;vbahtmlprocessed=1"/>
          <p:cNvSpPr/>
          <p:nvPr/>
        </p:nvSpPr>
        <p:spPr>
          <a:xfrm>
            <a:off x="502920" y="355304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（3）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斜率相等的两直线的倾斜角不一定相等.(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10" name="QT_7_AN.16_1#75897cc42.bracket?vbadefaultcenterpage=1&amp;parentnodeid=d04a9a423&amp;vbapositionanswer=12&amp;vbahtmlprocessed=1"/>
          <p:cNvSpPr/>
          <p:nvPr/>
        </p:nvSpPr>
        <p:spPr>
          <a:xfrm>
            <a:off x="6637020" y="3553048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QT_7_BD.17_1#dacfe25d6?vbadefaultcenterpage=1&amp;parentnodeid=d04a9a423&amp;vbahtmlprocessed=1"/>
              <p:cNvSpPr/>
              <p:nvPr/>
            </p:nvSpPr>
            <p:spPr>
              <a:xfrm>
                <a:off x="502920" y="40860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（4）直线的倾斜角越大,斜率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就越大.(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1" name="QT_7_BD.17_1#dacfe25d6?vbadefaultcenterpage=1&amp;parentnodeid=d04a9a42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86003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18_1#dacfe25d6.bracket?vbadefaultcenterpage=1&amp;parentnodeid=d04a9a423&amp;vbapositionanswer=13&amp;vbahtmlprocessed=1"/>
          <p:cNvSpPr/>
          <p:nvPr/>
        </p:nvSpPr>
        <p:spPr>
          <a:xfrm>
            <a:off x="5671249" y="4086003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0" grpId="0" build="p" animBg="1"/>
      <p:bldP spid="1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19_1#4c71742e7?vbadefaultcenterpage=1&amp;parentnodeid=1a633da93&amp;vbahtmlprocessed=1&amp;bbb=1&amp;hasbroken=1"/>
              <p:cNvSpPr/>
              <p:nvPr/>
            </p:nvSpPr>
            <p:spPr>
              <a:xfrm>
                <a:off x="502920" y="1424795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+2,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两点的直线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的倾斜角为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19_1#4c71742e7?vbadefaultcenterpage=1&amp;parentnodeid=1a633da9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24795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47" r="-2469" b="-6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20_1#4c71742e7.blank?vbadefaultcenterpage=1&amp;parentnodeid=1a633da93&amp;vbapositionanswer=14&amp;vbahtmlprocessed=1"/>
              <p:cNvSpPr/>
              <p:nvPr/>
            </p:nvSpPr>
            <p:spPr>
              <a:xfrm>
                <a:off x="1418273" y="2036489"/>
                <a:ext cx="550863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20_1#4c71742e7.blank?vbadefaultcenterpage=1&amp;parentnodeid=1a633da93&amp;vbapositionanswer=1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273" y="2036489"/>
                <a:ext cx="550863" cy="353441"/>
              </a:xfrm>
              <a:prstGeom prst="rect">
                <a:avLst/>
              </a:prstGeom>
              <a:blipFill rotWithShape="1">
                <a:blip r:embed="rId4"/>
                <a:stretch>
                  <a:fillRect l="-58" t="-12" b="-7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EX.21_1#4c71742e7?vbadefaultcenterpage=1&amp;parentnodeid=1a633da93&amp;vbahtmlprocessed=1"/>
              <p:cNvSpPr/>
              <p:nvPr/>
            </p:nvSpPr>
            <p:spPr>
              <a:xfrm>
                <a:off x="502920" y="2466703"/>
                <a:ext cx="11183112" cy="732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【易错点】在利用斜率公式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求参数时，忽视前提条件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而致误.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EX.21_1#4c71742e7?vbadefaultcenterpage=1&amp;parentnodeid=1a633da9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6703"/>
                <a:ext cx="11183112" cy="732663"/>
              </a:xfrm>
              <a:prstGeom prst="rect">
                <a:avLst/>
              </a:prstGeom>
              <a:blipFill rotWithShape="1">
                <a:blip r:embed="rId5"/>
                <a:stretch>
                  <a:fillRect t="-50" r="1" b="-19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22_1#4c71742e7?vbadefaultcenterpage=1&amp;parentnodeid=1a633da93&amp;vbahtmlprocessed=1&amp;bbb=1&amp;hasbroken=1"/>
              <p:cNvSpPr/>
              <p:nvPr/>
            </p:nvSpPr>
            <p:spPr>
              <a:xfrm>
                <a:off x="502920" y="3203303"/>
                <a:ext cx="11183112" cy="25179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因为直线的倾斜角为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，所以直线的斜率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.由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−3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，整理得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.当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，不符合;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，符合.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22_1#4c71742e7?vbadefaultcenterpage=1&amp;parentnodeid=1a633da9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03303"/>
                <a:ext cx="11183112" cy="2517902"/>
              </a:xfrm>
              <a:prstGeom prst="rect">
                <a:avLst/>
              </a:prstGeom>
              <a:blipFill rotWithShape="1">
                <a:blip r:embed="rId6"/>
                <a:stretch>
                  <a:fillRect t="-14" r="1" b="-4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dca8f16a9?vbadefaultcenterpage=1&amp;parentnodeid=799df9971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23_1#0f2d8dec8?vbadefaultcenterpage=1&amp;parentnodeid=dca8f16a9&amp;vbahtmlprocessed=1&amp;bbb=1&amp;hasbroken=1"/>
              <p:cNvSpPr/>
              <p:nvPr/>
            </p:nvSpPr>
            <p:spPr>
              <a:xfrm>
                <a:off x="502920" y="1292448"/>
                <a:ext cx="11183112" cy="12647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（人教A版选修①P66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练习T1改编）已知直线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7,−7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，且斜率为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23_1#0f2d8dec8?vbadefaultcenterpage=1&amp;parentnodeid=dca8f16a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1264730"/>
              </a:xfrm>
              <a:prstGeom prst="rect">
                <a:avLst/>
              </a:prstGeom>
              <a:blipFill rotWithShape="1">
                <a:blip r:embed="rId3"/>
                <a:stretch>
                  <a:fillRect t="-18" r="-1759" b="-5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N.24_1#0f2d8dec8.blank?vbadefaultcenterpage=1&amp;parentnodeid=dca8f16a9&amp;vbapositionanswer=15&amp;vbahtmlprocessed=1&amp;rh=27"/>
              <p:cNvSpPr/>
              <p:nvPr/>
            </p:nvSpPr>
            <p:spPr>
              <a:xfrm>
                <a:off x="1798320" y="2145634"/>
                <a:ext cx="2296224" cy="3429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+7=0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6_AN.24_1#0f2d8dec8.blank?vbadefaultcenterpage=1&amp;parentnodeid=dca8f16a9&amp;vbapositionanswer=15&amp;vbahtmlprocessed=1&amp;rh=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20" y="2145634"/>
                <a:ext cx="2296224" cy="342900"/>
              </a:xfrm>
              <a:prstGeom prst="rect">
                <a:avLst/>
              </a:prstGeom>
              <a:blipFill rotWithShape="1">
                <a:blip r:embed="rId4"/>
                <a:stretch>
                  <a:fillRect t="-176" r="3" b="-10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25_1#0f2d8dec8?vbadefaultcenterpage=1&amp;parentnodeid=dca8f16a9&amp;vbahtmlprocessed=1&amp;bbb=1&amp;hasbroken=1"/>
              <p:cNvSpPr/>
              <p:nvPr/>
            </p:nvSpPr>
            <p:spPr>
              <a:xfrm>
                <a:off x="502920" y="2562448"/>
                <a:ext cx="11183112" cy="12687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7,−7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+7=−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−7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，整理得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+7=0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25_1#0f2d8dec8?vbadefaultcenterpage=1&amp;parentnodeid=dca8f16a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2448"/>
                <a:ext cx="11183112" cy="1268730"/>
              </a:xfrm>
              <a:prstGeom prst="rect">
                <a:avLst/>
              </a:prstGeom>
              <a:blipFill rotWithShape="1">
                <a:blip r:embed="rId5"/>
                <a:stretch>
                  <a:fillRect t="-18" r="1" b="-5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26_1#267751058?vbadefaultcenterpage=1&amp;parentnodeid=dca8f16a9&amp;vbahtmlprocessed=1&amp;bbb=1&amp;hasbroken=1"/>
              <p:cNvSpPr/>
              <p:nvPr/>
            </p:nvSpPr>
            <p:spPr>
              <a:xfrm>
                <a:off x="502920" y="216561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（人教A版选修①P67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T7改编）经过点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并且在两坐标轴上的截距相等的直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线的方程为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26_1#267751058?vbadefaultcenterpage=1&amp;parentnodeid=dca8f16a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65618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6" r="-828" b="-6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27_1#267751058.blank?vbadefaultcenterpage=1&amp;parentnodeid=dca8f16a9&amp;vbapositionanswer=16&amp;vbahtmlprocessed=1&amp;rh=32.4"/>
              <p:cNvSpPr/>
              <p:nvPr/>
            </p:nvSpPr>
            <p:spPr>
              <a:xfrm>
                <a:off x="2077720" y="2768867"/>
                <a:ext cx="3874326" cy="3487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2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−5=0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27_1#267751058.blank?vbadefaultcenterpage=1&amp;parentnodeid=dca8f16a9&amp;vbapositionanswer=16&amp;vbahtmlprocessed=1&amp;rh=32.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720" y="2768867"/>
                <a:ext cx="3874326" cy="348742"/>
              </a:xfrm>
              <a:prstGeom prst="rect">
                <a:avLst/>
              </a:prstGeom>
              <a:blipFill rotWithShape="1">
                <a:blip r:embed="rId4"/>
                <a:stretch>
                  <a:fillRect t="-6996" r="5" b="-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28_1#267751058?vbadefaultcenterpage=1&amp;parentnodeid=dca8f16a9&amp;vbahtmlprocessed=1&amp;bbb=1&amp;hasbroken=1"/>
              <p:cNvSpPr/>
              <p:nvPr/>
            </p:nvSpPr>
            <p:spPr>
              <a:xfrm>
                <a:off x="502920" y="3207525"/>
                <a:ext cx="11183112" cy="177285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截距为0时，直线方程为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当截距不为0时，设截距为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，则直线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，将点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代入解得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，所以直线方程为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−5=0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.综上所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，直线方程为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−5=0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28_1#267751058?vbadefaultcenterpage=1&amp;parentnodeid=dca8f16a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07525"/>
                <a:ext cx="11183112" cy="1772857"/>
              </a:xfrm>
              <a:prstGeom prst="rect">
                <a:avLst/>
              </a:prstGeom>
              <a:blipFill rotWithShape="1">
                <a:blip r:embed="rId5"/>
                <a:stretch>
                  <a:fillRect t="-8" r="1" b="-6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946974a99?vbadefaultcenterpage=1&amp;parentnodeid=799df9971&amp;vbahtmlprocessed=1"/>
          <p:cNvSpPr/>
          <p:nvPr/>
        </p:nvSpPr>
        <p:spPr>
          <a:xfrm>
            <a:off x="502920" y="756000"/>
            <a:ext cx="11183112" cy="4670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3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p:pic>
        <p:nvPicPr>
          <p:cNvPr id="3" name="QC_6_BD.29_1#1edbe1469?hastextimagelayout=1&amp;vbadefaultcenterpage=1&amp;parentnodeid=946974a99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1416" y="1253902"/>
            <a:ext cx="6249802" cy="278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29_2#1edbe1469?hastextimagelayout=1&amp;vbadefaultcenterpage=1&amp;parentnodeid=946974a99&amp;vbahtmlprocessed=1&amp;bbb=1&amp;hasbroken=1&amp;hassurround=1"/>
              <p:cNvSpPr/>
              <p:nvPr/>
            </p:nvSpPr>
            <p:spPr>
              <a:xfrm>
                <a:off x="502920" y="1266602"/>
                <a:ext cx="3858768" cy="281279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新高考Ⅱ卷）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图1是</a:t>
                </a: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中国古代建筑中的举架结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构，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是桁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相邻桁的水平距离称为步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垂直距离称为举.图2是某古</a:t>
                </a: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代建筑屋顶截面的示意图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29_2#1edbe1469?hastextimagelayout=1&amp;vbadefaultcenterpage=1&amp;parentnodeid=946974a99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66602"/>
                <a:ext cx="3858768" cy="2812796"/>
              </a:xfrm>
              <a:prstGeom prst="rect">
                <a:avLst/>
              </a:prstGeom>
              <a:blipFill rotWithShape="1">
                <a:blip r:embed="rId4"/>
                <a:stretch>
                  <a:fillRect t="-15" r="-2735" b="-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30_1#1edbe1469.bracket?vbadefaultcenterpage=1&amp;parentnodeid=946974a99&amp;vbapositionanswer=17&amp;vbahtmlprocessed=1"/>
          <p:cNvSpPr/>
          <p:nvPr/>
        </p:nvSpPr>
        <p:spPr>
          <a:xfrm>
            <a:off x="7100824" y="5289264"/>
            <a:ext cx="441325" cy="4309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6" name="QC_6_BD.31_1#1edbe1469.choices?vbadefaultcenterpage=1&amp;parentnodeid=946974a99&amp;vbahtmlprocessed=1"/>
          <p:cNvSpPr/>
          <p:nvPr/>
        </p:nvSpPr>
        <p:spPr>
          <a:xfrm>
            <a:off x="502920" y="5730398"/>
            <a:ext cx="11183112" cy="4311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30000"/>
              </a:lnSpc>
              <a:tabLst>
                <a:tab pos="2938145" algn="l"/>
                <a:tab pos="5699125" algn="l"/>
                <a:tab pos="86125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.0.75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B.0.8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C.0.85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.0.9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6_BD.29_2#1edbe1469?hastextimagelayout=1&amp;vbadefaultcenterpage=1&amp;parentnodeid=946974a99&amp;vbahtmlprocessed=1&amp;bbb=1&amp;hasbroken=1&amp;hassurround=1"/>
              <p:cNvSpPr/>
              <p:nvPr/>
            </p:nvSpPr>
            <p:spPr>
              <a:xfrm>
                <a:off x="502920" y="4079398"/>
                <a:ext cx="11184010" cy="16410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是举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是相等的步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，相邻桁的举</a:t>
                </a: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步之比分别为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=0.5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成公差为0.1</a:t>
                </a: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的等差数列，且直线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0.725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6_BD.29_2#1edbe1469?hastextimagelayout=1&amp;vbadefaultcenterpage=1&amp;parentnodeid=946974a99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79398"/>
                <a:ext cx="11184010" cy="1641031"/>
              </a:xfrm>
              <a:prstGeom prst="rect">
                <a:avLst/>
              </a:prstGeom>
              <a:blipFill rotWithShape="1">
                <a:blip r:embed="rId5"/>
                <a:stretch>
                  <a:fillRect t="-10" r="-320" b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32_1#1edbe1469?vbadefaultcenterpage=1&amp;parentnodeid=946974a99&amp;vbahtmlprocessed=1&amp;bbb=1&amp;hasbroken=1"/>
              <p:cNvSpPr/>
              <p:nvPr/>
            </p:nvSpPr>
            <p:spPr>
              <a:xfrm>
                <a:off x="502920" y="2629993"/>
                <a:ext cx="11183112" cy="188601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，由题意得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−0.2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−0.1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=0.725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32_1#1edbe1469?vbadefaultcenterpage=1&amp;parentnodeid=946974a9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29993"/>
                <a:ext cx="11183112" cy="1886014"/>
              </a:xfrm>
              <a:prstGeom prst="rect">
                <a:avLst/>
              </a:prstGeom>
              <a:blipFill rotWithShape="1">
                <a:blip r:embed="rId3"/>
                <a:stretch>
                  <a:fillRect t="-24" r="-794" b="-3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bfd306c13.fixed?vbadefaultcenterpage=1&amp;parentnodeid=cd704a5b3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bfd306c13.fixed?vbadefaultcenterpage=1&amp;parentnodeid=cd704a5b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09bb77962?vbadefaultcenterpage=1&amp;parentnodeid=bfd306c13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直线的倾斜角与斜率［自主练透］</a:t>
            </a:r>
            <a:endParaRPr lang="en-US" altLang="zh-CN" sz="2800" dirty="0"/>
          </a:p>
        </p:txBody>
      </p:sp>
      <p:pic>
        <p:nvPicPr>
          <p:cNvPr id="3" name="QC_5_BD.33_1#00761fc79?hastextimagelayout=1&amp;vbadefaultcenterpage=1&amp;parentnodeid=09bb77962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97052" y="1415181"/>
            <a:ext cx="3163824" cy="334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3_2#00761fc79?hastextimagelayout=2&amp;segpoint=1&amp;vbadefaultcenterpage=1&amp;parentnodeid=09bb77962&amp;vbahtmlprocessed=1&amp;bbb=1&amp;hasbroken=1"/>
              <p:cNvSpPr/>
              <p:nvPr/>
            </p:nvSpPr>
            <p:spPr>
              <a:xfrm>
                <a:off x="502920" y="1369462"/>
                <a:ext cx="789127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山西联考）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如图所示，则斜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率最小的直线是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3_2#00761fc79?hastextimagelayout=2&amp;segpoint=1&amp;vbadefaultcenterpage=1&amp;parentnodeid=09bb7796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69462"/>
                <a:ext cx="789127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39" r="-336" b="-6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34_1#00761fc79.bracket?vbadefaultcenterpage=1&amp;parentnodeid=09bb77962&amp;vbapositionanswer=18&amp;vbahtmlprocessed=1"/>
          <p:cNvSpPr/>
          <p:nvPr/>
        </p:nvSpPr>
        <p:spPr>
          <a:xfrm>
            <a:off x="2915920" y="1918102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35_1#00761fc79.choices?hastextimagelayout=2&amp;vbadefaultcenterpage=1&amp;parentnodeid=09bb77962&amp;vbahtmlprocessed=1"/>
              <p:cNvSpPr/>
              <p:nvPr/>
            </p:nvSpPr>
            <p:spPr>
              <a:xfrm>
                <a:off x="502920" y="2447704"/>
                <a:ext cx="789127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035810" algn="l"/>
                    <a:tab pos="4046855" algn="l"/>
                    <a:tab pos="605790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35_1#00761fc79.choices?hastextimagelayout=2&amp;vbadefaultcenterpage=1&amp;parentnodeid=09bb7796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7704"/>
                <a:ext cx="7891272" cy="479235"/>
              </a:xfrm>
              <a:prstGeom prst="rect">
                <a:avLst/>
              </a:prstGeom>
              <a:blipFill rotWithShape="1">
                <a:blip r:embed="rId5"/>
                <a:stretch>
                  <a:fillRect t="-86" r="2" b="-1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36_1#00761fc79?hastextimagelayout=2&amp;vbadefaultcenterpage=1&amp;parentnodeid=09bb77962&amp;vbahtmlprocessed=1&amp;bbb=1&amp;hasbroken=1"/>
              <p:cNvSpPr/>
              <p:nvPr/>
            </p:nvSpPr>
            <p:spPr>
              <a:xfrm>
                <a:off x="502920" y="2930748"/>
                <a:ext cx="7891272" cy="10883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由题图知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，故斜率最小的直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线是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36_1#00761fc79?hastextimagelayout=2&amp;vbadefaultcenterpage=1&amp;parentnodeid=09bb7796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0748"/>
                <a:ext cx="7891272" cy="1088390"/>
              </a:xfrm>
              <a:prstGeom prst="rect">
                <a:avLst/>
              </a:prstGeom>
              <a:blipFill rotWithShape="1">
                <a:blip r:embed="rId6"/>
                <a:stretch>
                  <a:fillRect t="-20" r="2" b="-3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36dcbb607?vbadefaultcenterpage=1&amp;parentnodeid=09bb77962&amp;vbahtmlprocessed=1"/>
              <p:cNvSpPr/>
              <p:nvPr/>
            </p:nvSpPr>
            <p:spPr>
              <a:xfrm>
                <a:off x="502920" y="2403045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2,−3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三点在同一条直线上，则实数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36dcbb607?vbadefaultcenterpage=1&amp;parentnodeid=09bb7796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3045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42" r="1" b="-12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36dcbb607.bracket?vbadefaultcenterpage=1&amp;parentnodeid=09bb77962&amp;vbapositionanswer=19&amp;vbahtmlprocessed=1"/>
          <p:cNvSpPr/>
          <p:nvPr/>
        </p:nvSpPr>
        <p:spPr>
          <a:xfrm>
            <a:off x="9445977" y="2429827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36dcbb607.choices?vbadefaultcenterpage=1&amp;parentnodeid=09bb77962&amp;vbahtmlprocessed=1"/>
              <p:cNvSpPr/>
              <p:nvPr/>
            </p:nvSpPr>
            <p:spPr>
              <a:xfrm>
                <a:off x="502920" y="2939047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3068320" algn="l"/>
                    <a:tab pos="5946775" algn="l"/>
                    <a:tab pos="85839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C.6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.12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36dcbb607.choices?vbadefaultcenterpage=1&amp;parentnodeid=09bb7796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9047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55" r="1" b="-128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0_1#36dcbb607?vbadefaultcenterpage=1&amp;parentnodeid=09bb77962&amp;vbahtmlprocessed=1&amp;bbb=1&amp;hasbroken=1"/>
              <p:cNvSpPr/>
              <p:nvPr/>
            </p:nvSpPr>
            <p:spPr>
              <a:xfrm>
                <a:off x="502920" y="3434792"/>
                <a:ext cx="11183112" cy="130816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−3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−3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0_1#36dcbb607?vbadefaultcenterpage=1&amp;parentnodeid=09bb7796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34792"/>
                <a:ext cx="11183112" cy="1308164"/>
              </a:xfrm>
              <a:prstGeom prst="rect">
                <a:avLst/>
              </a:prstGeom>
              <a:blipFill rotWithShape="1">
                <a:blip r:embed="rId5"/>
                <a:stretch>
                  <a:fillRect t="-6" r="1" b="-3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41_1#40d97da12?vbadefaultcenterpage=1&amp;parentnodeid=09bb77962&amp;vbahtmlprocessed=1&amp;bbb=1"/>
              <p:cNvSpPr/>
              <p:nvPr/>
            </p:nvSpPr>
            <p:spPr>
              <a:xfrm>
                <a:off x="502920" y="1604849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+3=0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的倾斜角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41_1#40d97da12?vbadefaultcenterpage=1&amp;parentnodeid=09bb7796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04849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42" r="1" b="-12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42_1#40d97da12.bracket?vbadefaultcenterpage=1&amp;parentnodeid=09bb77962&amp;vbapositionanswer=20&amp;vbahtmlprocessed=1"/>
          <p:cNvSpPr/>
          <p:nvPr/>
        </p:nvSpPr>
        <p:spPr>
          <a:xfrm>
            <a:off x="10679548" y="1631409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43_1#40d97da12.choices?vbadefaultcenterpage=1&amp;parentnodeid=09bb77962&amp;vbahtmlprocessed=1"/>
              <p:cNvSpPr/>
              <p:nvPr/>
            </p:nvSpPr>
            <p:spPr>
              <a:xfrm>
                <a:off x="502920" y="2103197"/>
                <a:ext cx="11183112" cy="1354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[0,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43_1#40d97da12.choices?vbadefaultcenterpage=1&amp;parentnodeid=09bb7796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03197"/>
                <a:ext cx="11183112" cy="1354773"/>
              </a:xfrm>
              <a:prstGeom prst="rect">
                <a:avLst/>
              </a:prstGeom>
              <a:blipFill rotWithShape="1">
                <a:blip r:embed="rId4"/>
                <a:stretch>
                  <a:fillRect t="-6" r="1" b="-3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4_1#40d97da12?vbadefaultcenterpage=1&amp;parentnodeid=09bb77962&amp;vbahtmlprocessed=1"/>
              <p:cNvSpPr/>
              <p:nvPr/>
            </p:nvSpPr>
            <p:spPr>
              <a:xfrm>
                <a:off x="502920" y="3462097"/>
                <a:ext cx="11183112" cy="2079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时,斜率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∈[−1,0)∪(0,1]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−∞,−1]∪[1,+∞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.综上,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4_1#40d97da12?vbadefaultcenterpage=1&amp;parentnodeid=09bb7796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62097"/>
                <a:ext cx="11183112" cy="2079054"/>
              </a:xfrm>
              <a:prstGeom prst="rect">
                <a:avLst/>
              </a:prstGeom>
              <a:blipFill rotWithShape="1">
                <a:blip r:embed="rId5"/>
                <a:stretch>
                  <a:fillRect t="-4" r="1" b="-3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5_1#7a1ddb52f?vbadefaultcenterpage=1&amp;parentnodeid=09bb77962&amp;vbahtmlprocessed=1&amp;bbb=1&amp;hasbroken=1"/>
              <p:cNvSpPr/>
              <p:nvPr/>
            </p:nvSpPr>
            <p:spPr>
              <a:xfrm>
                <a:off x="502920" y="2308970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恒相交,则斜率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值范围是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5_1#7a1ddb52f?vbadefaultcenterpage=1&amp;parentnodeid=09bb7796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08970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11" r="-811" b="-6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6_1#7a1ddb52f.blank?vbadefaultcenterpage=1&amp;parentnodeid=09bb77962&amp;vbapositionanswer=21&amp;vbahtmlprocessed=1&amp;rh=43.2"/>
              <p:cNvSpPr/>
              <p:nvPr/>
            </p:nvSpPr>
            <p:spPr>
              <a:xfrm>
                <a:off x="1760220" y="2761470"/>
                <a:ext cx="1004888" cy="51009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[−2,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6_1#7a1ddb52f.blank?vbadefaultcenterpage=1&amp;parentnodeid=09bb77962&amp;vbapositionanswer=21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2761470"/>
                <a:ext cx="1004888" cy="510096"/>
              </a:xfrm>
              <a:prstGeom prst="rect">
                <a:avLst/>
              </a:prstGeom>
              <a:blipFill rotWithShape="1">
                <a:blip r:embed="rId4"/>
                <a:stretch>
                  <a:fillRect t="-96" r="3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7_1#7a1ddb52f?vbadefaultcenterpage=1&amp;parentnodeid=09bb77962&amp;vbahtmlprocessed=1&amp;bbb=1&amp;hasbroken=1"/>
              <p:cNvSpPr/>
              <p:nvPr/>
            </p:nvSpPr>
            <p:spPr>
              <a:xfrm>
                <a:off x="502920" y="3350876"/>
                <a:ext cx="11183112" cy="14861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经过定点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𝑃𝐴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恒相交,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∴−2≤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7_1#7a1ddb52f?vbadefaultcenterpage=1&amp;parentnodeid=09bb7796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50876"/>
                <a:ext cx="11183112" cy="1486154"/>
              </a:xfrm>
              <a:prstGeom prst="rect">
                <a:avLst/>
              </a:prstGeom>
              <a:blipFill rotWithShape="1">
                <a:blip r:embed="rId5"/>
                <a:stretch>
                  <a:fillRect t="-41" r="1" b="-5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8_1#d8635585e?vbadefaultcenterpage=1&amp;parentnodeid=09bb77962&amp;vbahtmlprocessed=1&amp;bbb=1&amp;hasbroken=1"/>
              <p:cNvSpPr/>
              <p:nvPr/>
            </p:nvSpPr>
            <p:spPr>
              <a:xfrm>
                <a:off x="502920" y="1923271"/>
                <a:ext cx="11183112" cy="120211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变式设问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若将题4中的条件“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”改为“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”，则斜率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350" b="0" i="0" u="sng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8_1#d8635585e?vbadefaultcenterpage=1&amp;parentnodeid=09bb7796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3271"/>
                <a:ext cx="11183112" cy="1202119"/>
              </a:xfrm>
              <a:prstGeom prst="rect">
                <a:avLst/>
              </a:prstGeom>
              <a:blipFill rotWithShape="1">
                <a:blip r:embed="rId3"/>
                <a:stretch>
                  <a:fillRect t="-41" r="1" b="-9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9_1#d8635585e.blank?vbadefaultcenterpage=1&amp;parentnodeid=09bb77962&amp;vbapositionanswer=22&amp;vbahtmlprocessed=1&amp;rh=43.2"/>
              <p:cNvSpPr/>
              <p:nvPr/>
            </p:nvSpPr>
            <p:spPr>
              <a:xfrm>
                <a:off x="718820" y="2504929"/>
                <a:ext cx="2793365" cy="54641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]∪[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9_1#d8635585e.blank?vbadefaultcenterpage=1&amp;parentnodeid=09bb77962&amp;vbapositionanswer=22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20" y="2504929"/>
                <a:ext cx="2793365" cy="546418"/>
              </a:xfrm>
              <a:prstGeom prst="rect">
                <a:avLst/>
              </a:prstGeom>
              <a:blipFill rotWithShape="1">
                <a:blip r:embed="rId4"/>
                <a:stretch>
                  <a:fillRect l="-1159" t="-89" r="-1273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0_1#d8635585e?vbadefaultcenterpage=1&amp;parentnodeid=09bb77962&amp;vbahtmlprocessed=1&amp;bbb=1&amp;hasbroken=1"/>
              <p:cNvSpPr/>
              <p:nvPr/>
            </p:nvSpPr>
            <p:spPr>
              <a:xfrm>
                <a:off x="502920" y="3132817"/>
                <a:ext cx="11183112" cy="207721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经过定点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𝑃𝐴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恒相交，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故斜率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]∪[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0_1#d8635585e?vbadefaultcenterpage=1&amp;parentnodeid=09bb7796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32817"/>
                <a:ext cx="11183112" cy="2077212"/>
              </a:xfrm>
              <a:prstGeom prst="rect">
                <a:avLst/>
              </a:prstGeom>
              <a:blipFill rotWithShape="1">
                <a:blip r:embed="rId5"/>
                <a:stretch>
                  <a:fillRect t="-17" r="1" b="-3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f2f1c3723?vbadefaultcenterpage=1&amp;parentnodeid=09bb77962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584593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5_BD#f2f1c3723?vbadefaultcenterpage=1&amp;parentnodeid=09bb77962&amp;vbahtmlprocessed=1&amp;bbb=1&amp;hasbroken=1"/>
              <p:cNvSpPr/>
              <p:nvPr/>
            </p:nvSpPr>
            <p:spPr>
              <a:xfrm>
                <a:off x="502920" y="2110880"/>
                <a:ext cx="11183112" cy="341242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求倾斜角的取值范围的步骤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求出斜率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的取值范围，但需要注意斜率不存在的情况；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利用正切函数的单调性，借助函数图象或单位圆，数形结合确定倾斜角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范围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【注意】倾斜角的取值范围是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[0,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，若直线的斜率不存在，则直线的倾斜角为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此时直线垂直于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5_BD#f2f1c3723?vbadefaultcenterpage=1&amp;parentnodeid=09bb7796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10880"/>
                <a:ext cx="11183112" cy="3412427"/>
              </a:xfrm>
              <a:prstGeom prst="rect">
                <a:avLst/>
              </a:prstGeom>
              <a:blipFill rotWithShape="1">
                <a:blip r:embed="rId4"/>
                <a:stretch>
                  <a:fillRect t="-4" r="1" b="-3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366a8f7f0?vbadefaultcenterpage=1&amp;parentnodeid=bfd306c13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求直线的方程［自主练透］</a:t>
            </a:r>
            <a:endParaRPr lang="en-US" altLang="zh-CN" sz="2800" dirty="0"/>
          </a:p>
        </p:txBody>
      </p:sp>
      <p:sp>
        <p:nvSpPr>
          <p:cNvPr id="3" name="QM_5_BD.51_1#055a4c6c1?vbadefaultcenterpage=1&amp;parentnodeid=366a8f7f0&amp;vbahtmlprocessed=1"/>
          <p:cNvSpPr/>
          <p:nvPr/>
        </p:nvSpPr>
        <p:spPr>
          <a:xfrm>
            <a:off x="502920" y="1374476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（一题练透）用适当方法求下列直线的方程.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6_BD.52_1#d27d70128?vbadefaultcenterpage=1&amp;parentnodeid=055a4c6c1&amp;vbahtmlprocessed=1"/>
              <p:cNvSpPr/>
              <p:nvPr/>
            </p:nvSpPr>
            <p:spPr>
              <a:xfrm>
                <a:off x="502920" y="1901603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直线的斜率为2，且经过点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6_BD.52_1#d27d70128?vbadefaultcenterpage=1&amp;parentnodeid=055a4c6c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01603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84" r="1" b="-11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6_AS.53_1#d27d70128?vbadefaultcenterpage=1&amp;parentnodeid=055a4c6c1&amp;vbahtmlprocessed=1&amp;bbb=1&amp;hasbroken=1"/>
              <p:cNvSpPr/>
              <p:nvPr/>
            </p:nvSpPr>
            <p:spPr>
              <a:xfrm>
                <a:off x="502920" y="2397348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，且经过点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，由直线的点斜式可得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，整理可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，所以直线的一般式方程为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6_AS.53_1#d27d70128?vbadefaultcenterpage=1&amp;parentnodeid=055a4c6c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7348"/>
                <a:ext cx="11183112" cy="1038670"/>
              </a:xfrm>
              <a:prstGeom prst="rect">
                <a:avLst/>
              </a:prstGeom>
              <a:blipFill rotWithShape="1">
                <a:blip r:embed="rId4"/>
                <a:stretch>
                  <a:fillRect t="-21" r="1" b="-5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BD.54_1#4fe752730?vbadefaultcenterpage=1&amp;parentnodeid=055a4c6c1&amp;vbahtmlprocessed=1"/>
              <p:cNvSpPr/>
              <p:nvPr/>
            </p:nvSpPr>
            <p:spPr>
              <a:xfrm>
                <a:off x="502920" y="2738896"/>
                <a:ext cx="11183112" cy="528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斜率为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轴上的截距为4；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BD.54_1#4fe752730?vbadefaultcenterpage=1&amp;parentnodeid=055a4c6c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38896"/>
                <a:ext cx="11183112" cy="528320"/>
              </a:xfrm>
              <a:prstGeom prst="rect">
                <a:avLst/>
              </a:prstGeom>
              <a:blipFill rotWithShape="1">
                <a:blip r:embed="rId3"/>
                <a:stretch>
                  <a:fillRect t="-27" r="1" b="-6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55_1#4fe752730?vbadefaultcenterpage=1&amp;parentnodeid=055a4c6c1&amp;vbahtmlprocessed=1"/>
              <p:cNvSpPr/>
              <p:nvPr/>
            </p:nvSpPr>
            <p:spPr>
              <a:xfrm>
                <a:off x="502920" y="3278392"/>
                <a:ext cx="11183112" cy="1128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由直线的斜率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轴上的截距为4，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得直线的斜截式为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，整理可得直线的一般式方程为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55_1#4fe752730?vbadefaultcenterpage=1&amp;parentnodeid=055a4c6c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78392"/>
                <a:ext cx="11183112" cy="1128713"/>
              </a:xfrm>
              <a:prstGeom prst="rect">
                <a:avLst/>
              </a:prstGeom>
              <a:blipFill rotWithShape="1">
                <a:blip r:embed="rId4"/>
                <a:stretch>
                  <a:fillRect t="-46" r="1" b="-6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BD.56_1#343de0270?vbadefaultcenterpage=1&amp;parentnodeid=055a4c6c1&amp;vbahtmlprocessed=1"/>
              <p:cNvSpPr/>
              <p:nvPr/>
            </p:nvSpPr>
            <p:spPr>
              <a:xfrm>
                <a:off x="502920" y="2643074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经过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2,−3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−1,−5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两点；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BD.56_1#343de0270?vbadefaultcenterpage=1&amp;parentnodeid=055a4c6c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43074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42" r="1" b="-11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57_1#343de0270?vbadefaultcenterpage=1&amp;parentnodeid=055a4c6c1&amp;vbahtmlprocessed=1&amp;bbb=1&amp;hasbroken=1"/>
              <p:cNvSpPr/>
              <p:nvPr/>
            </p:nvSpPr>
            <p:spPr>
              <a:xfrm>
                <a:off x="502920" y="3138882"/>
                <a:ext cx="11183112" cy="13640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由直线的两点式可得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−3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−5−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−3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−1−2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，整理得直线的一般式方程为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57_1#343de0270?vbadefaultcenterpage=1&amp;parentnodeid=055a4c6c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38882"/>
                <a:ext cx="11183112" cy="1364044"/>
              </a:xfrm>
              <a:prstGeom prst="rect">
                <a:avLst/>
              </a:prstGeom>
              <a:blipFill rotWithShape="1">
                <a:blip r:embed="rId4"/>
                <a:stretch>
                  <a:fillRect t="-6" r="1" b="-3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BD.58_1#a092650b5?vbadefaultcenterpage=1&amp;parentnodeid=055a4c6c1&amp;vbahtmlprocessed=1"/>
              <p:cNvSpPr/>
              <p:nvPr/>
            </p:nvSpPr>
            <p:spPr>
              <a:xfrm>
                <a:off x="502920" y="2438667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轴上的截距互为相反数;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BD.58_1#a092650b5?vbadefaultcenterpage=1&amp;parentnodeid=055a4c6c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38667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54" r="1" b="-1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59_1#a092650b5?vbadefaultcenterpage=1&amp;parentnodeid=055a4c6c1&amp;vbahtmlprocessed=1&amp;bbb=1&amp;hasbroken=1"/>
              <p:cNvSpPr/>
              <p:nvPr/>
            </p:nvSpPr>
            <p:spPr>
              <a:xfrm>
                <a:off x="502920" y="2934476"/>
                <a:ext cx="11183112" cy="177285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当截距为0时，设直线方程为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，代入点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则直线方程为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;当截距不为0时，设直线方程为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，代入点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，则直线方程为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.综上，直线方程为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59_1#a092650b5?vbadefaultcenterpage=1&amp;parentnodeid=055a4c6c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4476"/>
                <a:ext cx="11183112" cy="1772857"/>
              </a:xfrm>
              <a:prstGeom prst="rect">
                <a:avLst/>
              </a:prstGeom>
              <a:blipFill rotWithShape="1">
                <a:blip r:embed="rId4"/>
                <a:stretch>
                  <a:fillRect t="-8" r="-260" b="-6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BD.60_1#9b865a8a5?vbadefaultcenterpage=1&amp;parentnodeid=055a4c6c1&amp;vbahtmlprocessed=1"/>
              <p:cNvSpPr/>
              <p:nvPr/>
            </p:nvSpPr>
            <p:spPr>
              <a:xfrm>
                <a:off x="502920" y="2581511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（5）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的一个方向向量为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−4,3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BD.60_1#9b865a8a5?vbadefaultcenterpage=1&amp;parentnodeid=055a4c6c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81511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48" r="1" b="-11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61_1#9b865a8a5?vbadefaultcenterpage=1&amp;parentnodeid=055a4c6c1&amp;vbahtmlprocessed=1&amp;bbb=1&amp;hasbroken=1"/>
              <p:cNvSpPr/>
              <p:nvPr/>
            </p:nvSpPr>
            <p:spPr>
              <a:xfrm>
                <a:off x="502920" y="3077319"/>
                <a:ext cx="11183112" cy="14871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的一个方向向量为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+18=0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61_1#9b865a8a5?vbadefaultcenterpage=1&amp;parentnodeid=055a4c6c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7319"/>
                <a:ext cx="11183112" cy="1487170"/>
              </a:xfrm>
              <a:prstGeom prst="rect">
                <a:avLst/>
              </a:prstGeom>
              <a:blipFill rotWithShape="1">
                <a:blip r:embed="rId4"/>
                <a:stretch>
                  <a:fillRect t="-7" r="1" b="-5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5_BD.62_1#727fed47d?vbadefaultcenterpage=1&amp;parentnodeid=366a8f7f0&amp;vbahtmlprocessed=1&amp;bbb=1&amp;hasbroken=1"/>
          <p:cNvSpPr/>
          <p:nvPr/>
        </p:nvSpPr>
        <p:spPr>
          <a:xfrm>
            <a:off x="502920" y="1890027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变式设问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若将本题（4）中的条件“互为相反数”改为“绝对值相等”，则直线方程为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_______________________________________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63_1#727fed47d.blank?vbadefaultcenterpage=1&amp;parentnodeid=366a8f7f0&amp;vbapositionanswer=23&amp;vbahtmlprocessed=1&amp;rh=32.4"/>
              <p:cNvSpPr/>
              <p:nvPr/>
            </p:nvSpPr>
            <p:spPr>
              <a:xfrm>
                <a:off x="579120" y="2495564"/>
                <a:ext cx="5814949" cy="3487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2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63_1#727fed47d.blank?vbadefaultcenterpage=1&amp;parentnodeid=366a8f7f0&amp;vbapositionanswer=23&amp;vbahtmlprocessed=1&amp;rh=32.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2495564"/>
                <a:ext cx="5814949" cy="348742"/>
              </a:xfrm>
              <a:prstGeom prst="rect">
                <a:avLst/>
              </a:prstGeom>
              <a:blipFill rotWithShape="1">
                <a:blip r:embed="rId3"/>
                <a:stretch>
                  <a:fillRect t="-6923" r="4" b="-5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64_1#727fed47d?vbadefaultcenterpage=1&amp;parentnodeid=366a8f7f0&amp;vbahtmlprocessed=1&amp;bbb=1&amp;hasbroken=1"/>
              <p:cNvSpPr/>
              <p:nvPr/>
            </p:nvSpPr>
            <p:spPr>
              <a:xfrm>
                <a:off x="502920" y="2934476"/>
                <a:ext cx="11183112" cy="23214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当截距为0时，设直线方程为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，代入点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，则直线方程为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.当截距不为0时，设直线方程为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，代入点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，故直线方程为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.综上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，所求直线方程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64_1#727fed47d?vbadefaultcenterpage=1&amp;parentnodeid=366a8f7f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4476"/>
                <a:ext cx="11183112" cy="2321497"/>
              </a:xfrm>
              <a:prstGeom prst="rect">
                <a:avLst/>
              </a:prstGeom>
              <a:blipFill rotWithShape="1">
                <a:blip r:embed="rId4"/>
                <a:stretch>
                  <a:fillRect t="-6" r="-260" b="-4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cd704a5b3.fixed?vbadefaultcenterpage=1&amp;parentnodeid=3474d8d56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基础课42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直线的方程</a:t>
            </a:r>
            <a:endParaRPr lang="en-US" altLang="zh-CN" sz="4000" dirty="0"/>
          </a:p>
        </p:txBody>
      </p:sp>
      <p:pic>
        <p:nvPicPr>
          <p:cNvPr id="3" name="C_0#cd704a5b3?linknodeid=deae3a5fe&amp;catalogrefid=deae3a5fe&amp;parentnodeid=3474d8d56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cd704a5b3?linknodeid=deae3a5fe&amp;catalogrefid=deae3a5fe&amp;parentnodeid=3474d8d56&amp;vbahtmlprocessed=1">
            <a:hlinkClick r:id="rId3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cd704a5b3?linknodeid=bfd306c13&amp;catalogrefid=bfd306c13&amp;parentnodeid=3474d8d56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cd704a5b3?linknodeid=bfd306c13&amp;catalogrefid=bfd306c13&amp;parentnodeid=3474d8d56&amp;vbahtmlprocessed=1">
            <a:hlinkClick r:id="rId5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b95faba5f?vbadefaultcenterpage=1&amp;parentnodeid=366a8f7f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850118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b95faba5f?vbadefaultcenterpage=1&amp;parentnodeid=366a8f7f0&amp;vbahtmlprocessed=1"/>
          <p:cNvSpPr/>
          <p:nvPr/>
        </p:nvSpPr>
        <p:spPr>
          <a:xfrm>
            <a:off x="502920" y="2376406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求解直线方程的两种方法</a:t>
            </a:r>
            <a:endParaRPr lang="en-US" altLang="zh-CN" sz="2400" dirty="0"/>
          </a:p>
        </p:txBody>
      </p:sp>
      <p:graphicFrame>
        <p:nvGraphicFramePr>
          <p:cNvPr id="31" name="P_5_BD#b95faba5f?colgroup=5,29&amp;vbadefaultcenterpage=1&amp;parentnodeid=366a8f7f0&amp;vbahtmlprocessed=1"/>
          <p:cNvGraphicFramePr>
            <a:graphicFrameLocks noGrp="1"/>
          </p:cNvGraphicFramePr>
          <p:nvPr/>
        </p:nvGraphicFramePr>
        <p:xfrm>
          <a:off x="502920" y="2998706"/>
          <a:ext cx="11155680" cy="2377440"/>
        </p:xfrm>
        <a:graphic>
          <a:graphicData uri="http://schemas.openxmlformats.org/drawingml/2006/table">
            <a:tbl>
              <a:tblPr/>
              <a:tblGrid>
                <a:gridCol w="1883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2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直接法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根据已知条件，选择适当的直线方程形式，直接写出直线方程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1820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待定系数法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设所求直线方程的某种形式；</a:t>
                      </a:r>
                      <a:endParaRPr lang="en-US" altLang="zh-CN" sz="1200" dirty="0"/>
                    </a:p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由条件建立所求参数的方程（组）；</a:t>
                      </a:r>
                      <a:endParaRPr lang="en-US" altLang="zh-CN" sz="1200" dirty="0"/>
                    </a:p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解这个方程（组）求出参数；</a:t>
                      </a:r>
                      <a:endParaRPr lang="en-US" altLang="zh-CN" sz="1200" dirty="0"/>
                    </a:p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把参数的值代入所设直线方程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5_BD#b95faba5f?vbadefaultcenterpage=1&amp;parentnodeid=366a8f7f0&amp;vbahtmlprocessed=1&amp;bbb=1&amp;hasbroken=1"/>
              <p:cNvSpPr/>
              <p:nvPr/>
            </p:nvSpPr>
            <p:spPr>
              <a:xfrm>
                <a:off x="502920" y="1937335"/>
                <a:ext cx="11183112" cy="32332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【注意】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当选用点斜式和斜截式时，注意讨论斜率是否存在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当选用截距式时，注意讨论直线是否过原点，即截距是否为0；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当选用一般式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确定直线的斜率时，要注意讨论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是否为0.求直线方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程时，如果没有特别要求，那么求出的直线方程应化为一般式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5_BD#b95faba5f?vbadefaultcenterpage=1&amp;parentnodeid=366a8f7f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7335"/>
                <a:ext cx="11183112" cy="3233230"/>
              </a:xfrm>
              <a:prstGeom prst="rect">
                <a:avLst/>
              </a:prstGeom>
              <a:blipFill rotWithShape="1">
                <a:blip r:embed="rId3"/>
                <a:stretch>
                  <a:fillRect t="-18" r="-2236" b="-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75a2cabd6?vbadefaultcenterpage=1&amp;parentnodeid=bfd306c13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直线方程的综合应用［师生共研］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65_1#b5ba394fe?vbadefaultcenterpage=1&amp;parentnodeid=75a2cabd6&amp;vbahtmlprocessed=1"/>
              <p:cNvSpPr/>
              <p:nvPr/>
            </p:nvSpPr>
            <p:spPr>
              <a:xfrm>
                <a:off x="502920" y="1374476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−5−2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65_1#b5ba394fe?vbadefaultcenterpage=1&amp;parentnodeid=75a2cabd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74476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69" r="1" b="-12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65_2#b5ba394fe?segpoint=1&amp;vbadefaultcenterpage=1&amp;parentnodeid=75a2cabd6&amp;vbahtmlprocessed=1"/>
              <p:cNvSpPr/>
              <p:nvPr/>
            </p:nvSpPr>
            <p:spPr>
              <a:xfrm>
                <a:off x="502920" y="1901603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（1）求证：不论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为何值，直线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65_2#b5ba394fe?segpoint=1&amp;vbadefaultcenterpage=1&amp;parentnodeid=75a2cabd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01603"/>
                <a:ext cx="11183112" cy="490030"/>
              </a:xfrm>
              <a:prstGeom prst="rect">
                <a:avLst/>
              </a:prstGeom>
              <a:blipFill rotWithShape="1">
                <a:blip r:embed="rId4"/>
                <a:stretch>
                  <a:fillRect t="-84" r="1" b="-11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65_3#b5ba394fe?segpoint=1&amp;vbadefaultcenterpage=1&amp;parentnodeid=75a2cabd6&amp;vbahtmlprocessed=1&amp;bbb=1&amp;hasbroken=1"/>
              <p:cNvSpPr/>
              <p:nvPr/>
            </p:nvSpPr>
            <p:spPr>
              <a:xfrm>
                <a:off x="502920" y="2397348"/>
                <a:ext cx="11183112" cy="10388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轴正半轴，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轴正半轴交于点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面积取得最小值时，求此时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的周长及直线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65_3#b5ba394fe?segpoint=1&amp;vbadefaultcenterpage=1&amp;parentnodeid=75a2cabd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7348"/>
                <a:ext cx="11183112" cy="1038860"/>
              </a:xfrm>
              <a:prstGeom prst="rect">
                <a:avLst/>
              </a:prstGeom>
              <a:blipFill rotWithShape="1">
                <a:blip r:embed="rId5"/>
                <a:stretch>
                  <a:fillRect t="-21" r="1" b="-44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5_BD.65_4#b5ba394fe?segpoint=1&amp;vbadefaultcenterpage=1&amp;parentnodeid=75a2cabd6&amp;vbahtmlprocessed=1"/>
              <p:cNvSpPr/>
              <p:nvPr/>
            </p:nvSpPr>
            <p:spPr>
              <a:xfrm>
                <a:off x="502920" y="3851688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在两坐标轴上的截距均为正整数且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也为正整数时，求直线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5_BD.65_4#b5ba394fe?segpoint=1&amp;vbadefaultcenterpage=1&amp;parentnodeid=75a2cabd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51688"/>
                <a:ext cx="11183112" cy="490030"/>
              </a:xfrm>
              <a:prstGeom prst="rect">
                <a:avLst/>
              </a:prstGeom>
              <a:blipFill rotWithShape="1">
                <a:blip r:embed="rId6"/>
                <a:stretch>
                  <a:fillRect t="-84" r="1" b="-11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66_1#b5ba394fe?vbadefaultcenterpage=1&amp;parentnodeid=75a2cabd6&amp;vbahtmlprocessed=1&amp;bbb=1&amp;hasbroken=1"/>
              <p:cNvSpPr/>
              <p:nvPr/>
            </p:nvSpPr>
            <p:spPr>
              <a:xfrm>
                <a:off x="502920" y="2673745"/>
                <a:ext cx="11183112" cy="17858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−5−2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−5=0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−5=0,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=3,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为何值，直线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66_1#b5ba394fe?vbadefaultcenterpage=1&amp;parentnodeid=75a2cabd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73745"/>
                <a:ext cx="11183112" cy="1785811"/>
              </a:xfrm>
              <a:prstGeom prst="rect">
                <a:avLst/>
              </a:prstGeom>
              <a:blipFill rotWithShape="1">
                <a:blip r:embed="rId3"/>
                <a:stretch>
                  <a:fillRect t="-22" r="1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66_2#b5ba394fe?vbadefaultcenterpage=1&amp;parentnodeid=75a2cabd6&amp;vbahtmlprocessed=1&amp;bbb=1&amp;hasbroken=1"/>
              <p:cNvSpPr/>
              <p:nvPr/>
            </p:nvSpPr>
            <p:spPr>
              <a:xfrm>
                <a:off x="502920" y="1075799"/>
                <a:ext cx="11183112" cy="49436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−5−2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=5+2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5+2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𝐴𝑂𝐵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+12]≥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+12]=12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舍去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时取等号，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0,6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的周长为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=4+6+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=10+2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−12=0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66_2#b5ba394fe?vbadefaultcenterpage=1&amp;parentnodeid=75a2cabd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75799"/>
                <a:ext cx="11183112" cy="4943602"/>
              </a:xfrm>
              <a:prstGeom prst="rect">
                <a:avLst/>
              </a:prstGeom>
              <a:blipFill rotWithShape="1">
                <a:blip r:embed="rId3"/>
                <a:stretch>
                  <a:fillRect t="-2" r="-5501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66_3#b5ba394fe?vbadefaultcenterpage=1&amp;parentnodeid=75a2cabd6&amp;vbahtmlprocessed=1"/>
              <p:cNvSpPr/>
              <p:nvPr/>
            </p:nvSpPr>
            <p:spPr>
              <a:xfrm>
                <a:off x="502920" y="2544745"/>
                <a:ext cx="11183112" cy="2056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在两坐标轴上的截距均为正整数，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均为正整数，而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也为正整数，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−9=0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66_3#b5ba394fe?vbadefaultcenterpage=1&amp;parentnodeid=75a2cabd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44745"/>
                <a:ext cx="11183112" cy="2056511"/>
              </a:xfrm>
              <a:prstGeom prst="rect">
                <a:avLst/>
              </a:prstGeom>
              <a:blipFill rotWithShape="1">
                <a:blip r:embed="rId3"/>
                <a:stretch>
                  <a:fillRect t="-15" r="1" b="-4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1abcfda53?vbadefaultcenterpage=1&amp;parentnodeid=75a2cabd6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325606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1abcfda53?vbadefaultcenterpage=1&amp;parentnodeid=75a2cabd6&amp;vbahtmlprocessed=1"/>
          <p:cNvSpPr/>
          <p:nvPr/>
        </p:nvSpPr>
        <p:spPr>
          <a:xfrm>
            <a:off x="502920" y="2851894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与直线方程有关的问题的常见类型及解题策略</a:t>
            </a:r>
            <a:endParaRPr lang="en-US" altLang="zh-CN" sz="2400" dirty="0"/>
          </a:p>
        </p:txBody>
      </p:sp>
      <p:graphicFrame>
        <p:nvGraphicFramePr>
          <p:cNvPr id="37" name="P_5_BD#1abcfda53?colgroup=7,28&amp;vbadefaultcenterpage=1&amp;parentnodeid=75a2cabd6&amp;vbahtmlprocessed=1&amp;bbb=1&amp;hasbroken=1"/>
          <p:cNvGraphicFramePr>
            <a:graphicFrameLocks noGrp="1"/>
          </p:cNvGraphicFramePr>
          <p:nvPr/>
        </p:nvGraphicFramePr>
        <p:xfrm>
          <a:off x="502920" y="3474194"/>
          <a:ext cx="11155680" cy="1426464"/>
        </p:xfrm>
        <a:graphic>
          <a:graphicData uri="http://schemas.openxmlformats.org/drawingml/2006/table">
            <a:tbl>
              <a:tblPr/>
              <a:tblGrid>
                <a:gridCol w="233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最值问题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先设出直线方程，建立目标函数，再利用基本不等式求解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844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求参数取值范围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若点在直线上，则点的坐标适合直线的方程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，再结合函数的单调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性或基本不等式求解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90dd372ed?vbadefaultcenterpage=1&amp;parentnodeid=75a2cabd6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M_6_BD.67_1#85a4a4a0a?vbadefaultcenterpage=1&amp;parentnodeid=90dd372ed&amp;vbahtmlprocessed=1"/>
              <p:cNvSpPr/>
              <p:nvPr/>
            </p:nvSpPr>
            <p:spPr>
              <a:xfrm>
                <a:off x="502920" y="1419448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+1+2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QM_6_BD.67_1#85a4a4a0a?vbadefaultcenterpage=1&amp;parentnodeid=90dd372e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46" r="1" b="-12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7_BD.68_1#51228e622?vbadefaultcenterpage=1&amp;parentnodeid=85a4a4a0a&amp;vbahtmlprocessed=1"/>
              <p:cNvSpPr/>
              <p:nvPr/>
            </p:nvSpPr>
            <p:spPr>
              <a:xfrm>
                <a:off x="502920" y="1952403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求证：直线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过定点.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7_BD.68_1#51228e622?vbadefaultcenterpage=1&amp;parentnodeid=85a4a4a0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52403"/>
                <a:ext cx="11183112" cy="490030"/>
              </a:xfrm>
              <a:prstGeom prst="rect">
                <a:avLst/>
              </a:prstGeom>
              <a:blipFill rotWithShape="1">
                <a:blip r:embed="rId5"/>
                <a:stretch>
                  <a:fillRect t="-84" r="1" b="-11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7_AS.69_1#51228e622?vbadefaultcenterpage=1&amp;parentnodeid=85a4a4a0a&amp;vbahtmlprocessed=1&amp;bbb=1&amp;hasbroken=1"/>
              <p:cNvSpPr/>
              <p:nvPr/>
            </p:nvSpPr>
            <p:spPr>
              <a:xfrm>
                <a:off x="502920" y="2448148"/>
                <a:ext cx="11183112" cy="179489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=1,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过定点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7_AS.69_1#51228e622?vbadefaultcenterpage=1&amp;parentnodeid=85a4a4a0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8148"/>
                <a:ext cx="11183112" cy="1794891"/>
              </a:xfrm>
              <a:prstGeom prst="rect">
                <a:avLst/>
              </a:prstGeom>
              <a:blipFill rotWithShape="1">
                <a:blip r:embed="rId6"/>
                <a:stretch>
                  <a:fillRect t="-12" r="1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BD.70_1#0648d3275?vbadefaultcenterpage=1&amp;parentnodeid=85a4a4a0a&amp;vbahtmlprocessed=1"/>
              <p:cNvSpPr/>
              <p:nvPr/>
            </p:nvSpPr>
            <p:spPr>
              <a:xfrm>
                <a:off x="502920" y="2357038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不经过第四象限,求实数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BD.70_1#0648d3275?vbadefaultcenterpage=1&amp;parentnodeid=85a4a4a0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57038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113" r="1" b="-11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7_AS.71_1#0648d3275?vbadefaultcenterpage=1&amp;parentnodeid=85a4a4a0a&amp;vbahtmlprocessed=1"/>
              <p:cNvSpPr/>
              <p:nvPr/>
            </p:nvSpPr>
            <p:spPr>
              <a:xfrm>
                <a:off x="502920" y="2852846"/>
                <a:ext cx="11183112" cy="19361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要使直线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不经过第四象限,则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&amp;1+2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[0,+∞)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7_AS.71_1#0648d3275?vbadefaultcenterpage=1&amp;parentnodeid=85a4a4a0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52846"/>
                <a:ext cx="11183112" cy="1936115"/>
              </a:xfrm>
              <a:prstGeom prst="rect">
                <a:avLst/>
              </a:prstGeom>
              <a:blipFill rotWithShape="1">
                <a:blip r:embed="rId4"/>
                <a:stretch>
                  <a:fillRect t="-22" r="1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BD.72_1#a45872093?vbadefaultcenterpage=1&amp;parentnodeid=85a4a4a0a&amp;vbahtmlprocessed=1&amp;bbb=1&amp;hasbroken=1"/>
              <p:cNvSpPr/>
              <p:nvPr/>
            </p:nvSpPr>
            <p:spPr>
              <a:xfrm>
                <a:off x="502920" y="1314813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轴的负半轴于点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轴的正半轴于点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的面积为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小值并求此时直线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BD.72_1#a45872093?vbadefaultcenterpage=1&amp;parentnodeid=85a4a4a0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14813"/>
                <a:ext cx="11183112" cy="1038670"/>
              </a:xfrm>
              <a:prstGeom prst="rect">
                <a:avLst/>
              </a:prstGeom>
              <a:blipFill rotWithShape="1">
                <a:blip r:embed="rId3"/>
                <a:stretch>
                  <a:fillRect t="-35" r="1" b="-25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7_AS.73_1#a45872093?vbadefaultcenterpage=1&amp;parentnodeid=85a4a4a0a&amp;vbahtmlprocessed=1"/>
              <p:cNvSpPr/>
              <p:nvPr/>
            </p:nvSpPr>
            <p:spPr>
              <a:xfrm>
                <a:off x="502920" y="266298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如图,由题意可知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7_AS.73_1#a45872093?vbadefaultcenterpage=1&amp;parentnodeid=85a4a4a0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2981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88" r="1" b="-12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QO_7_AS.73_2#a45872093?vbadefaultcenterpage=1&amp;parentnodeid=85a4a4a0a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90872" y="3285726"/>
            <a:ext cx="2807208" cy="227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72c67ae87?colgroup=5,7,7,7,7&amp;vbadefaultcenterpage=1&amp;parentnodeid=cd704a5b3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754423"/>
              <a:ext cx="11128248" cy="3803904"/>
            </p:xfrm>
            <a:graphic>
              <a:graphicData uri="http://schemas.openxmlformats.org/drawingml/2006/table">
                <a:tbl>
                  <a:tblPr/>
                  <a:tblGrid>
                    <a:gridCol w="17647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408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408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408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3408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直线的倾斜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角与斜率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年新高考Ⅱ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★☆☆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直线的方程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2022年全国甲卷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命题分析预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从近几年高考的情况来看，本基础课内容单独命题的可能性很小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，一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般作为条件与圆锥曲线结合命题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.预测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2025年高考命题情况变化不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大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，在复习常规考法的同时，还要注意知识间的综合训练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72c67ae87?colgroup=5,7,7,7,7&amp;vbadefaultcenterpage=1&amp;parentnodeid=cd704a5b3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754423"/>
              <a:ext cx="11128248" cy="3643376"/>
            </p:xfrm>
            <a:graphic>
              <a:graphicData uri="http://schemas.openxmlformats.org/drawingml/2006/table">
                <a:tbl>
                  <a:tblPr/>
                  <a:tblGrid>
                    <a:gridCol w="1764792"/>
                    <a:gridCol w="2340864"/>
                    <a:gridCol w="2340864"/>
                    <a:gridCol w="2340864"/>
                    <a:gridCol w="2340864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直线的倾斜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角与斜率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★☆☆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直线的方程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从近几年高考的情况来看，本基础课内容单独命题的可能性很小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，一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般作为条件与圆锥曲线结合命题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.预测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2025年高考命题情况变化不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大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，在复习常规考法的同时，还要注意知识间的综合训练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AS.73_3#a45872093?vbadefaultcenterpage=1&amp;parentnodeid=85a4a4a0a&amp;vbahtmlprocessed=1&amp;bbb=1&amp;hasbroken=1"/>
              <p:cNvSpPr/>
              <p:nvPr/>
            </p:nvSpPr>
            <p:spPr>
              <a:xfrm>
                <a:off x="502920" y="2005502"/>
                <a:ext cx="11183112" cy="30968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中,取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（负值舍去）时,上式“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”成立，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的最小值为4,此时直线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AS.73_3#a45872093?vbadefaultcenterpage=1&amp;parentnodeid=85a4a4a0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5502"/>
                <a:ext cx="11183112" cy="3096895"/>
              </a:xfrm>
              <a:prstGeom prst="rect">
                <a:avLst/>
              </a:prstGeom>
              <a:blipFill rotWithShape="1">
                <a:blip r:embed="rId3"/>
                <a:stretch>
                  <a:fillRect t="-6" r="-442" b="-2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deae3a5fe.fixed?vbadefaultcenterpage=1&amp;parentnodeid=cd704a5b3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deae3a5fe.fixed?vbadefaultcenterpage=1&amp;parentnodeid=cd704a5b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17de4f71?vbadefaultcenterpage=1&amp;parentnodeid=deae3a5fe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c9b74a92d?segpoint=1&amp;vbadefaultcenterpage=1&amp;parentnodeid=b17de4f71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一、直线的倾斜角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P_6_BD#43272ba79?colgroup=2,33&amp;vbadefaultcenterpage=1&amp;parentnodeid=c9b74a92d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55680" cy="2377440"/>
            </p:xfrm>
            <a:graphic>
              <a:graphicData uri="http://schemas.openxmlformats.org/drawingml/2006/table">
                <a:tbl>
                  <a:tblPr/>
                  <a:tblGrid>
                    <a:gridCol w="8778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778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0665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zh-CN" altLang="en-US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在平面直角坐标系中，对于一条与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轴相交</a:t>
                          </a:r>
                          <a:r>
                            <a:rPr lang="zh-CN" altLang="en-US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</a:t>
                          </a:r>
                          <a:r>
                            <a:rPr lang="en-US" altLang="zh-CN" sz="240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  <a:sym typeface="+mn-ea"/>
                            </a:rPr>
                            <a:t>直线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zh-CN" altLang="en-US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把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轴</a:t>
                          </a:r>
                          <a:r>
                            <a:rPr lang="zh-CN" altLang="en-US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（正方向）按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①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宋体" panose="02010600030101010101" pitchFamily="34" charset="-120"/>
                            </a:rPr>
                            <a:t>方向绕着交点旋转到和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直线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𝑙</m:t>
                              </m:r>
                            </m:oMath>
                          </a14:m>
                          <a:r>
                            <a:rPr lang="zh-CN" altLang="en-US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首次重合</a:t>
                          </a:r>
                          <a:r>
                            <a:rPr lang="zh-CN" altLang="en-US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首次重合时所成的角，称为直线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CN" sz="240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  <a:sym typeface="+mn-ea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  <a:sym typeface="+mn-ea"/>
                            </a:rPr>
                            <a:t>的倾斜角</a:t>
                          </a:r>
                          <a:r>
                            <a:rPr lang="zh-CN" altLang="en-US" sz="240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  <a:sym typeface="+mn-ea"/>
                            </a:rPr>
                            <a:t>，通常倾斜角用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zh-CN" altLang="en-US" sz="2400" b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表示</a:t>
                          </a: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0665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规定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当直线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轴平行或重合时，直线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的倾斜角为②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因此直线的倾斜角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取值范围为③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P_6_BD#43272ba79?colgroup=2,33&amp;vbadefaultcenterpage=1&amp;parentnodeid=c9b74a92d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55680" cy="1813306"/>
            </p:xfrm>
            <a:graphic>
              <a:graphicData uri="http://schemas.openxmlformats.org/drawingml/2006/table">
                <a:tbl>
                  <a:tblPr/>
                  <a:tblGrid>
                    <a:gridCol w="877824"/>
                    <a:gridCol w="10277856"/>
                  </a:tblGrid>
                  <a:tr h="142494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规定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P_6_AN.1_1#43272ba79.blank?vbadefaultcenterpage=1&amp;parentnodeid=c9b74a92d&amp;vbapositionanswer=1&amp;vbahtmlprocessed=1"/>
          <p:cNvSpPr/>
          <p:nvPr/>
        </p:nvSpPr>
        <p:spPr>
          <a:xfrm>
            <a:off x="1432551" y="2502123"/>
            <a:ext cx="11350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zh-CN" altLang="en-US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逆时针</a:t>
            </a:r>
          </a:p>
        </p:txBody>
      </p:sp>
      <p:sp>
        <p:nvSpPr>
          <p:cNvPr id="6" name="P_6_AN.2_1#43272ba79.blank?vbadefaultcenterpage=1&amp;parentnodeid=c9b74a92d&amp;vbapositionanswer=2&amp;vbahtmlprocessed=1"/>
          <p:cNvSpPr/>
          <p:nvPr/>
        </p:nvSpPr>
        <p:spPr>
          <a:xfrm>
            <a:off x="7983020" y="3461481"/>
            <a:ext cx="373063" cy="4309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3_1#43272ba79.blank?vbadefaultcenterpage=1&amp;parentnodeid=c9b74a92d&amp;vbapositionanswer=3&amp;vbahtmlprocessed=1&amp;bbb=1"/>
              <p:cNvSpPr/>
              <p:nvPr/>
            </p:nvSpPr>
            <p:spPr>
              <a:xfrm>
                <a:off x="3319644" y="4024408"/>
                <a:ext cx="85407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2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[0,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3_1#43272ba79.blank?vbadefaultcenterpage=1&amp;parentnodeid=c9b74a92d&amp;vbapositionanswer=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644" y="4024408"/>
                <a:ext cx="854075" cy="355600"/>
              </a:xfrm>
              <a:prstGeom prst="rect">
                <a:avLst/>
              </a:prstGeom>
              <a:blipFill rotWithShape="1">
                <a:blip r:embed="rId5"/>
                <a:stretch>
                  <a:fillRect l="-58" t="-116" r="58" b="-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717f717f8?segpoint=1&amp;vbadefaultcenterpage=1&amp;parentnodeid=b17de4f71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二、斜率公式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P_6_BD#2dad60d6b?colgroup=2,33&amp;vbadefaultcenterpage=1&amp;parentnodeid=717f717f8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2461705"/>
            </p:xfrm>
            <a:graphic>
              <a:graphicData uri="http://schemas.openxmlformats.org/drawingml/2006/table">
                <a:tbl>
                  <a:tblPr/>
                  <a:tblGrid>
                    <a:gridCol w="8778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778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146937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当直线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的倾斜角为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𝛼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</m:t>
                                  </m:r>
                                  <m:f>
                                    <m:f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时，斜率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④</m:t>
                              </m:r>
                            </m:oMath>
                          </a14:m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当直线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的倾斜角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00" b="0" i="0" kern="0" spc="-99900">
                            <a:solidFill>
                              <a:srgbClr val="FFFFFF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时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，直线的斜率不存在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3825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坐标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在直线上，且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的斜率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⑤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</a:t>
                          </a:r>
                          <a:r>
                            <a:rPr lang="en-US" altLang="zh-CN" sz="3250" b="0" i="0" u="sng" kern="0" spc="-99900">
                              <a:solidFill>
                                <a:srgbClr val="FFFFFF"/>
                              </a:solidFill>
                              <a:latin typeface="宋体" panose="02010600030101010101" pitchFamily="2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.若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,则直线的斜率不存在，此时直线的倾斜角为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P_6_BD#2dad60d6b?colgroup=2,33&amp;vbadefaultcenterpage=1&amp;parentnodeid=717f717f8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2385187"/>
            </p:xfrm>
            <a:graphic>
              <a:graphicData uri="http://schemas.openxmlformats.org/drawingml/2006/table">
                <a:tbl>
                  <a:tblPr/>
                  <a:tblGrid>
                    <a:gridCol w="877824"/>
                    <a:gridCol w="10277856"/>
                  </a:tblGrid>
                  <a:tr h="1179195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1323975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坐标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4_1#2dad60d6b.blank?vbadefaultcenterpage=1&amp;parentnodeid=717f717f8&amp;vbapositionanswer=4&amp;vbahtmlprocessed=1"/>
              <p:cNvSpPr/>
              <p:nvPr/>
            </p:nvSpPr>
            <p:spPr>
              <a:xfrm>
                <a:off x="7413553" y="1575721"/>
                <a:ext cx="845820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4_1#2dad60d6b.blank?vbadefaultcenterpage=1&amp;parentnodeid=717f717f8&amp;vbapositionanswer=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553" y="1575721"/>
                <a:ext cx="845820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67" t="-80" r="67" b="-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5_1#2dad60d6b.blank?vbadefaultcenterpage=1&amp;parentnodeid=717f717f8&amp;vbapositionanswer=5&amp;vbahtmlprocessed=1&amp;rh=43.2"/>
              <p:cNvSpPr/>
              <p:nvPr/>
            </p:nvSpPr>
            <p:spPr>
              <a:xfrm>
                <a:off x="9400722" y="2524919"/>
                <a:ext cx="818515" cy="5334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195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5_1#2dad60d6b.blank?vbadefaultcenterpage=1&amp;parentnodeid=717f717f8&amp;vbapositionanswer=5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722" y="2524919"/>
                <a:ext cx="818515" cy="533400"/>
              </a:xfrm>
              <a:prstGeom prst="rect">
                <a:avLst/>
              </a:prstGeom>
              <a:blipFill rotWithShape="1">
                <a:blip r:embed="rId5"/>
                <a:stretch>
                  <a:fillRect l="-22" t="-30" r="22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bb6eb00b8?segpoint=1&amp;vbadefaultcenterpage=1&amp;parentnodeid=b17de4f71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三、直线的方向向量与斜率的关系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P_6_BD#83d48f6bc?colgroup=1,34&amp;vbadefaultcenterpage=1&amp;parentnodeid=bb6eb00b8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73968" cy="2674557"/>
            </p:xfrm>
            <a:graphic>
              <a:graphicData uri="http://schemas.openxmlformats.org/drawingml/2006/table">
                <a:tbl>
                  <a:tblPr/>
                  <a:tblGrid>
                    <a:gridCol w="4663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7076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72358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经过两点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的直线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，其方向向量为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𝐴𝐵</m:t>
                                  </m:r>
                                </m:e>
                              </m:acc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1,</m:t>
                                  </m:r>
                                  <m:f>
                                    <m:f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，因此，当直线的斜率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存在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时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直线的一个方向向量为⑥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关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当直线的一个方向向量为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𝑦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时，直线的斜率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⑦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</a:t>
                          </a:r>
                          <a:r>
                            <a:rPr lang="en-US" altLang="zh-CN" sz="3500" b="0" i="0" u="sng" kern="0" spc="-99900" dirty="0">
                              <a:solidFill>
                                <a:srgbClr val="FFFFFF"/>
                              </a:solidFill>
                              <a:latin typeface="宋体" panose="02010600030101010101" pitchFamily="2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</a:t>
                          </a:r>
                          <a:endParaRPr lang="en-US" altLang="zh-CN" sz="120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P_6_BD#83d48f6bc?colgroup=1,34&amp;vbadefaultcenterpage=1&amp;parentnodeid=bb6eb00b8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73968" cy="2634425"/>
            </p:xfrm>
            <a:graphic>
              <a:graphicData uri="http://schemas.openxmlformats.org/drawingml/2006/table">
                <a:tbl>
                  <a:tblPr/>
                  <a:tblGrid>
                    <a:gridCol w="466344"/>
                    <a:gridCol w="10707624"/>
                  </a:tblGrid>
                  <a:tr h="172339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关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6_1#83d48f6bc.blank?vbadefaultcenterpage=1&amp;parentnodeid=bb6eb00b8&amp;vbapositionanswer=6&amp;vbahtmlprocessed=1&amp;bbb=1"/>
              <p:cNvSpPr/>
              <p:nvPr/>
            </p:nvSpPr>
            <p:spPr>
              <a:xfrm>
                <a:off x="5029064" y="2693575"/>
                <a:ext cx="86677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6_1#83d48f6bc.blank?vbadefaultcenterpage=1&amp;parentnodeid=bb6eb00b8&amp;vbapositionanswer=6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064" y="2693575"/>
                <a:ext cx="866775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58" t="-152" r="58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7_1#83d48f6bc.blank?vbadefaultcenterpage=1&amp;parentnodeid=bb6eb00b8&amp;vbapositionanswer=7&amp;vbahtmlprocessed=1&amp;rh=43.2"/>
              <p:cNvSpPr/>
              <p:nvPr/>
            </p:nvSpPr>
            <p:spPr>
              <a:xfrm>
                <a:off x="9119290" y="3336386"/>
                <a:ext cx="302260" cy="4953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855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7_1#83d48f6bc.blank?vbadefaultcenterpage=1&amp;parentnodeid=bb6eb00b8&amp;vbapositionanswer=7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290" y="3336386"/>
                <a:ext cx="302260" cy="495300"/>
              </a:xfrm>
              <a:prstGeom prst="rect">
                <a:avLst/>
              </a:prstGeom>
              <a:blipFill rotWithShape="1">
                <a:blip r:embed="rId5"/>
                <a:stretch>
                  <a:fillRect l="-18" t="-19" r="18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90fd32ffd?segpoint=1&amp;vbadefaultcenterpage=1&amp;parentnodeid=b17de4f71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四、直线方程的五种形式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P_6_BD#9498cdb18?colgroup=3,16,15&amp;vbadefaultcenterpage=1&amp;parentnodeid=90fd32ffd&amp;vbahtmlprocessed=1&amp;bbb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3288030"/>
            </p:xfrm>
            <a:graphic>
              <a:graphicData uri="http://schemas.openxmlformats.org/drawingml/2006/table">
                <a:tbl>
                  <a:tblPr/>
                  <a:tblGrid>
                    <a:gridCol w="10972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297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286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名称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方程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适用范围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点斜式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⑧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不含直线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斜截式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不含垂直于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轴的直线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92658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两点式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𝑦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与两坐标轴均不垂直的直线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9969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截距式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⑨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</a:t>
                          </a:r>
                          <a:r>
                            <a:rPr lang="en-US" altLang="zh-CN" sz="3500" b="0" i="0" u="sng" kern="0" spc="-99900">
                              <a:solidFill>
                                <a:srgbClr val="FFFFFF"/>
                              </a:solidFill>
                              <a:latin typeface="宋体" panose="02010600030101010101" pitchFamily="2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不含垂直于坐标轴和过原点的直线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一般式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𝐶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=0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平面直角坐标系内的直线都适用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P_6_BD#9498cdb18?colgroup=3,16,15&amp;vbadefaultcenterpage=1&amp;parentnodeid=90fd32ffd&amp;vbahtmlprocessed=1&amp;bbb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3033776"/>
            </p:xfrm>
            <a:graphic>
              <a:graphicData uri="http://schemas.openxmlformats.org/drawingml/2006/table">
                <a:tbl>
                  <a:tblPr/>
                  <a:tblGrid>
                    <a:gridCol w="1097280"/>
                    <a:gridCol w="5129784"/>
                    <a:gridCol w="4928616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名称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方程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适用范围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点斜式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⑧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斜截式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69278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两点式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与两坐标轴均不垂直的直线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9969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截距式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⑨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</a:t>
                          </a:r>
                          <a:r>
                            <a:rPr lang="en-US" altLang="zh-CN" sz="3500" b="0" i="0" u="sng" kern="0" spc="-99900">
                              <a:solidFill>
                                <a:srgbClr val="FFFFFF"/>
                              </a:solidFill>
                              <a:latin typeface="宋体" panose="02010600030101010101" pitchFamily="2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不含垂直于坐标轴和过原点的直线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一般式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平面直角坐标系内的直线都适用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BD#9498cdb18?vbadefaultcenterpage=1&amp;parentnodeid=90fd32ffd&amp;vbahtmlprocessed=1&amp;bbb=1&amp;hasbroken=1"/>
              <p:cNvSpPr/>
              <p:nvPr/>
            </p:nvSpPr>
            <p:spPr>
              <a:xfrm>
                <a:off x="502920" y="4581748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【提醒】当直线与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轴不垂直时，可设直线的方程为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；当直线不与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轴平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行且不确定直线的斜率是否存在时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，可设直线的方程为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P_6_BD#9498cdb18?vbadefaultcenterpage=1&amp;parentnodeid=90fd32ff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581748"/>
                <a:ext cx="11183112" cy="1038670"/>
              </a:xfrm>
              <a:prstGeom prst="rect">
                <a:avLst/>
              </a:prstGeom>
              <a:blipFill rotWithShape="1">
                <a:blip r:embed="rId4"/>
                <a:stretch>
                  <a:fillRect t="-21" r="1" b="-5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8_1#9498cdb18.blank?vbadefaultcenterpage=1&amp;parentnodeid=90fd32ffd&amp;vbapositionanswer=8&amp;vbahtmlprocessed=1&amp;bbb=1"/>
              <p:cNvSpPr/>
              <p:nvPr/>
            </p:nvSpPr>
            <p:spPr>
              <a:xfrm>
                <a:off x="2027800" y="1863757"/>
                <a:ext cx="2655380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8_1#9498cdb18.blank?vbadefaultcenterpage=1&amp;parentnodeid=90fd32ffd&amp;vbapositionanswer=8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800" y="1863757"/>
                <a:ext cx="2655380" cy="355600"/>
              </a:xfrm>
              <a:prstGeom prst="rect">
                <a:avLst/>
              </a:prstGeom>
              <a:blipFill rotWithShape="1">
                <a:blip r:embed="rId5"/>
                <a:stretch>
                  <a:fillRect l="-9" t="-9" r="2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_6_AN.9_1#9498cdb18.blank?vbadefaultcenterpage=1&amp;parentnodeid=90fd32ffd&amp;vbapositionanswer=9&amp;vbahtmlprocessed=1&amp;rh=43.2"/>
              <p:cNvSpPr/>
              <p:nvPr/>
            </p:nvSpPr>
            <p:spPr>
              <a:xfrm>
                <a:off x="2053200" y="3566777"/>
                <a:ext cx="3218371" cy="4953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855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P_6_AN.9_1#9498cdb18.blank?vbadefaultcenterpage=1&amp;parentnodeid=90fd32ffd&amp;vbapositionanswer=9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200" y="3566777"/>
                <a:ext cx="3218371" cy="495300"/>
              </a:xfrm>
              <a:prstGeom prst="rect">
                <a:avLst/>
              </a:prstGeom>
              <a:blipFill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Microsoft Office PowerPoint</Application>
  <PresentationFormat>宽屏</PresentationFormat>
  <Paragraphs>289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MS Mincho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7</cp:revision>
  <dcterms:created xsi:type="dcterms:W3CDTF">2023-12-21T11:35:00Z</dcterms:created>
  <dcterms:modified xsi:type="dcterms:W3CDTF">2024-01-18T08:26:04Z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E60FFBD7878B497CB5D6A699A7D68345_12</vt:lpwstr>
  </property>
  <property fmtid="{D5CDD505-2E9C-101B-9397-08002B2CF9AE}" pid="3" name="KSOProductBuildVer">
    <vt:lpwstr>2052-12.1.0.15990</vt:lpwstr>
  </property>
</Properties>
</file>