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93" r:id="rId32"/>
    <p:sldId id="286" r:id="rId33"/>
    <p:sldId id="287" r:id="rId34"/>
    <p:sldId id="294" r:id="rId35"/>
    <p:sldId id="288" r:id="rId36"/>
    <p:sldId id="289" r:id="rId37"/>
    <p:sldId id="290" r:id="rId38"/>
    <p:sldId id="295" r:id="rId39"/>
    <p:sldId id="291" r:id="rId40"/>
    <p:sldId id="292" r:id="rId41"/>
  </p:sldIdLst>
  <p:sldSz cx="12192000" cy="6858000"/>
  <p:notesSz cx="6858000" cy="12192000"/>
  <p:custDataLst>
    <p:tags r:id="rId43"/>
  </p:custData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87" d="100"/>
          <a:sy n="87" d="100"/>
        </p:scale>
        <p:origin x="499"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gs" Target="tags/tag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32</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33</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35</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36</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37</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39</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内容#df=bb3cb8184">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pic>
        <p:nvPicPr>
          <p:cNvPr id="3" name="MasterShapeName?linknodeid=back_to_first_catalog" descr="preencoded.png">
            <a:hlinkClick r:id="rId3" action="ppaction://hlinksldjump"/>
          </p:cNvPr>
          <p:cNvPicPr>
            <a:picLocks noChangeAspect="1"/>
          </p:cNvPicPr>
          <p:nvPr/>
        </p:nvPicPr>
        <p:blipFill>
          <a:blip r:embed="rId4"/>
          <a:stretch>
            <a:fillRect/>
          </a:stretch>
        </p:blipFill>
        <p:spPr>
          <a:xfrm>
            <a:off x="10506456" y="6437376"/>
            <a:ext cx="1691640" cy="429768"/>
          </a:xfrm>
          <a:prstGeom prst="rect">
            <a:avLst/>
          </a:prstGeom>
        </p:spPr>
      </p:pic>
      <p:sp>
        <p:nvSpPr>
          <p:cNvPr id="4" name="MasterShapeName"/>
          <p:cNvSpPr/>
          <p:nvPr/>
        </p:nvSpPr>
        <p:spPr>
          <a:xfrm>
            <a:off x="1545336" y="128016"/>
            <a:ext cx="9500616" cy="539496"/>
          </a:xfrm>
          <a:prstGeom prst="rect">
            <a:avLst/>
          </a:prstGeom>
          <a:noFill/>
        </p:spPr>
        <p:txBody>
          <a:bodyPr wrap="square" lIns="0" tIns="0" rIns="0" bIns="0" rtlCol="0" anchor="ctr"/>
          <a:lstStyle/>
          <a:p>
            <a:pPr algn="l"/>
            <a:r>
              <a:rPr lang="en-US" sz="2800" b="1" i="0" dirty="0">
                <a:solidFill>
                  <a:srgbClr val="01448D"/>
                </a:solidFill>
                <a:latin typeface="Times New Roman" panose="02020603050405020304" pitchFamily="34" charset="0"/>
                <a:ea typeface="微软雅黑" panose="020B0503020204020204" pitchFamily="34" charset="-122"/>
                <a:cs typeface="Times New Roman" panose="02020603050405020304" pitchFamily="34" charset="-120"/>
              </a:rPr>
              <a:t>基础课48 抛物线</a:t>
            </a:r>
            <a:endParaRPr lang="en-US" sz="2800" dirty="0"/>
          </a:p>
        </p:txBody>
      </p:sp>
      <p:sp>
        <p:nvSpPr>
          <p:cNvPr id="5" name="MasterShapeName"/>
          <p:cNvSpPr/>
          <p:nvPr/>
        </p:nvSpPr>
        <p:spPr>
          <a:xfrm>
            <a:off x="11393424" y="237744"/>
            <a:ext cx="566928" cy="457200"/>
          </a:xfrm>
          <a:prstGeom prst="rect">
            <a:avLst/>
          </a:prstGeom>
          <a:noFill/>
        </p:spPr>
        <p:txBody>
          <a:bodyPr wrap="square" lIns="0" tIns="0" rIns="0" bIns="0" rtlCol="0" anchor="ctr"/>
          <a:lstStyle/>
          <a:p>
            <a:pPr algn="ctr"/>
            <a:fld id="{1CD29F05-FA8A-42F6-965A-F9BB757D3D43}" type="slidenum">
              <a:rPr lang="en-US" sz="1500" b="1" i="0" smtClean="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a:t>
            </a:fld>
            <a:endParaRPr lang="en-US" sz="150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内容#df=bb3cb8184">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pic>
        <p:nvPicPr>
          <p:cNvPr id="3" name="MasterShapeName?linknodeid=back_to_first_catalog" descr="preencoded.png">
            <a:hlinkClick r:id="rId3" action="ppaction://hlinksldjump"/>
          </p:cNvPr>
          <p:cNvPicPr>
            <a:picLocks noChangeAspect="1"/>
          </p:cNvPicPr>
          <p:nvPr/>
        </p:nvPicPr>
        <p:blipFill>
          <a:blip r:embed="rId4"/>
          <a:stretch>
            <a:fillRect/>
          </a:stretch>
        </p:blipFill>
        <p:spPr>
          <a:xfrm>
            <a:off x="10506456" y="6437376"/>
            <a:ext cx="1691640" cy="429768"/>
          </a:xfrm>
          <a:prstGeom prst="rect">
            <a:avLst/>
          </a:prstGeom>
        </p:spPr>
      </p:pic>
      <p:sp>
        <p:nvSpPr>
          <p:cNvPr id="4" name="MasterShapeName"/>
          <p:cNvSpPr/>
          <p:nvPr/>
        </p:nvSpPr>
        <p:spPr>
          <a:xfrm>
            <a:off x="1545336" y="128016"/>
            <a:ext cx="9500616" cy="539496"/>
          </a:xfrm>
          <a:prstGeom prst="rect">
            <a:avLst/>
          </a:prstGeom>
          <a:noFill/>
        </p:spPr>
        <p:txBody>
          <a:bodyPr wrap="square" lIns="0" tIns="0" rIns="0" bIns="0" rtlCol="0" anchor="ctr"/>
          <a:lstStyle/>
          <a:p>
            <a:pPr algn="l"/>
            <a:r>
              <a:rPr lang="en-US" sz="2800" b="1" i="0" dirty="0">
                <a:solidFill>
                  <a:srgbClr val="01448D"/>
                </a:solidFill>
                <a:latin typeface="Times New Roman" panose="02020603050405020304" pitchFamily="34" charset="0"/>
                <a:ea typeface="微软雅黑" panose="020B0503020204020204" pitchFamily="34" charset="-122"/>
                <a:cs typeface="Times New Roman" panose="02020603050405020304" pitchFamily="34" charset="-120"/>
              </a:rPr>
              <a:t>基础课48 抛物线</a:t>
            </a:r>
            <a:endParaRPr lang="en-US" sz="2800" dirty="0"/>
          </a:p>
        </p:txBody>
      </p:sp>
      <p:sp>
        <p:nvSpPr>
          <p:cNvPr id="5" name="MasterShapeName"/>
          <p:cNvSpPr/>
          <p:nvPr/>
        </p:nvSpPr>
        <p:spPr>
          <a:xfrm>
            <a:off x="11393424" y="237744"/>
            <a:ext cx="566928" cy="457200"/>
          </a:xfrm>
          <a:prstGeom prst="rect">
            <a:avLst/>
          </a:prstGeom>
          <a:noFill/>
        </p:spPr>
        <p:txBody>
          <a:bodyPr wrap="square" lIns="0" tIns="0" rIns="0" bIns="0" rtlCol="0" anchor="ctr"/>
          <a:lstStyle/>
          <a:p>
            <a:pPr algn="ctr"/>
            <a:fld id="{CFA99B84-65B1-4AA1-B7C9-C5C15F4978EF}" type="slidenum">
              <a:rPr lang="en-US" sz="1500" b="1" i="0" smtClean="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a:t>
            </a:fld>
            <a:endParaRPr lang="en-US" sz="150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内容#df=bb3cb8184">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pic>
        <p:nvPicPr>
          <p:cNvPr id="3" name="MasterShapeName?linknodeid=back_to_first_catalog" descr="preencoded.png">
            <a:hlinkClick r:id="rId3" action="ppaction://hlinksldjump"/>
          </p:cNvPr>
          <p:cNvPicPr>
            <a:picLocks noChangeAspect="1"/>
          </p:cNvPicPr>
          <p:nvPr/>
        </p:nvPicPr>
        <p:blipFill>
          <a:blip r:embed="rId4"/>
          <a:stretch>
            <a:fillRect/>
          </a:stretch>
        </p:blipFill>
        <p:spPr>
          <a:xfrm>
            <a:off x="10506456" y="6437376"/>
            <a:ext cx="1691640" cy="429768"/>
          </a:xfrm>
          <a:prstGeom prst="rect">
            <a:avLst/>
          </a:prstGeom>
        </p:spPr>
      </p:pic>
      <p:sp>
        <p:nvSpPr>
          <p:cNvPr id="4" name="MasterShapeName"/>
          <p:cNvSpPr/>
          <p:nvPr/>
        </p:nvSpPr>
        <p:spPr>
          <a:xfrm>
            <a:off x="1545336" y="128016"/>
            <a:ext cx="9500616" cy="539496"/>
          </a:xfrm>
          <a:prstGeom prst="rect">
            <a:avLst/>
          </a:prstGeom>
          <a:noFill/>
        </p:spPr>
        <p:txBody>
          <a:bodyPr wrap="square" lIns="0" tIns="0" rIns="0" bIns="0" rtlCol="0" anchor="ctr"/>
          <a:lstStyle/>
          <a:p>
            <a:pPr algn="l"/>
            <a:r>
              <a:rPr lang="en-US" sz="2800" b="1" i="0" dirty="0">
                <a:solidFill>
                  <a:srgbClr val="01448D"/>
                </a:solidFill>
                <a:latin typeface="Times New Roman" panose="02020603050405020304" pitchFamily="34" charset="0"/>
                <a:ea typeface="微软雅黑" panose="020B0503020204020204" pitchFamily="34" charset="-122"/>
                <a:cs typeface="Times New Roman" panose="02020603050405020304" pitchFamily="34" charset="-120"/>
              </a:rPr>
              <a:t>基础课48 抛物线</a:t>
            </a:r>
            <a:endParaRPr lang="en-US" sz="2800" dirty="0"/>
          </a:p>
        </p:txBody>
      </p:sp>
      <p:sp>
        <p:nvSpPr>
          <p:cNvPr id="5" name="MasterShapeName"/>
          <p:cNvSpPr/>
          <p:nvPr/>
        </p:nvSpPr>
        <p:spPr>
          <a:xfrm>
            <a:off x="11393424" y="237744"/>
            <a:ext cx="566928" cy="457200"/>
          </a:xfrm>
          <a:prstGeom prst="rect">
            <a:avLst/>
          </a:prstGeom>
          <a:noFill/>
        </p:spPr>
        <p:txBody>
          <a:bodyPr wrap="square" lIns="0" tIns="0" rIns="0" bIns="0" rtlCol="0" anchor="ctr"/>
          <a:lstStyle/>
          <a:p>
            <a:pPr algn="ctr"/>
            <a:fld id="{CA69DBFE-5721-4E64-8C3A-95E2FFCA492C}" type="slidenum">
              <a:rPr lang="en-US" sz="1500" b="1" i="0" smtClean="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a:t>
            </a:fld>
            <a:endParaRPr lang="en-US" sz="1500"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内容#df=bb3cb8184">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pic>
        <p:nvPicPr>
          <p:cNvPr id="3" name="MasterShapeName?linknodeid=back_to_first_catalog" descr="preencoded.png">
            <a:hlinkClick r:id="rId3" action="ppaction://hlinksldjump"/>
          </p:cNvPr>
          <p:cNvPicPr>
            <a:picLocks noChangeAspect="1"/>
          </p:cNvPicPr>
          <p:nvPr/>
        </p:nvPicPr>
        <p:blipFill>
          <a:blip r:embed="rId4"/>
          <a:stretch>
            <a:fillRect/>
          </a:stretch>
        </p:blipFill>
        <p:spPr>
          <a:xfrm>
            <a:off x="10506456" y="6437376"/>
            <a:ext cx="1691640" cy="429768"/>
          </a:xfrm>
          <a:prstGeom prst="rect">
            <a:avLst/>
          </a:prstGeom>
        </p:spPr>
      </p:pic>
      <p:sp>
        <p:nvSpPr>
          <p:cNvPr id="4" name="MasterShapeName"/>
          <p:cNvSpPr/>
          <p:nvPr/>
        </p:nvSpPr>
        <p:spPr>
          <a:xfrm>
            <a:off x="1545336" y="128016"/>
            <a:ext cx="9500616" cy="539496"/>
          </a:xfrm>
          <a:prstGeom prst="rect">
            <a:avLst/>
          </a:prstGeom>
          <a:noFill/>
        </p:spPr>
        <p:txBody>
          <a:bodyPr wrap="square" lIns="0" tIns="0" rIns="0" bIns="0" rtlCol="0" anchor="ctr"/>
          <a:lstStyle/>
          <a:p>
            <a:pPr algn="l"/>
            <a:r>
              <a:rPr lang="en-US" sz="2800" b="1" i="0" dirty="0">
                <a:solidFill>
                  <a:srgbClr val="01448D"/>
                </a:solidFill>
                <a:latin typeface="Times New Roman" panose="02020603050405020304" pitchFamily="34" charset="0"/>
                <a:ea typeface="微软雅黑" panose="020B0503020204020204" pitchFamily="34" charset="-122"/>
                <a:cs typeface="Times New Roman" panose="02020603050405020304" pitchFamily="34" charset="-120"/>
              </a:rPr>
              <a:t>基础课48 抛物线</a:t>
            </a:r>
            <a:endParaRPr lang="en-US" sz="2800" dirty="0"/>
          </a:p>
        </p:txBody>
      </p:sp>
      <p:sp>
        <p:nvSpPr>
          <p:cNvPr id="5" name="MasterShapeName"/>
          <p:cNvSpPr/>
          <p:nvPr/>
        </p:nvSpPr>
        <p:spPr>
          <a:xfrm>
            <a:off x="11393424" y="237744"/>
            <a:ext cx="566928" cy="457200"/>
          </a:xfrm>
          <a:prstGeom prst="rect">
            <a:avLst/>
          </a:prstGeom>
          <a:noFill/>
        </p:spPr>
        <p:txBody>
          <a:bodyPr wrap="square" lIns="0" tIns="0" rIns="0" bIns="0" rtlCol="0" anchor="ctr"/>
          <a:lstStyle/>
          <a:p>
            <a:pPr algn="ctr"/>
            <a:fld id="{758109CD-4BB8-4439-B36D-17B8AB60F8C1}" type="slidenum">
              <a:rPr lang="en-US" sz="1500" b="1" i="0" smtClean="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a:t>
            </a:fld>
            <a:endParaRPr lang="en-US" sz="15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hexin?subject=math#pid=657fab7460819df2225b41b1#tid=65825cdc41cd2100092eea03#sourcefrom=">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ver1">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ver">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sp>
        <p:nvSpPr>
          <p:cNvPr id="3" name="MasterShapeName"/>
          <p:cNvSpPr/>
          <p:nvPr/>
        </p:nvSpPr>
        <p:spPr>
          <a:xfrm>
            <a:off x="5577840" y="5907024"/>
            <a:ext cx="1801368" cy="859536"/>
          </a:xfrm>
          <a:prstGeom prst="rect">
            <a:avLst/>
          </a:prstGeom>
          <a:noFill/>
        </p:spPr>
        <p:txBody>
          <a:bodyPr wrap="square" lIns="0" tIns="0" rIns="0" bIns="0" rtlCol="0" anchor="ctr"/>
          <a:lstStyle/>
          <a:p>
            <a:pPr algn="ctr"/>
            <a:r>
              <a:rPr lang="en-US" sz="5200" b="1" i="0" dirty="0">
                <a:solidFill>
                  <a:srgbClr val="42ADE2"/>
                </a:solidFill>
                <a:latin typeface="Times New Roman" panose="02020603050405020304" pitchFamily="34" charset="0"/>
                <a:ea typeface="微软雅黑" panose="020B0503020204020204" pitchFamily="34" charset="-122"/>
                <a:cs typeface="Times New Roman" panose="02020603050405020304" pitchFamily="34" charset="-120"/>
              </a:rPr>
              <a:t>数 学</a:t>
            </a:r>
            <a:endParaRPr lang="en-US" sz="520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标题">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目录">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内容">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pic>
        <p:nvPicPr>
          <p:cNvPr id="3" name="MasterShapeName?linknodeid=back_to_first_catalog" descr="preencoded.png">
            <a:hlinkClick r:id="rId3" action="ppaction://hlinksldjump"/>
          </p:cNvPr>
          <p:cNvPicPr>
            <a:picLocks noChangeAspect="1"/>
          </p:cNvPicPr>
          <p:nvPr/>
        </p:nvPicPr>
        <p:blipFill>
          <a:blip r:embed="rId4"/>
          <a:stretch>
            <a:fillRect/>
          </a:stretch>
        </p:blipFill>
        <p:spPr>
          <a:xfrm>
            <a:off x="10506456" y="6437376"/>
            <a:ext cx="1691640" cy="429768"/>
          </a:xfrm>
          <a:prstGeom prst="rect">
            <a:avLst/>
          </a:prstGeom>
        </p:spPr>
      </p:pic>
      <p:sp>
        <p:nvSpPr>
          <p:cNvPr id="4" name="MasterShapeName"/>
          <p:cNvSpPr/>
          <p:nvPr/>
        </p:nvSpPr>
        <p:spPr>
          <a:xfrm>
            <a:off x="1545336" y="128016"/>
            <a:ext cx="9500616" cy="539496"/>
          </a:xfrm>
          <a:prstGeom prst="rect">
            <a:avLst/>
          </a:prstGeom>
          <a:noFill/>
        </p:spPr>
        <p:txBody>
          <a:bodyPr/>
          <a:lstStyle/>
          <a:p>
            <a:endParaRPr lang="zh-CN" altLang="en-US"/>
          </a:p>
        </p:txBody>
      </p:sp>
      <p:sp>
        <p:nvSpPr>
          <p:cNvPr id="5" name="MasterShapeName"/>
          <p:cNvSpPr/>
          <p:nvPr/>
        </p:nvSpPr>
        <p:spPr>
          <a:xfrm>
            <a:off x="11393424" y="237744"/>
            <a:ext cx="566928" cy="457200"/>
          </a:xfrm>
          <a:prstGeom prst="rect">
            <a:avLst/>
          </a:prstGeom>
          <a:noFill/>
        </p:spPr>
        <p:txBody>
          <a:bodyPr wrap="square" lIns="0" tIns="0" rIns="0" bIns="0" rtlCol="0" anchor="ctr"/>
          <a:lstStyle/>
          <a:p>
            <a:pPr algn="ctr"/>
            <a:fld id="{89EE6865-B520-44B3-A253-349793E07925}" type="slidenum">
              <a:rPr lang="en-US" sz="1500" b="1" i="0" smtClean="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a:t>
            </a:fld>
            <a:endParaRPr lang="en-US" sz="150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ackCover">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内容#df=bb3cb8184">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pic>
        <p:nvPicPr>
          <p:cNvPr id="3" name="MasterShapeName?linknodeid=back_to_first_catalog" descr="preencoded.png">
            <a:hlinkClick r:id="rId3" action="ppaction://hlinksldjump"/>
          </p:cNvPr>
          <p:cNvPicPr>
            <a:picLocks noChangeAspect="1"/>
          </p:cNvPicPr>
          <p:nvPr/>
        </p:nvPicPr>
        <p:blipFill>
          <a:blip r:embed="rId4"/>
          <a:stretch>
            <a:fillRect/>
          </a:stretch>
        </p:blipFill>
        <p:spPr>
          <a:xfrm>
            <a:off x="10506456" y="6437376"/>
            <a:ext cx="1691640" cy="429768"/>
          </a:xfrm>
          <a:prstGeom prst="rect">
            <a:avLst/>
          </a:prstGeom>
        </p:spPr>
      </p:pic>
      <p:sp>
        <p:nvSpPr>
          <p:cNvPr id="4" name="MasterShapeName"/>
          <p:cNvSpPr/>
          <p:nvPr/>
        </p:nvSpPr>
        <p:spPr>
          <a:xfrm>
            <a:off x="1545336" y="128016"/>
            <a:ext cx="9500616" cy="539496"/>
          </a:xfrm>
          <a:prstGeom prst="rect">
            <a:avLst/>
          </a:prstGeom>
          <a:noFill/>
        </p:spPr>
        <p:txBody>
          <a:bodyPr wrap="square" lIns="0" tIns="0" rIns="0" bIns="0" rtlCol="0" anchor="ctr"/>
          <a:lstStyle/>
          <a:p>
            <a:pPr algn="l"/>
            <a:r>
              <a:rPr lang="en-US" sz="2800" b="1" i="0" dirty="0">
                <a:solidFill>
                  <a:srgbClr val="01448D"/>
                </a:solidFill>
                <a:latin typeface="Times New Roman" panose="02020603050405020304" pitchFamily="34" charset="0"/>
                <a:ea typeface="微软雅黑" panose="020B0503020204020204" pitchFamily="34" charset="-122"/>
                <a:cs typeface="Times New Roman" panose="02020603050405020304" pitchFamily="34" charset="-120"/>
              </a:rPr>
              <a:t>基础课48 抛物线</a:t>
            </a:r>
            <a:endParaRPr lang="en-US" sz="2800" dirty="0"/>
          </a:p>
        </p:txBody>
      </p:sp>
      <p:sp>
        <p:nvSpPr>
          <p:cNvPr id="5" name="MasterShapeName"/>
          <p:cNvSpPr/>
          <p:nvPr/>
        </p:nvSpPr>
        <p:spPr>
          <a:xfrm>
            <a:off x="11393424" y="237744"/>
            <a:ext cx="566928" cy="457200"/>
          </a:xfrm>
          <a:prstGeom prst="rect">
            <a:avLst/>
          </a:prstGeom>
          <a:noFill/>
        </p:spPr>
        <p:txBody>
          <a:bodyPr wrap="square" lIns="0" tIns="0" rIns="0" bIns="0" rtlCol="0" anchor="ctr"/>
          <a:lstStyle/>
          <a:p>
            <a:pPr algn="ctr"/>
            <a:fld id="{6BEA25A2-5DA0-4EC8-B85C-A2DF757870BD}" type="slidenum">
              <a:rPr lang="en-US" sz="1500" b="1" i="0" smtClean="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a:t>
            </a:fld>
            <a:endParaRPr lang="en-US" sz="150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9.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1.xml"/><Relationship Id="rId1" Type="http://schemas.openxmlformats.org/officeDocument/2006/relationships/slideLayout" Target="../slideLayouts/slideLayout9.xml"/><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2.xml"/><Relationship Id="rId1" Type="http://schemas.openxmlformats.org/officeDocument/2006/relationships/slideLayout" Target="../slideLayouts/slideLayout9.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9.xml"/><Relationship Id="rId5" Type="http://schemas.openxmlformats.org/officeDocument/2006/relationships/image" Target="../media/image37.png"/><Relationship Id="rId4" Type="http://schemas.openxmlformats.org/officeDocument/2006/relationships/image" Target="../media/image36.png"/></Relationships>
</file>

<file path=ppt/slides/_rels/slide1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4.xml"/><Relationship Id="rId1" Type="http://schemas.openxmlformats.org/officeDocument/2006/relationships/slideLayout" Target="../slideLayouts/slideLayout9.xml"/><Relationship Id="rId5" Type="http://schemas.openxmlformats.org/officeDocument/2006/relationships/image" Target="../media/image40.png"/><Relationship Id="rId4" Type="http://schemas.openxmlformats.org/officeDocument/2006/relationships/image" Target="../media/image39.png"/></Relationships>
</file>

<file path=ppt/slides/_rels/slide1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5.xml"/><Relationship Id="rId1" Type="http://schemas.openxmlformats.org/officeDocument/2006/relationships/slideLayout" Target="../slideLayouts/slideLayout9.xml"/><Relationship Id="rId5" Type="http://schemas.openxmlformats.org/officeDocument/2006/relationships/image" Target="../media/image43.png"/><Relationship Id="rId4" Type="http://schemas.openxmlformats.org/officeDocument/2006/relationships/image" Target="../media/image42.png"/></Relationships>
</file>

<file path=ppt/slides/_rels/slide1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6.xml"/><Relationship Id="rId1" Type="http://schemas.openxmlformats.org/officeDocument/2006/relationships/slideLayout" Target="../slideLayouts/slideLayout9.xml"/><Relationship Id="rId4" Type="http://schemas.openxmlformats.org/officeDocument/2006/relationships/image" Target="../media/image45.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8.xml"/><Relationship Id="rId1" Type="http://schemas.openxmlformats.org/officeDocument/2006/relationships/slideLayout" Target="../slideLayouts/slideLayout9.xml"/><Relationship Id="rId4" Type="http://schemas.openxmlformats.org/officeDocument/2006/relationships/image" Target="../media/image47.png"/></Relationships>
</file>

<file path=ppt/slides/_rels/slide1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9.xml"/><Relationship Id="rId1" Type="http://schemas.openxmlformats.org/officeDocument/2006/relationships/slideLayout" Target="../slideLayouts/slideLayout9.xml"/><Relationship Id="rId5" Type="http://schemas.openxmlformats.org/officeDocument/2006/relationships/image" Target="../media/image50.png"/><Relationship Id="rId4" Type="http://schemas.openxmlformats.org/officeDocument/2006/relationships/image" Target="../media/image4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1.xml"/><Relationship Id="rId1" Type="http://schemas.openxmlformats.org/officeDocument/2006/relationships/slideLayout" Target="../slideLayouts/slideLayout9.xml"/><Relationship Id="rId4" Type="http://schemas.openxmlformats.org/officeDocument/2006/relationships/image" Target="../media/image18.jpeg"/></Relationships>
</file>

<file path=ppt/slides/_rels/slide2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3.xml"/><Relationship Id="rId1" Type="http://schemas.openxmlformats.org/officeDocument/2006/relationships/slideLayout" Target="../slideLayouts/slideLayout9.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2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6.xml"/><Relationship Id="rId1" Type="http://schemas.openxmlformats.org/officeDocument/2006/relationships/slideLayout" Target="../slideLayouts/slideLayout9.xml"/><Relationship Id="rId4" Type="http://schemas.openxmlformats.org/officeDocument/2006/relationships/image" Target="../media/image61.png"/></Relationships>
</file>

<file path=ppt/slides/_rels/slide2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7.xml"/><Relationship Id="rId1" Type="http://schemas.openxmlformats.org/officeDocument/2006/relationships/slideLayout" Target="../slideLayouts/slideLayout9.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png"/></Relationships>
</file>

<file path=ppt/slides/_rels/slide28.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28.xml"/><Relationship Id="rId1" Type="http://schemas.openxmlformats.org/officeDocument/2006/relationships/slideLayout" Target="../slideLayouts/slideLayout9.xml"/><Relationship Id="rId5" Type="http://schemas.openxmlformats.org/officeDocument/2006/relationships/image" Target="../media/image68.png"/><Relationship Id="rId4" Type="http://schemas.openxmlformats.org/officeDocument/2006/relationships/image" Target="../media/image67.png"/></Relationships>
</file>

<file path=ppt/slides/_rels/slide29.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29.xml"/><Relationship Id="rId1" Type="http://schemas.openxmlformats.org/officeDocument/2006/relationships/slideLayout" Target="../slideLayouts/slideLayout9.xml"/><Relationship Id="rId4" Type="http://schemas.openxmlformats.org/officeDocument/2006/relationships/image" Target="../media/image70.png"/></Relationships>
</file>

<file path=ppt/slides/_rels/slide3.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slide" Target="slide17.xml"/><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31.xml"/><Relationship Id="rId1" Type="http://schemas.openxmlformats.org/officeDocument/2006/relationships/slideLayout" Target="../slideLayouts/slideLayout9.xml"/><Relationship Id="rId4" Type="http://schemas.openxmlformats.org/officeDocument/2006/relationships/image" Target="../media/image74.png"/></Relationships>
</file>

<file path=ppt/slides/_rels/slide33.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4.xml"/><Relationship Id="rId1" Type="http://schemas.openxmlformats.org/officeDocument/2006/relationships/slideLayout" Target="../slideLayouts/slideLayout9.xml"/><Relationship Id="rId5" Type="http://schemas.openxmlformats.org/officeDocument/2006/relationships/image" Target="../media/image78.png"/><Relationship Id="rId4" Type="http://schemas.openxmlformats.org/officeDocument/2006/relationships/image" Target="../media/image77.png"/></Relationships>
</file>

<file path=ppt/slides/_rels/slide37.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36.xml"/><Relationship Id="rId1" Type="http://schemas.openxmlformats.org/officeDocument/2006/relationships/slideLayout" Target="../slideLayouts/slideLayout9.xml"/><Relationship Id="rId5" Type="http://schemas.openxmlformats.org/officeDocument/2006/relationships/image" Target="../media/image83.png"/><Relationship Id="rId4" Type="http://schemas.openxmlformats.org/officeDocument/2006/relationships/image" Target="../media/image82.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7"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9.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5.jpeg"/><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9.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plit dir="in"/>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11" name="P_6_BD#f1ca425df?colgroup=7,6,7,6,7&amp;vbadefaultcenterpage=1&amp;parentnodeid=fe2e08d89&amp;vbahtmlprocessed=1&amp;bbb=1&amp;hasbroken=1"/>
              <p:cNvGraphicFramePr>
                <a:graphicFrameLocks noGrp="1"/>
              </p:cNvGraphicFramePr>
              <p:nvPr/>
            </p:nvGraphicFramePr>
            <p:xfrm>
              <a:off x="502920" y="2077829"/>
              <a:ext cx="11137392" cy="3719259"/>
            </p:xfrm>
            <a:graphic>
              <a:graphicData uri="http://schemas.openxmlformats.org/drawingml/2006/table">
                <a:tbl>
                  <a:tblPr/>
                  <a:tblGrid>
                    <a:gridCol w="2450592">
                      <a:extLst>
                        <a:ext uri="{9D8B030D-6E8A-4147-A177-3AD203B41FA5}">
                          <a16:colId xmlns:a16="http://schemas.microsoft.com/office/drawing/2014/main" val="20000"/>
                        </a:ext>
                      </a:extLst>
                    </a:gridCol>
                    <a:gridCol w="2002536">
                      <a:extLst>
                        <a:ext uri="{9D8B030D-6E8A-4147-A177-3AD203B41FA5}">
                          <a16:colId xmlns:a16="http://schemas.microsoft.com/office/drawing/2014/main" val="20001"/>
                        </a:ext>
                      </a:extLst>
                    </a:gridCol>
                    <a:gridCol w="2340864">
                      <a:extLst>
                        <a:ext uri="{9D8B030D-6E8A-4147-A177-3AD203B41FA5}">
                          <a16:colId xmlns:a16="http://schemas.microsoft.com/office/drawing/2014/main" val="20002"/>
                        </a:ext>
                      </a:extLst>
                    </a:gridCol>
                    <a:gridCol w="2002536">
                      <a:extLst>
                        <a:ext uri="{9D8B030D-6E8A-4147-A177-3AD203B41FA5}">
                          <a16:colId xmlns:a16="http://schemas.microsoft.com/office/drawing/2014/main" val="20003"/>
                        </a:ext>
                      </a:extLst>
                    </a:gridCol>
                    <a:gridCol w="2340864">
                      <a:extLst>
                        <a:ext uri="{9D8B030D-6E8A-4147-A177-3AD203B41FA5}">
                          <a16:colId xmlns:a16="http://schemas.microsoft.com/office/drawing/2014/main" val="20004"/>
                        </a:ext>
                      </a:extLst>
                    </a:gridCol>
                  </a:tblGrid>
                  <a:tr h="910019">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标准方程</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indent="0" algn="ctr" latinLnBrk="1" hangingPunct="0">
                            <a:lnSpc>
                              <a:spcPts val="300"/>
                            </a:lnSpc>
                          </a:pPr>
                          <a:endParaRPr lang="en-US" altLang="zh-CN" sz="100" b="0" i="0" kern="0" spc="-9990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endParaRPr>
                        </a:p>
                        <a:p>
                          <a:pPr marL="0" lvl="0" indent="0" algn="ctr" latinLnBrk="1" hangingPunct="0">
                            <a:lnSpc>
                              <a:spcPts val="3500"/>
                            </a:lnSpc>
                          </a:pPr>
                          <a14:m>
                            <m:oMath xmlns:m="http://schemas.openxmlformats.org/officeDocument/2006/math">
                              <m:sSup>
                                <m:sSupPr>
                                  <m:ctrlPr>
                                    <a:rPr lang="en-US" altLang="zh-CN" sz="2400" b="1"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e>
                                <m:sup>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𝑝𝑥</m:t>
                              </m:r>
                              <m:d>
                                <m:dPr>
                                  <m:ctrlPr>
                                    <a:rPr lang="en-US" altLang="zh-CN" sz="2400" b="1"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𝑝</m:t>
                                  </m:r>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&gt;0</m:t>
                                  </m:r>
                                </m:e>
                              </m:d>
                            </m:oMath>
                          </a14:m>
                          <a:r>
                            <a:rPr lang="en-US" altLang="zh-CN" sz="100" b="1"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indent="0" algn="ctr" latinLnBrk="1" hangingPunct="0">
                            <a:lnSpc>
                              <a:spcPts val="300"/>
                            </a:lnSpc>
                          </a:pPr>
                          <a:endParaRPr lang="en-US" altLang="zh-CN" sz="100" b="0" i="0" kern="0" spc="-9990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endParaRPr>
                        </a:p>
                        <a:p>
                          <a:pPr marL="0" lvl="0" indent="0" algn="ctr" latinLnBrk="1" hangingPunct="0">
                            <a:lnSpc>
                              <a:spcPts val="3500"/>
                            </a:lnSpc>
                          </a:pPr>
                          <a14:m>
                            <m:oMath xmlns:m="http://schemas.openxmlformats.org/officeDocument/2006/math">
                              <m:sSup>
                                <m:sSupPr>
                                  <m:ctrlPr>
                                    <a:rPr lang="en-US" altLang="zh-CN" sz="2400" b="1"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e>
                                <m:sup>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𝑝𝑥</m:t>
                              </m:r>
                              <m:d>
                                <m:dPr>
                                  <m:ctrlPr>
                                    <a:rPr lang="en-US" altLang="zh-CN" sz="2400" b="1"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𝑝</m:t>
                                  </m:r>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&gt;0</m:t>
                                  </m:r>
                                </m:e>
                              </m:d>
                            </m:oMath>
                          </a14:m>
                          <a:r>
                            <a:rPr lang="en-US" altLang="zh-CN" sz="100" b="1"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indent="0" algn="ctr" latinLnBrk="1" hangingPunct="0">
                            <a:lnSpc>
                              <a:spcPts val="300"/>
                            </a:lnSpc>
                          </a:pPr>
                          <a:endParaRPr lang="en-US" altLang="zh-CN" sz="100" b="0" i="0" kern="0" spc="-9990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endParaRPr>
                        </a:p>
                        <a:p>
                          <a:pPr marL="0" lvl="0" indent="0" algn="ctr" latinLnBrk="1" hangingPunct="0">
                            <a:lnSpc>
                              <a:spcPts val="3500"/>
                            </a:lnSpc>
                          </a:pPr>
                          <a14:m>
                            <m:oMath xmlns:m="http://schemas.openxmlformats.org/officeDocument/2006/math">
                              <m:sSup>
                                <m:sSupPr>
                                  <m:ctrlPr>
                                    <a:rPr lang="en-US" altLang="zh-CN" sz="2400" b="1"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𝑝𝑦</m:t>
                              </m:r>
                              <m:d>
                                <m:dPr>
                                  <m:ctrlPr>
                                    <a:rPr lang="en-US" altLang="zh-CN" sz="2400" b="1"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𝑝</m:t>
                                  </m:r>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&gt;0</m:t>
                                  </m:r>
                                </m:e>
                              </m:d>
                            </m:oMath>
                          </a14:m>
                          <a:r>
                            <a:rPr lang="en-US" altLang="zh-CN" sz="100" b="1"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indent="0" algn="ctr" latinLnBrk="1" hangingPunct="0">
                            <a:lnSpc>
                              <a:spcPts val="300"/>
                            </a:lnSpc>
                          </a:pPr>
                          <a:endParaRPr lang="en-US" altLang="zh-CN" sz="100" b="0" i="0" kern="0" spc="-9990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endParaRPr>
                        </a:p>
                        <a:p>
                          <a:pPr marL="0" lvl="0" indent="0" algn="ctr" latinLnBrk="1" hangingPunct="0">
                            <a:lnSpc>
                              <a:spcPts val="3500"/>
                            </a:lnSpc>
                          </a:pPr>
                          <a14:m>
                            <m:oMath xmlns:m="http://schemas.openxmlformats.org/officeDocument/2006/math">
                              <m:sSup>
                                <m:sSupPr>
                                  <m:ctrlPr>
                                    <a:rPr lang="en-US" altLang="zh-CN" sz="2400" b="1"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𝑝𝑦</m:t>
                              </m:r>
                              <m:d>
                                <m:dPr>
                                  <m:ctrlPr>
                                    <a:rPr lang="en-US" altLang="zh-CN" sz="2400" b="1"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𝑝</m:t>
                                  </m:r>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&gt;0</m:t>
                                  </m:r>
                                </m:e>
                              </m:d>
                            </m:oMath>
                          </a14:m>
                          <a:r>
                            <a:rPr lang="en-US" altLang="zh-CN" sz="100" b="1"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890207">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标准方程</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lvl="0" indent="0" algn="l" latinLnBrk="1" hangingPunct="0">
                            <a:lnSpc>
                              <a:spcPts val="3500"/>
                            </a:lnSpc>
                          </a:pPr>
                          <a14:m>
                            <m:oMath xmlns:m="http://schemas.openxmlformats.org/officeDocument/2006/math">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𝑝𝑥</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𝑝</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&gt;0</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lvl="0" indent="0" algn="l" latinLnBrk="1" hangingPunct="0">
                            <a:lnSpc>
                              <a:spcPts val="3500"/>
                            </a:lnSpc>
                          </a:pPr>
                          <a14:m>
                            <m:oMath xmlns:m="http://schemas.openxmlformats.org/officeDocument/2006/math">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𝑝𝑥</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𝑝</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&gt;0</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lvl="0" indent="0" algn="l" latinLnBrk="1" hangingPunct="0">
                            <a:lnSpc>
                              <a:spcPts val="3500"/>
                            </a:lnSpc>
                          </a:pPr>
                          <a14:m>
                            <m:oMath xmlns:m="http://schemas.openxmlformats.org/officeDocument/2006/math">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𝑝𝑦</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𝑝</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&gt;0</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lvl="0" indent="0" algn="l" latinLnBrk="1" hangingPunct="0">
                            <a:lnSpc>
                              <a:spcPts val="3500"/>
                            </a:lnSpc>
                          </a:pPr>
                          <a14:m>
                            <m:oMath xmlns:m="http://schemas.openxmlformats.org/officeDocument/2006/math">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𝑝𝑦</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𝑝</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&gt;0</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35356">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开口方向</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向右</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向左</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向上</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向下</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380109">
                    <a:tc>
                      <a:txBody>
                        <a:bodyPr/>
                        <a:lstStyle/>
                        <a:p>
                          <a:pPr marL="0" indent="0"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焦半径</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其中</a:t>
                          </a:r>
                        </a:p>
                        <a:p>
                          <a:pPr marL="0" indent="0" algn="l" latinLnBrk="1" hangingPunct="0">
                            <a:lnSpc>
                              <a:spcPct val="130000"/>
                            </a:lnSpc>
                          </a:pP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𝑃</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sub>
                                  </m:sSub>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为抛物</a:t>
                          </a:r>
                        </a:p>
                        <a:p>
                          <a:pPr marL="0" lvl="0" indent="0" algn="l"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线上任一点</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indent="0" algn="l" latinLnBrk="1" hangingPunct="0">
                            <a:lnSpc>
                              <a:spcPct val="130000"/>
                            </a:lnSpc>
                          </a:pPr>
                          <a14:m>
                            <m:oMath xmlns:m="http://schemas.openxmlformats.org/officeDocument/2006/math">
                              <m:d>
                                <m:dPr>
                                  <m:begChr m:val="|"/>
                                  <m:end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𝑃𝐹</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⑧</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b="0" i="0" kern="0" spc="-9990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endParaRPr>
                        </a:p>
                        <a:p>
                          <a:pPr marL="0" lvl="0" indent="0" algn="l" latinLnBrk="1" hangingPunct="0">
                            <a:lnSpc>
                              <a:spcPct val="130000"/>
                            </a:lnSpc>
                          </a:pPr>
                          <a:r>
                            <a:rPr lang="en-US" altLang="zh-CN" sz="2400" i="0">
                              <a:solidFill>
                                <a:srgbClr val="000000"/>
                              </a:solidFill>
                              <a:latin typeface="宋体" panose="02010600030101010101" pitchFamily="2" charset="-122"/>
                              <a:ea typeface="宋体" panose="02010600030101010101" pitchFamily="2" charset="-122"/>
                              <a:cs typeface="宋体" panose="02010600030101010101" pitchFamily="34" charset="-120"/>
                            </a:rPr>
                            <a:t>_______</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indent="0" algn="l" latinLnBrk="1" hangingPunct="0">
                            <a:lnSpc>
                              <a:spcPct val="130000"/>
                            </a:lnSpc>
                          </a:pPr>
                          <a14:m>
                            <m:oMath xmlns:m="http://schemas.openxmlformats.org/officeDocument/2006/math">
                              <m:d>
                                <m:dPr>
                                  <m:begChr m:val="|"/>
                                  <m:end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𝑃𝐹</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⑨</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b="0" i="0" kern="0" spc="-9990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endParaRPr>
                        </a:p>
                        <a:p>
                          <a:pPr marL="0" lvl="0" indent="0" algn="l" latinLnBrk="1" hangingPunct="0">
                            <a:lnSpc>
                              <a:spcPct val="130000"/>
                            </a:lnSpc>
                          </a:pPr>
                          <a:r>
                            <a:rPr lang="en-US" altLang="zh-CN" sz="2400" i="0">
                              <a:solidFill>
                                <a:srgbClr val="000000"/>
                              </a:solidFill>
                              <a:latin typeface="宋体" panose="02010600030101010101" pitchFamily="2" charset="-122"/>
                              <a:ea typeface="宋体" panose="02010600030101010101" pitchFamily="2" charset="-122"/>
                              <a:cs typeface="宋体" panose="02010600030101010101" pitchFamily="34" charset="-120"/>
                            </a:rPr>
                            <a:t>________</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indent="0" algn="l" latinLnBrk="1" hangingPunct="0">
                            <a:lnSpc>
                              <a:spcPct val="130000"/>
                            </a:lnSpc>
                          </a:pPr>
                          <a14:m>
                            <m:oMath xmlns:m="http://schemas.openxmlformats.org/officeDocument/2006/math">
                              <m:d>
                                <m:dPr>
                                  <m:begChr m:val="|"/>
                                  <m:end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𝑃𝐹</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⑩</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b="0" i="0" kern="0" spc="-9990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endParaRPr>
                        </a:p>
                        <a:p>
                          <a:pPr marL="0" lvl="0" indent="0" algn="l" latinLnBrk="1" hangingPunct="0">
                            <a:lnSpc>
                              <a:spcPct val="130000"/>
                            </a:lnSpc>
                          </a:pPr>
                          <a:r>
                            <a:rPr lang="en-US" altLang="zh-CN" sz="2400" i="0">
                              <a:solidFill>
                                <a:srgbClr val="000000"/>
                              </a:solidFill>
                              <a:latin typeface="宋体" panose="02010600030101010101" pitchFamily="2" charset="-122"/>
                              <a:ea typeface="宋体" panose="02010600030101010101" pitchFamily="2" charset="-122"/>
                              <a:cs typeface="宋体" panose="02010600030101010101" pitchFamily="34" charset="-120"/>
                            </a:rPr>
                            <a:t>_______</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latinLnBrk="1" hangingPunct="0">
                            <a:lnSpc>
                              <a:spcPct val="130000"/>
                            </a:lnSpc>
                          </a:pPr>
                          <a14:m>
                            <m:oMath xmlns:m="http://schemas.openxmlformats.org/officeDocument/2006/math">
                              <m:d>
                                <m:dPr>
                                  <m:begChr m:val="|"/>
                                  <m:end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𝑃𝐹</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𝑝</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mc:Choice>
        <mc:Fallback xmlns="">
          <p:graphicFrame>
            <p:nvGraphicFramePr>
              <p:cNvPr id="11" name="P_6_BD#f1ca425df?colgroup=7,6,7,6,7&amp;vbadefaultcenterpage=1&amp;parentnodeid=fe2e08d89&amp;vbahtmlprocessed=1&amp;bbb=1&amp;hasbroken=1"/>
              <p:cNvGraphicFramePr>
                <a:graphicFrameLocks noGrp="1"/>
              </p:cNvGraphicFramePr>
              <p:nvPr/>
            </p:nvGraphicFramePr>
            <p:xfrm>
              <a:off x="502920" y="2077829"/>
              <a:ext cx="11137392" cy="3615691"/>
            </p:xfrm>
            <a:graphic>
              <a:graphicData uri="http://schemas.openxmlformats.org/drawingml/2006/table">
                <a:tbl>
                  <a:tblPr/>
                  <a:tblGrid>
                    <a:gridCol w="2450592"/>
                    <a:gridCol w="2002536"/>
                    <a:gridCol w="2340864"/>
                    <a:gridCol w="2002536"/>
                    <a:gridCol w="2340864"/>
                  </a:tblGrid>
                  <a:tr h="927100">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标准方程</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3"/>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3"/>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3"/>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3"/>
                        </a:blipFill>
                      </a:tcPr>
                    </a:tc>
                  </a:tr>
                  <a:tr h="890270">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标准方程</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3"/>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3"/>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3"/>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3"/>
                        </a:blipFill>
                      </a:tcPr>
                    </a:tc>
                  </a:tr>
                  <a:tr h="435356">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开口方向</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向右</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向左</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向上</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向下</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1424940">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3"/>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3"/>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3"/>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3"/>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3"/>
                        </a:blipFill>
                      </a:tcPr>
                    </a:tc>
                  </a:tr>
                </a:tbl>
              </a:graphicData>
            </a:graphic>
          </p:graphicFrame>
        </mc:Fallback>
      </mc:AlternateContent>
      <mc:AlternateContent xmlns:mc="http://schemas.openxmlformats.org/markup-compatibility/2006" xmlns:a14="http://schemas.microsoft.com/office/drawing/2010/main">
        <mc:Choice Requires="a14">
          <p:sp>
            <p:nvSpPr>
              <p:cNvPr id="3" name="P_6_AN.8_1#f1ca425df.blank?vbadefaultcenterpage=1&amp;parentnodeid=fe2e08d89&amp;vbapositionanswer=8&amp;vbahtmlprocessed=1&amp;rh=43.2"/>
              <p:cNvSpPr/>
              <p:nvPr/>
            </p:nvSpPr>
            <p:spPr>
              <a:xfrm>
                <a:off x="3089012" y="4982636"/>
                <a:ext cx="960692" cy="483807"/>
              </a:xfrm>
              <a:prstGeom prst="rect">
                <a:avLst/>
              </a:prstGeom>
              <a:noFill/>
            </p:spPr>
            <p:txBody>
              <a:bodyPr wrap="none" lIns="0" tIns="0" rIns="0" bIns="0" rtlCol="0" anchor="t"/>
              <a:lstStyle/>
              <a:p>
                <a:pPr algn="ctr" latinLnBrk="1">
                  <a:lnSpc>
                    <a:spcPts val="3810"/>
                  </a:lnSpc>
                </a:pP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𝑝</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xmlns="">
          <p:sp>
            <p:nvSpPr>
              <p:cNvPr id="3" name="P_6_AN.8_1#f1ca425df.blank?vbadefaultcenterpage=1&amp;parentnodeid=fe2e08d89&amp;vbapositionanswer=8&amp;vbahtmlprocessed=1&amp;rh=43.2"/>
              <p:cNvSpPr>
                <a:spLocks noRot="1" noChangeAspect="1" noMove="1" noResize="1" noEditPoints="1" noAdjustHandles="1" noChangeArrowheads="1" noChangeShapeType="1" noTextEdit="1"/>
              </p:cNvSpPr>
              <p:nvPr/>
            </p:nvSpPr>
            <p:spPr>
              <a:xfrm>
                <a:off x="3089012" y="4982636"/>
                <a:ext cx="960692" cy="483807"/>
              </a:xfrm>
              <a:prstGeom prst="rect">
                <a:avLst/>
              </a:prstGeom>
              <a:blipFill rotWithShape="1">
                <a:blip r:embed="rId4"/>
                <a:stretch>
                  <a:fillRect l="-39" t="-88" r="32" b="7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P_6_AN.9_1#f1ca425df.blank?vbadefaultcenterpage=1&amp;parentnodeid=fe2e08d89&amp;vbapositionanswer=9&amp;vbahtmlprocessed=1&amp;rh=43.2"/>
              <p:cNvSpPr/>
              <p:nvPr/>
            </p:nvSpPr>
            <p:spPr>
              <a:xfrm>
                <a:off x="5054083" y="4982636"/>
                <a:ext cx="1187704" cy="483807"/>
              </a:xfrm>
              <a:prstGeom prst="rect">
                <a:avLst/>
              </a:prstGeom>
              <a:noFill/>
            </p:spPr>
            <p:txBody>
              <a:bodyPr wrap="none" lIns="0" tIns="0" rIns="0" bIns="0" rtlCol="0" anchor="t"/>
              <a:lstStyle/>
              <a:p>
                <a:pPr algn="ctr" latinLnBrk="1">
                  <a:lnSpc>
                    <a:spcPts val="381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𝑝</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xmlns="">
          <p:sp>
            <p:nvSpPr>
              <p:cNvPr id="4" name="P_6_AN.9_1#f1ca425df.blank?vbadefaultcenterpage=1&amp;parentnodeid=fe2e08d89&amp;vbapositionanswer=9&amp;vbahtmlprocessed=1&amp;rh=43.2"/>
              <p:cNvSpPr>
                <a:spLocks noRot="1" noChangeAspect="1" noMove="1" noResize="1" noEditPoints="1" noAdjustHandles="1" noChangeArrowheads="1" noChangeShapeType="1" noTextEdit="1"/>
              </p:cNvSpPr>
              <p:nvPr/>
            </p:nvSpPr>
            <p:spPr>
              <a:xfrm>
                <a:off x="5054083" y="4982636"/>
                <a:ext cx="1187704" cy="483807"/>
              </a:xfrm>
              <a:prstGeom prst="rect">
                <a:avLst/>
              </a:prstGeom>
              <a:blipFill rotWithShape="1">
                <a:blip r:embed="rId5"/>
                <a:stretch>
                  <a:fillRect l="-10" t="-88" r="31" b="7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P_6_AN.10_1#f1ca425df.blank?vbadefaultcenterpage=1&amp;parentnodeid=fe2e08d89&amp;vbapositionanswer=10&amp;vbahtmlprocessed=1&amp;rh=43.2"/>
              <p:cNvSpPr/>
              <p:nvPr/>
            </p:nvSpPr>
            <p:spPr>
              <a:xfrm>
                <a:off x="7432411" y="4982636"/>
                <a:ext cx="962406" cy="483807"/>
              </a:xfrm>
              <a:prstGeom prst="rect">
                <a:avLst/>
              </a:prstGeom>
              <a:noFill/>
            </p:spPr>
            <p:txBody>
              <a:bodyPr wrap="none" lIns="0" tIns="0" rIns="0" bIns="0" rtlCol="0" anchor="t"/>
              <a:lstStyle/>
              <a:p>
                <a:pPr algn="ctr" latinLnBrk="1">
                  <a:lnSpc>
                    <a:spcPts val="3810"/>
                  </a:lnSpc>
                </a:pP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𝑝</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xmlns="">
          <p:sp>
            <p:nvSpPr>
              <p:cNvPr id="5" name="P_6_AN.10_1#f1ca425df.blank?vbadefaultcenterpage=1&amp;parentnodeid=fe2e08d89&amp;vbapositionanswer=10&amp;vbahtmlprocessed=1&amp;rh=43.2"/>
              <p:cNvSpPr>
                <a:spLocks noRot="1" noChangeAspect="1" noMove="1" noResize="1" noEditPoints="1" noAdjustHandles="1" noChangeArrowheads="1" noChangeShapeType="1" noTextEdit="1"/>
              </p:cNvSpPr>
              <p:nvPr/>
            </p:nvSpPr>
            <p:spPr>
              <a:xfrm>
                <a:off x="7432411" y="4982636"/>
                <a:ext cx="962406" cy="483807"/>
              </a:xfrm>
              <a:prstGeom prst="rect">
                <a:avLst/>
              </a:prstGeom>
              <a:blipFill rotWithShape="1">
                <a:blip r:embed="rId6"/>
                <a:stretch>
                  <a:fillRect l="-39" t="-88" r="12" b="75"/>
                </a:stretch>
              </a:blipFill>
            </p:spPr>
            <p:txBody>
              <a:bodyPr/>
              <a:lstStyle/>
              <a:p>
                <a:r>
                  <a:rPr lang="zh-CN" altLang="en-US">
                    <a:noFill/>
                  </a:rPr>
                  <a:t> </a:t>
                </a:r>
              </a:p>
            </p:txBody>
          </p:sp>
        </mc:Fallback>
      </mc:AlternateContent>
      <p:sp>
        <p:nvSpPr>
          <p:cNvPr id="2" name="P_6_BD#f1ca425df?colgroup=7,6,7,6,7&amp;vbadefaultcenterpage=1&amp;parentnodeid=fe2e08d89&amp;vbahtmlprocessed=1&amp;bbb=1"/>
          <p:cNvSpPr txBox="1"/>
          <p:nvPr/>
        </p:nvSpPr>
        <p:spPr>
          <a:xfrm>
            <a:off x="9100312" y="1452481"/>
            <a:ext cx="2540000" cy="495520"/>
          </a:xfrm>
          <a:prstGeom prst="rect">
            <a:avLst/>
          </a:prstGeom>
          <a:noFill/>
        </p:spPr>
        <p:txBody>
          <a:bodyPr vert="horz" lIns="0" tIns="0" rIns="0" bIns="0" rtlCol="0">
            <a:spAutoFit/>
          </a:bodyPr>
          <a:lstStyle/>
          <a:p>
            <a:pPr algn="r">
              <a:lnSpc>
                <a:spcPct val="150000"/>
              </a:lnSpc>
            </a:pPr>
            <a:r>
              <a:rPr lang="zh-CN" altLang="en-US" sz="2400">
                <a:latin typeface="Times New Roman" panose="02020603050405020304" pitchFamily="34" charset="0"/>
              </a:rPr>
              <a:t>续表</a:t>
            </a:r>
          </a:p>
        </p:txBody>
      </p:sp>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left)">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wipe(left)">
                                      <p:cBhvr>
                                        <p:cTn id="1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build="p" animBg="1"/>
      <p:bldP spid="5" grpId="0" build="p"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_6_BD#0ae9d673c?vbadefaultcenterpage=1&amp;parentnodeid=fe2e08d89&amp;vbahtmlprocessed=1" descr="preencoded.png"/>
          <p:cNvPicPr>
            <a:picLocks noChangeAspect="1"/>
          </p:cNvPicPr>
          <p:nvPr/>
        </p:nvPicPr>
        <p:blipFill>
          <a:blip r:embed="rId3"/>
          <a:stretch>
            <a:fillRect/>
          </a:stretch>
        </p:blipFill>
        <p:spPr>
          <a:xfrm>
            <a:off x="4828032" y="756000"/>
            <a:ext cx="2532888" cy="448056"/>
          </a:xfrm>
          <a:prstGeom prst="rect">
            <a:avLst/>
          </a:prstGeom>
        </p:spPr>
      </p:pic>
      <mc:AlternateContent xmlns:mc="http://schemas.openxmlformats.org/markup-compatibility/2006" xmlns:a14="http://schemas.microsoft.com/office/drawing/2010/main">
        <mc:Choice Requires="a14">
          <p:sp>
            <p:nvSpPr>
              <p:cNvPr id="3" name="P_7_BD#18c20b847?vbadefaultcenterpage=1&amp;parentnodeid=0ae9d673c&amp;vbahtmlprocessed=1"/>
              <p:cNvSpPr/>
              <p:nvPr/>
            </p:nvSpPr>
            <p:spPr>
              <a:xfrm>
                <a:off x="502920" y="1343248"/>
                <a:ext cx="11183112" cy="3233230"/>
              </a:xfrm>
              <a:prstGeom prst="rect">
                <a:avLst/>
              </a:prstGeom>
              <a:noFill/>
            </p:spPr>
            <p:txBody>
              <a:bodyPr wrap="square" lIns="0" tIns="0" rIns="0" bIns="0" rtlCol="0" anchor="t"/>
              <a:lstStyle/>
              <a:p>
                <a:pPr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抛物线的几个常用结论</a:t>
                </a:r>
                <a:endParaRPr lang="en-US" altLang="zh-CN" sz="2400" dirty="0"/>
              </a:p>
              <a:p>
                <a:pPr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设</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𝐴𝐵</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是过抛物线</a:t>
                </a:r>
                <a14:m>
                  <m:oMath xmlns:m="http://schemas.openxmlformats.org/officeDocument/2006/math">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𝑝𝑥</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𝑝</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&gt;0</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的焦点</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𝐹</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的弦，则</a:t>
                </a:r>
                <a:endPar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lvl="0" latinLnBrk="1">
                  <a:lnSpc>
                    <a:spcPct val="150000"/>
                  </a:lnSpc>
                </a:pPr>
                <a:r>
                  <a:rPr lang="en-US" altLang="zh-CN" sz="2400" b="1"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 </a:t>
                </a:r>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以</a:t>
                </a:r>
                <a14:m>
                  <m:oMath xmlns:m="http://schemas.openxmlformats.org/officeDocument/2006/math">
                    <m:d>
                      <m:dPr>
                        <m:begChr m:val="|"/>
                        <m:endChr m:val="|"/>
                        <m:ctrlPr>
                          <a:rPr lang="en-US" altLang="zh-CN" sz="240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𝐴𝐵</m:t>
                        </m:r>
                      </m:e>
                    </m:d>
                  </m:oMath>
                </a14:m>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为直径的圆</a:t>
                </a:r>
                <a14:m>
                  <m:oMath xmlns:m="http://schemas.openxmlformats.org/officeDocument/2006/math">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𝑀</m:t>
                    </m:r>
                  </m:oMath>
                </a14:m>
                <a:r>
                  <a:rPr lang="en-US" altLang="zh-CN" sz="10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与准线相切;</a:t>
                </a:r>
                <a:endParaRPr lang="en-US" altLang="zh-CN" sz="2400" dirty="0">
                  <a:solidFill>
                    <a:prstClr val="black"/>
                  </a:solidFill>
                </a:endParaRPr>
              </a:p>
              <a:p>
                <a:pPr lvl="0" latinLnBrk="1">
                  <a:lnSpc>
                    <a:spcPct val="150000"/>
                  </a:lnSpc>
                </a:pPr>
                <a:r>
                  <a:rPr lang="en-US" altLang="zh-CN" sz="2400" b="1"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 </a:t>
                </a:r>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以</a:t>
                </a:r>
                <a14:m>
                  <m:oMath xmlns:m="http://schemas.openxmlformats.org/officeDocument/2006/math">
                    <m:d>
                      <m:dPr>
                        <m:begChr m:val="|"/>
                        <m:endChr m:val="|"/>
                        <m:ctrlPr>
                          <a:rPr lang="en-US" altLang="zh-CN" sz="240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𝐴𝐹</m:t>
                        </m:r>
                      </m:e>
                    </m:d>
                  </m:oMath>
                </a14:m>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为直径的圆</a:t>
                </a:r>
                <a14:m>
                  <m:oMath xmlns:m="http://schemas.openxmlformats.org/officeDocument/2006/math">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𝐶</m:t>
                    </m:r>
                  </m:oMath>
                </a14:m>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与</a:t>
                </a:r>
                <a14:m>
                  <m:oMath xmlns:m="http://schemas.openxmlformats.org/officeDocument/2006/math">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oMath>
                </a14:m>
                <a:r>
                  <a:rPr lang="en-US" altLang="zh-CN" sz="10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轴相切；</a:t>
                </a:r>
                <a:endParaRPr lang="en-US" altLang="zh-CN" sz="2400" dirty="0">
                  <a:solidFill>
                    <a:prstClr val="black"/>
                  </a:solidFill>
                </a:endParaRPr>
              </a:p>
              <a:p>
                <a:pPr lvl="0" latinLnBrk="1">
                  <a:lnSpc>
                    <a:spcPct val="150000"/>
                  </a:lnSpc>
                </a:pPr>
                <a:r>
                  <a:rPr lang="en-US" altLang="zh-CN" sz="2400" b="1"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3. </a:t>
                </a:r>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以</a:t>
                </a:r>
                <a14:m>
                  <m:oMath xmlns:m="http://schemas.openxmlformats.org/officeDocument/2006/math">
                    <m:d>
                      <m:dPr>
                        <m:begChr m:val="|"/>
                        <m:endChr m:val="|"/>
                        <m:ctrlPr>
                          <a:rPr lang="en-US" altLang="zh-CN" sz="240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𝐵𝐹</m:t>
                        </m:r>
                      </m:e>
                    </m:d>
                  </m:oMath>
                </a14:m>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为直径的圆</a:t>
                </a:r>
                <a14:m>
                  <m:oMath xmlns:m="http://schemas.openxmlformats.org/officeDocument/2006/math">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𝐷</m:t>
                    </m:r>
                  </m:oMath>
                </a14:m>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与</a:t>
                </a:r>
                <a14:m>
                  <m:oMath xmlns:m="http://schemas.openxmlformats.org/officeDocument/2006/math">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oMath>
                </a14:m>
                <a:r>
                  <a:rPr lang="en-US" altLang="zh-CN" sz="10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轴相切;</a:t>
                </a:r>
                <a:endParaRPr lang="en-US" altLang="zh-CN" sz="2400" dirty="0">
                  <a:solidFill>
                    <a:prstClr val="black"/>
                  </a:solidFill>
                </a:endParaRPr>
              </a:p>
              <a:p>
                <a:pPr lvl="0" latinLnBrk="1">
                  <a:lnSpc>
                    <a:spcPct val="150000"/>
                  </a:lnSpc>
                </a:pPr>
                <a:r>
                  <a:rPr lang="en-US" altLang="zh-CN" sz="2400" b="1"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4. </a:t>
                </a:r>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圆</a:t>
                </a:r>
                <a14:m>
                  <m:oMath xmlns:m="http://schemas.openxmlformats.org/officeDocument/2006/math">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𝐶</m:t>
                    </m:r>
                  </m:oMath>
                </a14:m>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与圆</a:t>
                </a:r>
                <a14:m>
                  <m:oMath xmlns:m="http://schemas.openxmlformats.org/officeDocument/2006/math">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𝐷</m:t>
                    </m:r>
                  </m:oMath>
                </a14:m>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外切，圆</a:t>
                </a:r>
                <a14:m>
                  <m:oMath xmlns:m="http://schemas.openxmlformats.org/officeDocument/2006/math">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𝐶</m:t>
                    </m:r>
                  </m:oMath>
                </a14:m>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与圆</a:t>
                </a:r>
                <a14:m>
                  <m:oMath xmlns:m="http://schemas.openxmlformats.org/officeDocument/2006/math">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𝐷</m:t>
                    </m:r>
                  </m:oMath>
                </a14:m>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均与圆</a:t>
                </a:r>
                <a14:m>
                  <m:oMath xmlns:m="http://schemas.openxmlformats.org/officeDocument/2006/math">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𝑀</m:t>
                    </m:r>
                  </m:oMath>
                </a14:m>
                <a:r>
                  <a:rPr lang="en-US" altLang="zh-CN" sz="10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内切</a:t>
                </a:r>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3" name="P_7_BD#18c20b847?vbadefaultcenterpage=1&amp;parentnodeid=0ae9d673c&amp;vbahtmlprocessed=1"/>
              <p:cNvSpPr>
                <a:spLocks noRot="1" noChangeAspect="1" noMove="1" noResize="1" noEditPoints="1" noAdjustHandles="1" noChangeArrowheads="1" noChangeShapeType="1" noTextEdit="1"/>
              </p:cNvSpPr>
              <p:nvPr/>
            </p:nvSpPr>
            <p:spPr>
              <a:xfrm>
                <a:off x="502920" y="1343248"/>
                <a:ext cx="11183112" cy="3233230"/>
              </a:xfrm>
              <a:prstGeom prst="rect">
                <a:avLst/>
              </a:prstGeom>
              <a:blipFill rotWithShape="1">
                <a:blip r:embed="rId4"/>
                <a:stretch>
                  <a:fillRect t="-7" r="1" b="-2434"/>
                </a:stretch>
              </a:blipFill>
            </p:spPr>
            <p:txBody>
              <a:bodyPr/>
              <a:lstStyle/>
              <a:p>
                <a:r>
                  <a:rPr lang="zh-CN" altLang="en-US">
                    <a:noFill/>
                  </a:rPr>
                  <a:t> </a:t>
                </a:r>
              </a:p>
            </p:txBody>
          </p:sp>
        </mc:Fallback>
      </mc:AlternateContent>
    </p:spTree>
  </p:cSld>
  <p:clrMapOvr>
    <a:masterClrMapping/>
  </p:clrMapOvr>
  <p:transition>
    <p:split dir="in"/>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_4_BD#7156bcfd5?vbadefaultcenterpage=1&amp;parentnodeid=0dc535e79&amp;vbahtmlprocessed=1" descr="preencoded.png"/>
          <p:cNvPicPr>
            <a:picLocks noChangeAspect="1"/>
          </p:cNvPicPr>
          <p:nvPr/>
        </p:nvPicPr>
        <p:blipFill>
          <a:blip r:embed="rId3"/>
          <a:stretch>
            <a:fillRect/>
          </a:stretch>
        </p:blipFill>
        <p:spPr>
          <a:xfrm>
            <a:off x="3813048" y="756000"/>
            <a:ext cx="4562856" cy="530352"/>
          </a:xfrm>
          <a:prstGeom prst="rect">
            <a:avLst/>
          </a:prstGeom>
        </p:spPr>
      </p:pic>
      <p:sp>
        <p:nvSpPr>
          <p:cNvPr id="3" name="C_5_BD#a39838d24?vbadefaultcenterpage=1&amp;parentnodeid=7156bcfd5&amp;vbahtmlprocessed=1"/>
          <p:cNvSpPr/>
          <p:nvPr/>
        </p:nvSpPr>
        <p:spPr>
          <a:xfrm>
            <a:off x="502920" y="1419448"/>
            <a:ext cx="11183112" cy="949960"/>
          </a:xfrm>
          <a:prstGeom prst="rect">
            <a:avLst/>
          </a:prstGeom>
          <a:noFill/>
        </p:spPr>
        <p:txBody>
          <a:bodyPr wrap="square" lIns="0" tIns="0" rIns="0" bIns="0" rtlCol="0" anchor="t"/>
          <a:lstStyle/>
          <a:p>
            <a:pPr algn="l" latinLnBrk="1">
              <a:lnSpc>
                <a:spcPct val="150000"/>
              </a:lnSpc>
            </a:pPr>
            <a:r>
              <a:rPr lang="en-US" altLang="zh-CN" sz="26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题组1</a:t>
            </a:r>
            <a:r>
              <a:rPr lang="en-US" altLang="zh-CN" sz="26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6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走出误区</a:t>
            </a:r>
            <a:endParaRPr lang="en-US" altLang="zh-CN" sz="2600" dirty="0"/>
          </a:p>
        </p:txBody>
      </p:sp>
      <p:sp>
        <p:nvSpPr>
          <p:cNvPr id="4" name="QO_6_BD.11_1#620b6d287?vbadefaultcenterpage=1&amp;parentnodeid=a39838d24&amp;vbahtmlprocessed=1"/>
          <p:cNvSpPr/>
          <p:nvPr/>
        </p:nvSpPr>
        <p:spPr>
          <a:xfrm>
            <a:off x="502920" y="2012952"/>
            <a:ext cx="11183112" cy="490030"/>
          </a:xfrm>
          <a:prstGeom prst="rect">
            <a:avLst/>
          </a:prstGeom>
          <a:noFill/>
        </p:spPr>
        <p:txBody>
          <a:bodyPr wrap="square" lIns="0" tIns="0" rIns="0" bIns="0" rtlCol="0" anchor="t"/>
          <a:lstStyle/>
          <a:p>
            <a:pPr marL="0"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判一判</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.（对的打“√”,错的打“×”）</a:t>
            </a:r>
            <a:endParaRPr lang="en-US" altLang="zh-CN" sz="2400" dirty="0"/>
          </a:p>
        </p:txBody>
      </p:sp>
      <mc:AlternateContent xmlns:mc="http://schemas.openxmlformats.org/markup-compatibility/2006" xmlns:a14="http://schemas.microsoft.com/office/drawing/2010/main">
        <mc:Choice Requires="a14">
          <p:sp>
            <p:nvSpPr>
              <p:cNvPr id="5" name="QT_7_BD.12_1#cc6a80f8a?vbadefaultcenterpage=1&amp;parentnodeid=620b6d287&amp;vbahtmlprocessed=1&amp;bbb=1"/>
              <p:cNvSpPr/>
              <p:nvPr/>
            </p:nvSpPr>
            <p:spPr>
              <a:xfrm>
                <a:off x="502920" y="2567591"/>
                <a:ext cx="11183112" cy="486029"/>
              </a:xfrm>
              <a:prstGeom prst="rect">
                <a:avLst/>
              </a:prstGeom>
              <a:noFill/>
            </p:spPr>
            <p:txBody>
              <a:bodyPr wrap="square" lIns="0" tIns="0" rIns="0" bIns="0" rtlCol="0" anchor="t"/>
              <a:lstStyle/>
              <a:p>
                <a:pPr marL="0"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（1）平面内与一个定点</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𝐹</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和一条定直线</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𝑙</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的距离相等的点的轨迹一定是抛物线.(</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endParaRPr lang="en-US" altLang="zh-CN" sz="2400" dirty="0"/>
              </a:p>
            </p:txBody>
          </p:sp>
        </mc:Choice>
        <mc:Fallback xmlns="">
          <p:sp>
            <p:nvSpPr>
              <p:cNvPr id="5" name="QT_7_BD.12_1#cc6a80f8a?vbadefaultcenterpage=1&amp;parentnodeid=620b6d287&amp;vbahtmlprocessed=1&amp;bbb=1"/>
              <p:cNvSpPr>
                <a:spLocks noRot="1" noChangeAspect="1" noMove="1" noResize="1" noEditPoints="1" noAdjustHandles="1" noChangeArrowheads="1" noChangeShapeType="1" noTextEdit="1"/>
              </p:cNvSpPr>
              <p:nvPr/>
            </p:nvSpPr>
            <p:spPr>
              <a:xfrm>
                <a:off x="502920" y="2567591"/>
                <a:ext cx="11183112" cy="486029"/>
              </a:xfrm>
              <a:prstGeom prst="rect">
                <a:avLst/>
              </a:prstGeom>
              <a:blipFill rotWithShape="1">
                <a:blip r:embed="rId4"/>
                <a:stretch>
                  <a:fillRect t="-59" r="1" b="-12823"/>
                </a:stretch>
              </a:blipFill>
            </p:spPr>
            <p:txBody>
              <a:bodyPr/>
              <a:lstStyle/>
              <a:p>
                <a:r>
                  <a:rPr lang="zh-CN" altLang="en-US">
                    <a:noFill/>
                  </a:rPr>
                  <a:t> </a:t>
                </a:r>
              </a:p>
            </p:txBody>
          </p:sp>
        </mc:Fallback>
      </mc:AlternateContent>
      <p:sp>
        <p:nvSpPr>
          <p:cNvPr id="6" name="QT_7_AN.13_1#cc6a80f8a.bracket?vbadefaultcenterpage=1&amp;parentnodeid=620b6d287&amp;vbapositionanswer=11&amp;vbahtmlprocessed=1"/>
          <p:cNvSpPr/>
          <p:nvPr/>
        </p:nvSpPr>
        <p:spPr>
          <a:xfrm>
            <a:off x="10903585" y="2567591"/>
            <a:ext cx="446088" cy="478790"/>
          </a:xfrm>
          <a:prstGeom prst="rect">
            <a:avLst/>
          </a:prstGeom>
          <a:noFill/>
        </p:spPr>
        <p:txBody>
          <a:bodyPr wrap="none" lIns="0" tIns="0" rIns="0" bIns="0" rtlCol="0" anchor="t"/>
          <a:lstStyle/>
          <a:p>
            <a:pPr marL="0" algn="ctr" latinLnBrk="1">
              <a:lnSpc>
                <a:spcPts val="42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AlternateContent xmlns:mc="http://schemas.openxmlformats.org/markup-compatibility/2006" xmlns:a14="http://schemas.microsoft.com/office/drawing/2010/main">
        <mc:Choice Requires="a14">
          <p:sp>
            <p:nvSpPr>
              <p:cNvPr id="7" name="QT_7_BD.14_1#26fb969be?vbadefaultcenterpage=1&amp;parentnodeid=620b6d287&amp;vbahtmlprocessed=1&amp;bbb=1&amp;hasbroken=1"/>
              <p:cNvSpPr/>
              <p:nvPr/>
            </p:nvSpPr>
            <p:spPr>
              <a:xfrm>
                <a:off x="502920" y="3057748"/>
                <a:ext cx="11183112" cy="1401636"/>
              </a:xfrm>
              <a:prstGeom prst="rect">
                <a:avLst/>
              </a:prstGeom>
              <a:noFill/>
            </p:spPr>
            <p:txBody>
              <a:bodyPr wrap="none" lIns="0" tIns="0" rIns="0" bIns="0" rtlCol="0" anchor="t"/>
              <a:lstStyle/>
              <a:p>
                <a:pPr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（2）方程</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表示的曲线是焦点在</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轴上的抛物线,且其焦点坐标是</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4</m:t>
                        </m:r>
                      </m:den>
                    </m:f>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p>
              <a:p>
                <a:pPr latinLnBrk="1">
                  <a:lnSpc>
                    <a:spcPct val="15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准线方程是</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4</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endParaRPr lang="en-US" altLang="zh-CN" sz="2400" dirty="0"/>
              </a:p>
            </p:txBody>
          </p:sp>
        </mc:Choice>
        <mc:Fallback xmlns="">
          <p:sp>
            <p:nvSpPr>
              <p:cNvPr id="7" name="QT_7_BD.14_1#26fb969be?vbadefaultcenterpage=1&amp;parentnodeid=620b6d287&amp;vbahtmlprocessed=1&amp;bbb=1&amp;hasbroken=1"/>
              <p:cNvSpPr>
                <a:spLocks noRot="1" noChangeAspect="1" noMove="1" noResize="1" noEditPoints="1" noAdjustHandles="1" noChangeArrowheads="1" noChangeShapeType="1" noTextEdit="1"/>
              </p:cNvSpPr>
              <p:nvPr/>
            </p:nvSpPr>
            <p:spPr>
              <a:xfrm>
                <a:off x="502920" y="3057748"/>
                <a:ext cx="11183112" cy="1401636"/>
              </a:xfrm>
              <a:prstGeom prst="rect">
                <a:avLst/>
              </a:prstGeom>
              <a:blipFill rotWithShape="1">
                <a:blip r:embed="rId5"/>
                <a:stretch>
                  <a:fillRect t="-16" r="1" b="-12520"/>
                </a:stretch>
              </a:blipFill>
            </p:spPr>
            <p:txBody>
              <a:bodyPr/>
              <a:lstStyle/>
              <a:p>
                <a:r>
                  <a:rPr lang="zh-CN" altLang="en-US">
                    <a:noFill/>
                  </a:rPr>
                  <a:t> </a:t>
                </a:r>
              </a:p>
            </p:txBody>
          </p:sp>
        </mc:Fallback>
      </mc:AlternateContent>
      <p:sp>
        <p:nvSpPr>
          <p:cNvPr id="8" name="QT_7_AN.15_1#26fb969be.bracket?vbadefaultcenterpage=1&amp;parentnodeid=620b6d287&amp;vbapositionanswer=12&amp;vbahtmlprocessed=1"/>
          <p:cNvSpPr/>
          <p:nvPr/>
        </p:nvSpPr>
        <p:spPr>
          <a:xfrm>
            <a:off x="3207766" y="4029044"/>
            <a:ext cx="446088" cy="354965"/>
          </a:xfrm>
          <a:prstGeom prst="rect">
            <a:avLst/>
          </a:prstGeom>
          <a:noFill/>
        </p:spPr>
        <p:txBody>
          <a:bodyPr wrap="none" lIns="0" tIns="0" rIns="0" bIns="0" rtlCol="0" anchor="t"/>
          <a:lstStyle/>
          <a:p>
            <a:pPr marL="0" algn="ctr" latinLnBrk="1">
              <a:lnSpc>
                <a:spcPts val="29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p:sp>
        <p:nvSpPr>
          <p:cNvPr id="9" name="QT_7_BD.16_1#12dc68eb2?vbadefaultcenterpage=1&amp;parentnodeid=620b6d287&amp;vbahtmlprocessed=1"/>
          <p:cNvSpPr/>
          <p:nvPr/>
        </p:nvSpPr>
        <p:spPr>
          <a:xfrm>
            <a:off x="502920" y="4467448"/>
            <a:ext cx="11183112" cy="486029"/>
          </a:xfrm>
          <a:prstGeom prst="rect">
            <a:avLst/>
          </a:prstGeom>
          <a:noFill/>
        </p:spPr>
        <p:txBody>
          <a:bodyPr wrap="square" lIns="0" tIns="0" rIns="0" bIns="0" rtlCol="0" anchor="t"/>
          <a:lstStyle/>
          <a:p>
            <a:pPr marL="0"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（3）抛物线既是中心对称图形,</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又是轴对称图形.(</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endParaRPr lang="en-US" altLang="zh-CN" sz="2400" dirty="0"/>
          </a:p>
        </p:txBody>
      </p:sp>
      <p:sp>
        <p:nvSpPr>
          <p:cNvPr id="10" name="QT_7_AN.17_1#12dc68eb2.bracket?vbadefaultcenterpage=1&amp;parentnodeid=620b6d287&amp;vbapositionanswer=13&amp;vbahtmlprocessed=1"/>
          <p:cNvSpPr/>
          <p:nvPr/>
        </p:nvSpPr>
        <p:spPr>
          <a:xfrm>
            <a:off x="7018020" y="4467448"/>
            <a:ext cx="446088" cy="478790"/>
          </a:xfrm>
          <a:prstGeom prst="rect">
            <a:avLst/>
          </a:prstGeom>
          <a:noFill/>
        </p:spPr>
        <p:txBody>
          <a:bodyPr wrap="none" lIns="0" tIns="0" rIns="0" bIns="0" rtlCol="0" anchor="t"/>
          <a:lstStyle/>
          <a:p>
            <a:pPr marL="0" algn="ctr" latinLnBrk="1">
              <a:lnSpc>
                <a:spcPts val="42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AlternateContent xmlns:mc="http://schemas.openxmlformats.org/markup-compatibility/2006" xmlns:a14="http://schemas.microsoft.com/office/drawing/2010/main">
        <mc:Choice Requires="a14">
          <p:sp>
            <p:nvSpPr>
              <p:cNvPr id="11" name="QT_7_BD.18_1#aa1e1b48a?vbadefaultcenterpage=1&amp;parentnodeid=620b6d287&amp;vbahtmlprocessed=1&amp;bbb=1&amp;hasbroken=1"/>
              <p:cNvSpPr/>
              <p:nvPr/>
            </p:nvSpPr>
            <p:spPr>
              <a:xfrm>
                <a:off x="502920" y="4962748"/>
                <a:ext cx="11183112" cy="1513015"/>
              </a:xfrm>
              <a:prstGeom prst="rect">
                <a:avLst/>
              </a:prstGeom>
              <a:noFill/>
            </p:spPr>
            <p:txBody>
              <a:bodyPr wrap="none" lIns="0" tIns="0" rIns="0" bIns="0" rtlCol="0" anchor="t"/>
              <a:lstStyle/>
              <a:p>
                <a:pPr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（4）</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𝐴𝐵</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是过抛物线</a:t>
                </a:r>
                <a14:m>
                  <m:oMath xmlns:m="http://schemas.openxmlformats.org/officeDocument/2006/math">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𝑝𝑥</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𝑝</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&gt;0</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的焦点</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𝐹</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𝑝</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den>
                    </m:f>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的弦,若</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sub>
                        </m:sSub>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𝐵</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b>
                        </m:sSub>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,则</a:t>
                </a:r>
              </a:p>
              <a:p>
                <a:pPr latinLnBrk="1">
                  <a:lnSpc>
                    <a:spcPct val="150000"/>
                  </a:lnSpc>
                </a:pP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sub>
                    </m:sSub>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𝑝</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4</m:t>
                        </m:r>
                      </m:den>
                    </m:f>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sub>
                    </m:sSub>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𝑝</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,弦长</a:t>
                </a:r>
                <a14:m>
                  <m:oMath xmlns:m="http://schemas.openxmlformats.org/officeDocument/2006/math">
                    <m:d>
                      <m:dPr>
                        <m:begChr m:val="|"/>
                        <m:end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𝐴𝐵</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𝑝</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endParaRPr lang="en-US" altLang="zh-CN" sz="2400" dirty="0"/>
              </a:p>
            </p:txBody>
          </p:sp>
        </mc:Choice>
        <mc:Fallback xmlns="">
          <p:sp>
            <p:nvSpPr>
              <p:cNvPr id="11" name="QT_7_BD.18_1#aa1e1b48a?vbadefaultcenterpage=1&amp;parentnodeid=620b6d287&amp;vbahtmlprocessed=1&amp;bbb=1&amp;hasbroken=1"/>
              <p:cNvSpPr>
                <a:spLocks noRot="1" noChangeAspect="1" noMove="1" noResize="1" noEditPoints="1" noAdjustHandles="1" noChangeArrowheads="1" noChangeShapeType="1" noTextEdit="1"/>
              </p:cNvSpPr>
              <p:nvPr/>
            </p:nvSpPr>
            <p:spPr>
              <a:xfrm>
                <a:off x="502920" y="4962748"/>
                <a:ext cx="11183112" cy="1513015"/>
              </a:xfrm>
              <a:prstGeom prst="rect">
                <a:avLst/>
              </a:prstGeom>
              <a:blipFill rotWithShape="1">
                <a:blip r:embed="rId6"/>
                <a:stretch>
                  <a:fillRect t="-15" r="1" b="-7552"/>
                </a:stretch>
              </a:blipFill>
            </p:spPr>
            <p:txBody>
              <a:bodyPr/>
              <a:lstStyle/>
              <a:p>
                <a:r>
                  <a:rPr lang="zh-CN" altLang="en-US">
                    <a:noFill/>
                  </a:rPr>
                  <a:t> </a:t>
                </a:r>
              </a:p>
            </p:txBody>
          </p:sp>
        </mc:Fallback>
      </mc:AlternateContent>
      <p:sp>
        <p:nvSpPr>
          <p:cNvPr id="12" name="QT_7_AN.19_1#aa1e1b48a.bracket?vbadefaultcenterpage=1&amp;parentnodeid=620b6d287&amp;vbapositionanswer=14&amp;vbahtmlprocessed=1"/>
          <p:cNvSpPr/>
          <p:nvPr/>
        </p:nvSpPr>
        <p:spPr>
          <a:xfrm>
            <a:off x="6752463" y="6045296"/>
            <a:ext cx="387350" cy="354775"/>
          </a:xfrm>
          <a:prstGeom prst="rect">
            <a:avLst/>
          </a:prstGeom>
          <a:noFill/>
        </p:spPr>
        <p:txBody>
          <a:bodyPr wrap="none" lIns="0" tIns="0" rIns="0" bIns="0" rtlCol="0" anchor="t"/>
          <a:lstStyle/>
          <a:p>
            <a:pPr marL="0" algn="ctr" latinLnBrk="1">
              <a:lnSpc>
                <a:spcPts val="29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wipe(left)">
                                      <p:cBhvr>
                                        <p:cTn id="7" dur="500"/>
                                        <p:tgtEl>
                                          <p:spTgt spid="6">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wipe(left)">
                                      <p:cBhvr>
                                        <p:cTn id="10" dur="500"/>
                                        <p:tgtEl>
                                          <p:spTgt spid="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8">
                                            <p:bg/>
                                          </p:spTgt>
                                        </p:tgtEl>
                                        <p:attrNameLst>
                                          <p:attrName>style.visibility</p:attrName>
                                        </p:attrNameLst>
                                      </p:cBhvr>
                                      <p:to>
                                        <p:strVal val="visible"/>
                                      </p:to>
                                    </p:set>
                                    <p:animEffect transition="in" filter="wipe(left)">
                                      <p:cBhvr>
                                        <p:cTn id="15" dur="500"/>
                                        <p:tgtEl>
                                          <p:spTgt spid="8">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8">
                                            <p:txEl>
                                              <p:pRg st="0" end="0"/>
                                            </p:txEl>
                                          </p:spTgt>
                                        </p:tgtEl>
                                        <p:attrNameLst>
                                          <p:attrName>style.visibility</p:attrName>
                                        </p:attrNameLst>
                                      </p:cBhvr>
                                      <p:to>
                                        <p:strVal val="visible"/>
                                      </p:to>
                                    </p:set>
                                    <p:animEffect transition="in" filter="wipe(left)">
                                      <p:cBhvr>
                                        <p:cTn id="18" dur="500"/>
                                        <p:tgtEl>
                                          <p:spTgt spid="8">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0">
                                            <p:bg/>
                                          </p:spTgt>
                                        </p:tgtEl>
                                        <p:attrNameLst>
                                          <p:attrName>style.visibility</p:attrName>
                                        </p:attrNameLst>
                                      </p:cBhvr>
                                      <p:to>
                                        <p:strVal val="visible"/>
                                      </p:to>
                                    </p:set>
                                    <p:animEffect transition="in" filter="wipe(left)">
                                      <p:cBhvr>
                                        <p:cTn id="23" dur="500"/>
                                        <p:tgtEl>
                                          <p:spTgt spid="10">
                                            <p:bg/>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10">
                                            <p:txEl>
                                              <p:pRg st="0" end="0"/>
                                            </p:txEl>
                                          </p:spTgt>
                                        </p:tgtEl>
                                        <p:attrNameLst>
                                          <p:attrName>style.visibility</p:attrName>
                                        </p:attrNameLst>
                                      </p:cBhvr>
                                      <p:to>
                                        <p:strVal val="visible"/>
                                      </p:to>
                                    </p:set>
                                    <p:animEffect transition="in" filter="wipe(left)">
                                      <p:cBhvr>
                                        <p:cTn id="26" dur="500"/>
                                        <p:tgtEl>
                                          <p:spTgt spid="10">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2">
                                            <p:bg/>
                                          </p:spTgt>
                                        </p:tgtEl>
                                        <p:attrNameLst>
                                          <p:attrName>style.visibility</p:attrName>
                                        </p:attrNameLst>
                                      </p:cBhvr>
                                      <p:to>
                                        <p:strVal val="visible"/>
                                      </p:to>
                                    </p:set>
                                    <p:animEffect transition="in" filter="wipe(left)">
                                      <p:cBhvr>
                                        <p:cTn id="31" dur="500"/>
                                        <p:tgtEl>
                                          <p:spTgt spid="12">
                                            <p:bg/>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2">
                                            <p:txEl>
                                              <p:pRg st="0" end="0"/>
                                            </p:txEl>
                                          </p:spTgt>
                                        </p:tgtEl>
                                        <p:attrNameLst>
                                          <p:attrName>style.visibility</p:attrName>
                                        </p:attrNameLst>
                                      </p:cBhvr>
                                      <p:to>
                                        <p:strVal val="visible"/>
                                      </p:to>
                                    </p:set>
                                    <p:animEffect transition="in" filter="wipe(left)">
                                      <p:cBhvr>
                                        <p:cTn id="34"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P spid="8" grpId="0" build="p" animBg="1"/>
      <p:bldP spid="10" grpId="0" build="p" animBg="1"/>
      <p:bldP spid="12" grpId="0" build="p"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B_6_BD.20_1#8feac8795?vbadefaultcenterpage=1&amp;parentnodeid=a39838d24&amp;vbahtmlprocessed=1&amp;bbb=1&amp;hasbroken=1"/>
              <p:cNvSpPr/>
              <p:nvPr/>
            </p:nvSpPr>
            <p:spPr>
              <a:xfrm>
                <a:off x="502920" y="1378821"/>
                <a:ext cx="11183112" cy="1034669"/>
              </a:xfrm>
              <a:prstGeom prst="rect">
                <a:avLst/>
              </a:prstGeom>
              <a:noFill/>
            </p:spPr>
            <p:txBody>
              <a:bodyPr wrap="none" lIns="0" tIns="0" rIns="0" bIns="0" rtlCol="0" anchor="t"/>
              <a:lstStyle/>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（易错题）已知</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𝑃</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为抛物线</a:t>
                </a:r>
                <a14:m>
                  <m:oMath xmlns:m="http://schemas.openxmlformats.org/officeDocument/2006/math">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=12</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上的一个动点，</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𝑄</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为圆</a:t>
                </a:r>
                <a14:m>
                  <m:oMath xmlns:m="http://schemas.openxmlformats.org/officeDocument/2006/math">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−4</m:t>
                            </m:r>
                          </m:e>
                        </m:d>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上一</a:t>
                </a:r>
              </a:p>
              <a:p>
                <a:pPr latinLnBrk="1">
                  <a:lnSpc>
                    <a:spcPct val="15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个动点</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，则点</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𝑃</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到点</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𝑄</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的距离与点</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𝑃</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轴的距离之和的最小值为</a:t>
                </a:r>
                <a:r>
                  <a:rPr lang="en-US" altLang="zh-CN" sz="2400" i="0">
                    <a:solidFill>
                      <a:srgbClr val="000000"/>
                    </a:solidFill>
                    <a:latin typeface="宋体" panose="02010600030101010101" pitchFamily="2" charset="-122"/>
                    <a:ea typeface="宋体" panose="02010600030101010101" pitchFamily="2" charset="-122"/>
                    <a:cs typeface="宋体" panose="02010600030101010101" pitchFamily="34" charset="-120"/>
                  </a:rPr>
                  <a:t>___</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2" name="QB_6_BD.20_1#8feac8795?vbadefaultcenterpage=1&amp;parentnodeid=a39838d24&amp;vbahtmlprocessed=1&amp;bbb=1&amp;hasbroken=1"/>
              <p:cNvSpPr>
                <a:spLocks noRot="1" noChangeAspect="1" noMove="1" noResize="1" noEditPoints="1" noAdjustHandles="1" noChangeArrowheads="1" noChangeShapeType="1" noTextEdit="1"/>
              </p:cNvSpPr>
              <p:nvPr/>
            </p:nvSpPr>
            <p:spPr>
              <a:xfrm>
                <a:off x="502920" y="1378821"/>
                <a:ext cx="11183112" cy="1034669"/>
              </a:xfrm>
              <a:prstGeom prst="rect">
                <a:avLst/>
              </a:prstGeom>
              <a:blipFill rotWithShape="1">
                <a:blip r:embed="rId3"/>
                <a:stretch>
                  <a:fillRect t="-23" r="1" b="-7992"/>
                </a:stretch>
              </a:blipFill>
            </p:spPr>
            <p:txBody>
              <a:bodyPr/>
              <a:lstStyle/>
              <a:p>
                <a:r>
                  <a:rPr lang="zh-CN" altLang="en-US">
                    <a:noFill/>
                  </a:rPr>
                  <a:t> </a:t>
                </a:r>
              </a:p>
            </p:txBody>
          </p:sp>
        </mc:Fallback>
      </mc:AlternateContent>
      <p:sp>
        <p:nvSpPr>
          <p:cNvPr id="3" name="QB_6_AN.21_1#8feac8795.blank?vbadefaultcenterpage=1&amp;parentnodeid=a39838d24&amp;vbapositionanswer=15&amp;vbahtmlprocessed=1"/>
          <p:cNvSpPr/>
          <p:nvPr/>
        </p:nvSpPr>
        <p:spPr>
          <a:xfrm>
            <a:off x="8952865" y="1889362"/>
            <a:ext cx="373063" cy="478600"/>
          </a:xfrm>
          <a:prstGeom prst="rect">
            <a:avLst/>
          </a:prstGeom>
          <a:noFill/>
        </p:spPr>
        <p:txBody>
          <a:bodyPr wrap="none" lIns="0" tIns="0" rIns="0" bIns="0" rtlCol="0" anchor="t"/>
          <a:lstStyle/>
          <a:p>
            <a:pPr marL="0" algn="ctr" latinLnBrk="1">
              <a:lnSpc>
                <a:spcPts val="42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1</a:t>
            </a:r>
            <a:endParaRPr lang="en-US" altLang="zh-CN" sz="2400" dirty="0"/>
          </a:p>
        </p:txBody>
      </p:sp>
      <mc:AlternateContent xmlns:mc="http://schemas.openxmlformats.org/markup-compatibility/2006" xmlns:a14="http://schemas.microsoft.com/office/drawing/2010/main">
        <mc:Choice Requires="a14">
          <p:sp>
            <p:nvSpPr>
              <p:cNvPr id="4" name="QB_6_EX.22_1#8feac8795?vbadefaultcenterpage=1&amp;parentnodeid=a39838d24&amp;vbahtmlprocessed=1&amp;bbb=1"/>
              <p:cNvSpPr/>
              <p:nvPr/>
            </p:nvSpPr>
            <p:spPr>
              <a:xfrm>
                <a:off x="502920" y="2476672"/>
                <a:ext cx="11183112" cy="490030"/>
              </a:xfrm>
              <a:prstGeom prst="rect">
                <a:avLst/>
              </a:prstGeom>
              <a:noFill/>
            </p:spPr>
            <p:txBody>
              <a:bodyPr wrap="squar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1" i="0" spc="-5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易错点】</a:t>
                </a:r>
                <a:r>
                  <a:rPr lang="en-US" altLang="zh-CN" sz="2400" b="0" i="0" spc="-5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本题在将点</a:t>
                </a:r>
                <a14:m>
                  <m:oMath xmlns:m="http://schemas.openxmlformats.org/officeDocument/2006/math">
                    <m:r>
                      <a:rPr lang="en-US" altLang="zh-CN" sz="2400" b="0" i="0" spc="-5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m:t>
                    </m:r>
                  </m:oMath>
                </a14:m>
                <a:r>
                  <a:rPr lang="en-US" altLang="zh-CN" sz="2400" b="0" i="0" spc="-5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到</a:t>
                </a:r>
                <a14:m>
                  <m:oMath xmlns:m="http://schemas.openxmlformats.org/officeDocument/2006/math">
                    <m:r>
                      <a:rPr lang="en-US" altLang="zh-CN" sz="2400" b="0" i="0" spc="-5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oMath>
                </a14:m>
                <a:r>
                  <a:rPr lang="en-US" altLang="zh-CN" sz="2400" b="0" i="0" spc="-5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轴的距离转化为点</a:t>
                </a:r>
                <a14:m>
                  <m:oMath xmlns:m="http://schemas.openxmlformats.org/officeDocument/2006/math">
                    <m:r>
                      <a:rPr lang="en-US" altLang="zh-CN" sz="2400" b="0" i="0" spc="-5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spc="-5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到抛物线焦点的距离时容易出现错误.</a:t>
                </a:r>
                <a:endParaRPr lang="en-US" altLang="zh-CN" sz="2400" spc="-50" dirty="0"/>
              </a:p>
            </p:txBody>
          </p:sp>
        </mc:Choice>
        <mc:Fallback xmlns="">
          <p:sp>
            <p:nvSpPr>
              <p:cNvPr id="4" name="QB_6_EX.22_1#8feac8795?vbadefaultcenterpage=1&amp;parentnodeid=a39838d24&amp;vbahtmlprocessed=1&amp;bbb=1"/>
              <p:cNvSpPr>
                <a:spLocks noRot="1" noChangeAspect="1" noMove="1" noResize="1" noEditPoints="1" noAdjustHandles="1" noChangeArrowheads="1" noChangeShapeType="1" noTextEdit="1"/>
              </p:cNvSpPr>
              <p:nvPr/>
            </p:nvSpPr>
            <p:spPr>
              <a:xfrm>
                <a:off x="502920" y="2476672"/>
                <a:ext cx="11183112" cy="490030"/>
              </a:xfrm>
              <a:prstGeom prst="rect">
                <a:avLst/>
              </a:prstGeom>
              <a:blipFill rotWithShape="1">
                <a:blip r:embed="rId4"/>
                <a:stretch>
                  <a:fillRect t="-35" r="1" b="-1192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QB_6_AS.23_1#8feac8795?vbadefaultcenterpage=1&amp;parentnodeid=a39838d24&amp;vbahtmlprocessed=1&amp;bbb=1&amp;hasbroken=1"/>
              <p:cNvSpPr/>
              <p:nvPr/>
            </p:nvSpPr>
            <p:spPr>
              <a:xfrm>
                <a:off x="502920" y="2966829"/>
                <a:ext cx="11183112" cy="2800350"/>
              </a:xfrm>
              <a:prstGeom prst="rect">
                <a:avLst/>
              </a:prstGeom>
              <a:noFill/>
            </p:spPr>
            <p:txBody>
              <a:bodyPr wrap="non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设抛物线的焦点坐标为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𝐹</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0,3</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，圆心坐标为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𝑆</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4,0</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，点</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在准线上的射影为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𝑅</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p>
              <a:p>
                <a:pPr latinLnBrk="1">
                  <a:lnSpc>
                    <a:spcPct val="15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𝑃𝑄</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𝑃𝑆</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𝑄𝑆</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𝑃𝑆</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，因为</a:t>
                </a:r>
                <a14:m>
                  <m:oMath xmlns:m="http://schemas.openxmlformats.org/officeDocument/2006/math">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𝑃𝑅</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𝑃𝐹</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p>
              <a:p>
                <a:pPr latinLnBrk="1">
                  <a:lnSpc>
                    <a:spcPct val="150000"/>
                  </a:lnSpc>
                </a:pPr>
                <a14:m>
                  <m:oMath xmlns:m="http://schemas.openxmlformats.org/officeDocument/2006/math">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𝑃𝑄</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𝑃𝑅</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𝑃𝑆</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𝑃𝐹</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,因为</a:t>
                </a:r>
                <a14:m>
                  <m:oMath xmlns:m="http://schemas.openxmlformats.org/officeDocument/2006/math">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𝑃𝑆</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𝑃𝐹</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𝐹𝑆</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0−4</m:t>
                                </m:r>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e>
                    </m:ra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p>
              <a:p>
                <a:pPr latinLnBrk="1">
                  <a:lnSpc>
                    <a:spcPct val="150000"/>
                  </a:lnSpc>
                </a:pPr>
                <a14:m>
                  <m:oMath xmlns:m="http://schemas.openxmlformats.org/officeDocument/2006/math">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𝑃𝑄</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𝑃𝑅</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≥5−1=4</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，当且仅当</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𝐹</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𝑄</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𝑆</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共线且依序排列时取等号，所以点</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到点</a:t>
                </a:r>
              </a:p>
              <a:p>
                <a:pPr latinLnBrk="1">
                  <a:lnSpc>
                    <a:spcPct val="15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𝑄</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的距离与点</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到</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轴的距离之和的最小值为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4−3=1</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5" name="QB_6_AS.23_1#8feac8795?vbadefaultcenterpage=1&amp;parentnodeid=a39838d24&amp;vbahtmlprocessed=1&amp;bbb=1&amp;hasbroken=1"/>
              <p:cNvSpPr>
                <a:spLocks noRot="1" noChangeAspect="1" noMove="1" noResize="1" noEditPoints="1" noAdjustHandles="1" noChangeArrowheads="1" noChangeShapeType="1" noTextEdit="1"/>
              </p:cNvSpPr>
              <p:nvPr/>
            </p:nvSpPr>
            <p:spPr>
              <a:xfrm>
                <a:off x="502920" y="2966829"/>
                <a:ext cx="11183112" cy="2800350"/>
              </a:xfrm>
              <a:prstGeom prst="rect">
                <a:avLst/>
              </a:prstGeom>
              <a:blipFill rotWithShape="1">
                <a:blip r:embed="rId5"/>
                <a:stretch>
                  <a:fillRect t="-4" r="1" b="-3896"/>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
                                            <p:bg/>
                                          </p:spTgt>
                                        </p:tgtEl>
                                        <p:attrNameLst>
                                          <p:attrName>style.visibility</p:attrName>
                                        </p:attrNameLst>
                                      </p:cBhvr>
                                      <p:to>
                                        <p:strVal val="visible"/>
                                      </p:to>
                                    </p:set>
                                    <p:animEffect transition="in" filter="wipe(left)">
                                      <p:cBhvr>
                                        <p:cTn id="15" dur="500"/>
                                        <p:tgtEl>
                                          <p:spTgt spid="4">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wipe(left)">
                                      <p:cBhvr>
                                        <p:cTn id="18" dur="500"/>
                                        <p:tgtEl>
                                          <p:spTgt spid="4">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5">
                                            <p:bg/>
                                          </p:spTgt>
                                        </p:tgtEl>
                                        <p:attrNameLst>
                                          <p:attrName>style.visibility</p:attrName>
                                        </p:attrNameLst>
                                      </p:cBhvr>
                                      <p:to>
                                        <p:strVal val="visible"/>
                                      </p:to>
                                    </p:set>
                                    <p:animEffect transition="in" filter="wipe(left)">
                                      <p:cBhvr>
                                        <p:cTn id="23" dur="500"/>
                                        <p:tgtEl>
                                          <p:spTgt spid="5">
                                            <p:bg/>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5">
                                            <p:txEl>
                                              <p:pRg st="0" end="0"/>
                                            </p:txEl>
                                          </p:spTgt>
                                        </p:tgtEl>
                                        <p:attrNameLst>
                                          <p:attrName>style.visibility</p:attrName>
                                        </p:attrNameLst>
                                      </p:cBhvr>
                                      <p:to>
                                        <p:strVal val="visible"/>
                                      </p:to>
                                    </p:set>
                                    <p:animEffect transition="in" filter="wipe(left)">
                                      <p:cBhvr>
                                        <p:cTn id="26" dur="500"/>
                                        <p:tgtEl>
                                          <p:spTgt spid="5">
                                            <p:txEl>
                                              <p:pRg st="0" end="0"/>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animEffect transition="in" filter="wipe(left)">
                                      <p:cBhvr>
                                        <p:cTn id="29" dur="500"/>
                                        <p:tgtEl>
                                          <p:spTgt spid="5">
                                            <p:txEl>
                                              <p:pRg st="1" end="1"/>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5">
                                            <p:txEl>
                                              <p:pRg st="2" end="2"/>
                                            </p:txEl>
                                          </p:spTgt>
                                        </p:tgtEl>
                                        <p:attrNameLst>
                                          <p:attrName>style.visibility</p:attrName>
                                        </p:attrNameLst>
                                      </p:cBhvr>
                                      <p:to>
                                        <p:strVal val="visible"/>
                                      </p:to>
                                    </p:set>
                                    <p:animEffect transition="in" filter="wipe(left)">
                                      <p:cBhvr>
                                        <p:cTn id="32" dur="500"/>
                                        <p:tgtEl>
                                          <p:spTgt spid="5">
                                            <p:txEl>
                                              <p:pRg st="2" end="2"/>
                                            </p:txEl>
                                          </p:spTgt>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5">
                                            <p:txEl>
                                              <p:pRg st="3" end="3"/>
                                            </p:txEl>
                                          </p:spTgt>
                                        </p:tgtEl>
                                        <p:attrNameLst>
                                          <p:attrName>style.visibility</p:attrName>
                                        </p:attrNameLst>
                                      </p:cBhvr>
                                      <p:to>
                                        <p:strVal val="visible"/>
                                      </p:to>
                                    </p:set>
                                    <p:animEffect transition="in" filter="wipe(left)">
                                      <p:cBhvr>
                                        <p:cTn id="35" dur="500"/>
                                        <p:tgtEl>
                                          <p:spTgt spid="5">
                                            <p:txEl>
                                              <p:pRg st="3" end="3"/>
                                            </p:txEl>
                                          </p:spTgt>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5">
                                            <p:txEl>
                                              <p:pRg st="4" end="4"/>
                                            </p:txEl>
                                          </p:spTgt>
                                        </p:tgtEl>
                                        <p:attrNameLst>
                                          <p:attrName>style.visibility</p:attrName>
                                        </p:attrNameLst>
                                      </p:cBhvr>
                                      <p:to>
                                        <p:strVal val="visible"/>
                                      </p:to>
                                    </p:set>
                                    <p:animEffect transition="in" filter="wipe(left)">
                                      <p:cBhvr>
                                        <p:cTn id="38"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build="p" animBg="1"/>
      <p:bldP spid="5" grpId="0" build="p"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_5_BD#a8a3d5eef?vbadefaultcenterpage=1&amp;parentnodeid=7156bcfd5&amp;vbahtmlprocessed=1"/>
          <p:cNvSpPr/>
          <p:nvPr/>
        </p:nvSpPr>
        <p:spPr>
          <a:xfrm>
            <a:off x="502920" y="756000"/>
            <a:ext cx="11183112" cy="949960"/>
          </a:xfrm>
          <a:prstGeom prst="rect">
            <a:avLst/>
          </a:prstGeom>
          <a:noFill/>
        </p:spPr>
        <p:txBody>
          <a:bodyPr wrap="square" lIns="0" tIns="0" rIns="0" bIns="0" rtlCol="0" anchor="t"/>
          <a:lstStyle/>
          <a:p>
            <a:pPr algn="l" latinLnBrk="1">
              <a:lnSpc>
                <a:spcPct val="150000"/>
              </a:lnSpc>
            </a:pPr>
            <a:r>
              <a:rPr lang="en-US" altLang="zh-CN" sz="26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题组2</a:t>
            </a:r>
            <a:r>
              <a:rPr lang="en-US" altLang="zh-CN" sz="26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6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走进教材</a:t>
            </a:r>
            <a:endParaRPr lang="en-US" altLang="zh-CN" sz="2600" dirty="0"/>
          </a:p>
        </p:txBody>
      </p:sp>
      <mc:AlternateContent xmlns:mc="http://schemas.openxmlformats.org/markup-compatibility/2006" xmlns:a14="http://schemas.microsoft.com/office/drawing/2010/main">
        <mc:Choice Requires="a14">
          <p:sp>
            <p:nvSpPr>
              <p:cNvPr id="3" name="QC_6_BD.24_1#941bb2d00?vbadefaultcenterpage=1&amp;parentnodeid=a8a3d5eef&amp;vbahtmlprocessed=1&amp;bbb=1&amp;hasbroken=1"/>
              <p:cNvSpPr/>
              <p:nvPr/>
            </p:nvSpPr>
            <p:spPr>
              <a:xfrm>
                <a:off x="502920" y="1292448"/>
                <a:ext cx="11183112" cy="1132142"/>
              </a:xfrm>
              <a:prstGeom prst="rect">
                <a:avLst/>
              </a:prstGeom>
              <a:noFill/>
            </p:spPr>
            <p:txBody>
              <a:bodyPr wrap="none" lIns="0" tIns="0" rIns="0" bIns="0" rtlCol="0" anchor="t"/>
              <a:lstStyle/>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3.</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（多选题）（人教A版选修①P135</a:t>
                </a: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 ·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思考改编）过点</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𝑀</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2,−2</m:t>
                        </m:r>
                        <m:rad>
                          <m:radPr>
                            <m:degHide m:val="on"/>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e>
                        </m:rad>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的抛物线的标准方</a:t>
                </a:r>
                <a:endPar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程为</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3" name="QC_6_BD.24_1#941bb2d00?vbadefaultcenterpage=1&amp;parentnodeid=a8a3d5eef&amp;vbahtmlprocessed=1&amp;bbb=1&amp;hasbroken=1"/>
              <p:cNvSpPr>
                <a:spLocks noRot="1" noChangeAspect="1" noMove="1" noResize="1" noEditPoints="1" noAdjustHandles="1" noChangeArrowheads="1" noChangeShapeType="1" noTextEdit="1"/>
              </p:cNvSpPr>
              <p:nvPr/>
            </p:nvSpPr>
            <p:spPr>
              <a:xfrm>
                <a:off x="502920" y="1292448"/>
                <a:ext cx="11183112" cy="1132142"/>
              </a:xfrm>
              <a:prstGeom prst="rect">
                <a:avLst/>
              </a:prstGeom>
              <a:blipFill rotWithShape="1">
                <a:blip r:embed="rId3"/>
                <a:stretch>
                  <a:fillRect t="-20" r="-1146" b="-10082"/>
                </a:stretch>
              </a:blipFill>
            </p:spPr>
            <p:txBody>
              <a:bodyPr/>
              <a:lstStyle/>
              <a:p>
                <a:r>
                  <a:rPr lang="zh-CN" altLang="en-US">
                    <a:noFill/>
                  </a:rPr>
                  <a:t> </a:t>
                </a:r>
              </a:p>
            </p:txBody>
          </p:sp>
        </mc:Fallback>
      </mc:AlternateContent>
      <p:sp>
        <p:nvSpPr>
          <p:cNvPr id="4" name="QC_6_AN.25_1#941bb2d00.bracket?vbadefaultcenterpage=1&amp;parentnodeid=a8a3d5eef&amp;vbapositionanswer=16&amp;vbahtmlprocessed=1"/>
          <p:cNvSpPr/>
          <p:nvPr/>
        </p:nvSpPr>
        <p:spPr>
          <a:xfrm>
            <a:off x="1430020" y="1938561"/>
            <a:ext cx="661988" cy="478600"/>
          </a:xfrm>
          <a:prstGeom prst="rect">
            <a:avLst/>
          </a:prstGeom>
          <a:noFill/>
        </p:spPr>
        <p:txBody>
          <a:bodyPr wrap="none" lIns="0" tIns="0" rIns="0" bIns="0" rtlCol="0" anchor="t"/>
          <a:lstStyle/>
          <a:p>
            <a:pPr marL="0" algn="ctr" latinLnBrk="1">
              <a:lnSpc>
                <a:spcPts val="42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AC</a:t>
            </a:r>
            <a:endParaRPr lang="en-US" altLang="zh-CN" sz="2400" dirty="0"/>
          </a:p>
        </p:txBody>
      </p:sp>
      <mc:AlternateContent xmlns:mc="http://schemas.openxmlformats.org/markup-compatibility/2006" xmlns:a14="http://schemas.microsoft.com/office/drawing/2010/main">
        <mc:Choice Requires="a14">
          <p:sp>
            <p:nvSpPr>
              <p:cNvPr id="5" name="QC_6_BD.26_1#941bb2d00.choices?vbadefaultcenterpage=1&amp;parentnodeid=a8a3d5eef&amp;vbahtmlprocessed=1"/>
              <p:cNvSpPr/>
              <p:nvPr/>
            </p:nvSpPr>
            <p:spPr>
              <a:xfrm>
                <a:off x="502920" y="2435448"/>
                <a:ext cx="11183112" cy="522415"/>
              </a:xfrm>
              <a:prstGeom prst="rect">
                <a:avLst/>
              </a:prstGeom>
              <a:noFill/>
            </p:spPr>
            <p:txBody>
              <a:bodyPr wrap="square" lIns="0" tIns="0" rIns="0" bIns="0" rtlCol="0" anchor="t"/>
              <a:lstStyle/>
              <a:p>
                <a:pPr latinLnBrk="1">
                  <a:lnSpc>
                    <a:spcPct val="150000"/>
                  </a:lnSpc>
                  <a:tabLst>
                    <a:tab pos="2588895" algn="l"/>
                    <a:tab pos="5381625" algn="l"/>
                    <a:tab pos="8377555" algn="l"/>
                  </a:tabLst>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a:t>
                </a:r>
                <a14:m>
                  <m:oMath xmlns:m="http://schemas.openxmlformats.org/officeDocument/2006/math">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=4</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B</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=−4</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C</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ad>
                      <m:radPr>
                        <m:degHide m:val="on"/>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e>
                    </m:ra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D</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ad>
                      <m:radPr>
                        <m:degHide m:val="on"/>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e>
                    </m:ra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2400" dirty="0"/>
              </a:p>
            </p:txBody>
          </p:sp>
        </mc:Choice>
        <mc:Fallback xmlns="">
          <p:sp>
            <p:nvSpPr>
              <p:cNvPr id="5" name="QC_6_BD.26_1#941bb2d00.choices?vbadefaultcenterpage=1&amp;parentnodeid=a8a3d5eef&amp;vbahtmlprocessed=1"/>
              <p:cNvSpPr>
                <a:spLocks noRot="1" noChangeAspect="1" noMove="1" noResize="1" noEditPoints="1" noAdjustHandles="1" noChangeArrowheads="1" noChangeShapeType="1" noTextEdit="1"/>
              </p:cNvSpPr>
              <p:nvPr/>
            </p:nvSpPr>
            <p:spPr>
              <a:xfrm>
                <a:off x="502920" y="2435448"/>
                <a:ext cx="11183112" cy="522415"/>
              </a:xfrm>
              <a:prstGeom prst="rect">
                <a:avLst/>
              </a:prstGeom>
              <a:blipFill rotWithShape="1">
                <a:blip r:embed="rId4"/>
                <a:stretch>
                  <a:fillRect t="-43" r="1" b="-2248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QC_6_AS.27_1#941bb2d00?vbadefaultcenterpage=1&amp;parentnodeid=a8a3d5eef&amp;vbahtmlprocessed=1&amp;bbb=1&amp;hasbroken=1"/>
              <p:cNvSpPr/>
              <p:nvPr/>
            </p:nvSpPr>
            <p:spPr>
              <a:xfrm>
                <a:off x="502920" y="2968848"/>
                <a:ext cx="11183112" cy="2501075"/>
              </a:xfrm>
              <a:prstGeom prst="rect">
                <a:avLst/>
              </a:prstGeom>
              <a:noFill/>
            </p:spPr>
            <p:txBody>
              <a:bodyPr wrap="non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当抛物线的焦点在</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轴上时，设抛物线的方程为</a:t>
                </a:r>
                <a14:m>
                  <m:oMath xmlns:m="http://schemas.openxmlformats.org/officeDocument/2006/math">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𝑝𝑥</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𝑝</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&gt;0</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8=4</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𝑝</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p>
              <a:p>
                <a:pPr latinLnBrk="1">
                  <a:lnSpc>
                    <a:spcPct val="15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𝑝</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，所以抛物线的方程为</a:t>
                </a:r>
                <a14:m>
                  <m:oMath xmlns:m="http://schemas.openxmlformats.org/officeDocument/2006/math">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;当抛物线的焦点在</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轴上时</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，设抛物线的</a:t>
                </a:r>
              </a:p>
              <a:p>
                <a:pPr latinLnBrk="1">
                  <a:lnSpc>
                    <a:spcPct val="15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方程为</a:t>
                </a:r>
                <a14:m>
                  <m:oMath xmlns:m="http://schemas.openxmlformats.org/officeDocument/2006/math">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𝑝𝑦</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𝑝</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&gt;0</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，将点</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𝑀</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2,−2</m:t>
                        </m:r>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rad>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代入，得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4=4</m:t>
                    </m:r>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ra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𝑝</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𝑝</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rad>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,所以抛</a:t>
                </a:r>
              </a:p>
              <a:p>
                <a:pPr latinLnBrk="1">
                  <a:lnSpc>
                    <a:spcPct val="15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物线的方程为</a:t>
                </a:r>
                <a14:m>
                  <m:oMath xmlns:m="http://schemas.openxmlformats.org/officeDocument/2006/math">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ra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.故选</a:t>
                </a:r>
                <a14:m>
                  <m:oMath xmlns:m="http://schemas.openxmlformats.org/officeDocument/2006/math">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AC</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6" name="QC_6_AS.27_1#941bb2d00?vbadefaultcenterpage=1&amp;parentnodeid=a8a3d5eef&amp;vbahtmlprocessed=1&amp;bbb=1&amp;hasbroken=1"/>
              <p:cNvSpPr>
                <a:spLocks noRot="1" noChangeAspect="1" noMove="1" noResize="1" noEditPoints="1" noAdjustHandles="1" noChangeArrowheads="1" noChangeShapeType="1" noTextEdit="1"/>
              </p:cNvSpPr>
              <p:nvPr/>
            </p:nvSpPr>
            <p:spPr>
              <a:xfrm>
                <a:off x="502920" y="2968848"/>
                <a:ext cx="11183112" cy="2501075"/>
              </a:xfrm>
              <a:prstGeom prst="rect">
                <a:avLst/>
              </a:prstGeom>
              <a:blipFill rotWithShape="1">
                <a:blip r:embed="rId5"/>
                <a:stretch>
                  <a:fillRect t="-9" r="1" b="-6117"/>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left)">
                                      <p:cBhvr>
                                        <p:cTn id="7" dur="500"/>
                                        <p:tgtEl>
                                          <p:spTgt spid="4">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left)">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6">
                                            <p:bg/>
                                          </p:spTgt>
                                        </p:tgtEl>
                                        <p:attrNameLst>
                                          <p:attrName>style.visibility</p:attrName>
                                        </p:attrNameLst>
                                      </p:cBhvr>
                                      <p:to>
                                        <p:strVal val="visible"/>
                                      </p:to>
                                    </p:set>
                                    <p:animEffect transition="in" filter="wipe(left)">
                                      <p:cBhvr>
                                        <p:cTn id="15" dur="500"/>
                                        <p:tgtEl>
                                          <p:spTgt spid="6">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Effect transition="in" filter="wipe(left)">
                                      <p:cBhvr>
                                        <p:cTn id="18" dur="500"/>
                                        <p:tgtEl>
                                          <p:spTgt spid="6">
                                            <p:txEl>
                                              <p:pRg st="0" end="0"/>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Effect transition="in" filter="wipe(left)">
                                      <p:cBhvr>
                                        <p:cTn id="21" dur="500"/>
                                        <p:tgtEl>
                                          <p:spTgt spid="6">
                                            <p:txEl>
                                              <p:pRg st="1" end="1"/>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6">
                                            <p:txEl>
                                              <p:pRg st="2" end="2"/>
                                            </p:txEl>
                                          </p:spTgt>
                                        </p:tgtEl>
                                        <p:attrNameLst>
                                          <p:attrName>style.visibility</p:attrName>
                                        </p:attrNameLst>
                                      </p:cBhvr>
                                      <p:to>
                                        <p:strVal val="visible"/>
                                      </p:to>
                                    </p:set>
                                    <p:animEffect transition="in" filter="wipe(left)">
                                      <p:cBhvr>
                                        <p:cTn id="24" dur="500"/>
                                        <p:tgtEl>
                                          <p:spTgt spid="6">
                                            <p:txEl>
                                              <p:pRg st="2" end="2"/>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wipe(left)">
                                      <p:cBhvr>
                                        <p:cTn id="27"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6" grpId="0" build="p"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B_6_BD.28_1#38b57b2f7?vbadefaultcenterpage=1&amp;parentnodeid=a8a3d5eef&amp;vbahtmlprocessed=1&amp;bbb=1&amp;hasbroken=1"/>
              <p:cNvSpPr/>
              <p:nvPr/>
            </p:nvSpPr>
            <p:spPr>
              <a:xfrm>
                <a:off x="502920" y="2280744"/>
                <a:ext cx="11183112" cy="1034669"/>
              </a:xfrm>
              <a:prstGeom prst="rect">
                <a:avLst/>
              </a:prstGeom>
              <a:noFill/>
            </p:spPr>
            <p:txBody>
              <a:bodyPr wrap="none" lIns="0" tIns="0" rIns="0" bIns="0" rtlCol="0" anchor="t"/>
              <a:lstStyle/>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4.</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（苏教版选修①P104 </a:t>
                </a: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 T5改编）若抛物线</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=4</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上的一点</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𝑀</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到焦点的距离为1，则</a:t>
                </a:r>
              </a:p>
              <a:p>
                <a:pPr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点</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𝑀</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的纵坐标是</a:t>
                </a:r>
                <a:r>
                  <a:rPr lang="en-US" altLang="zh-CN" sz="2400" i="0" dirty="0">
                    <a:solidFill>
                      <a:srgbClr val="000000"/>
                    </a:solidFill>
                    <a:latin typeface="宋体" panose="02010600030101010101" pitchFamily="2" charset="-122"/>
                    <a:ea typeface="宋体" panose="02010600030101010101" pitchFamily="2" charset="-122"/>
                    <a:cs typeface="宋体" panose="02010600030101010101" pitchFamily="34" charset="-120"/>
                  </a:rPr>
                  <a:t>___</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2" name="QB_6_BD.28_1#38b57b2f7?vbadefaultcenterpage=1&amp;parentnodeid=a8a3d5eef&amp;vbahtmlprocessed=1&amp;bbb=1&amp;hasbroken=1"/>
              <p:cNvSpPr>
                <a:spLocks noRot="1" noChangeAspect="1" noMove="1" noResize="1" noEditPoints="1" noAdjustHandles="1" noChangeArrowheads="1" noChangeShapeType="1" noTextEdit="1"/>
              </p:cNvSpPr>
              <p:nvPr/>
            </p:nvSpPr>
            <p:spPr>
              <a:xfrm>
                <a:off x="502920" y="2280744"/>
                <a:ext cx="11183112" cy="1034669"/>
              </a:xfrm>
              <a:prstGeom prst="rect">
                <a:avLst/>
              </a:prstGeom>
              <a:blipFill rotWithShape="1">
                <a:blip r:embed="rId3"/>
                <a:stretch>
                  <a:fillRect t="-44" r="-232" b="-797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QB_6_AN.29_1#38b57b2f7.blank?vbadefaultcenterpage=1&amp;parentnodeid=a8a3d5eef&amp;vbapositionanswer=17&amp;vbahtmlprocessed=1&amp;rh=43.2"/>
              <p:cNvSpPr/>
              <p:nvPr/>
            </p:nvSpPr>
            <p:spPr>
              <a:xfrm>
                <a:off x="2623312" y="2724989"/>
                <a:ext cx="412750" cy="521716"/>
              </a:xfrm>
              <a:prstGeom prst="rect">
                <a:avLst/>
              </a:prstGeom>
              <a:noFill/>
            </p:spPr>
            <p:txBody>
              <a:bodyPr wrap="none" lIns="0" tIns="0" rIns="0" bIns="0" rtlCol="0" anchor="t"/>
              <a:lstStyle/>
              <a:p>
                <a:pPr marL="0" algn="ctr" latinLnBrk="1">
                  <a:lnSpc>
                    <a:spcPts val="4100"/>
                  </a:lnSpc>
                </a:pPr>
                <a14:m>
                  <m:oMath xmlns:m="http://schemas.openxmlformats.org/officeDocument/2006/math">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15</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16</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xmlns="">
          <p:sp>
            <p:nvSpPr>
              <p:cNvPr id="3" name="QB_6_AN.29_1#38b57b2f7.blank?vbadefaultcenterpage=1&amp;parentnodeid=a8a3d5eef&amp;vbapositionanswer=17&amp;vbahtmlprocessed=1&amp;rh=43.2"/>
              <p:cNvSpPr>
                <a:spLocks noRot="1" noChangeAspect="1" noMove="1" noResize="1" noEditPoints="1" noAdjustHandles="1" noChangeArrowheads="1" noChangeShapeType="1" noTextEdit="1"/>
              </p:cNvSpPr>
              <p:nvPr/>
            </p:nvSpPr>
            <p:spPr>
              <a:xfrm>
                <a:off x="2623312" y="2724989"/>
                <a:ext cx="412750" cy="521716"/>
              </a:xfrm>
              <a:prstGeom prst="rect">
                <a:avLst/>
              </a:prstGeom>
              <a:blipFill rotWithShape="1">
                <a:blip r:embed="rId4"/>
                <a:stretch>
                  <a:fillRect l="-31" t="-39" r="31" b="11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QB_6_AS.30_1#38b57b2f7?vbadefaultcenterpage=1&amp;parentnodeid=a8a3d5eef&amp;vbahtmlprocessed=1&amp;bbb=1&amp;hasbroken=1"/>
              <p:cNvSpPr/>
              <p:nvPr/>
            </p:nvSpPr>
            <p:spPr>
              <a:xfrm>
                <a:off x="502920" y="3322651"/>
                <a:ext cx="11183112" cy="1542606"/>
              </a:xfrm>
              <a:prstGeom prst="rect">
                <a:avLst/>
              </a:prstGeom>
              <a:noFill/>
            </p:spPr>
            <p:txBody>
              <a:bodyPr wrap="non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设点</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𝑀</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的纵坐标为</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𝑀</m:t>
                        </m:r>
                      </m:sub>
                    </m:sSub>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,抛物线</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的焦点坐标为</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16</m:t>
                            </m:r>
                          </m:den>
                        </m:f>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𝑀</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𝑝</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p>
              <a:p>
                <a:pPr latinLnBrk="1">
                  <a:lnSpc>
                    <a:spcPct val="150000"/>
                  </a:lnSpc>
                </a:pP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𝑀</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16</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15</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16</m:t>
                        </m:r>
                      </m:den>
                    </m:f>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,所以点</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𝑀</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的纵坐标为</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15</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16</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4" name="QB_6_AS.30_1#38b57b2f7?vbadefaultcenterpage=1&amp;parentnodeid=a8a3d5eef&amp;vbahtmlprocessed=1&amp;bbb=1&amp;hasbroken=1"/>
              <p:cNvSpPr>
                <a:spLocks noRot="1" noChangeAspect="1" noMove="1" noResize="1" noEditPoints="1" noAdjustHandles="1" noChangeArrowheads="1" noChangeShapeType="1" noTextEdit="1"/>
              </p:cNvSpPr>
              <p:nvPr/>
            </p:nvSpPr>
            <p:spPr>
              <a:xfrm>
                <a:off x="502920" y="3322651"/>
                <a:ext cx="11183112" cy="1542606"/>
              </a:xfrm>
              <a:prstGeom prst="rect">
                <a:avLst/>
              </a:prstGeom>
              <a:blipFill rotWithShape="1">
                <a:blip r:embed="rId5"/>
                <a:stretch>
                  <a:fillRect t="-21" r="1" b="-4041"/>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
                                            <p:bg/>
                                          </p:spTgt>
                                        </p:tgtEl>
                                        <p:attrNameLst>
                                          <p:attrName>style.visibility</p:attrName>
                                        </p:attrNameLst>
                                      </p:cBhvr>
                                      <p:to>
                                        <p:strVal val="visible"/>
                                      </p:to>
                                    </p:set>
                                    <p:animEffect transition="in" filter="wipe(left)">
                                      <p:cBhvr>
                                        <p:cTn id="15" dur="500"/>
                                        <p:tgtEl>
                                          <p:spTgt spid="4">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wipe(left)">
                                      <p:cBhvr>
                                        <p:cTn id="18" dur="500"/>
                                        <p:tgtEl>
                                          <p:spTgt spid="4">
                                            <p:txEl>
                                              <p:pRg st="0" end="0"/>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wipe(left)">
                                      <p:cBhvr>
                                        <p:cTn id="21"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build="p"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_5_BD#2e2732c20?vbadefaultcenterpage=1&amp;parentnodeid=7156bcfd5&amp;vbahtmlprocessed=1"/>
          <p:cNvSpPr/>
          <p:nvPr/>
        </p:nvSpPr>
        <p:spPr>
          <a:xfrm>
            <a:off x="502920" y="756000"/>
            <a:ext cx="11183112" cy="949960"/>
          </a:xfrm>
          <a:prstGeom prst="rect">
            <a:avLst/>
          </a:prstGeom>
          <a:noFill/>
        </p:spPr>
        <p:txBody>
          <a:bodyPr wrap="square" lIns="0" tIns="0" rIns="0" bIns="0" rtlCol="0" anchor="t"/>
          <a:lstStyle/>
          <a:p>
            <a:pPr algn="l" latinLnBrk="1">
              <a:lnSpc>
                <a:spcPct val="150000"/>
              </a:lnSpc>
            </a:pPr>
            <a:r>
              <a:rPr lang="en-US" altLang="zh-CN" sz="26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题组3</a:t>
            </a:r>
            <a:r>
              <a:rPr lang="en-US" altLang="zh-CN" sz="26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6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走向高考</a:t>
            </a:r>
            <a:endParaRPr lang="en-US" altLang="zh-CN" sz="2600" dirty="0"/>
          </a:p>
        </p:txBody>
      </p:sp>
      <mc:AlternateContent xmlns:mc="http://schemas.openxmlformats.org/markup-compatibility/2006" xmlns:a14="http://schemas.microsoft.com/office/drawing/2010/main">
        <mc:Choice Requires="a14">
          <p:sp>
            <p:nvSpPr>
              <p:cNvPr id="3" name="QC_6_BD.31_1#4f2360042?vbadefaultcenterpage=1&amp;parentnodeid=2e2732c20&amp;vbahtmlprocessed=1&amp;bbb=1&amp;hasbroken=1"/>
              <p:cNvSpPr/>
              <p:nvPr/>
            </p:nvSpPr>
            <p:spPr>
              <a:xfrm>
                <a:off x="502920" y="1348391"/>
                <a:ext cx="11183112" cy="1034669"/>
              </a:xfrm>
              <a:prstGeom prst="rect">
                <a:avLst/>
              </a:prstGeom>
              <a:noFill/>
            </p:spPr>
            <p:txBody>
              <a:bodyPr wrap="none" lIns="0" tIns="0" rIns="0" bIns="0" rtlCol="0" anchor="t"/>
              <a:lstStyle/>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5.</a:t>
                </a:r>
                <a:r>
                  <a:rPr lang="en-US" altLang="zh-CN" sz="24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（2023 </a:t>
                </a:r>
                <a:r>
                  <a:rPr lang="en-US" altLang="zh-CN" sz="2400" b="1"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北京卷）</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已知抛物线</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𝐶</m:t>
                    </m:r>
                    <m:r>
                      <m:rPr>
                        <m:nor/>
                      </m:rP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m:t>：</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=8</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的焦点为</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𝐹</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，点</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𝑀</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在</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𝐶</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上.若</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𝑀</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到直线</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p>
              <a:p>
                <a:pPr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的距离为5，则</a:t>
                </a:r>
                <a14:m>
                  <m:oMath xmlns:m="http://schemas.openxmlformats.org/officeDocument/2006/math">
                    <m:d>
                      <m:dPr>
                        <m:begChr m:val="|"/>
                        <m:end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𝑀𝐹</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3" name="QC_6_BD.31_1#4f2360042?vbadefaultcenterpage=1&amp;parentnodeid=2e2732c20&amp;vbahtmlprocessed=1&amp;bbb=1&amp;hasbroken=1"/>
              <p:cNvSpPr>
                <a:spLocks noRot="1" noChangeAspect="1" noMove="1" noResize="1" noEditPoints="1" noAdjustHandles="1" noChangeArrowheads="1" noChangeShapeType="1" noTextEdit="1"/>
              </p:cNvSpPr>
              <p:nvPr/>
            </p:nvSpPr>
            <p:spPr>
              <a:xfrm>
                <a:off x="502920" y="1348391"/>
                <a:ext cx="11183112" cy="1034669"/>
              </a:xfrm>
              <a:prstGeom prst="rect">
                <a:avLst/>
              </a:prstGeom>
              <a:blipFill rotWithShape="1">
                <a:blip r:embed="rId3"/>
                <a:stretch>
                  <a:fillRect t="-28" r="-442" b="-7988"/>
                </a:stretch>
              </a:blipFill>
            </p:spPr>
            <p:txBody>
              <a:bodyPr/>
              <a:lstStyle/>
              <a:p>
                <a:r>
                  <a:rPr lang="zh-CN" altLang="en-US">
                    <a:noFill/>
                  </a:rPr>
                  <a:t> </a:t>
                </a:r>
              </a:p>
            </p:txBody>
          </p:sp>
        </mc:Fallback>
      </mc:AlternateContent>
      <p:sp>
        <p:nvSpPr>
          <p:cNvPr id="4" name="QC_6_AN.32_1#4f2360042.bracket?vbadefaultcenterpage=1&amp;parentnodeid=2e2732c20&amp;vbapositionanswer=18&amp;vbahtmlprocessed=1"/>
          <p:cNvSpPr/>
          <p:nvPr/>
        </p:nvSpPr>
        <p:spPr>
          <a:xfrm>
            <a:off x="3711829" y="1897031"/>
            <a:ext cx="441325" cy="478600"/>
          </a:xfrm>
          <a:prstGeom prst="rect">
            <a:avLst/>
          </a:prstGeom>
          <a:noFill/>
        </p:spPr>
        <p:txBody>
          <a:bodyPr wrap="none" lIns="0" tIns="0" rIns="0" bIns="0" rtlCol="0" anchor="t"/>
          <a:lstStyle/>
          <a:p>
            <a:pPr marL="0" algn="ctr" latinLnBrk="1">
              <a:lnSpc>
                <a:spcPts val="42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D</a:t>
            </a:r>
            <a:endParaRPr lang="en-US" altLang="zh-CN" sz="2400" dirty="0"/>
          </a:p>
        </p:txBody>
      </p:sp>
      <p:sp>
        <p:nvSpPr>
          <p:cNvPr id="5" name="QC_6_BD.33_1#4f2360042.choices?vbadefaultcenterpage=1&amp;parentnodeid=2e2732c20&amp;vbahtmlprocessed=1"/>
          <p:cNvSpPr/>
          <p:nvPr/>
        </p:nvSpPr>
        <p:spPr>
          <a:xfrm>
            <a:off x="502920" y="2384648"/>
            <a:ext cx="11183112" cy="486029"/>
          </a:xfrm>
          <a:prstGeom prst="rect">
            <a:avLst/>
          </a:prstGeom>
          <a:noFill/>
        </p:spPr>
        <p:txBody>
          <a:bodyPr wrap="square" lIns="0" tIns="0" rIns="0" bIns="0" rtlCol="0" anchor="t"/>
          <a:lstStyle/>
          <a:p>
            <a:pPr latinLnBrk="1">
              <a:lnSpc>
                <a:spcPct val="150000"/>
              </a:lnSpc>
              <a:tabLst>
                <a:tab pos="2861945" algn="l"/>
                <a:tab pos="5699125" algn="l"/>
                <a:tab pos="8536305" algn="l"/>
              </a:tabLst>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.7</a:t>
            </a:r>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B.6</a:t>
            </a:r>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C.5</a:t>
            </a:r>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D</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.4</a:t>
            </a:r>
            <a:endParaRPr lang="en-US" altLang="zh-CN" sz="2400" dirty="0"/>
          </a:p>
        </p:txBody>
      </p:sp>
      <mc:AlternateContent xmlns:mc="http://schemas.openxmlformats.org/markup-compatibility/2006" xmlns:a14="http://schemas.microsoft.com/office/drawing/2010/main">
        <mc:Choice Requires="a14">
          <p:sp>
            <p:nvSpPr>
              <p:cNvPr id="6" name="QC_6_AS.34_1#4f2360042?vbadefaultcenterpage=1&amp;parentnodeid=2e2732c20&amp;vbahtmlprocessed=1&amp;bbb=1&amp;hasbroken=1"/>
              <p:cNvSpPr/>
              <p:nvPr/>
            </p:nvSpPr>
            <p:spPr>
              <a:xfrm>
                <a:off x="502920" y="2879948"/>
                <a:ext cx="11183112" cy="1587310"/>
              </a:xfrm>
              <a:prstGeom prst="rect">
                <a:avLst/>
              </a:prstGeom>
              <a:noFill/>
            </p:spPr>
            <p:txBody>
              <a:bodyPr wrap="non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因为抛物线</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𝐶</m:t>
                    </m:r>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=8</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的焦点为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𝐹</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2,0</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，准线方程为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，点</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𝑀</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在</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𝐶</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上</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a:t>
                </a:r>
              </a:p>
              <a:p>
                <a:pPr latinLnBrk="1">
                  <a:lnSpc>
                    <a:spcPct val="15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𝑀</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到准线</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的距离为</a:t>
                </a:r>
                <a14:m>
                  <m:oMath xmlns:m="http://schemas.openxmlformats.org/officeDocument/2006/math">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𝑀𝐹</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，又</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𝑀</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到直线</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的距离为5，所以</a:t>
                </a:r>
                <a14:m>
                  <m:oMath xmlns:m="http://schemas.openxmlformats.org/officeDocument/2006/math">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𝑀𝐹</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+1=5</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p>
              <a:p>
                <a:pPr latinLnBrk="1">
                  <a:lnSpc>
                    <a:spcPct val="15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a:t>
                </a:r>
                <a14:m>
                  <m:oMath xmlns:m="http://schemas.openxmlformats.org/officeDocument/2006/math">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𝑀𝐹</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.故选D.</a:t>
                </a:r>
                <a:endParaRPr lang="en-US" altLang="zh-CN" sz="2400" dirty="0"/>
              </a:p>
            </p:txBody>
          </p:sp>
        </mc:Choice>
        <mc:Fallback xmlns="">
          <p:sp>
            <p:nvSpPr>
              <p:cNvPr id="6" name="QC_6_AS.34_1#4f2360042?vbadefaultcenterpage=1&amp;parentnodeid=2e2732c20&amp;vbahtmlprocessed=1&amp;bbb=1&amp;hasbroken=1"/>
              <p:cNvSpPr>
                <a:spLocks noRot="1" noChangeAspect="1" noMove="1" noResize="1" noEditPoints="1" noAdjustHandles="1" noChangeArrowheads="1" noChangeShapeType="1" noTextEdit="1"/>
              </p:cNvSpPr>
              <p:nvPr/>
            </p:nvSpPr>
            <p:spPr>
              <a:xfrm>
                <a:off x="502920" y="2879948"/>
                <a:ext cx="11183112" cy="1587310"/>
              </a:xfrm>
              <a:prstGeom prst="rect">
                <a:avLst/>
              </a:prstGeom>
              <a:blipFill rotWithShape="1">
                <a:blip r:embed="rId4"/>
                <a:stretch>
                  <a:fillRect t="-14" r="-2077" b="-4959"/>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left)">
                                      <p:cBhvr>
                                        <p:cTn id="7" dur="500"/>
                                        <p:tgtEl>
                                          <p:spTgt spid="4">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left)">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6">
                                            <p:bg/>
                                          </p:spTgt>
                                        </p:tgtEl>
                                        <p:attrNameLst>
                                          <p:attrName>style.visibility</p:attrName>
                                        </p:attrNameLst>
                                      </p:cBhvr>
                                      <p:to>
                                        <p:strVal val="visible"/>
                                      </p:to>
                                    </p:set>
                                    <p:animEffect transition="in" filter="wipe(left)">
                                      <p:cBhvr>
                                        <p:cTn id="15" dur="500"/>
                                        <p:tgtEl>
                                          <p:spTgt spid="6">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Effect transition="in" filter="wipe(left)">
                                      <p:cBhvr>
                                        <p:cTn id="18" dur="500"/>
                                        <p:tgtEl>
                                          <p:spTgt spid="6">
                                            <p:txEl>
                                              <p:pRg st="0" end="0"/>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Effect transition="in" filter="wipe(left)">
                                      <p:cBhvr>
                                        <p:cTn id="21" dur="500"/>
                                        <p:tgtEl>
                                          <p:spTgt spid="6">
                                            <p:txEl>
                                              <p:pRg st="1" end="1"/>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6">
                                            <p:txEl>
                                              <p:pRg st="2" end="2"/>
                                            </p:txEl>
                                          </p:spTgt>
                                        </p:tgtEl>
                                        <p:attrNameLst>
                                          <p:attrName>style.visibility</p:attrName>
                                        </p:attrNameLst>
                                      </p:cBhvr>
                                      <p:to>
                                        <p:strVal val="visible"/>
                                      </p:to>
                                    </p:set>
                                    <p:animEffect transition="in" filter="wipe(left)">
                                      <p:cBhvr>
                                        <p:cTn id="24"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6" grpId="0" build="p"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_3_BD#328374935.fixed?vbadefaultcenterpage=1&amp;parentnodeid=bb3cb8184&amp;vbahtmlprocessed=1"/>
          <p:cNvSpPr/>
          <p:nvPr/>
        </p:nvSpPr>
        <p:spPr>
          <a:xfrm>
            <a:off x="283464" y="2779776"/>
            <a:ext cx="11594592" cy="722376"/>
          </a:xfrm>
          <a:prstGeom prst="rect">
            <a:avLst/>
          </a:prstGeom>
          <a:noFill/>
        </p:spPr>
        <p:txBody>
          <a:bodyPr wrap="square" lIns="0" tIns="0" rIns="0" bIns="0" rtlCol="0" anchor="ctr"/>
          <a:lstStyle/>
          <a:p>
            <a:pPr algn="ctr" latinLnBrk="1">
              <a:lnSpc>
                <a:spcPct val="100000"/>
              </a:lnSpc>
            </a:pPr>
            <a:r>
              <a:rPr lang="en-US" altLang="zh-CN" sz="4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考点聚焦·突破</a:t>
            </a:r>
            <a:endParaRPr lang="en-US" altLang="zh-CN" sz="4400" dirty="0"/>
          </a:p>
        </p:txBody>
      </p:sp>
      <p:pic>
        <p:nvPicPr>
          <p:cNvPr id="3" name="C_3#328374935.fixed?vbadefaultcenterpage=1&amp;parentnodeid=bb3cb8184&amp;vbahtmlprocessed=1" descr="preencoded.png"/>
          <p:cNvPicPr>
            <a:picLocks noChangeAspect="1"/>
          </p:cNvPicPr>
          <p:nvPr/>
        </p:nvPicPr>
        <p:blipFill>
          <a:blip r:embed="rId3"/>
          <a:stretch>
            <a:fillRect/>
          </a:stretch>
        </p:blipFill>
        <p:spPr>
          <a:xfrm>
            <a:off x="1261872" y="3575304"/>
            <a:ext cx="9756648" cy="82296"/>
          </a:xfrm>
          <a:prstGeom prst="rect">
            <a:avLst/>
          </a:prstGeom>
        </p:spPr>
      </p:pic>
    </p:spTree>
  </p:cSld>
  <p:clrMapOvr>
    <a:masterClrMapping/>
  </p:clrMapOvr>
  <p:transition>
    <p:split dir="in"/>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_4_BD#1eacbeffd?vbadefaultcenterpage=1&amp;parentnodeid=328374935&amp;vbahtmlprocessed=1"/>
          <p:cNvSpPr/>
          <p:nvPr/>
        </p:nvSpPr>
        <p:spPr>
          <a:xfrm>
            <a:off x="502920" y="756000"/>
            <a:ext cx="11183112" cy="995680"/>
          </a:xfrm>
          <a:prstGeom prst="rect">
            <a:avLst/>
          </a:prstGeom>
          <a:noFill/>
        </p:spPr>
        <p:txBody>
          <a:bodyPr wrap="square" lIns="0" tIns="0" rIns="0" bIns="0" rtlCol="0" anchor="t"/>
          <a:lstStyle/>
          <a:p>
            <a:pPr algn="l" latinLnBrk="1">
              <a:lnSpc>
                <a:spcPct val="150000"/>
              </a:lnSpc>
            </a:pPr>
            <a:r>
              <a:rPr lang="en-US" altLang="zh-CN" sz="2800" b="1" i="0" dirty="0">
                <a:solidFill>
                  <a:srgbClr val="6E87BD"/>
                </a:solidFill>
                <a:latin typeface="Times New Roman" panose="02020603050405020304" pitchFamily="34" charset="0"/>
                <a:ea typeface="微软雅黑" panose="020B0503020204020204" pitchFamily="34" charset="-122"/>
                <a:cs typeface="Times New Roman" panose="02020603050405020304" pitchFamily="34" charset="-120"/>
              </a:rPr>
              <a:t>考点一</a:t>
            </a:r>
            <a:r>
              <a:rPr lang="en-US" altLang="zh-CN" sz="2800" b="1" i="0" dirty="0">
                <a:solidFill>
                  <a:srgbClr val="6E87BD"/>
                </a:solidFill>
                <a:latin typeface="宋体" panose="02010600030101010101" pitchFamily="2" charset="-122"/>
                <a:ea typeface="宋体" panose="02010600030101010101" pitchFamily="2" charset="-122"/>
                <a:cs typeface="宋体" panose="02010600030101010101" pitchFamily="34" charset="-120"/>
              </a:rPr>
              <a:t> </a:t>
            </a:r>
            <a:r>
              <a:rPr lang="en-US" altLang="zh-CN" sz="2800" b="1" i="0" dirty="0">
                <a:solidFill>
                  <a:srgbClr val="6E87BD"/>
                </a:solidFill>
                <a:latin typeface="Times New Roman" panose="02020603050405020304" pitchFamily="34" charset="0"/>
                <a:ea typeface="微软雅黑" panose="020B0503020204020204" pitchFamily="34" charset="-122"/>
                <a:cs typeface="Times New Roman" panose="02020603050405020304" pitchFamily="34" charset="-120"/>
              </a:rPr>
              <a:t>抛物线的定义及应用［自主练透］</a:t>
            </a:r>
            <a:endParaRPr lang="en-US" altLang="zh-CN" sz="2800" dirty="0"/>
          </a:p>
        </p:txBody>
      </p:sp>
      <mc:AlternateContent xmlns:mc="http://schemas.openxmlformats.org/markup-compatibility/2006" xmlns:a14="http://schemas.microsoft.com/office/drawing/2010/main">
        <mc:Choice Requires="a14">
          <p:sp>
            <p:nvSpPr>
              <p:cNvPr id="3" name="QC_5_BD.35_1#451f6e108?vbadefaultcenterpage=1&amp;parentnodeid=1eacbeffd&amp;vbahtmlprocessed=1&amp;bbb=1&amp;hasbroken=1"/>
              <p:cNvSpPr/>
              <p:nvPr/>
            </p:nvSpPr>
            <p:spPr>
              <a:xfrm>
                <a:off x="502920" y="1330548"/>
                <a:ext cx="11183112" cy="1150430"/>
              </a:xfrm>
              <a:prstGeom prst="rect">
                <a:avLst/>
              </a:prstGeom>
              <a:noFill/>
            </p:spPr>
            <p:txBody>
              <a:bodyPr wrap="none" lIns="0" tIns="0" rIns="0" bIns="0" rtlCol="0" anchor="t"/>
              <a:lstStyle/>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若动点</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𝑀</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满足方程</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5</m:t>
                    </m:r>
                    <m:rad>
                      <m:radPr>
                        <m:degHide m:val="on"/>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e>
                            </m:d>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e>
                            </m:d>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e>
                    </m:ra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d>
                      <m:dPr>
                        <m:begChr m:val="|"/>
                        <m:end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+4</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+12</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，则点</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𝑀</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的轨迹是</a:t>
                </a:r>
                <a:endPar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3" name="QC_5_BD.35_1#451f6e108?vbadefaultcenterpage=1&amp;parentnodeid=1eacbeffd&amp;vbahtmlprocessed=1&amp;bbb=1&amp;hasbroken=1"/>
              <p:cNvSpPr>
                <a:spLocks noRot="1" noChangeAspect="1" noMove="1" noResize="1" noEditPoints="1" noAdjustHandles="1" noChangeArrowheads="1" noChangeShapeType="1" noTextEdit="1"/>
              </p:cNvSpPr>
              <p:nvPr/>
            </p:nvSpPr>
            <p:spPr>
              <a:xfrm>
                <a:off x="502920" y="1330548"/>
                <a:ext cx="11183112" cy="1150430"/>
              </a:xfrm>
              <a:prstGeom prst="rect">
                <a:avLst/>
              </a:prstGeom>
              <a:blipFill rotWithShape="1">
                <a:blip r:embed="rId3"/>
                <a:stretch>
                  <a:fillRect t="-19" r="1" b="-9822"/>
                </a:stretch>
              </a:blipFill>
            </p:spPr>
            <p:txBody>
              <a:bodyPr/>
              <a:lstStyle/>
              <a:p>
                <a:r>
                  <a:rPr lang="zh-CN" altLang="en-US">
                    <a:noFill/>
                  </a:rPr>
                  <a:t> </a:t>
                </a:r>
              </a:p>
            </p:txBody>
          </p:sp>
        </mc:Fallback>
      </mc:AlternateContent>
      <p:sp>
        <p:nvSpPr>
          <p:cNvPr id="4" name="QC_5_AN.36_1#451f6e108.bracket?vbadefaultcenterpage=1&amp;parentnodeid=1eacbeffd&amp;vbapositionanswer=19&amp;vbahtmlprocessed=1"/>
          <p:cNvSpPr/>
          <p:nvPr/>
        </p:nvSpPr>
        <p:spPr>
          <a:xfrm>
            <a:off x="769620" y="1994949"/>
            <a:ext cx="441325" cy="478600"/>
          </a:xfrm>
          <a:prstGeom prst="rect">
            <a:avLst/>
          </a:prstGeom>
          <a:noFill/>
        </p:spPr>
        <p:txBody>
          <a:bodyPr wrap="none" lIns="0" tIns="0" rIns="0" bIns="0" rtlCol="0" anchor="t"/>
          <a:lstStyle/>
          <a:p>
            <a:pPr marL="0" algn="ctr" latinLnBrk="1">
              <a:lnSpc>
                <a:spcPts val="42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D</a:t>
            </a:r>
            <a:endParaRPr lang="en-US" altLang="zh-CN" sz="2400" dirty="0"/>
          </a:p>
        </p:txBody>
      </p:sp>
      <p:sp>
        <p:nvSpPr>
          <p:cNvPr id="5" name="QC_5_BD.37_1#451f6e108.choices?vbadefaultcenterpage=1&amp;parentnodeid=1eacbeffd&amp;vbahtmlprocessed=1"/>
          <p:cNvSpPr/>
          <p:nvPr/>
        </p:nvSpPr>
        <p:spPr>
          <a:xfrm>
            <a:off x="502920" y="2542191"/>
            <a:ext cx="11183112" cy="486029"/>
          </a:xfrm>
          <a:prstGeom prst="rect">
            <a:avLst/>
          </a:prstGeom>
          <a:noFill/>
        </p:spPr>
        <p:txBody>
          <a:bodyPr wrap="square" lIns="0" tIns="0" rIns="0" bIns="0" rtlCol="0" anchor="t"/>
          <a:lstStyle/>
          <a:p>
            <a:pPr latinLnBrk="1">
              <a:lnSpc>
                <a:spcPct val="150000"/>
              </a:lnSpc>
              <a:tabLst>
                <a:tab pos="2480945" algn="l"/>
                <a:tab pos="5241925" algn="l"/>
                <a:tab pos="8307705" algn="l"/>
              </a:tabLst>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.圆</a:t>
            </a:r>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B.椭圆</a:t>
            </a:r>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C.双曲线</a:t>
            </a:r>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D</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.抛物线</a:t>
            </a:r>
            <a:endParaRPr lang="en-US" altLang="zh-CN" sz="2400" dirty="0"/>
          </a:p>
        </p:txBody>
      </p:sp>
      <mc:AlternateContent xmlns:mc="http://schemas.openxmlformats.org/markup-compatibility/2006" xmlns:a14="http://schemas.microsoft.com/office/drawing/2010/main">
        <mc:Choice Requires="a14">
          <p:sp>
            <p:nvSpPr>
              <p:cNvPr id="6" name="QC_5_AS.38_1#451f6e108?vbadefaultcenterpage=1&amp;parentnodeid=1eacbeffd&amp;vbahtmlprocessed=1&amp;bbb=1&amp;hasbroken=1"/>
              <p:cNvSpPr/>
              <p:nvPr/>
            </p:nvSpPr>
            <p:spPr>
              <a:xfrm>
                <a:off x="502920" y="3032348"/>
                <a:ext cx="11183112" cy="2733739"/>
              </a:xfrm>
              <a:prstGeom prst="rect">
                <a:avLst/>
              </a:prstGeom>
              <a:noFill/>
            </p:spPr>
            <p:txBody>
              <a:bodyPr wrap="none" lIns="0" tIns="0" rIns="0" bIns="0" rtlCol="0" anchor="t"/>
              <a:lstStyle/>
              <a:p>
                <a:pPr algn="l" latinLnBrk="1">
                  <a:lnSpc>
                    <a:spcPct val="11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由</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e>
                    </m:ra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+12</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得</a:t>
                </a:r>
                <a14:m>
                  <m:oMath xmlns:m="http://schemas.openxmlformats.org/officeDocument/2006/math">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e>
                    </m:ra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+12</m:t>
                            </m:r>
                          </m:e>
                        </m:d>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500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等式左边表示点</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和点</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1,2</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之间的距离，等式的右边表示点</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到直线</a:t>
                </a:r>
              </a:p>
              <a:p>
                <a:pPr latinLnBrk="1">
                  <a:lnSpc>
                    <a:spcPct val="15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+12=0</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的距离，整个等式表示的意义是点</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到点</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1,2</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的距离和到直线</a:t>
                </a:r>
              </a:p>
              <a:p>
                <a:pPr latinLnBrk="1">
                  <a:lnSpc>
                    <a:spcPct val="15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+12=0</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的距离相等，且点</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1,2</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不在直线</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+12=0</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上</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，所以其轨迹</a:t>
                </a:r>
              </a:p>
              <a:p>
                <a:pPr latinLnBrk="1">
                  <a:lnSpc>
                    <a:spcPct val="15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为抛物线</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.故选D.</a:t>
                </a:r>
                <a:endParaRPr lang="en-US" altLang="zh-CN" sz="2400" dirty="0"/>
              </a:p>
            </p:txBody>
          </p:sp>
        </mc:Choice>
        <mc:Fallback xmlns="">
          <p:sp>
            <p:nvSpPr>
              <p:cNvPr id="6" name="QC_5_AS.38_1#451f6e108?vbadefaultcenterpage=1&amp;parentnodeid=1eacbeffd&amp;vbahtmlprocessed=1&amp;bbb=1&amp;hasbroken=1"/>
              <p:cNvSpPr>
                <a:spLocks noRot="1" noChangeAspect="1" noMove="1" noResize="1" noEditPoints="1" noAdjustHandles="1" noChangeArrowheads="1" noChangeShapeType="1" noTextEdit="1"/>
              </p:cNvSpPr>
              <p:nvPr/>
            </p:nvSpPr>
            <p:spPr>
              <a:xfrm>
                <a:off x="502920" y="3032348"/>
                <a:ext cx="11183112" cy="2733739"/>
              </a:xfrm>
              <a:prstGeom prst="rect">
                <a:avLst/>
              </a:prstGeom>
              <a:blipFill rotWithShape="1">
                <a:blip r:embed="rId4"/>
                <a:stretch>
                  <a:fillRect t="-8" r="-2026" b="-1848"/>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left)">
                                      <p:cBhvr>
                                        <p:cTn id="7" dur="500"/>
                                        <p:tgtEl>
                                          <p:spTgt spid="4">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left)">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6">
                                            <p:bg/>
                                          </p:spTgt>
                                        </p:tgtEl>
                                        <p:attrNameLst>
                                          <p:attrName>style.visibility</p:attrName>
                                        </p:attrNameLst>
                                      </p:cBhvr>
                                      <p:to>
                                        <p:strVal val="visible"/>
                                      </p:to>
                                    </p:set>
                                    <p:animEffect transition="in" filter="wipe(left)">
                                      <p:cBhvr>
                                        <p:cTn id="15" dur="500"/>
                                        <p:tgtEl>
                                          <p:spTgt spid="6">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Effect transition="in" filter="wipe(left)">
                                      <p:cBhvr>
                                        <p:cTn id="18" dur="500"/>
                                        <p:tgtEl>
                                          <p:spTgt spid="6">
                                            <p:txEl>
                                              <p:pRg st="0" end="0"/>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Effect transition="in" filter="wipe(left)">
                                      <p:cBhvr>
                                        <p:cTn id="21" dur="500"/>
                                        <p:tgtEl>
                                          <p:spTgt spid="6">
                                            <p:txEl>
                                              <p:pRg st="1" end="1"/>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6">
                                            <p:txEl>
                                              <p:pRg st="2" end="2"/>
                                            </p:txEl>
                                          </p:spTgt>
                                        </p:tgtEl>
                                        <p:attrNameLst>
                                          <p:attrName>style.visibility</p:attrName>
                                        </p:attrNameLst>
                                      </p:cBhvr>
                                      <p:to>
                                        <p:strVal val="visible"/>
                                      </p:to>
                                    </p:set>
                                    <p:animEffect transition="in" filter="wipe(left)">
                                      <p:cBhvr>
                                        <p:cTn id="24" dur="500"/>
                                        <p:tgtEl>
                                          <p:spTgt spid="6">
                                            <p:txEl>
                                              <p:pRg st="2" end="2"/>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wipe(left)">
                                      <p:cBhvr>
                                        <p:cTn id="27" dur="500"/>
                                        <p:tgtEl>
                                          <p:spTgt spid="6">
                                            <p:txEl>
                                              <p:pRg st="3" end="3"/>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6">
                                            <p:txEl>
                                              <p:pRg st="4" end="4"/>
                                            </p:txEl>
                                          </p:spTgt>
                                        </p:tgtEl>
                                        <p:attrNameLst>
                                          <p:attrName>style.visibility</p:attrName>
                                        </p:attrNameLst>
                                      </p:cBhvr>
                                      <p:to>
                                        <p:strVal val="visible"/>
                                      </p:to>
                                    </p:set>
                                    <p:animEffect transition="in" filter="wipe(left)">
                                      <p:cBhvr>
                                        <p:cTn id="30"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6" grpId="0" build="p"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B_5_BD.39_1#6fdcb9f92?vbadefaultcenterpage=1&amp;parentnodeid=1eacbeffd&amp;vbahtmlprocessed=1&amp;bbb=1&amp;hasbroken=1"/>
              <p:cNvSpPr/>
              <p:nvPr/>
            </p:nvSpPr>
            <p:spPr>
              <a:xfrm>
                <a:off x="502920" y="2249311"/>
                <a:ext cx="11183112" cy="1135952"/>
              </a:xfrm>
              <a:prstGeom prst="rect">
                <a:avLst/>
              </a:prstGeom>
              <a:noFill/>
            </p:spPr>
            <p:txBody>
              <a:bodyPr wrap="none" lIns="0" tIns="0" rIns="0" bIns="0" rtlCol="0" anchor="t"/>
              <a:lstStyle/>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a:t>
                </a:r>
                <a:r>
                  <a:rPr lang="en-US" altLang="zh-CN" sz="24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（2023 </a:t>
                </a:r>
                <a:r>
                  <a:rPr lang="en-US" altLang="zh-CN" sz="2400" b="1"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全国乙卷）</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已知</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rad>
                          <m:radPr>
                            <m:degHide m:val="on"/>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5</m:t>
                            </m:r>
                          </m:e>
                        </m:rad>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在抛物线</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𝐶</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𝑝𝑥</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上，则点</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到抛物线</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𝐶</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的准线</a:t>
                </a:r>
                <a:endPar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的距离为</a:t>
                </a:r>
                <a:r>
                  <a:rPr lang="en-US" altLang="zh-CN" sz="2400" i="0" dirty="0">
                    <a:solidFill>
                      <a:srgbClr val="000000"/>
                    </a:solidFill>
                    <a:latin typeface="宋体" panose="02010600030101010101" pitchFamily="2" charset="-122"/>
                    <a:ea typeface="宋体" panose="02010600030101010101" pitchFamily="2" charset="-122"/>
                    <a:cs typeface="宋体" panose="02010600030101010101" pitchFamily="34" charset="-120"/>
                  </a:rPr>
                  <a:t>__</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2" name="QB_5_BD.39_1#6fdcb9f92?vbadefaultcenterpage=1&amp;parentnodeid=1eacbeffd&amp;vbahtmlprocessed=1&amp;bbb=1&amp;hasbroken=1"/>
              <p:cNvSpPr>
                <a:spLocks noRot="1" noChangeAspect="1" noMove="1" noResize="1" noEditPoints="1" noAdjustHandles="1" noChangeArrowheads="1" noChangeShapeType="1" noTextEdit="1"/>
              </p:cNvSpPr>
              <p:nvPr/>
            </p:nvSpPr>
            <p:spPr>
              <a:xfrm>
                <a:off x="502920" y="2249311"/>
                <a:ext cx="11183112" cy="1135952"/>
              </a:xfrm>
              <a:prstGeom prst="rect">
                <a:avLst/>
              </a:prstGeom>
              <a:blipFill rotWithShape="1">
                <a:blip r:embed="rId3"/>
                <a:stretch>
                  <a:fillRect t="-12" r="-203" b="-1022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QB_5_AN.40_1#6fdcb9f92.blank?vbadefaultcenterpage=1&amp;parentnodeid=1eacbeffd&amp;vbapositionanswer=20&amp;vbahtmlprocessed=1&amp;rh=43.2"/>
              <p:cNvSpPr/>
              <p:nvPr/>
            </p:nvSpPr>
            <p:spPr>
              <a:xfrm>
                <a:off x="1734820" y="2801634"/>
                <a:ext cx="284163" cy="510286"/>
              </a:xfrm>
              <a:prstGeom prst="rect">
                <a:avLst/>
              </a:prstGeom>
              <a:noFill/>
            </p:spPr>
            <p:txBody>
              <a:bodyPr wrap="none" lIns="0" tIns="0" rIns="0" bIns="0" rtlCol="0" anchor="t"/>
              <a:lstStyle/>
              <a:p>
                <a:pPr marL="0" algn="ctr" latinLnBrk="1">
                  <a:lnSpc>
                    <a:spcPts val="4000"/>
                  </a:lnSpc>
                </a:pPr>
                <a14:m>
                  <m:oMath xmlns:m="http://schemas.openxmlformats.org/officeDocument/2006/math">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9</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xmlns="">
          <p:sp>
            <p:nvSpPr>
              <p:cNvPr id="3" name="QB_5_AN.40_1#6fdcb9f92.blank?vbadefaultcenterpage=1&amp;parentnodeid=1eacbeffd&amp;vbapositionanswer=20&amp;vbahtmlprocessed=1&amp;rh=43.2"/>
              <p:cNvSpPr>
                <a:spLocks noRot="1" noChangeAspect="1" noMove="1" noResize="1" noEditPoints="1" noAdjustHandles="1" noChangeArrowheads="1" noChangeShapeType="1" noTextEdit="1"/>
              </p:cNvSpPr>
              <p:nvPr/>
            </p:nvSpPr>
            <p:spPr>
              <a:xfrm>
                <a:off x="1734820" y="2801634"/>
                <a:ext cx="284163" cy="510286"/>
              </a:xfrm>
              <a:prstGeom prst="rect">
                <a:avLst/>
              </a:prstGeom>
              <a:blipFill rotWithShape="1">
                <a:blip r:embed="rId4"/>
                <a:stretch>
                  <a:fillRect t="-3" r="112" b="7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QB_5_AS.41_1#6fdcb9f92?vbadefaultcenterpage=1&amp;parentnodeid=1eacbeffd&amp;vbahtmlprocessed=1&amp;bbb=1&amp;hasbroken=1"/>
              <p:cNvSpPr/>
              <p:nvPr/>
            </p:nvSpPr>
            <p:spPr>
              <a:xfrm>
                <a:off x="502920" y="3385707"/>
                <a:ext cx="11183112" cy="1510983"/>
              </a:xfrm>
              <a:prstGeom prst="rect">
                <a:avLst/>
              </a:prstGeom>
              <a:noFill/>
            </p:spPr>
            <p:txBody>
              <a:bodyPr wrap="non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因为点</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在抛物线上，所以</a:t>
                </a:r>
                <a14:m>
                  <m:oMath xmlns:m="http://schemas.openxmlformats.org/officeDocument/2006/math">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e>
                            </m:rad>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𝑝</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𝑝</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，则抛物线方程为</a:t>
                </a:r>
              </a:p>
              <a:p>
                <a:pPr latinLnBrk="1">
                  <a:lnSpc>
                    <a:spcPct val="150000"/>
                  </a:lnSpc>
                </a:pPr>
                <a14:m>
                  <m:oMath xmlns:m="http://schemas.openxmlformats.org/officeDocument/2006/math">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，其准线方程为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，则点</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到抛物线</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𝐶</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的准线的距离为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9</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4" name="QB_5_AS.41_1#6fdcb9f92?vbadefaultcenterpage=1&amp;parentnodeid=1eacbeffd&amp;vbahtmlprocessed=1&amp;bbb=1&amp;hasbroken=1"/>
              <p:cNvSpPr>
                <a:spLocks noRot="1" noChangeAspect="1" noMove="1" noResize="1" noEditPoints="1" noAdjustHandles="1" noChangeArrowheads="1" noChangeShapeType="1" noTextEdit="1"/>
              </p:cNvSpPr>
              <p:nvPr/>
            </p:nvSpPr>
            <p:spPr>
              <a:xfrm>
                <a:off x="502920" y="3385707"/>
                <a:ext cx="11183112" cy="1510983"/>
              </a:xfrm>
              <a:prstGeom prst="rect">
                <a:avLst/>
              </a:prstGeom>
              <a:blipFill rotWithShape="1">
                <a:blip r:embed="rId5"/>
                <a:stretch>
                  <a:fillRect t="-35" r="1" b="-3643"/>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
                                            <p:bg/>
                                          </p:spTgt>
                                        </p:tgtEl>
                                        <p:attrNameLst>
                                          <p:attrName>style.visibility</p:attrName>
                                        </p:attrNameLst>
                                      </p:cBhvr>
                                      <p:to>
                                        <p:strVal val="visible"/>
                                      </p:to>
                                    </p:set>
                                    <p:animEffect transition="in" filter="wipe(left)">
                                      <p:cBhvr>
                                        <p:cTn id="15" dur="500"/>
                                        <p:tgtEl>
                                          <p:spTgt spid="4">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wipe(left)">
                                      <p:cBhvr>
                                        <p:cTn id="18" dur="500"/>
                                        <p:tgtEl>
                                          <p:spTgt spid="4">
                                            <p:txEl>
                                              <p:pRg st="0" end="0"/>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wipe(left)">
                                      <p:cBhvr>
                                        <p:cTn id="21"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build="p"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plit dir="in"/>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B_5_BD.42_1#3f3fbfe5a?vbadefaultcenterpage=1&amp;parentnodeid=1eacbeffd&amp;vbahtmlprocessed=1&amp;bbb=1&amp;hasbroken=1"/>
              <p:cNvSpPr/>
              <p:nvPr/>
            </p:nvSpPr>
            <p:spPr>
              <a:xfrm>
                <a:off x="502920" y="3055665"/>
                <a:ext cx="11183112" cy="1034669"/>
              </a:xfrm>
              <a:prstGeom prst="rect">
                <a:avLst/>
              </a:prstGeom>
              <a:noFill/>
            </p:spPr>
            <p:txBody>
              <a:bodyPr wrap="none" lIns="0" tIns="0" rIns="0" bIns="0" rtlCol="0" anchor="t"/>
              <a:lstStyle/>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3.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设</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𝑃</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是抛物线</a:t>
                </a:r>
                <a14:m>
                  <m:oMath xmlns:m="http://schemas.openxmlformats.org/officeDocument/2006/math">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=4</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上的一个动点，</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𝐹</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为抛物线的焦点，若</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𝐵</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3,2</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d>
                      <m:dPr>
                        <m:begChr m:val="|"/>
                        <m:end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𝑃𝐵</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d>
                      <m:dPr>
                        <m:begChr m:val="|"/>
                        <m:end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𝑃𝐹</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p>
              <a:p>
                <a:pPr latinLnBrk="1">
                  <a:lnSpc>
                    <a:spcPct val="150000"/>
                  </a:lnSpc>
                </a:pP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的最小值为</a:t>
                </a:r>
                <a:r>
                  <a:rPr lang="en-US" altLang="zh-CN" sz="2400" i="0" dirty="0">
                    <a:solidFill>
                      <a:srgbClr val="000000"/>
                    </a:solidFill>
                    <a:latin typeface="宋体" panose="02010600030101010101" pitchFamily="2" charset="-122"/>
                    <a:ea typeface="宋体" panose="02010600030101010101" pitchFamily="2" charset="-122"/>
                    <a:cs typeface="宋体" panose="02010600030101010101" pitchFamily="34" charset="-120"/>
                  </a:rPr>
                  <a:t>___</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2" name="QB_5_BD.42_1#3f3fbfe5a?vbadefaultcenterpage=1&amp;parentnodeid=1eacbeffd&amp;vbahtmlprocessed=1&amp;bbb=1&amp;hasbroken=1"/>
              <p:cNvSpPr>
                <a:spLocks noRot="1" noChangeAspect="1" noMove="1" noResize="1" noEditPoints="1" noAdjustHandles="1" noChangeArrowheads="1" noChangeShapeType="1" noTextEdit="1"/>
              </p:cNvSpPr>
              <p:nvPr/>
            </p:nvSpPr>
            <p:spPr>
              <a:xfrm>
                <a:off x="502920" y="3055665"/>
                <a:ext cx="11183112" cy="1034669"/>
              </a:xfrm>
              <a:prstGeom prst="rect">
                <a:avLst/>
              </a:prstGeom>
              <a:blipFill rotWithShape="1">
                <a:blip r:embed="rId3"/>
                <a:stretch>
                  <a:fillRect t="-4" r="1" b="-8011"/>
                </a:stretch>
              </a:blipFill>
            </p:spPr>
            <p:txBody>
              <a:bodyPr/>
              <a:lstStyle/>
              <a:p>
                <a:r>
                  <a:rPr lang="zh-CN" altLang="en-US">
                    <a:noFill/>
                  </a:rPr>
                  <a:t> </a:t>
                </a:r>
              </a:p>
            </p:txBody>
          </p:sp>
        </mc:Fallback>
      </mc:AlternateContent>
      <p:sp>
        <p:nvSpPr>
          <p:cNvPr id="3" name="QB_5_AN.43_1#3f3fbfe5a.blank?vbadefaultcenterpage=1&amp;parentnodeid=1eacbeffd&amp;vbapositionanswer=21&amp;vbahtmlprocessed=1"/>
          <p:cNvSpPr/>
          <p:nvPr/>
        </p:nvSpPr>
        <p:spPr>
          <a:xfrm>
            <a:off x="2077720" y="3566206"/>
            <a:ext cx="373063" cy="478600"/>
          </a:xfrm>
          <a:prstGeom prst="rect">
            <a:avLst/>
          </a:prstGeom>
          <a:noFill/>
        </p:spPr>
        <p:txBody>
          <a:bodyPr wrap="none" lIns="0" tIns="0" rIns="0" bIns="0" rtlCol="0" anchor="t"/>
          <a:lstStyle/>
          <a:p>
            <a:pPr marL="0" algn="ctr" latinLnBrk="1">
              <a:lnSpc>
                <a:spcPts val="42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4</a:t>
            </a:r>
            <a:endParaRPr lang="en-US" altLang="zh-CN" sz="2400" dirty="0"/>
          </a:p>
        </p:txBody>
      </p:sp>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B_5_AS.44_1#3f3fbfe5a?vbadefaultcenterpage=1&amp;parentnodeid=1eacbeffd&amp;vbahtmlprocessed=1&amp;bbb=1&amp;hasbroken=1"/>
              <p:cNvSpPr/>
              <p:nvPr/>
            </p:nvSpPr>
            <p:spPr>
              <a:xfrm>
                <a:off x="502920" y="1311892"/>
                <a:ext cx="11183112" cy="1587310"/>
              </a:xfrm>
              <a:prstGeom prst="rect">
                <a:avLst/>
              </a:prstGeom>
              <a:noFill/>
            </p:spPr>
            <p:txBody>
              <a:bodyPr wrap="non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如图，过点</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作</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𝐵𝑄</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垂直于准线，交准线于点</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𝑄</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,交抛物线于点</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,连接</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𝐹</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，则</a:t>
                </a:r>
              </a:p>
              <a:p>
                <a:pPr latinLnBrk="1">
                  <a:lnSpc>
                    <a:spcPct val="150000"/>
                  </a:lnSpc>
                </a:pPr>
                <a14:m>
                  <m:oMath xmlns:m="http://schemas.openxmlformats.org/officeDocument/2006/math">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𝑄</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𝐹</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.又</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𝐹</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1,0</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𝑃𝐵</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𝑃𝐹</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𝑄</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𝐵𝑄</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,即</a:t>
                </a:r>
                <a14:m>
                  <m:oMath xmlns:m="http://schemas.openxmlformats.org/officeDocument/2006/math">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𝑃𝐵</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𝑃𝐹</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a:t>
                </a:r>
              </a:p>
              <a:p>
                <a:pPr latinLnBrk="1">
                  <a:lnSpc>
                    <a:spcPct val="15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最小值为</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4.</a:t>
                </a:r>
                <a:endParaRPr lang="en-US" altLang="zh-CN" sz="2400" dirty="0"/>
              </a:p>
            </p:txBody>
          </p:sp>
        </mc:Choice>
        <mc:Fallback xmlns="">
          <p:sp>
            <p:nvSpPr>
              <p:cNvPr id="2" name="QB_5_AS.44_1#3f3fbfe5a?vbadefaultcenterpage=1&amp;parentnodeid=1eacbeffd&amp;vbahtmlprocessed=1&amp;bbb=1&amp;hasbroken=1"/>
              <p:cNvSpPr>
                <a:spLocks noRot="1" noChangeAspect="1" noMove="1" noResize="1" noEditPoints="1" noAdjustHandles="1" noChangeArrowheads="1" noChangeShapeType="1" noTextEdit="1"/>
              </p:cNvSpPr>
              <p:nvPr/>
            </p:nvSpPr>
            <p:spPr>
              <a:xfrm>
                <a:off x="502920" y="1311892"/>
                <a:ext cx="11183112" cy="1587310"/>
              </a:xfrm>
              <a:prstGeom prst="rect">
                <a:avLst/>
              </a:prstGeom>
              <a:blipFill rotWithShape="1">
                <a:blip r:embed="rId3"/>
                <a:stretch>
                  <a:fillRect t="-39" r="-1225" b="-3654"/>
                </a:stretch>
              </a:blipFill>
            </p:spPr>
            <p:txBody>
              <a:bodyPr/>
              <a:lstStyle/>
              <a:p>
                <a:r>
                  <a:rPr lang="zh-CN" altLang="en-US">
                    <a:noFill/>
                  </a:rPr>
                  <a:t> </a:t>
                </a:r>
              </a:p>
            </p:txBody>
          </p:sp>
        </mc:Fallback>
      </mc:AlternateContent>
      <p:pic>
        <p:nvPicPr>
          <p:cNvPr id="3" name="QB_5_AS.44_2#3f3fbfe5a?vbadefaultcenterpage=1&amp;parentnodeid=1eacbeffd&amp;vbahtmlprocessed=1" descr="preencoded.png"/>
          <p:cNvPicPr>
            <a:picLocks noChangeAspect="1"/>
          </p:cNvPicPr>
          <p:nvPr/>
        </p:nvPicPr>
        <p:blipFill>
          <a:blip r:embed="rId4">
            <a:clrChange>
              <a:clrFrom>
                <a:srgbClr val="FFFFFF"/>
              </a:clrFrom>
              <a:clrTo>
                <a:srgbClr val="FFFFFF">
                  <a:alpha val="0"/>
                </a:srgbClr>
              </a:clrTo>
            </a:clrChange>
          </a:blip>
          <a:stretch>
            <a:fillRect/>
          </a:stretch>
        </p:blipFill>
        <p:spPr>
          <a:xfrm>
            <a:off x="4773168" y="3026900"/>
            <a:ext cx="2642616" cy="2807208"/>
          </a:xfrm>
          <a:prstGeom prst="rect">
            <a:avLst/>
          </a:prstGeom>
          <a:noFill/>
          <a:extLst>
            <a:ext uri="{909E8E84-426E-40DD-AFC4-6F175D3DCCD1}">
              <a14:hiddenFill xmlns:a14="http://schemas.microsoft.com/office/drawing/2010/main">
                <a:solidFill>
                  <a:scrgbClr r="0" g="0" b="0">
                    <a:alpha val="0"/>
                  </a:scrgbClr>
                </a:solidFill>
              </a14:hiddenFill>
            </a:ext>
          </a:extLst>
        </p:spPr>
      </p:pic>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wipe(left)">
                                      <p:cBhvr>
                                        <p:cTn id="13" dur="500"/>
                                        <p:tgtEl>
                                          <p:spTgt spid="2">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left)">
                                      <p:cBhvr>
                                        <p:cTn id="16" dur="500"/>
                                        <p:tgtEl>
                                          <p:spTgt spid="2">
                                            <p:txEl>
                                              <p:pRg st="2" end="2"/>
                                            </p:txEl>
                                          </p:spTgt>
                                        </p:tgtEl>
                                      </p:cBhvr>
                                    </p:animEffect>
                                  </p:childTnLst>
                                </p:cTn>
                              </p:par>
                              <p:par>
                                <p:cTn id="17" presetID="22" presetClass="entr" presetSubtype="8"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left)">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_5_BD#c51ff9071?vbadefaultcenterpage=1&amp;parentnodeid=1eacbeffd&amp;vbahtmlprocessed=1" descr="preencoded.png"/>
          <p:cNvPicPr>
            <a:picLocks noChangeAspect="1"/>
          </p:cNvPicPr>
          <p:nvPr/>
        </p:nvPicPr>
        <p:blipFill>
          <a:blip r:embed="rId3">
            <a:clrChange>
              <a:clrFrom>
                <a:srgbClr val="FFFFFF"/>
              </a:clrFrom>
              <a:clrTo>
                <a:srgbClr val="FFFFFF">
                  <a:alpha val="0"/>
                </a:srgbClr>
              </a:clrTo>
            </a:clrChange>
          </a:blip>
          <a:stretch>
            <a:fillRect/>
          </a:stretch>
        </p:blipFill>
        <p:spPr>
          <a:xfrm>
            <a:off x="4480560" y="1083641"/>
            <a:ext cx="3236976" cy="393192"/>
          </a:xfrm>
          <a:prstGeom prst="rect">
            <a:avLst/>
          </a:prstGeom>
          <a:noFill/>
          <a:extLst>
            <a:ext uri="{909E8E84-426E-40DD-AFC4-6F175D3DCCD1}">
              <a14:hiddenFill xmlns:a14="http://schemas.microsoft.com/office/drawing/2010/main">
                <a:solidFill>
                  <a:scrgbClr r="0" g="0" b="0">
                    <a:alpha val="0"/>
                  </a:scrgbClr>
                </a:solidFill>
              </a14:hiddenFill>
            </a:ext>
          </a:extLst>
        </p:spPr>
      </p:pic>
      <p:sp>
        <p:nvSpPr>
          <p:cNvPr id="3" name="P_5_BD#c51ff9071?vbadefaultcenterpage=1&amp;parentnodeid=1eacbeffd&amp;vbahtmlprocessed=1"/>
          <p:cNvSpPr/>
          <p:nvPr/>
        </p:nvSpPr>
        <p:spPr>
          <a:xfrm>
            <a:off x="502920" y="1609929"/>
            <a:ext cx="11183112" cy="490220"/>
          </a:xfrm>
          <a:prstGeom prst="rect">
            <a:avLst/>
          </a:prstGeom>
          <a:noFill/>
        </p:spPr>
        <p:txBody>
          <a:bodyPr wrap="square" lIns="0" tIns="0" rIns="0" bIns="0" rtlCol="0" anchor="t"/>
          <a:lstStyle/>
          <a:p>
            <a:pPr algn="ctr"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抛物线定义应用的三种类型及解题策略</a:t>
            </a:r>
            <a:endParaRPr lang="en-US" altLang="zh-CN" sz="2400" dirty="0"/>
          </a:p>
        </p:txBody>
      </p:sp>
      <p:graphicFrame>
        <p:nvGraphicFramePr>
          <p:cNvPr id="23" name="P_5_BD#c51ff9071?colgroup=3,31&amp;vbadefaultcenterpage=1&amp;parentnodeid=1eacbeffd&amp;vbahtmlprocessed=1&amp;bbb=1&amp;hasbroken=1"/>
          <p:cNvGraphicFramePr>
            <a:graphicFrameLocks noGrp="1"/>
          </p:cNvGraphicFramePr>
          <p:nvPr/>
        </p:nvGraphicFramePr>
        <p:xfrm>
          <a:off x="502920" y="2232229"/>
          <a:ext cx="11155680" cy="3328416"/>
        </p:xfrm>
        <a:graphic>
          <a:graphicData uri="http://schemas.openxmlformats.org/drawingml/2006/table">
            <a:tbl>
              <a:tblPr/>
              <a:tblGrid>
                <a:gridCol w="1325880">
                  <a:extLst>
                    <a:ext uri="{9D8B030D-6E8A-4147-A177-3AD203B41FA5}">
                      <a16:colId xmlns:a16="http://schemas.microsoft.com/office/drawing/2014/main" val="20000"/>
                    </a:ext>
                  </a:extLst>
                </a:gridCol>
                <a:gridCol w="9829800">
                  <a:extLst>
                    <a:ext uri="{9D8B030D-6E8A-4147-A177-3AD203B41FA5}">
                      <a16:colId xmlns:a16="http://schemas.microsoft.com/office/drawing/2014/main" val="20001"/>
                    </a:ext>
                  </a:extLst>
                </a:gridCol>
              </a:tblGrid>
              <a:tr h="910844">
                <a:tc>
                  <a:txBody>
                    <a:bodyPr/>
                    <a:lstStyle/>
                    <a:p>
                      <a:pPr mar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轨迹问</a:t>
                      </a:r>
                    </a:p>
                    <a:p>
                      <a:pPr marL="0" lv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题</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indent="0"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用抛物线的定义可以确定与定点</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、定直线的距离有关的动点轨迹是否为</a:t>
                      </a:r>
                    </a:p>
                    <a:p>
                      <a:pPr marL="0" lvl="0" indent="0" algn="l"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抛物线</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910844">
                <a:tc>
                  <a:txBody>
                    <a:bodyPr/>
                    <a:lstStyle/>
                    <a:p>
                      <a:pPr mar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距离问</a:t>
                      </a:r>
                    </a:p>
                    <a:p>
                      <a:pPr marL="0" lv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题</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灵活地进行抛物线上的点到焦点的距离与其到准线的距离间的等价转化</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386142">
                <a:tc>
                  <a:txBody>
                    <a:bodyPr/>
                    <a:lstStyle/>
                    <a:p>
                      <a:pPr mar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最值问</a:t>
                      </a:r>
                    </a:p>
                    <a:p>
                      <a:pPr marL="0" lv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题</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indent="0"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将抛物线上的点到焦点（准线）的距离转化为该点到准线（焦点</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）的距</a:t>
                      </a:r>
                    </a:p>
                    <a:p>
                      <a:pPr marL="0" indent="0" algn="l"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离</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，构造出“两点之间线段最短”或利用“与直线上所有点的连线中</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，垂线</a:t>
                      </a:r>
                    </a:p>
                    <a:p>
                      <a:pPr marL="0" lvl="0" indent="0" algn="l"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段最短</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”求解问题</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5" name="P_5_BD#c51ff9071?vbadefaultcenterpage=1&amp;parentnodeid=1eacbeffd&amp;vbahtmlprocessed=1"/>
          <p:cNvSpPr/>
          <p:nvPr/>
        </p:nvSpPr>
        <p:spPr>
          <a:xfrm>
            <a:off x="502920" y="5572329"/>
            <a:ext cx="11183112" cy="490030"/>
          </a:xfrm>
          <a:prstGeom prst="rect">
            <a:avLst/>
          </a:prstGeom>
          <a:noFill/>
        </p:spPr>
        <p:txBody>
          <a:bodyPr wrap="square" lIns="0" tIns="0" rIns="0" bIns="0" rtlCol="0" anchor="t"/>
          <a:lstStyle/>
          <a:p>
            <a:pPr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【注意】利用定义时一定要验证“定点”是否在“定直线”上.</a:t>
            </a:r>
            <a:endParaRPr lang="en-US" altLang="zh-CN" sz="2400" dirty="0"/>
          </a:p>
        </p:txBody>
      </p:sp>
    </p:spTree>
  </p:cSld>
  <p:clrMapOvr>
    <a:masterClrMapping/>
  </p:clrMapOvr>
  <p:transition>
    <p:split dir="in"/>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_4_BD#026c87a9a?vbadefaultcenterpage=1&amp;parentnodeid=328374935&amp;vbahtmlprocessed=1"/>
          <p:cNvSpPr/>
          <p:nvPr/>
        </p:nvSpPr>
        <p:spPr>
          <a:xfrm>
            <a:off x="502920" y="756000"/>
            <a:ext cx="11183112" cy="995680"/>
          </a:xfrm>
          <a:prstGeom prst="rect">
            <a:avLst/>
          </a:prstGeom>
          <a:noFill/>
        </p:spPr>
        <p:txBody>
          <a:bodyPr wrap="square" lIns="0" tIns="0" rIns="0" bIns="0" rtlCol="0" anchor="t"/>
          <a:lstStyle/>
          <a:p>
            <a:pPr algn="l" latinLnBrk="1">
              <a:lnSpc>
                <a:spcPct val="150000"/>
              </a:lnSpc>
            </a:pPr>
            <a:r>
              <a:rPr lang="en-US" altLang="zh-CN" sz="2800" b="1" i="0" dirty="0">
                <a:solidFill>
                  <a:srgbClr val="6E87BD"/>
                </a:solidFill>
                <a:latin typeface="Times New Roman" panose="02020603050405020304" pitchFamily="34" charset="0"/>
                <a:ea typeface="微软雅黑" panose="020B0503020204020204" pitchFamily="34" charset="-122"/>
                <a:cs typeface="Times New Roman" panose="02020603050405020304" pitchFamily="34" charset="-120"/>
              </a:rPr>
              <a:t>考点二</a:t>
            </a:r>
            <a:r>
              <a:rPr lang="en-US" altLang="zh-CN" sz="2800" b="1" i="0" dirty="0">
                <a:solidFill>
                  <a:srgbClr val="6E87BD"/>
                </a:solidFill>
                <a:latin typeface="宋体" panose="02010600030101010101" pitchFamily="2" charset="-122"/>
                <a:ea typeface="宋体" panose="02010600030101010101" pitchFamily="2" charset="-122"/>
                <a:cs typeface="宋体" panose="02010600030101010101" pitchFamily="34" charset="-120"/>
              </a:rPr>
              <a:t> </a:t>
            </a:r>
            <a:r>
              <a:rPr lang="en-US" altLang="zh-CN" sz="2800" b="1" i="0" dirty="0">
                <a:solidFill>
                  <a:srgbClr val="6E87BD"/>
                </a:solidFill>
                <a:latin typeface="Times New Roman" panose="02020603050405020304" pitchFamily="34" charset="0"/>
                <a:ea typeface="微软雅黑" panose="020B0503020204020204" pitchFamily="34" charset="-122"/>
                <a:cs typeface="Times New Roman" panose="02020603050405020304" pitchFamily="34" charset="-120"/>
              </a:rPr>
              <a:t>抛物线的标准方程［师生共研］</a:t>
            </a:r>
            <a:endParaRPr lang="en-US" altLang="zh-CN" sz="2800" dirty="0"/>
          </a:p>
        </p:txBody>
      </p:sp>
      <p:sp>
        <p:nvSpPr>
          <p:cNvPr id="3" name="QO_5_BD.45_1#e2ff63bae?vbadefaultcenterpage=1&amp;parentnodeid=026c87a9a&amp;vbahtmlprocessed=1"/>
          <p:cNvSpPr/>
          <p:nvPr/>
        </p:nvSpPr>
        <p:spPr>
          <a:xfrm>
            <a:off x="502920" y="1395810"/>
            <a:ext cx="11183112" cy="486029"/>
          </a:xfrm>
          <a:prstGeom prst="rect">
            <a:avLst/>
          </a:prstGeom>
          <a:noFill/>
        </p:spPr>
        <p:txBody>
          <a:bodyPr wrap="square" lIns="0" tIns="0" rIns="0" bIns="0" rtlCol="0" anchor="t"/>
          <a:lstStyle/>
          <a:p>
            <a:pPr marL="0"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典例1</a:t>
            </a:r>
            <a:r>
              <a:rPr lang="en-US" altLang="zh-CN" sz="2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求分别满足下列条件的抛物线的标准方程：</a:t>
            </a:r>
            <a:endParaRPr lang="en-US" altLang="zh-CN" sz="2400" dirty="0"/>
          </a:p>
        </p:txBody>
      </p:sp>
      <mc:AlternateContent xmlns:mc="http://schemas.openxmlformats.org/markup-compatibility/2006" xmlns:a14="http://schemas.microsoft.com/office/drawing/2010/main">
        <mc:Choice Requires="a14">
          <p:sp>
            <p:nvSpPr>
              <p:cNvPr id="4" name="QO_5_BD.45_2#e2ff63bae?segpoint=1&amp;vbadefaultcenterpage=1&amp;parentnodeid=026c87a9a&amp;vbahtmlprocessed=1"/>
              <p:cNvSpPr/>
              <p:nvPr/>
            </p:nvSpPr>
            <p:spPr>
              <a:xfrm>
                <a:off x="502920" y="1945291"/>
                <a:ext cx="11183112" cy="490030"/>
              </a:xfrm>
              <a:prstGeom prst="rect">
                <a:avLst/>
              </a:prstGeom>
              <a:noFill/>
            </p:spPr>
            <p:txBody>
              <a:bodyPr wrap="square" lIns="0" tIns="0" rIns="0" bIns="0" rtlCol="0" anchor="t"/>
              <a:lstStyle/>
              <a:p>
                <a:pPr marL="0"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（1）顶点在原点，准线方程为</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=4</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4" name="QO_5_BD.45_2#e2ff63bae?segpoint=1&amp;vbadefaultcenterpage=1&amp;parentnodeid=026c87a9a&amp;vbahtmlprocessed=1"/>
              <p:cNvSpPr>
                <a:spLocks noRot="1" noChangeAspect="1" noMove="1" noResize="1" noEditPoints="1" noAdjustHandles="1" noChangeArrowheads="1" noChangeShapeType="1" noTextEdit="1"/>
              </p:cNvSpPr>
              <p:nvPr/>
            </p:nvSpPr>
            <p:spPr>
              <a:xfrm>
                <a:off x="502920" y="1945291"/>
                <a:ext cx="11183112" cy="490030"/>
              </a:xfrm>
              <a:prstGeom prst="rect">
                <a:avLst/>
              </a:prstGeom>
              <a:blipFill rotWithShape="1">
                <a:blip r:embed="rId3"/>
                <a:stretch>
                  <a:fillRect t="-58" r="1" b="-1190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QO_5_BD.45_3#e2ff63bae?segpoint=1&amp;vbadefaultcenterpage=1&amp;parentnodeid=026c87a9a&amp;vbahtmlprocessed=1"/>
              <p:cNvSpPr/>
              <p:nvPr/>
            </p:nvSpPr>
            <p:spPr>
              <a:xfrm>
                <a:off x="502920" y="2491391"/>
                <a:ext cx="11183112" cy="490030"/>
              </a:xfrm>
              <a:prstGeom prst="rect">
                <a:avLst/>
              </a:prstGeom>
              <a:noFill/>
            </p:spPr>
            <p:txBody>
              <a:bodyPr wrap="square" lIns="0" tIns="0" rIns="0" bIns="0" rtlCol="0" anchor="t"/>
              <a:lstStyle/>
              <a:p>
                <a:pPr marL="0"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（2）顶点在原点，且过点</a:t>
                </a:r>
                <a14:m>
                  <m:oMath xmlns:m="http://schemas.openxmlformats.org/officeDocument/2006/math">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−3,2</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5" name="QO_5_BD.45_3#e2ff63bae?segpoint=1&amp;vbadefaultcenterpage=1&amp;parentnodeid=026c87a9a&amp;vbahtmlprocessed=1"/>
              <p:cNvSpPr>
                <a:spLocks noRot="1" noChangeAspect="1" noMove="1" noResize="1" noEditPoints="1" noAdjustHandles="1" noChangeArrowheads="1" noChangeShapeType="1" noTextEdit="1"/>
              </p:cNvSpPr>
              <p:nvPr/>
            </p:nvSpPr>
            <p:spPr>
              <a:xfrm>
                <a:off x="502920" y="2491391"/>
                <a:ext cx="11183112" cy="490030"/>
              </a:xfrm>
              <a:prstGeom prst="rect">
                <a:avLst/>
              </a:prstGeom>
              <a:blipFill rotWithShape="1">
                <a:blip r:embed="rId4"/>
                <a:stretch>
                  <a:fillRect t="-58" r="1" b="-1190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QO_5_BD.45_4#e2ff63bae?segpoint=1&amp;vbadefaultcenterpage=1&amp;parentnodeid=026c87a9a&amp;vbahtmlprocessed=1"/>
              <p:cNvSpPr/>
              <p:nvPr/>
            </p:nvSpPr>
            <p:spPr>
              <a:xfrm>
                <a:off x="502920" y="3037491"/>
                <a:ext cx="11183112" cy="490030"/>
              </a:xfrm>
              <a:prstGeom prst="rect">
                <a:avLst/>
              </a:prstGeom>
              <a:noFill/>
            </p:spPr>
            <p:txBody>
              <a:bodyPr wrap="square" lIns="0" tIns="0" rIns="0" bIns="0" rtlCol="0" anchor="t"/>
              <a:lstStyle/>
              <a:p>
                <a:pPr marL="0"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（3）顶点在原点，对称轴为</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轴，焦点在直线</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−4</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−12=0</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上；</a:t>
                </a:r>
                <a:endParaRPr lang="en-US" altLang="zh-CN" sz="2400" dirty="0"/>
              </a:p>
            </p:txBody>
          </p:sp>
        </mc:Choice>
        <mc:Fallback xmlns="">
          <p:sp>
            <p:nvSpPr>
              <p:cNvPr id="6" name="QO_5_BD.45_4#e2ff63bae?segpoint=1&amp;vbadefaultcenterpage=1&amp;parentnodeid=026c87a9a&amp;vbahtmlprocessed=1"/>
              <p:cNvSpPr>
                <a:spLocks noRot="1" noChangeAspect="1" noMove="1" noResize="1" noEditPoints="1" noAdjustHandles="1" noChangeArrowheads="1" noChangeShapeType="1" noTextEdit="1"/>
              </p:cNvSpPr>
              <p:nvPr/>
            </p:nvSpPr>
            <p:spPr>
              <a:xfrm>
                <a:off x="502920" y="3037491"/>
                <a:ext cx="11183112" cy="490030"/>
              </a:xfrm>
              <a:prstGeom prst="rect">
                <a:avLst/>
              </a:prstGeom>
              <a:blipFill rotWithShape="1">
                <a:blip r:embed="rId5"/>
                <a:stretch>
                  <a:fillRect t="-58" r="1" b="-1190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QO_5_BD.45_5#e2ff63bae?segpoint=1&amp;vbadefaultcenterpage=1&amp;parentnodeid=026c87a9a&amp;vbahtmlprocessed=1"/>
              <p:cNvSpPr/>
              <p:nvPr/>
            </p:nvSpPr>
            <p:spPr>
              <a:xfrm>
                <a:off x="502920" y="3583591"/>
                <a:ext cx="11183112" cy="490030"/>
              </a:xfrm>
              <a:prstGeom prst="rect">
                <a:avLst/>
              </a:prstGeom>
              <a:noFill/>
            </p:spPr>
            <p:txBody>
              <a:bodyPr wrap="square" lIns="0" tIns="0" rIns="0" bIns="0" rtlCol="0" anchor="t"/>
              <a:lstStyle/>
              <a:p>
                <a:pPr marL="0"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（4）顶点在原点，焦点在</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轴上，且抛物线上一点</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𝑚</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到焦点的距离为5.</a:t>
                </a:r>
                <a:endParaRPr lang="en-US" altLang="zh-CN" sz="2400" dirty="0"/>
              </a:p>
            </p:txBody>
          </p:sp>
        </mc:Choice>
        <mc:Fallback xmlns="">
          <p:sp>
            <p:nvSpPr>
              <p:cNvPr id="7" name="QO_5_BD.45_5#e2ff63bae?segpoint=1&amp;vbadefaultcenterpage=1&amp;parentnodeid=026c87a9a&amp;vbahtmlprocessed=1"/>
              <p:cNvSpPr>
                <a:spLocks noRot="1" noChangeAspect="1" noMove="1" noResize="1" noEditPoints="1" noAdjustHandles="1" noChangeArrowheads="1" noChangeShapeType="1" noTextEdit="1"/>
              </p:cNvSpPr>
              <p:nvPr/>
            </p:nvSpPr>
            <p:spPr>
              <a:xfrm>
                <a:off x="502920" y="3583591"/>
                <a:ext cx="11183112" cy="490030"/>
              </a:xfrm>
              <a:prstGeom prst="rect">
                <a:avLst/>
              </a:prstGeom>
              <a:blipFill rotWithShape="1">
                <a:blip r:embed="rId6"/>
                <a:stretch>
                  <a:fillRect t="-58" r="1" b="-11902"/>
                </a:stretch>
              </a:blipFill>
            </p:spPr>
            <p:txBody>
              <a:bodyPr/>
              <a:lstStyle/>
              <a:p>
                <a:r>
                  <a:rPr lang="zh-CN" altLang="en-US">
                    <a:noFill/>
                  </a:rPr>
                  <a:t> </a:t>
                </a:r>
              </a:p>
            </p:txBody>
          </p:sp>
        </mc:Fallback>
      </mc:AlternateContent>
    </p:spTree>
  </p:cSld>
  <p:clrMapOvr>
    <a:masterClrMapping/>
  </p:clrMapOvr>
  <p:transition>
    <p:split dir="in"/>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O_5_AS.46_1#e2ff63bae?vbadefaultcenterpage=1&amp;parentnodeid=026c87a9a&amp;vbahtmlprocessed=1&amp;bbb=1&amp;hasbroken=1"/>
              <p:cNvSpPr/>
              <p:nvPr/>
            </p:nvSpPr>
            <p:spPr>
              <a:xfrm>
                <a:off x="502920" y="1746835"/>
                <a:ext cx="11183112" cy="3639630"/>
              </a:xfrm>
              <a:prstGeom prst="rect">
                <a:avLst/>
              </a:prstGeom>
              <a:noFill/>
            </p:spPr>
            <p:txBody>
              <a:bodyPr wrap="non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（1）由顶点在原点，准线方程为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，可知抛物线的焦点在</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轴负半轴上，</a:t>
                </a:r>
              </a:p>
              <a:p>
                <a:pPr latinLnBrk="1">
                  <a:lnSpc>
                    <a:spcPct val="15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设抛物线的标准方程为</a:t>
                </a:r>
                <a14:m>
                  <m:oMath xmlns:m="http://schemas.openxmlformats.org/officeDocument/2006/math">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𝑝𝑦</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𝑝</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&gt;0</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,且</a:t>
                </a:r>
                <a14:m>
                  <m:oMath xmlns:m="http://schemas.openxmlformats.org/officeDocument/2006/math">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𝑝</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𝑝</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=8</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，故抛物线的标准方程为</a:t>
                </a:r>
              </a:p>
              <a:p>
                <a:pPr latinLnBrk="1">
                  <a:lnSpc>
                    <a:spcPct val="150000"/>
                  </a:lnSpc>
                </a:pPr>
                <a14:m>
                  <m:oMath xmlns:m="http://schemas.openxmlformats.org/officeDocument/2006/math">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=−16</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5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2）由顶点在原点，且过点</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−3,2</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，则抛物线焦点可能在</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轴正半轴或</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轴负半轴上，</a:t>
                </a:r>
              </a:p>
              <a:p>
                <a:pPr latinLnBrk="1">
                  <a:lnSpc>
                    <a:spcPct val="15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则设抛物线的标准方程为</a:t>
                </a:r>
                <a14:m>
                  <m:oMath xmlns:m="http://schemas.openxmlformats.org/officeDocument/2006/math">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𝑝𝑦</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𝑝</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&gt;0</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或</a:t>
                </a:r>
                <a14:m>
                  <m:oMath xmlns:m="http://schemas.openxmlformats.org/officeDocument/2006/math">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𝑝</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𝑝</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′&gt;0</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，分别将</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−3,2</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代</a:t>
                </a:r>
              </a:p>
              <a:p>
                <a:pPr latinLnBrk="1">
                  <a:lnSpc>
                    <a:spcPct val="15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入</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，求得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𝑝</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9</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𝑝</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，故抛物线的标准方程为</a:t>
                </a:r>
                <a14:m>
                  <m:oMath xmlns:m="http://schemas.openxmlformats.org/officeDocument/2006/math">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9</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或</a:t>
                </a:r>
                <a14:m>
                  <m:oMath xmlns:m="http://schemas.openxmlformats.org/officeDocument/2006/math">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2" name="QO_5_AS.46_1#e2ff63bae?vbadefaultcenterpage=1&amp;parentnodeid=026c87a9a&amp;vbahtmlprocessed=1&amp;bbb=1&amp;hasbroken=1"/>
              <p:cNvSpPr>
                <a:spLocks noRot="1" noChangeAspect="1" noMove="1" noResize="1" noEditPoints="1" noAdjustHandles="1" noChangeArrowheads="1" noChangeShapeType="1" noTextEdit="1"/>
              </p:cNvSpPr>
              <p:nvPr/>
            </p:nvSpPr>
            <p:spPr>
              <a:xfrm>
                <a:off x="502920" y="1746835"/>
                <a:ext cx="11183112" cy="3639630"/>
              </a:xfrm>
              <a:prstGeom prst="rect">
                <a:avLst/>
              </a:prstGeom>
              <a:blipFill rotWithShape="1">
                <a:blip r:embed="rId3"/>
                <a:stretch>
                  <a:fillRect t="-16" r="-2912" b="-5171"/>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wipe(left)">
                                      <p:cBhvr>
                                        <p:cTn id="13" dur="500"/>
                                        <p:tgtEl>
                                          <p:spTgt spid="2">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left)">
                                      <p:cBhvr>
                                        <p:cTn id="16" dur="500"/>
                                        <p:tgtEl>
                                          <p:spTgt spid="2">
                                            <p:txEl>
                                              <p:pRg st="2" end="2"/>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left)">
                                      <p:cBhvr>
                                        <p:cTn id="19" dur="500"/>
                                        <p:tgtEl>
                                          <p:spTgt spid="2">
                                            <p:txEl>
                                              <p:pRg st="3" end="3"/>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left)">
                                      <p:cBhvr>
                                        <p:cTn id="22" dur="500"/>
                                        <p:tgtEl>
                                          <p:spTgt spid="2">
                                            <p:txEl>
                                              <p:pRg st="4" end="4"/>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Effect transition="in" filter="wipe(left)">
                                      <p:cBhvr>
                                        <p:cTn id="25"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O_5_AS.46_2#e2ff63bae?vbadefaultcenterpage=1&amp;parentnodeid=026c87a9a&amp;vbahtmlprocessed=1&amp;bbb=1&amp;hasbroken=1"/>
              <p:cNvSpPr/>
              <p:nvPr/>
            </p:nvSpPr>
            <p:spPr>
              <a:xfrm>
                <a:off x="502920" y="1636091"/>
                <a:ext cx="11183112" cy="3861118"/>
              </a:xfrm>
              <a:prstGeom prst="rect">
                <a:avLst/>
              </a:prstGeom>
              <a:noFill/>
            </p:spPr>
            <p:txBody>
              <a:bodyPr wrap="none" lIns="0" tIns="0" rIns="0" bIns="0" rtlCol="0" anchor="t"/>
              <a:lstStyle/>
              <a:p>
                <a:pPr algn="l" latinLnBrk="1">
                  <a:lnSpc>
                    <a:spcPct val="15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（3）由于直线</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−12=0</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与</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轴的交点为</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4,0</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，由题意可知抛物线焦点为</a:t>
                </a:r>
              </a:p>
              <a:p>
                <a:pPr latinLnBrk="1">
                  <a:lnSpc>
                    <a:spcPct val="150000"/>
                  </a:lnSpc>
                </a:pP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4,0</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，设抛物线的标准方程为</a:t>
                </a:r>
                <a14:m>
                  <m:oMath xmlns:m="http://schemas.openxmlformats.org/officeDocument/2006/math">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𝑝𝑥</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𝑝</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&gt;0</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𝑝</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𝑝</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=8</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，故抛物线的标准</a:t>
                </a:r>
              </a:p>
              <a:p>
                <a:pPr latinLnBrk="1">
                  <a:lnSpc>
                    <a:spcPct val="15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方程为</a:t>
                </a:r>
                <a14:m>
                  <m:oMath xmlns:m="http://schemas.openxmlformats.org/officeDocument/2006/math">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=16</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5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4）设抛物线方程为</a:t>
                </a:r>
                <a14:m>
                  <m:oMath xmlns:m="http://schemas.openxmlformats.org/officeDocument/2006/math">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𝑝𝑥</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𝑝</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&gt;0</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，焦点为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𝑝</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，准线方程为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𝑝</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，由题意</a:t>
                </a:r>
              </a:p>
              <a:p>
                <a:pPr latinLnBrk="1">
                  <a:lnSpc>
                    <a:spcPct val="15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知</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，抛物线焦点在</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轴上，且抛物线上一点</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𝑚</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到焦点的距离为5</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，得</a:t>
                </a:r>
              </a:p>
              <a:p>
                <a:pPr latinLnBrk="1">
                  <a:lnSpc>
                    <a:spcPct val="150000"/>
                  </a:lnSpc>
                </a:pPr>
                <a14:m>
                  <m:oMath xmlns:m="http://schemas.openxmlformats.org/officeDocument/2006/math">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𝑝</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𝑝</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，故抛物线的标准方程为</a:t>
                </a:r>
                <a14:m>
                  <m:oMath xmlns:m="http://schemas.openxmlformats.org/officeDocument/2006/math">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=8</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2" name="QO_5_AS.46_2#e2ff63bae?vbadefaultcenterpage=1&amp;parentnodeid=026c87a9a&amp;vbahtmlprocessed=1&amp;bbb=1&amp;hasbroken=1"/>
              <p:cNvSpPr>
                <a:spLocks noRot="1" noChangeAspect="1" noMove="1" noResize="1" noEditPoints="1" noAdjustHandles="1" noChangeArrowheads="1" noChangeShapeType="1" noTextEdit="1"/>
              </p:cNvSpPr>
              <p:nvPr/>
            </p:nvSpPr>
            <p:spPr>
              <a:xfrm>
                <a:off x="502920" y="1636091"/>
                <a:ext cx="11183112" cy="3861118"/>
              </a:xfrm>
              <a:prstGeom prst="rect">
                <a:avLst/>
              </a:prstGeom>
              <a:blipFill rotWithShape="1">
                <a:blip r:embed="rId3"/>
                <a:stretch>
                  <a:fillRect t="-9" r="-169" b="-5542"/>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wipe(left)">
                                      <p:cBhvr>
                                        <p:cTn id="13" dur="500"/>
                                        <p:tgtEl>
                                          <p:spTgt spid="2">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left)">
                                      <p:cBhvr>
                                        <p:cTn id="16" dur="500"/>
                                        <p:tgtEl>
                                          <p:spTgt spid="2">
                                            <p:txEl>
                                              <p:pRg st="2" end="2"/>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left)">
                                      <p:cBhvr>
                                        <p:cTn id="19" dur="500"/>
                                        <p:tgtEl>
                                          <p:spTgt spid="2">
                                            <p:txEl>
                                              <p:pRg st="3" end="3"/>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left)">
                                      <p:cBhvr>
                                        <p:cTn id="22" dur="500"/>
                                        <p:tgtEl>
                                          <p:spTgt spid="2">
                                            <p:txEl>
                                              <p:pRg st="4" end="4"/>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Effect transition="in" filter="wipe(left)">
                                      <p:cBhvr>
                                        <p:cTn id="25"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_5_BD#a6df79b5b?vbadefaultcenterpage=1&amp;parentnodeid=026c87a9a&amp;vbahtmlprocessed=1" descr="preencoded.png"/>
          <p:cNvPicPr>
            <a:picLocks noChangeAspect="1"/>
          </p:cNvPicPr>
          <p:nvPr/>
        </p:nvPicPr>
        <p:blipFill>
          <a:blip r:embed="rId3">
            <a:clrChange>
              <a:clrFrom>
                <a:srgbClr val="FFFFFF"/>
              </a:clrFrom>
              <a:clrTo>
                <a:srgbClr val="FFFFFF">
                  <a:alpha val="0"/>
                </a:srgbClr>
              </a:clrTo>
            </a:clrChange>
          </a:blip>
          <a:stretch>
            <a:fillRect/>
          </a:stretch>
        </p:blipFill>
        <p:spPr>
          <a:xfrm>
            <a:off x="4480560" y="1850499"/>
            <a:ext cx="3236976" cy="393192"/>
          </a:xfrm>
          <a:prstGeom prst="rect">
            <a:avLst/>
          </a:prstGeom>
          <a:noFill/>
          <a:extLst>
            <a:ext uri="{909E8E84-426E-40DD-AFC4-6F175D3DCCD1}">
              <a14:hiddenFill xmlns:a14="http://schemas.microsoft.com/office/drawing/2010/main">
                <a:solidFill>
                  <a:scrgbClr r="0" g="0" b="0">
                    <a:alpha val="0"/>
                  </a:scrgbClr>
                </a:solidFill>
              </a14:hiddenFill>
            </a:ext>
          </a:extLst>
        </p:spPr>
      </p:pic>
      <p:sp>
        <p:nvSpPr>
          <p:cNvPr id="3" name="P_5_BD#a6df79b5b?vbadefaultcenterpage=1&amp;parentnodeid=026c87a9a&amp;vbahtmlprocessed=1"/>
          <p:cNvSpPr/>
          <p:nvPr/>
        </p:nvSpPr>
        <p:spPr>
          <a:xfrm>
            <a:off x="502920" y="2376787"/>
            <a:ext cx="11183112" cy="490220"/>
          </a:xfrm>
          <a:prstGeom prst="rect">
            <a:avLst/>
          </a:prstGeom>
          <a:noFill/>
        </p:spPr>
        <p:txBody>
          <a:bodyPr wrap="square" lIns="0" tIns="0" rIns="0" bIns="0" rtlCol="0" anchor="t"/>
          <a:lstStyle/>
          <a:p>
            <a:pPr algn="ctr"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求抛物线标准方程的两种方法</a:t>
            </a:r>
            <a:endParaRPr lang="en-US" altLang="zh-CN" sz="2400" dirty="0"/>
          </a:p>
        </p:txBody>
      </p:sp>
      <mc:AlternateContent xmlns:mc="http://schemas.openxmlformats.org/markup-compatibility/2006" xmlns:a14="http://schemas.microsoft.com/office/drawing/2010/main">
        <mc:Choice Requires="a14">
          <p:graphicFrame>
            <p:nvGraphicFramePr>
              <p:cNvPr id="27" name="P_5_BD#a6df79b5b?colgroup=3,32&amp;vbadefaultcenterpage=1&amp;parentnodeid=026c87a9a&amp;vbahtmlprocessed=1&amp;bbb=1&amp;hasbroken=1"/>
              <p:cNvGraphicFramePr>
                <a:graphicFrameLocks noGrp="1"/>
              </p:cNvGraphicFramePr>
              <p:nvPr/>
            </p:nvGraphicFramePr>
            <p:xfrm>
              <a:off x="502920" y="2999087"/>
              <a:ext cx="11155680" cy="2377440"/>
            </p:xfrm>
            <a:graphic>
              <a:graphicData uri="http://schemas.openxmlformats.org/drawingml/2006/table">
                <a:tbl>
                  <a:tblPr/>
                  <a:tblGrid>
                    <a:gridCol w="1207008">
                      <a:extLst>
                        <a:ext uri="{9D8B030D-6E8A-4147-A177-3AD203B41FA5}">
                          <a16:colId xmlns:a16="http://schemas.microsoft.com/office/drawing/2014/main" val="20000"/>
                        </a:ext>
                      </a:extLst>
                    </a:gridCol>
                    <a:gridCol w="9948672">
                      <a:extLst>
                        <a:ext uri="{9D8B030D-6E8A-4147-A177-3AD203B41FA5}">
                          <a16:colId xmlns:a16="http://schemas.microsoft.com/office/drawing/2014/main" val="20001"/>
                        </a:ext>
                      </a:extLst>
                    </a:gridCol>
                  </a:tblGrid>
                  <a:tr h="910844">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定义法</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indent="0"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根据抛物线的定义，确定</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𝑝</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的值（系数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𝑝</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是指焦点到准线的距离</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），再结合</a:t>
                          </a:r>
                        </a:p>
                        <a:p>
                          <a:pPr marL="0" lvl="0" indent="0" algn="l"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焦点位置求出抛物线方程</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385570">
                    <a:tc>
                      <a:txBody>
                        <a:bodyPr/>
                        <a:lstStyle/>
                        <a:p>
                          <a:pPr mar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待定系</a:t>
                          </a:r>
                        </a:p>
                        <a:p>
                          <a:pPr marL="0" lv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数法</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indent="0"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若题目未给出抛物线的方程，对于焦点在</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轴上的抛物线的标准方程可统</a:t>
                          </a:r>
                        </a:p>
                        <a:p>
                          <a:pPr marL="0" indent="0" algn="l"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一设为</a:t>
                          </a:r>
                          <a14:m>
                            <m:oMath xmlns:m="http://schemas.openxmlformats.org/officeDocument/2006/math">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𝑎𝑥</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的正负由题设来定；焦点在</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轴上的抛物线的标</a:t>
                          </a:r>
                        </a:p>
                        <a:p>
                          <a:pPr marL="0" lvl="0" indent="0" algn="l"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准方程可设为</a:t>
                          </a:r>
                          <a14:m>
                            <m:oMath xmlns:m="http://schemas.openxmlformats.org/officeDocument/2006/math">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𝑎𝑦</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，这样减少了不必要的讨论</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mc:Choice>
        <mc:Fallback xmlns="">
          <p:graphicFrame>
            <p:nvGraphicFramePr>
              <p:cNvPr id="27" name="P_5_BD#a6df79b5b?colgroup=3,32&amp;vbadefaultcenterpage=1&amp;parentnodeid=026c87a9a&amp;vbahtmlprocessed=1&amp;bbb=1&amp;hasbroken=1"/>
              <p:cNvGraphicFramePr>
                <a:graphicFrameLocks noGrp="1"/>
              </p:cNvGraphicFramePr>
              <p:nvPr/>
            </p:nvGraphicFramePr>
            <p:xfrm>
              <a:off x="502920" y="2999087"/>
              <a:ext cx="11155680" cy="2296414"/>
            </p:xfrm>
            <a:graphic>
              <a:graphicData uri="http://schemas.openxmlformats.org/drawingml/2006/table">
                <a:tbl>
                  <a:tblPr/>
                  <a:tblGrid>
                    <a:gridCol w="1207008"/>
                    <a:gridCol w="9948672"/>
                  </a:tblGrid>
                  <a:tr h="949960">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定义法</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blipFill>
                      </a:tcPr>
                    </a:tc>
                  </a:tr>
                  <a:tr h="1460500">
                    <a:tc>
                      <a:txBody>
                        <a:bodyPr/>
                        <a:lstStyle/>
                        <a:p>
                          <a:pPr mar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待定系</a:t>
                          </a:r>
                          <a:endPar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marL="0" lv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数法</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blipFill>
                      </a:tcPr>
                    </a:tc>
                  </a:tr>
                </a:tbl>
              </a:graphicData>
            </a:graphic>
          </p:graphicFrame>
        </mc:Fallback>
      </mc:AlternateContent>
    </p:spTree>
  </p:cSld>
  <p:clrMapOvr>
    <a:masterClrMapping/>
  </p:clrMapOvr>
  <p:transition>
    <p:split dir="in"/>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_5_BD#f4af21141?vbadefaultcenterpage=1&amp;parentnodeid=026c87a9a&amp;vbahtmlprocessed=1" descr="preencoded.png"/>
          <p:cNvPicPr>
            <a:picLocks noChangeAspect="1"/>
          </p:cNvPicPr>
          <p:nvPr/>
        </p:nvPicPr>
        <p:blipFill>
          <a:blip r:embed="rId3"/>
          <a:stretch>
            <a:fillRect/>
          </a:stretch>
        </p:blipFill>
        <p:spPr>
          <a:xfrm>
            <a:off x="3813048" y="756000"/>
            <a:ext cx="4562856" cy="530352"/>
          </a:xfrm>
          <a:prstGeom prst="rect">
            <a:avLst/>
          </a:prstGeom>
        </p:spPr>
      </p:pic>
      <mc:AlternateContent xmlns:mc="http://schemas.openxmlformats.org/markup-compatibility/2006" xmlns:a14="http://schemas.microsoft.com/office/drawing/2010/main">
        <mc:Choice Requires="a14">
          <p:sp>
            <p:nvSpPr>
              <p:cNvPr id="3" name="QC_6_BD.47_1#746374119?vbadefaultcenterpage=1&amp;parentnodeid=f4af21141&amp;vbahtmlprocessed=1&amp;bbb=1&amp;hasbroken=1"/>
              <p:cNvSpPr/>
              <p:nvPr/>
            </p:nvSpPr>
            <p:spPr>
              <a:xfrm>
                <a:off x="502920" y="1419448"/>
                <a:ext cx="11183112" cy="1034669"/>
              </a:xfrm>
              <a:prstGeom prst="rect">
                <a:avLst/>
              </a:prstGeom>
              <a:noFill/>
            </p:spPr>
            <p:txBody>
              <a:bodyPr wrap="none" lIns="0" tIns="0" rIns="0" bIns="0" rtlCol="0" anchor="t"/>
              <a:lstStyle/>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a:t>
                </a:r>
                <a:r>
                  <a:rPr lang="en-US" altLang="zh-CN" sz="24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（2024</a:t>
                </a:r>
                <a:r>
                  <a:rPr lang="en-US" altLang="zh-CN" sz="2400" b="1"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 · </a:t>
                </a:r>
                <a:r>
                  <a:rPr lang="en-US" altLang="zh-CN" sz="2400" b="0" i="0" dirty="0" err="1">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新疆模拟）</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若抛物线</a:t>
                </a:r>
                <a14:m>
                  <m:oMath xmlns:m="http://schemas.openxmlformats.org/officeDocument/2006/math">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𝑝𝑥</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𝑝</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&gt;0</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的焦点也是双曲线</a:t>
                </a:r>
                <a14:m>
                  <m:oMath xmlns:m="http://schemas.openxmlformats.org/officeDocument/2006/math">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𝑝</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的一个</a:t>
                </a:r>
                <a:endPar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焦点，则此抛物线的方程为</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3" name="QC_6_BD.47_1#746374119?vbadefaultcenterpage=1&amp;parentnodeid=f4af21141&amp;vbahtmlprocessed=1&amp;bbb=1&amp;hasbroken=1"/>
              <p:cNvSpPr>
                <a:spLocks noRot="1" noChangeAspect="1" noMove="1" noResize="1" noEditPoints="1" noAdjustHandles="1" noChangeArrowheads="1" noChangeShapeType="1" noTextEdit="1"/>
              </p:cNvSpPr>
              <p:nvPr/>
            </p:nvSpPr>
            <p:spPr>
              <a:xfrm>
                <a:off x="502920" y="1419448"/>
                <a:ext cx="11183112" cy="1034669"/>
              </a:xfrm>
              <a:prstGeom prst="rect">
                <a:avLst/>
              </a:prstGeom>
              <a:blipFill rotWithShape="1">
                <a:blip r:embed="rId4"/>
                <a:stretch>
                  <a:fillRect t="-22" r="-1288" b="-7994"/>
                </a:stretch>
              </a:blipFill>
            </p:spPr>
            <p:txBody>
              <a:bodyPr/>
              <a:lstStyle/>
              <a:p>
                <a:r>
                  <a:rPr lang="zh-CN" altLang="en-US">
                    <a:noFill/>
                  </a:rPr>
                  <a:t> </a:t>
                </a:r>
              </a:p>
            </p:txBody>
          </p:sp>
        </mc:Fallback>
      </mc:AlternateContent>
      <p:sp>
        <p:nvSpPr>
          <p:cNvPr id="4" name="QC_6_AN.48_1#746374119.bracket?vbadefaultcenterpage=1&amp;parentnodeid=f4af21141&amp;vbapositionanswer=22&amp;vbahtmlprocessed=1"/>
          <p:cNvSpPr/>
          <p:nvPr/>
        </p:nvSpPr>
        <p:spPr>
          <a:xfrm>
            <a:off x="4439920" y="1968088"/>
            <a:ext cx="423863" cy="478600"/>
          </a:xfrm>
          <a:prstGeom prst="rect">
            <a:avLst/>
          </a:prstGeom>
          <a:noFill/>
        </p:spPr>
        <p:txBody>
          <a:bodyPr wrap="none" lIns="0" tIns="0" rIns="0" bIns="0" rtlCol="0" anchor="t"/>
          <a:lstStyle/>
          <a:p>
            <a:pPr marL="0" algn="ctr" latinLnBrk="1">
              <a:lnSpc>
                <a:spcPts val="42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B</a:t>
            </a:r>
            <a:endParaRPr lang="en-US" altLang="zh-CN" sz="2400" dirty="0"/>
          </a:p>
        </p:txBody>
      </p:sp>
      <mc:AlternateContent xmlns:mc="http://schemas.openxmlformats.org/markup-compatibility/2006" xmlns:a14="http://schemas.microsoft.com/office/drawing/2010/main">
        <mc:Choice Requires="a14">
          <p:sp>
            <p:nvSpPr>
              <p:cNvPr id="5" name="QC_6_BD.49_1#746374119.choices?vbadefaultcenterpage=1&amp;parentnodeid=f4af21141&amp;vbahtmlprocessed=1"/>
              <p:cNvSpPr/>
              <p:nvPr/>
            </p:nvSpPr>
            <p:spPr>
              <a:xfrm>
                <a:off x="502920" y="2516791"/>
                <a:ext cx="11183112" cy="479235"/>
              </a:xfrm>
              <a:prstGeom prst="rect">
                <a:avLst/>
              </a:prstGeom>
              <a:noFill/>
            </p:spPr>
            <p:txBody>
              <a:bodyPr wrap="square" lIns="0" tIns="0" rIns="0" bIns="0" rtlCol="0" anchor="t"/>
              <a:lstStyle/>
              <a:p>
                <a:pPr latinLnBrk="1">
                  <a:lnSpc>
                    <a:spcPct val="150000"/>
                  </a:lnSpc>
                  <a:tabLst>
                    <a:tab pos="2954020" algn="l"/>
                    <a:tab pos="5870575" algn="l"/>
                    <a:tab pos="8622030" algn="l"/>
                  </a:tabLst>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a:t>
                </a:r>
                <a14:m>
                  <m:oMath xmlns:m="http://schemas.openxmlformats.org/officeDocument/2006/math">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=32</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B</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=16</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C</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=8</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D</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=4</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2400" dirty="0"/>
              </a:p>
            </p:txBody>
          </p:sp>
        </mc:Choice>
        <mc:Fallback xmlns="">
          <p:sp>
            <p:nvSpPr>
              <p:cNvPr id="5" name="QC_6_BD.49_1#746374119.choices?vbadefaultcenterpage=1&amp;parentnodeid=f4af21141&amp;vbahtmlprocessed=1"/>
              <p:cNvSpPr>
                <a:spLocks noRot="1" noChangeAspect="1" noMove="1" noResize="1" noEditPoints="1" noAdjustHandles="1" noChangeArrowheads="1" noChangeShapeType="1" noTextEdit="1"/>
              </p:cNvSpPr>
              <p:nvPr/>
            </p:nvSpPr>
            <p:spPr>
              <a:xfrm>
                <a:off x="502920" y="2516791"/>
                <a:ext cx="11183112" cy="479235"/>
              </a:xfrm>
              <a:prstGeom prst="rect">
                <a:avLst/>
              </a:prstGeom>
              <a:blipFill rotWithShape="1">
                <a:blip r:embed="rId5"/>
                <a:stretch>
                  <a:fillRect t="-60" r="1" b="-186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QC_6_AS.50_1#746374119?vbadefaultcenterpage=1&amp;parentnodeid=f4af21141&amp;vbahtmlprocessed=1&amp;bbb=1&amp;hasbroken=1"/>
              <p:cNvSpPr/>
              <p:nvPr/>
            </p:nvSpPr>
            <p:spPr>
              <a:xfrm>
                <a:off x="502920" y="3006948"/>
                <a:ext cx="11183112" cy="2136775"/>
              </a:xfrm>
              <a:prstGeom prst="rect">
                <a:avLst/>
              </a:prstGeom>
              <a:noFill/>
            </p:spPr>
            <p:txBody>
              <a:bodyPr wrap="non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抛物线</a:t>
                </a:r>
                <a14:m>
                  <m:oMath xmlns:m="http://schemas.openxmlformats.org/officeDocument/2006/math">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𝑝𝑥</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𝑝</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&gt;0</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的焦点为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𝑝</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，双曲线</a:t>
                </a:r>
                <a14:m>
                  <m:oMath xmlns:m="http://schemas.openxmlformats.org/officeDocument/2006/math">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𝑝</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可化简为</a:t>
                </a:r>
              </a:p>
              <a:p>
                <a:pPr latinLnBrk="1">
                  <a:lnSpc>
                    <a:spcPct val="150000"/>
                  </a:lnSpc>
                </a:pPr>
                <a14:m>
                  <m:oMath xmlns:m="http://schemas.openxmlformats.org/officeDocument/2006/math">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𝑝</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𝑝</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，其焦点坐标为</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𝑝</m:t>
                            </m:r>
                          </m:e>
                        </m:ra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，由题意可得</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𝑝</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𝑝</m:t>
                        </m:r>
                      </m:e>
                    </m:ra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，即</a:t>
                </a:r>
                <a14:m>
                  <m:oMath xmlns:m="http://schemas.openxmlformats.org/officeDocument/2006/math">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𝑝</m:t>
                        </m:r>
                      </m:e>
                    </m:ra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ra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，解得</a:t>
                </a:r>
              </a:p>
              <a:p>
                <a:pPr latinLnBrk="1">
                  <a:lnSpc>
                    <a:spcPct val="15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𝑝</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=8</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，则此抛物线的方程为</a:t>
                </a:r>
                <a14:m>
                  <m:oMath xmlns:m="http://schemas.openxmlformats.org/officeDocument/2006/math">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=16</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.故选B.</a:t>
                </a:r>
                <a:endParaRPr lang="en-US" altLang="zh-CN" sz="2400" dirty="0"/>
              </a:p>
            </p:txBody>
          </p:sp>
        </mc:Choice>
        <mc:Fallback xmlns="">
          <p:sp>
            <p:nvSpPr>
              <p:cNvPr id="6" name="QC_6_AS.50_1#746374119?vbadefaultcenterpage=1&amp;parentnodeid=f4af21141&amp;vbahtmlprocessed=1&amp;bbb=1&amp;hasbroken=1"/>
              <p:cNvSpPr>
                <a:spLocks noRot="1" noChangeAspect="1" noMove="1" noResize="1" noEditPoints="1" noAdjustHandles="1" noChangeArrowheads="1" noChangeShapeType="1" noTextEdit="1"/>
              </p:cNvSpPr>
              <p:nvPr/>
            </p:nvSpPr>
            <p:spPr>
              <a:xfrm>
                <a:off x="502920" y="3006948"/>
                <a:ext cx="11183112" cy="2136775"/>
              </a:xfrm>
              <a:prstGeom prst="rect">
                <a:avLst/>
              </a:prstGeom>
              <a:blipFill rotWithShape="1">
                <a:blip r:embed="rId6"/>
                <a:stretch>
                  <a:fillRect t="-10" r="1" b="-6052"/>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left)">
                                      <p:cBhvr>
                                        <p:cTn id="7" dur="500"/>
                                        <p:tgtEl>
                                          <p:spTgt spid="4">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left)">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6">
                                            <p:bg/>
                                          </p:spTgt>
                                        </p:tgtEl>
                                        <p:attrNameLst>
                                          <p:attrName>style.visibility</p:attrName>
                                        </p:attrNameLst>
                                      </p:cBhvr>
                                      <p:to>
                                        <p:strVal val="visible"/>
                                      </p:to>
                                    </p:set>
                                    <p:animEffect transition="in" filter="wipe(left)">
                                      <p:cBhvr>
                                        <p:cTn id="15" dur="500"/>
                                        <p:tgtEl>
                                          <p:spTgt spid="6">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Effect transition="in" filter="wipe(left)">
                                      <p:cBhvr>
                                        <p:cTn id="18" dur="500"/>
                                        <p:tgtEl>
                                          <p:spTgt spid="6">
                                            <p:txEl>
                                              <p:pRg st="0" end="0"/>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Effect transition="in" filter="wipe(left)">
                                      <p:cBhvr>
                                        <p:cTn id="21" dur="500"/>
                                        <p:tgtEl>
                                          <p:spTgt spid="6">
                                            <p:txEl>
                                              <p:pRg st="1" end="1"/>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6">
                                            <p:txEl>
                                              <p:pRg st="2" end="2"/>
                                            </p:txEl>
                                          </p:spTgt>
                                        </p:tgtEl>
                                        <p:attrNameLst>
                                          <p:attrName>style.visibility</p:attrName>
                                        </p:attrNameLst>
                                      </p:cBhvr>
                                      <p:to>
                                        <p:strVal val="visible"/>
                                      </p:to>
                                    </p:set>
                                    <p:animEffect transition="in" filter="wipe(left)">
                                      <p:cBhvr>
                                        <p:cTn id="24"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6" grpId="0" build="p"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B_6_BD.51_1#66cd47a69?vbadefaultcenterpage=1&amp;parentnodeid=f4af21141&amp;vbahtmlprocessed=1&amp;bbb=1&amp;hasbroken=1"/>
              <p:cNvSpPr/>
              <p:nvPr/>
            </p:nvSpPr>
            <p:spPr>
              <a:xfrm>
                <a:off x="502920" y="1583291"/>
                <a:ext cx="11183112" cy="1034669"/>
              </a:xfrm>
              <a:prstGeom prst="rect">
                <a:avLst/>
              </a:prstGeom>
              <a:noFill/>
            </p:spPr>
            <p:txBody>
              <a:bodyPr wrap="none" lIns="0" tIns="0" rIns="0" bIns="0" rtlCol="0" anchor="t"/>
              <a:lstStyle/>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a:t>
                </a:r>
                <a:r>
                  <a:rPr lang="en-US" altLang="zh-CN" sz="24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（2024</a:t>
                </a:r>
                <a:r>
                  <a:rPr lang="en-US" altLang="zh-CN" sz="2400" b="1"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 · </a:t>
                </a:r>
                <a:r>
                  <a:rPr lang="en-US" altLang="zh-CN" sz="2400" b="0" i="0" dirty="0" err="1">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浙江模拟）</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写出一个既与直线</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+1=0</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相切，又和圆</a:t>
                </a:r>
                <a14:m>
                  <m:oMath xmlns:m="http://schemas.openxmlformats.org/officeDocument/2006/math">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−4</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+3=0</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p>
              <a:p>
                <a:pPr latinLnBrk="1">
                  <a:lnSpc>
                    <a:spcPct val="150000"/>
                  </a:lnSpc>
                </a:pP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外切的圆的圆心坐标</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i="0" dirty="0">
                    <a:solidFill>
                      <a:srgbClr val="000000"/>
                    </a:solidFill>
                    <a:latin typeface="宋体" panose="02010600030101010101" pitchFamily="2" charset="-122"/>
                    <a:ea typeface="宋体" panose="02010600030101010101" pitchFamily="2" charset="-122"/>
                    <a:cs typeface="宋体" panose="02010600030101010101" pitchFamily="34" charset="-120"/>
                  </a:rPr>
                  <a:t>___________________________________________________</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2" name="QB_6_BD.51_1#66cd47a69?vbadefaultcenterpage=1&amp;parentnodeid=f4af21141&amp;vbahtmlprocessed=1&amp;bbb=1&amp;hasbroken=1"/>
              <p:cNvSpPr>
                <a:spLocks noRot="1" noChangeAspect="1" noMove="1" noResize="1" noEditPoints="1" noAdjustHandles="1" noChangeArrowheads="1" noChangeShapeType="1" noTextEdit="1"/>
              </p:cNvSpPr>
              <p:nvPr/>
            </p:nvSpPr>
            <p:spPr>
              <a:xfrm>
                <a:off x="502920" y="1583291"/>
                <a:ext cx="11183112" cy="1034669"/>
              </a:xfrm>
              <a:prstGeom prst="rect">
                <a:avLst/>
              </a:prstGeom>
              <a:blipFill rotWithShape="1">
                <a:blip r:embed="rId3"/>
                <a:stretch>
                  <a:fillRect t="-23" r="-436" b="-799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QB_6_AN.52_1#66cd47a69.blank?vbadefaultcenterpage=1&amp;parentnodeid=f4af21141&amp;vbapositionanswer=23&amp;vbahtmlprocessed=1"/>
              <p:cNvSpPr/>
              <p:nvPr/>
            </p:nvSpPr>
            <p:spPr>
              <a:xfrm>
                <a:off x="3589020" y="2186541"/>
                <a:ext cx="7710424" cy="347980"/>
              </a:xfrm>
              <a:prstGeom prst="rect">
                <a:avLst/>
              </a:prstGeom>
              <a:noFill/>
            </p:spPr>
            <p:txBody>
              <a:bodyPr wrap="none" lIns="0" tIns="0" rIns="0" bIns="0" rtlCol="0" anchor="t"/>
              <a:lstStyle/>
              <a:p>
                <a:pPr marL="0" algn="ctr" latinLnBrk="1">
                  <a:lnSpc>
                    <a:spcPts val="2900"/>
                  </a:lnSpc>
                </a:pP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2,4</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答案不唯一，只要圆心坐标</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满足</a:t>
                </a:r>
                <a14:m>
                  <m:oMath xmlns:m="http://schemas.openxmlformats.org/officeDocument/2006/math">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=8</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即可</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xmlns="">
          <p:sp>
            <p:nvSpPr>
              <p:cNvPr id="3" name="QB_6_AN.52_1#66cd47a69.blank?vbadefaultcenterpage=1&amp;parentnodeid=f4af21141&amp;vbapositionanswer=23&amp;vbahtmlprocessed=1"/>
              <p:cNvSpPr>
                <a:spLocks noRot="1" noChangeAspect="1" noMove="1" noResize="1" noEditPoints="1" noAdjustHandles="1" noChangeArrowheads="1" noChangeShapeType="1" noTextEdit="1"/>
              </p:cNvSpPr>
              <p:nvPr/>
            </p:nvSpPr>
            <p:spPr>
              <a:xfrm>
                <a:off x="3589020" y="2186541"/>
                <a:ext cx="7710424" cy="347980"/>
              </a:xfrm>
              <a:prstGeom prst="rect">
                <a:avLst/>
              </a:prstGeom>
              <a:blipFill rotWithShape="1">
                <a:blip r:embed="rId4"/>
                <a:stretch>
                  <a:fillRect t="-8462" r="3" b="-577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QB_6_AS.53_1#66cd47a69?vbadefaultcenterpage=1&amp;parentnodeid=f4af21141&amp;vbahtmlprocessed=1&amp;bbb=1&amp;hasbroken=1"/>
              <p:cNvSpPr/>
              <p:nvPr/>
            </p:nvSpPr>
            <p:spPr>
              <a:xfrm>
                <a:off x="502920" y="2625199"/>
                <a:ext cx="11183112" cy="2912110"/>
              </a:xfrm>
              <a:prstGeom prst="rect">
                <a:avLst/>
              </a:prstGeom>
              <a:noFill/>
            </p:spPr>
            <p:txBody>
              <a:bodyPr wrap="non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设圆心坐标为</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，将圆</a:t>
                </a:r>
                <a14:m>
                  <m:oMath xmlns:m="http://schemas.openxmlformats.org/officeDocument/2006/math">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+3=0</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化为</a:t>
                </a:r>
                <a14:m>
                  <m:oMath xmlns:m="http://schemas.openxmlformats.org/officeDocument/2006/math">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，其圆</a:t>
                </a:r>
              </a:p>
              <a:p>
                <a:pPr latinLnBrk="1">
                  <a:lnSpc>
                    <a:spcPct val="15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心为</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2,0</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，半径为1，由题意得，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e>
                    </m:ra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，即</a:t>
                </a:r>
              </a:p>
              <a:p>
                <a:pPr latinLnBrk="1">
                  <a:lnSpc>
                    <a:spcPct val="15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e>
                    </m:ra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500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故圆心</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到</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2,0</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的距离与到直线</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的距离相等，</a:t>
                </a:r>
                <a:endParaRPr lang="en-US" altLang="zh-CN" sz="2400" dirty="0"/>
              </a:p>
              <a:p>
                <a:pPr latinLnBrk="1">
                  <a:lnSpc>
                    <a:spcPct val="1500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所以圆心的轨迹是以</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2,0</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为焦点的抛物线，故</a:t>
                </a:r>
                <a14:m>
                  <m:oMath xmlns:m="http://schemas.openxmlformats.org/officeDocument/2006/math">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=8</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，圆心坐标满足该式即可.</a:t>
                </a:r>
                <a:endParaRPr lang="en-US" altLang="zh-CN" sz="2400" dirty="0"/>
              </a:p>
            </p:txBody>
          </p:sp>
        </mc:Choice>
        <mc:Fallback xmlns="">
          <p:sp>
            <p:nvSpPr>
              <p:cNvPr id="4" name="QB_6_AS.53_1#66cd47a69?vbadefaultcenterpage=1&amp;parentnodeid=f4af21141&amp;vbahtmlprocessed=1&amp;bbb=1&amp;hasbroken=1"/>
              <p:cNvSpPr>
                <a:spLocks noRot="1" noChangeAspect="1" noMove="1" noResize="1" noEditPoints="1" noAdjustHandles="1" noChangeArrowheads="1" noChangeShapeType="1" noTextEdit="1"/>
              </p:cNvSpPr>
              <p:nvPr/>
            </p:nvSpPr>
            <p:spPr>
              <a:xfrm>
                <a:off x="502920" y="2625199"/>
                <a:ext cx="11183112" cy="2912110"/>
              </a:xfrm>
              <a:prstGeom prst="rect">
                <a:avLst/>
              </a:prstGeom>
              <a:blipFill rotWithShape="1">
                <a:blip r:embed="rId5"/>
                <a:stretch>
                  <a:fillRect t="-4" r="1" b="-7214"/>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
                                            <p:bg/>
                                          </p:spTgt>
                                        </p:tgtEl>
                                        <p:attrNameLst>
                                          <p:attrName>style.visibility</p:attrName>
                                        </p:attrNameLst>
                                      </p:cBhvr>
                                      <p:to>
                                        <p:strVal val="visible"/>
                                      </p:to>
                                    </p:set>
                                    <p:animEffect transition="in" filter="wipe(left)">
                                      <p:cBhvr>
                                        <p:cTn id="15" dur="500"/>
                                        <p:tgtEl>
                                          <p:spTgt spid="4">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wipe(left)">
                                      <p:cBhvr>
                                        <p:cTn id="18" dur="500"/>
                                        <p:tgtEl>
                                          <p:spTgt spid="4">
                                            <p:txEl>
                                              <p:pRg st="0" end="0"/>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wipe(left)">
                                      <p:cBhvr>
                                        <p:cTn id="21" dur="500"/>
                                        <p:tgtEl>
                                          <p:spTgt spid="4">
                                            <p:txEl>
                                              <p:pRg st="1" end="1"/>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wipe(left)">
                                      <p:cBhvr>
                                        <p:cTn id="24" dur="500"/>
                                        <p:tgtEl>
                                          <p:spTgt spid="4">
                                            <p:txEl>
                                              <p:pRg st="2" end="2"/>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wipe(left)">
                                      <p:cBhvr>
                                        <p:cTn id="27" dur="500"/>
                                        <p:tgtEl>
                                          <p:spTgt spid="4">
                                            <p:txEl>
                                              <p:pRg st="3" end="3"/>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4">
                                            <p:txEl>
                                              <p:pRg st="4" end="4"/>
                                            </p:txEl>
                                          </p:spTgt>
                                        </p:tgtEl>
                                        <p:attrNameLst>
                                          <p:attrName>style.visibility</p:attrName>
                                        </p:attrNameLst>
                                      </p:cBhvr>
                                      <p:to>
                                        <p:strVal val="visible"/>
                                      </p:to>
                                    </p:set>
                                    <p:animEffect transition="in" filter="wipe(left)">
                                      <p:cBhvr>
                                        <p:cTn id="30"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build="p"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_4_BD#b9b0323b5?vbadefaultcenterpage=1&amp;parentnodeid=328374935&amp;vbahtmlprocessed=1"/>
          <p:cNvSpPr/>
          <p:nvPr/>
        </p:nvSpPr>
        <p:spPr>
          <a:xfrm>
            <a:off x="502920" y="756000"/>
            <a:ext cx="11183112" cy="995680"/>
          </a:xfrm>
          <a:prstGeom prst="rect">
            <a:avLst/>
          </a:prstGeom>
          <a:noFill/>
        </p:spPr>
        <p:txBody>
          <a:bodyPr wrap="square" lIns="0" tIns="0" rIns="0" bIns="0" rtlCol="0" anchor="t"/>
          <a:lstStyle/>
          <a:p>
            <a:pPr algn="l" latinLnBrk="1">
              <a:lnSpc>
                <a:spcPct val="150000"/>
              </a:lnSpc>
            </a:pPr>
            <a:r>
              <a:rPr lang="en-US" altLang="zh-CN" sz="2800" b="1" i="0" dirty="0">
                <a:solidFill>
                  <a:srgbClr val="6E87BD"/>
                </a:solidFill>
                <a:latin typeface="Times New Roman" panose="02020603050405020304" pitchFamily="34" charset="0"/>
                <a:ea typeface="微软雅黑" panose="020B0503020204020204" pitchFamily="34" charset="-122"/>
                <a:cs typeface="Times New Roman" panose="02020603050405020304" pitchFamily="34" charset="-120"/>
              </a:rPr>
              <a:t>考点三</a:t>
            </a:r>
            <a:r>
              <a:rPr lang="en-US" altLang="zh-CN" sz="2800" b="1" i="0" dirty="0">
                <a:solidFill>
                  <a:srgbClr val="6E87BD"/>
                </a:solidFill>
                <a:latin typeface="宋体" panose="02010600030101010101" pitchFamily="2" charset="-122"/>
                <a:ea typeface="宋体" panose="02010600030101010101" pitchFamily="2" charset="-122"/>
                <a:cs typeface="宋体" panose="02010600030101010101" pitchFamily="34" charset="-120"/>
              </a:rPr>
              <a:t> </a:t>
            </a:r>
            <a:r>
              <a:rPr lang="en-US" altLang="zh-CN" sz="2800" b="1" i="0" dirty="0">
                <a:solidFill>
                  <a:srgbClr val="6E87BD"/>
                </a:solidFill>
                <a:latin typeface="Times New Roman" panose="02020603050405020304" pitchFamily="34" charset="0"/>
                <a:ea typeface="微软雅黑" panose="020B0503020204020204" pitchFamily="34" charset="-122"/>
                <a:cs typeface="Times New Roman" panose="02020603050405020304" pitchFamily="34" charset="-120"/>
              </a:rPr>
              <a:t>抛物线的简单几何性质［师生共研］</a:t>
            </a:r>
            <a:endParaRPr lang="en-US" altLang="zh-CN" sz="2800" dirty="0"/>
          </a:p>
        </p:txBody>
      </p:sp>
      <mc:AlternateContent xmlns:mc="http://schemas.openxmlformats.org/markup-compatibility/2006" xmlns:a14="http://schemas.microsoft.com/office/drawing/2010/main">
        <mc:Choice Requires="a14">
          <p:sp>
            <p:nvSpPr>
              <p:cNvPr id="3" name="QC_6_BD.54_1#03063e964?vbadefaultcenterpage=1&amp;parentnodeid=f6f64606c&amp;vbahtmlprocessed=1&amp;bbb=1&amp;hasbroken=1"/>
              <p:cNvSpPr/>
              <p:nvPr/>
            </p:nvSpPr>
            <p:spPr>
              <a:xfrm>
                <a:off x="502920" y="1386491"/>
                <a:ext cx="11183112" cy="1635062"/>
              </a:xfrm>
              <a:prstGeom prst="rect">
                <a:avLst/>
              </a:prstGeom>
              <a:noFill/>
            </p:spPr>
            <p:txBody>
              <a:bodyPr wrap="none" lIns="0" tIns="0" rIns="0" bIns="0" rtlCol="0" anchor="t"/>
              <a:lstStyle/>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典例2 </a:t>
                </a:r>
                <a:r>
                  <a:rPr lang="en-US" altLang="zh-CN" sz="240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（多选题）</a:t>
                </a:r>
                <a:r>
                  <a:rPr lang="en-US" altLang="zh-CN" sz="24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（2023 · </a:t>
                </a:r>
                <a:r>
                  <a:rPr lang="en-US" altLang="zh-CN" sz="2400" b="0" i="0" dirty="0" err="1">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新高考Ⅱ卷）</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设</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𝑂</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为坐标原点，直线</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ad>
                      <m:radPr>
                        <m:degHide m:val="on"/>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e>
                    </m:rad>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p>
              <a:p>
                <a:pPr latinLnBrk="1">
                  <a:lnSpc>
                    <a:spcPct val="150000"/>
                  </a:lnSpc>
                </a:pP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过抛物线</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𝐶</m:t>
                    </m:r>
                    <m:r>
                      <m:rPr>
                        <m:nor/>
                      </m:rP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m:t>：</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𝑝𝑥</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𝑝</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&gt;0</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的焦点，且与</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𝐶</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交于</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𝑀</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𝑁</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两点，</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𝑙</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为</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𝐶</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的准线，则</a:t>
                </a:r>
                <a:endPar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3" name="QC_6_BD.54_1#03063e964?vbadefaultcenterpage=1&amp;parentnodeid=f6f64606c&amp;vbahtmlprocessed=1&amp;bbb=1&amp;hasbroken=1"/>
              <p:cNvSpPr>
                <a:spLocks noRot="1" noChangeAspect="1" noMove="1" noResize="1" noEditPoints="1" noAdjustHandles="1" noChangeArrowheads="1" noChangeShapeType="1" noTextEdit="1"/>
              </p:cNvSpPr>
              <p:nvPr/>
            </p:nvSpPr>
            <p:spPr>
              <a:xfrm>
                <a:off x="502920" y="1386491"/>
                <a:ext cx="11183112" cy="1635062"/>
              </a:xfrm>
              <a:prstGeom prst="rect">
                <a:avLst/>
              </a:prstGeom>
              <a:blipFill rotWithShape="1">
                <a:blip r:embed="rId3"/>
                <a:stretch>
                  <a:fillRect t="-17" r="1" b="-7404"/>
                </a:stretch>
              </a:blipFill>
            </p:spPr>
            <p:txBody>
              <a:bodyPr/>
              <a:lstStyle/>
              <a:p>
                <a:r>
                  <a:rPr lang="zh-CN" altLang="en-US">
                    <a:noFill/>
                  </a:rPr>
                  <a:t> </a:t>
                </a:r>
              </a:p>
            </p:txBody>
          </p:sp>
        </mc:Fallback>
      </mc:AlternateContent>
      <p:sp>
        <p:nvSpPr>
          <p:cNvPr id="4" name="QC_6_AN.55_1#03063e964.bracket?vbadefaultcenterpage=1&amp;parentnodeid=f6f64606c&amp;vbapositionanswer=24&amp;vbahtmlprocessed=1"/>
          <p:cNvSpPr/>
          <p:nvPr/>
        </p:nvSpPr>
        <p:spPr>
          <a:xfrm>
            <a:off x="820420" y="2535524"/>
            <a:ext cx="661988" cy="478600"/>
          </a:xfrm>
          <a:prstGeom prst="rect">
            <a:avLst/>
          </a:prstGeom>
          <a:noFill/>
        </p:spPr>
        <p:txBody>
          <a:bodyPr wrap="none" lIns="0" tIns="0" rIns="0" bIns="0" rtlCol="0" anchor="t"/>
          <a:lstStyle/>
          <a:p>
            <a:pPr marL="0" algn="ctr" latinLnBrk="1">
              <a:lnSpc>
                <a:spcPts val="42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AC</a:t>
            </a:r>
            <a:endParaRPr lang="en-US" altLang="zh-CN" sz="2400" dirty="0"/>
          </a:p>
        </p:txBody>
      </p:sp>
      <mc:AlternateContent xmlns:mc="http://schemas.openxmlformats.org/markup-compatibility/2006" xmlns:a14="http://schemas.microsoft.com/office/drawing/2010/main">
        <mc:Choice Requires="a14">
          <p:sp>
            <p:nvSpPr>
              <p:cNvPr id="5" name="QC_6_BD.56_1#03063e964.choices?vbadefaultcenterpage=1&amp;parentnodeid=f6f64606c&amp;vbahtmlprocessed=1"/>
              <p:cNvSpPr/>
              <p:nvPr/>
            </p:nvSpPr>
            <p:spPr>
              <a:xfrm>
                <a:off x="502920" y="3032348"/>
                <a:ext cx="11183112" cy="1264730"/>
              </a:xfrm>
              <a:prstGeom prst="rect">
                <a:avLst/>
              </a:prstGeom>
              <a:noFill/>
            </p:spPr>
            <p:txBody>
              <a:bodyPr wrap="square" lIns="0" tIns="0" rIns="0" bIns="0" rtlCol="0" anchor="t"/>
              <a:lstStyle/>
              <a:p>
                <a:pPr latinLnBrk="1">
                  <a:lnSpc>
                    <a:spcPct val="150000"/>
                  </a:lnSpc>
                  <a:tabLst>
                    <a:tab pos="5699125" algn="l"/>
                  </a:tabLst>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𝑝</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B</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d>
                      <m:dPr>
                        <m:begChr m:val="|"/>
                        <m:end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𝑀𝑁</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8</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2400" dirty="0"/>
              </a:p>
              <a:p>
                <a:pPr latinLnBrk="1">
                  <a:lnSpc>
                    <a:spcPct val="150000"/>
                  </a:lnSpc>
                  <a:tabLst>
                    <a:tab pos="5699125" algn="l"/>
                  </a:tabLst>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C.以</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𝑀𝑁</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为直径的圆与</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𝑙</m:t>
                    </m:r>
                  </m:oMath>
                </a14:m>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相切</a:t>
                </a:r>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D</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𝑂𝑀𝑁</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为等腰三角形</a:t>
                </a:r>
                <a:endParaRPr lang="en-US" altLang="zh-CN" sz="2400" dirty="0"/>
              </a:p>
            </p:txBody>
          </p:sp>
        </mc:Choice>
        <mc:Fallback xmlns="">
          <p:sp>
            <p:nvSpPr>
              <p:cNvPr id="5" name="QC_6_BD.56_1#03063e964.choices?vbadefaultcenterpage=1&amp;parentnodeid=f6f64606c&amp;vbahtmlprocessed=1"/>
              <p:cNvSpPr>
                <a:spLocks noRot="1" noChangeAspect="1" noMove="1" noResize="1" noEditPoints="1" noAdjustHandles="1" noChangeArrowheads="1" noChangeShapeType="1" noTextEdit="1"/>
              </p:cNvSpPr>
              <p:nvPr/>
            </p:nvSpPr>
            <p:spPr>
              <a:xfrm>
                <a:off x="502920" y="3032348"/>
                <a:ext cx="11183112" cy="1264730"/>
              </a:xfrm>
              <a:prstGeom prst="rect">
                <a:avLst/>
              </a:prstGeom>
              <a:blipFill rotWithShape="1">
                <a:blip r:embed="rId4"/>
                <a:stretch>
                  <a:fillRect t="-18" r="1" b="-21336"/>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left)">
                                      <p:cBhvr>
                                        <p:cTn id="7" dur="500"/>
                                        <p:tgtEl>
                                          <p:spTgt spid="4">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left)">
                                      <p:cBhvr>
                                        <p:cTn id="10"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_2_BD#bb3cb8184.fixed?vbadefaultcenterpage=1&amp;parentnodeid=3474d8d56&amp;vbahtmlprocessed=1"/>
          <p:cNvSpPr/>
          <p:nvPr/>
        </p:nvSpPr>
        <p:spPr>
          <a:xfrm>
            <a:off x="621792" y="932688"/>
            <a:ext cx="10981944" cy="1152144"/>
          </a:xfrm>
          <a:prstGeom prst="rect">
            <a:avLst/>
          </a:prstGeom>
          <a:noFill/>
        </p:spPr>
        <p:txBody>
          <a:bodyPr wrap="square" lIns="0" tIns="0" rIns="0" bIns="0" rtlCol="0" anchor="ctr"/>
          <a:lstStyle/>
          <a:p>
            <a:pPr algn="ctr" latinLnBrk="1">
              <a:lnSpc>
                <a:spcPct val="100000"/>
              </a:lnSpc>
            </a:pPr>
            <a:r>
              <a:rPr lang="en-US" altLang="zh-CN" sz="4000" b="1" i="0" dirty="0">
                <a:solidFill>
                  <a:srgbClr val="01448D"/>
                </a:solidFill>
                <a:latin typeface="Times New Roman" panose="02020603050405020304" pitchFamily="34" charset="0"/>
                <a:ea typeface="微软雅黑" panose="020B0503020204020204" pitchFamily="34" charset="-122"/>
                <a:cs typeface="Times New Roman" panose="02020603050405020304" pitchFamily="34" charset="-120"/>
              </a:rPr>
              <a:t>基础课48</a:t>
            </a:r>
            <a:r>
              <a:rPr lang="en-US" altLang="zh-CN" sz="4000" b="1" i="0" dirty="0">
                <a:solidFill>
                  <a:srgbClr val="01448D"/>
                </a:solidFill>
                <a:latin typeface="宋体" panose="02010600030101010101" pitchFamily="2" charset="-122"/>
                <a:ea typeface="宋体" panose="02010600030101010101" pitchFamily="2" charset="-122"/>
                <a:cs typeface="宋体" panose="02010600030101010101" pitchFamily="34" charset="-120"/>
              </a:rPr>
              <a:t> </a:t>
            </a:r>
            <a:r>
              <a:rPr lang="en-US" altLang="zh-CN" sz="4000" b="1" i="0" dirty="0">
                <a:solidFill>
                  <a:srgbClr val="01448D"/>
                </a:solidFill>
                <a:latin typeface="Times New Roman" panose="02020603050405020304" pitchFamily="34" charset="0"/>
                <a:ea typeface="微软雅黑" panose="020B0503020204020204" pitchFamily="34" charset="-122"/>
                <a:cs typeface="Times New Roman" panose="02020603050405020304" pitchFamily="34" charset="-120"/>
              </a:rPr>
              <a:t>抛物线</a:t>
            </a:r>
            <a:endParaRPr lang="en-US" altLang="zh-CN" sz="4000" dirty="0"/>
          </a:p>
        </p:txBody>
      </p:sp>
      <p:pic>
        <p:nvPicPr>
          <p:cNvPr id="3" name="C_0#bb3cb8184?linknodeid=0dc535e79&amp;catalogrefid=0dc535e79&amp;parentnodeid=3474d8d56&amp;vbahtmlprocessed=1" descr="preencoded.png">
            <a:hlinkClick r:id="rId3" action="ppaction://hlinksldjump"/>
          </p:cNvPr>
          <p:cNvPicPr>
            <a:picLocks noChangeAspect="1"/>
          </p:cNvPicPr>
          <p:nvPr/>
        </p:nvPicPr>
        <p:blipFill>
          <a:blip r:embed="rId4"/>
          <a:stretch>
            <a:fillRect/>
          </a:stretch>
        </p:blipFill>
        <p:spPr>
          <a:xfrm>
            <a:off x="4553712" y="2642616"/>
            <a:ext cx="502920" cy="502920"/>
          </a:xfrm>
          <a:prstGeom prst="rect">
            <a:avLst/>
          </a:prstGeom>
        </p:spPr>
      </p:pic>
      <p:sp>
        <p:nvSpPr>
          <p:cNvPr id="4" name="C_0#bb3cb8184?linknodeid=0dc535e79&amp;catalogrefid=0dc535e79&amp;parentnodeid=3474d8d56&amp;vbahtmlprocessed=1">
            <a:hlinkClick r:id="rId3" action="ppaction://hlinksldjump"/>
          </p:cNvPr>
          <p:cNvSpPr/>
          <p:nvPr/>
        </p:nvSpPr>
        <p:spPr>
          <a:xfrm>
            <a:off x="5202936" y="2615184"/>
            <a:ext cx="3639312" cy="557784"/>
          </a:xfrm>
          <a:prstGeom prst="rect">
            <a:avLst/>
          </a:prstGeom>
          <a:noFill/>
        </p:spPr>
        <p:txBody>
          <a:bodyPr wrap="square" lIns="0" tIns="0" rIns="0" bIns="0" rtlCol="0" anchor="ctr"/>
          <a:lstStyle/>
          <a:p>
            <a:pPr marL="144145" algn="l" latinLnBrk="1">
              <a:lnSpc>
                <a:spcPct val="100000"/>
              </a:lnSpc>
            </a:pPr>
            <a:r>
              <a:rPr lang="en-US" altLang="zh-CN" sz="31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基础知识·诊断</a:t>
            </a:r>
            <a:endParaRPr lang="en-US" altLang="zh-CN" sz="3050" dirty="0"/>
          </a:p>
        </p:txBody>
      </p:sp>
      <p:pic>
        <p:nvPicPr>
          <p:cNvPr id="5" name="C_0#bb3cb8184?linknodeid=328374935&amp;catalogrefid=328374935&amp;parentnodeid=3474d8d56&amp;vbahtmlprocessed=1" descr="preencoded.png">
            <a:hlinkClick r:id="rId5" action="ppaction://hlinksldjump"/>
          </p:cNvPr>
          <p:cNvPicPr>
            <a:picLocks noChangeAspect="1"/>
          </p:cNvPicPr>
          <p:nvPr/>
        </p:nvPicPr>
        <p:blipFill>
          <a:blip r:embed="rId4"/>
          <a:stretch>
            <a:fillRect/>
          </a:stretch>
        </p:blipFill>
        <p:spPr>
          <a:xfrm>
            <a:off x="4553712" y="3557016"/>
            <a:ext cx="502920" cy="502920"/>
          </a:xfrm>
          <a:prstGeom prst="rect">
            <a:avLst/>
          </a:prstGeom>
        </p:spPr>
      </p:pic>
      <p:sp>
        <p:nvSpPr>
          <p:cNvPr id="6" name="C_0#bb3cb8184?linknodeid=328374935&amp;catalogrefid=328374935&amp;parentnodeid=3474d8d56&amp;vbahtmlprocessed=1">
            <a:hlinkClick r:id="rId5" action="ppaction://hlinksldjump"/>
          </p:cNvPr>
          <p:cNvSpPr/>
          <p:nvPr/>
        </p:nvSpPr>
        <p:spPr>
          <a:xfrm>
            <a:off x="5202936" y="3529584"/>
            <a:ext cx="3639312" cy="557784"/>
          </a:xfrm>
          <a:prstGeom prst="rect">
            <a:avLst/>
          </a:prstGeom>
          <a:noFill/>
        </p:spPr>
        <p:txBody>
          <a:bodyPr wrap="square" lIns="0" tIns="0" rIns="0" bIns="0" rtlCol="0" anchor="ctr"/>
          <a:lstStyle/>
          <a:p>
            <a:pPr marL="144145" algn="l" latinLnBrk="1">
              <a:lnSpc>
                <a:spcPct val="100000"/>
              </a:lnSpc>
            </a:pPr>
            <a:r>
              <a:rPr lang="en-US" altLang="zh-CN" sz="31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考点聚焦·突破</a:t>
            </a:r>
            <a:endParaRPr lang="en-US" altLang="zh-CN" sz="3050" dirty="0"/>
          </a:p>
        </p:txBody>
      </p:sp>
    </p:spTree>
  </p:cSld>
  <p:clrMapOvr>
    <a:masterClrMapping/>
  </p:clrMapOvr>
  <p:transition>
    <p:split dir="in"/>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C_6_AS.57_1#03063e964?vbadefaultcenterpage=1&amp;parentnodeid=f6f64606c&amp;vbahtmlprocessed=1&amp;bbb=1&amp;hasbroken=1"/>
              <p:cNvSpPr/>
              <p:nvPr/>
            </p:nvSpPr>
            <p:spPr>
              <a:xfrm>
                <a:off x="502920" y="1219975"/>
                <a:ext cx="11183112" cy="4645089"/>
              </a:xfrm>
              <a:prstGeom prst="rect">
                <a:avLst/>
              </a:prstGeom>
              <a:noFill/>
            </p:spPr>
            <p:txBody>
              <a:bodyPr wrap="non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对于A，在</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rad>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中令</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，所以抛物线的焦点为</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1,0</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p>
              <a:p>
                <a:pPr latinLnBrk="1">
                  <a:lnSpc>
                    <a:spcPct val="15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𝑝</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𝑝</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，故A正确；</a:t>
                </a:r>
                <a:endParaRPr lang="en-US" altLang="zh-CN" sz="2400" dirty="0"/>
              </a:p>
              <a:p>
                <a:pPr latinLnBrk="1">
                  <a:lnSpc>
                    <a:spcPct val="1100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对于</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B，由A知，抛物线的方程为</a:t>
                </a:r>
                <a14:m>
                  <m:oMath xmlns:m="http://schemas.openxmlformats.org/officeDocument/2006/math">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，则由</a:t>
                </a:r>
                <a14:m>
                  <m:oMath xmlns:m="http://schemas.openxmlformats.org/officeDocument/2006/math">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eqArr>
                          <m:eqArr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eqArr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&amp;</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rad>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e>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&amp;</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e>
                        </m:eqAr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2400" dirty="0"/>
              </a:p>
              <a:p>
                <a:pPr latinLnBrk="1">
                  <a:lnSpc>
                    <a:spcPct val="1100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得</a:t>
                </a:r>
                <a14:m>
                  <m:oMath xmlns:m="http://schemas.openxmlformats.org/officeDocument/2006/math">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eqArr>
                          <m:eqArr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eqArr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&amp;</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e>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&amp;</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rad>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e>
                        </m:eqAr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或</a:t>
                </a:r>
                <a14:m>
                  <m:oMath xmlns:m="http://schemas.openxmlformats.org/officeDocument/2006/math">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eqArr>
                          <m:eqArr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eqArr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&amp;</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&amp;</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ra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e>
                        </m:eqAr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不妨设</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𝑀</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rad>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𝑁</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3,−2</m:t>
                        </m:r>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rad>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500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则由抛物线的定义</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，得</a:t>
                </a:r>
                <a14:m>
                  <m:oMath xmlns:m="http://schemas.openxmlformats.org/officeDocument/2006/math">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𝑀𝑁</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𝑀</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𝑁</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𝑝</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16</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，故B不正确；</a:t>
                </a:r>
                <a:endParaRPr lang="en-US" altLang="zh-CN" sz="2400" dirty="0"/>
              </a:p>
              <a:p>
                <a:pPr latinLnBrk="1">
                  <a:lnSpc>
                    <a:spcPct val="150000"/>
                  </a:lnSpc>
                </a:pPr>
                <a:endParaRPr lang="en-US" altLang="zh-CN" sz="2400" dirty="0"/>
              </a:p>
            </p:txBody>
          </p:sp>
        </mc:Choice>
        <mc:Fallback xmlns="">
          <p:sp>
            <p:nvSpPr>
              <p:cNvPr id="2" name="QC_6_AS.57_1#03063e964?vbadefaultcenterpage=1&amp;parentnodeid=f6f64606c&amp;vbahtmlprocessed=1&amp;bbb=1&amp;hasbroken=1"/>
              <p:cNvSpPr>
                <a:spLocks noRot="1" noChangeAspect="1" noMove="1" noResize="1" noEditPoints="1" noAdjustHandles="1" noChangeArrowheads="1" noChangeShapeType="1" noTextEdit="1"/>
              </p:cNvSpPr>
              <p:nvPr/>
            </p:nvSpPr>
            <p:spPr>
              <a:xfrm>
                <a:off x="502920" y="1219975"/>
                <a:ext cx="11183112" cy="4645089"/>
              </a:xfrm>
              <a:prstGeom prst="rect">
                <a:avLst/>
              </a:prstGeom>
              <a:blipFill rotWithShape="1">
                <a:blip r:embed="rId3"/>
                <a:stretch>
                  <a:fillRect t="-3" r="1" b="-6161"/>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wipe(left)">
                                      <p:cBhvr>
                                        <p:cTn id="13" dur="500"/>
                                        <p:tgtEl>
                                          <p:spTgt spid="2">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left)">
                                      <p:cBhvr>
                                        <p:cTn id="16" dur="500"/>
                                        <p:tgtEl>
                                          <p:spTgt spid="2">
                                            <p:txEl>
                                              <p:pRg st="2" end="2"/>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left)">
                                      <p:cBhvr>
                                        <p:cTn id="19" dur="500"/>
                                        <p:tgtEl>
                                          <p:spTgt spid="2">
                                            <p:txEl>
                                              <p:pRg st="3" end="3"/>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left)">
                                      <p:cBhvr>
                                        <p:cTn id="2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C_6_AS.57_1#03063e964?vbadefaultcenterpage=1&amp;parentnodeid=f6f64606c&amp;vbahtmlprocessed=1&amp;bbb=1&amp;hasbroken=1"/>
              <p:cNvSpPr/>
              <p:nvPr/>
            </p:nvSpPr>
            <p:spPr>
              <a:xfrm>
                <a:off x="502920" y="1853611"/>
                <a:ext cx="11183112" cy="3423539"/>
              </a:xfrm>
              <a:prstGeom prst="rect">
                <a:avLst/>
              </a:prstGeom>
              <a:noFill/>
            </p:spPr>
            <p:txBody>
              <a:bodyPr wrap="none" lIns="0" tIns="0" rIns="0" bIns="0" rtlCol="0" anchor="t"/>
              <a:lstStyle/>
              <a:p>
                <a:pPr algn="l" latinLnBrk="1">
                  <a:lnSpc>
                    <a:spcPct val="1500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对于</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C，由B可知，以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𝑀𝑁</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为直径的圆的圆心为点</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rad>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，半径为</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8</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，又抛物线的</a:t>
                </a:r>
              </a:p>
              <a:p>
                <a:pPr latinLnBrk="1">
                  <a:lnSpc>
                    <a:spcPct val="15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准线</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𝑙</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的方程为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𝑝</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，圆心到准线</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𝑙</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的距离为</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8</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𝑀𝑁</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为直径</a:t>
                </a:r>
              </a:p>
              <a:p>
                <a:pPr latinLnBrk="1">
                  <a:lnSpc>
                    <a:spcPct val="15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的圆与</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𝑙</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相切，故C正确；</a:t>
                </a:r>
                <a:endParaRPr lang="en-US" altLang="zh-CN" sz="2400" dirty="0"/>
              </a:p>
              <a:p>
                <a:pPr latinLnBrk="1">
                  <a:lnSpc>
                    <a:spcPct val="11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对于</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D，因为</a:t>
                </a:r>
                <a14:m>
                  <m:oMath xmlns:m="http://schemas.openxmlformats.org/officeDocument/2006/math">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𝑂𝑁</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rad>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e>
                    </m:ra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21</m:t>
                        </m:r>
                      </m:e>
                    </m:ra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𝑀𝑁</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，所以由抛物线的对称性知</a:t>
                </a:r>
              </a:p>
              <a:p>
                <a:pPr latinLnBrk="1">
                  <a:lnSpc>
                    <a:spcPct val="11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𝑂𝑀𝑁</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不是等腰三角形，故D不正确.故选</a:t>
                </a:r>
                <a14:m>
                  <m:oMath xmlns:m="http://schemas.openxmlformats.org/officeDocument/2006/math">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AC</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2" name="QC_6_AS.57_1#03063e964?vbadefaultcenterpage=1&amp;parentnodeid=f6f64606c&amp;vbahtmlprocessed=1&amp;bbb=1&amp;hasbroken=1"/>
              <p:cNvSpPr>
                <a:spLocks noRot="1" noChangeAspect="1" noMove="1" noResize="1" noEditPoints="1" noAdjustHandles="1" noChangeArrowheads="1" noChangeShapeType="1" noTextEdit="1"/>
              </p:cNvSpPr>
              <p:nvPr/>
            </p:nvSpPr>
            <p:spPr>
              <a:xfrm>
                <a:off x="502920" y="1853611"/>
                <a:ext cx="11183112" cy="3423539"/>
              </a:xfrm>
              <a:prstGeom prst="rect">
                <a:avLst/>
              </a:prstGeom>
              <a:blipFill rotWithShape="1">
                <a:blip r:embed="rId2"/>
                <a:stretch>
                  <a:fillRect t="-1" r="1" b="-4999"/>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wipe(left)">
                                      <p:cBhvr>
                                        <p:cTn id="13" dur="500"/>
                                        <p:tgtEl>
                                          <p:spTgt spid="2">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left)">
                                      <p:cBhvr>
                                        <p:cTn id="16" dur="500"/>
                                        <p:tgtEl>
                                          <p:spTgt spid="2">
                                            <p:txEl>
                                              <p:pRg st="2" end="2"/>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left)">
                                      <p:cBhvr>
                                        <p:cTn id="19" dur="500"/>
                                        <p:tgtEl>
                                          <p:spTgt spid="2">
                                            <p:txEl>
                                              <p:pRg st="3" end="3"/>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left)">
                                      <p:cBhvr>
                                        <p:cTn id="2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C_6_BD.58_1#f25436630?vbadefaultcenterpage=1&amp;parentnodeid=f6f64606c&amp;vbahtmlprocessed=1&amp;bbb=1&amp;hasbroken=1"/>
              <p:cNvSpPr/>
              <p:nvPr/>
            </p:nvSpPr>
            <p:spPr>
              <a:xfrm>
                <a:off x="502920" y="2538109"/>
                <a:ext cx="11183112" cy="1034669"/>
              </a:xfrm>
              <a:prstGeom prst="rect">
                <a:avLst/>
              </a:prstGeom>
              <a:noFill/>
            </p:spPr>
            <p:txBody>
              <a:bodyPr wrap="none" lIns="0" tIns="0" rIns="0" bIns="0" rtlCol="0" anchor="t"/>
              <a:lstStyle/>
              <a:p>
                <a:pPr algn="l" latinLnBrk="1">
                  <a:lnSpc>
                    <a:spcPct val="150000"/>
                  </a:lnSpc>
                </a:pPr>
                <a:r>
                  <a:rPr lang="en-US" altLang="zh-CN" sz="240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（多选题）</a:t>
                </a:r>
                <a:r>
                  <a:rPr lang="en-US" altLang="zh-CN" sz="24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（2022 · </a:t>
                </a:r>
                <a:r>
                  <a:rPr lang="en-US" altLang="zh-CN" sz="2400" b="0" i="0" dirty="0" err="1">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新高考Ⅰ卷）</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已知</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𝑂</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为坐标原点，点</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1,1</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在抛物线</a:t>
                </a:r>
                <a:endPar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𝐶</m:t>
                    </m:r>
                    <m:r>
                      <m:rPr>
                        <m:nor/>
                      </m:rP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m:t>：</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𝑝𝑦</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𝑝</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&gt;0</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上，过点</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𝐵</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0,−1</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的直线交</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𝐶</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于</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𝑃</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𝑄</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两点，则</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2" name="QC_6_BD.58_1#f25436630?vbadefaultcenterpage=1&amp;parentnodeid=f6f64606c&amp;vbahtmlprocessed=1&amp;bbb=1&amp;hasbroken=1"/>
              <p:cNvSpPr>
                <a:spLocks noRot="1" noChangeAspect="1" noMove="1" noResize="1" noEditPoints="1" noAdjustHandles="1" noChangeArrowheads="1" noChangeShapeType="1" noTextEdit="1"/>
              </p:cNvSpPr>
              <p:nvPr/>
            </p:nvSpPr>
            <p:spPr>
              <a:xfrm>
                <a:off x="502920" y="2538109"/>
                <a:ext cx="11183112" cy="1034669"/>
              </a:xfrm>
              <a:prstGeom prst="rect">
                <a:avLst/>
              </a:prstGeom>
              <a:blipFill rotWithShape="1">
                <a:blip r:embed="rId3"/>
                <a:stretch>
                  <a:fillRect t="-1" r="1" b="-8014"/>
                </a:stretch>
              </a:blipFill>
            </p:spPr>
            <p:txBody>
              <a:bodyPr/>
              <a:lstStyle/>
              <a:p>
                <a:r>
                  <a:rPr lang="zh-CN" altLang="en-US">
                    <a:noFill/>
                  </a:rPr>
                  <a:t> </a:t>
                </a:r>
              </a:p>
            </p:txBody>
          </p:sp>
        </mc:Fallback>
      </mc:AlternateContent>
      <p:sp>
        <p:nvSpPr>
          <p:cNvPr id="3" name="QC_6_AN.59_1#f25436630.bracket?vbadefaultcenterpage=1&amp;parentnodeid=f6f64606c&amp;vbapositionanswer=25&amp;vbahtmlprocessed=1"/>
          <p:cNvSpPr/>
          <p:nvPr/>
        </p:nvSpPr>
        <p:spPr>
          <a:xfrm>
            <a:off x="9516745" y="3086749"/>
            <a:ext cx="865188" cy="478600"/>
          </a:xfrm>
          <a:prstGeom prst="rect">
            <a:avLst/>
          </a:prstGeom>
          <a:noFill/>
        </p:spPr>
        <p:txBody>
          <a:bodyPr wrap="none" lIns="0" tIns="0" rIns="0" bIns="0" rtlCol="0" anchor="t"/>
          <a:lstStyle/>
          <a:p>
            <a:pPr marL="0" algn="ctr" latinLnBrk="1">
              <a:lnSpc>
                <a:spcPts val="42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BCD</a:t>
            </a:r>
            <a:endParaRPr lang="en-US" altLang="zh-CN" sz="2400" dirty="0"/>
          </a:p>
        </p:txBody>
      </p:sp>
      <mc:AlternateContent xmlns:mc="http://schemas.openxmlformats.org/markup-compatibility/2006" xmlns:a14="http://schemas.microsoft.com/office/drawing/2010/main">
        <mc:Choice Requires="a14">
          <p:sp>
            <p:nvSpPr>
              <p:cNvPr id="4" name="QC_6_BD.60_1#f25436630.choices?vbadefaultcenterpage=1&amp;parentnodeid=f6f64606c&amp;vbahtmlprocessed=1"/>
              <p:cNvSpPr/>
              <p:nvPr/>
            </p:nvSpPr>
            <p:spPr>
              <a:xfrm>
                <a:off x="502920" y="3580016"/>
                <a:ext cx="11183112" cy="1027875"/>
              </a:xfrm>
              <a:prstGeom prst="rect">
                <a:avLst/>
              </a:prstGeom>
              <a:noFill/>
            </p:spPr>
            <p:txBody>
              <a:bodyPr wrap="square" lIns="0" tIns="0" rIns="0" bIns="0" rtlCol="0" anchor="t"/>
              <a:lstStyle/>
              <a:p>
                <a:pPr latinLnBrk="1">
                  <a:lnSpc>
                    <a:spcPct val="150000"/>
                  </a:lnSpc>
                  <a:tabLst>
                    <a:tab pos="5699125" algn="l"/>
                  </a:tabLst>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𝐶</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的准线方程为</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B</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.直线</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𝐴𝐵</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与</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𝐶</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相切</a:t>
                </a:r>
                <a:endParaRPr lang="en-US" altLang="zh-CN" sz="2400" dirty="0"/>
              </a:p>
              <a:p>
                <a:pPr latinLnBrk="1">
                  <a:lnSpc>
                    <a:spcPct val="150000"/>
                  </a:lnSpc>
                  <a:tabLst>
                    <a:tab pos="5699125" algn="l"/>
                  </a:tabLst>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C.</a:t>
                </a:r>
                <a14:m>
                  <m:oMath xmlns:m="http://schemas.openxmlformats.org/officeDocument/2006/math">
                    <m:d>
                      <m:dPr>
                        <m:begChr m:val="|"/>
                        <m:end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𝑂𝑃</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d>
                      <m:dPr>
                        <m:begChr m:val="|"/>
                        <m:end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𝑂𝑄</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begChr m:val="|"/>
                            <m:end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𝑂𝐴</m:t>
                            </m:r>
                          </m:e>
                        </m:d>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D</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d>
                      <m:dPr>
                        <m:begChr m:val="|"/>
                        <m:end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𝐵𝑃</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d>
                      <m:dPr>
                        <m:begChr m:val="|"/>
                        <m:end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𝐵𝑄</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begChr m:val="|"/>
                            <m:end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𝐵𝐴</m:t>
                            </m:r>
                          </m:e>
                        </m:d>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2400" dirty="0"/>
              </a:p>
            </p:txBody>
          </p:sp>
        </mc:Choice>
        <mc:Fallback xmlns="">
          <p:sp>
            <p:nvSpPr>
              <p:cNvPr id="4" name="QC_6_BD.60_1#f25436630.choices?vbadefaultcenterpage=1&amp;parentnodeid=f6f64606c&amp;vbahtmlprocessed=1"/>
              <p:cNvSpPr>
                <a:spLocks noRot="1" noChangeAspect="1" noMove="1" noResize="1" noEditPoints="1" noAdjustHandles="1" noChangeArrowheads="1" noChangeShapeType="1" noTextEdit="1"/>
              </p:cNvSpPr>
              <p:nvPr/>
            </p:nvSpPr>
            <p:spPr>
              <a:xfrm>
                <a:off x="502920" y="3580016"/>
                <a:ext cx="11183112" cy="1027875"/>
              </a:xfrm>
              <a:prstGeom prst="rect">
                <a:avLst/>
              </a:prstGeom>
              <a:blipFill rotWithShape="1">
                <a:blip r:embed="rId4"/>
                <a:stretch>
                  <a:fillRect t="-51" r="1" b="-7258"/>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C_6_AS.61_1#f25436630?vbadefaultcenterpage=1&amp;parentnodeid=f6f64606c&amp;vbahtmlprocessed=1&amp;bbb=1&amp;hasbroken=1"/>
              <p:cNvSpPr/>
              <p:nvPr/>
            </p:nvSpPr>
            <p:spPr>
              <a:xfrm>
                <a:off x="502920" y="1033381"/>
                <a:ext cx="11183112" cy="4990338"/>
              </a:xfrm>
              <a:prstGeom prst="rect">
                <a:avLst/>
              </a:prstGeom>
              <a:noFill/>
            </p:spPr>
            <p:txBody>
              <a:bodyPr wrap="squar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点</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1,1</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在抛物线</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𝐶</m:t>
                    </m:r>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𝑝𝑦</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上，</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𝑝</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𝑝</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5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准线方程为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，A不正确.</a:t>
                </a:r>
                <a:endParaRPr lang="en-US" altLang="zh-CN" sz="2400" dirty="0"/>
              </a:p>
              <a:p>
                <a:pPr latinLnBrk="1">
                  <a:lnSpc>
                    <a:spcPct val="1100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直线</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𝐴𝐵</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的方程为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，由</a:t>
                </a:r>
                <a14:m>
                  <m:oMath xmlns:m="http://schemas.openxmlformats.org/officeDocument/2006/math">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eqArr>
                          <m:eqArr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eqArr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&amp;</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e>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&amp;</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eqAr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得</a:t>
                </a:r>
                <a14:m>
                  <m:oMath xmlns:m="http://schemas.openxmlformats.org/officeDocument/2006/math">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+1=0</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5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Δ</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−4×1=0</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直线</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𝐴𝐵</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与抛物线</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𝐶</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相切，B正确.</a:t>
                </a:r>
                <a:endParaRPr lang="en-US" altLang="zh-CN" sz="2400" dirty="0"/>
              </a:p>
              <a:p>
                <a:pPr latinLnBrk="1">
                  <a:lnSpc>
                    <a:spcPct val="1500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设直线</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𝑃𝑄</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的方程为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𝑘𝑥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𝑄</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Sub>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100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由</a:t>
                </a:r>
                <a14:m>
                  <m:oMath xmlns:m="http://schemas.openxmlformats.org/officeDocument/2006/math">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eqArr>
                          <m:eqArr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eqArr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&amp;</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e>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&amp;</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𝑘𝑥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eqAr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得</a:t>
                </a:r>
                <a14:m>
                  <m:oMath xmlns:m="http://schemas.openxmlformats.org/officeDocument/2006/math">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𝑘𝑥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+1=0</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Δ</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𝑘</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−4&gt;0</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，得</a:t>
                </a:r>
                <a14:m>
                  <m:oMath xmlns:m="http://schemas.openxmlformats.org/officeDocument/2006/math">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𝑘</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&gt;2</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5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𝑘</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50000"/>
                  </a:lnSpc>
                </a:pPr>
                <a:endParaRPr lang="en-US" altLang="zh-CN" sz="2400" dirty="0"/>
              </a:p>
            </p:txBody>
          </p:sp>
        </mc:Choice>
        <mc:Fallback xmlns="">
          <p:sp>
            <p:nvSpPr>
              <p:cNvPr id="2" name="QC_6_AS.61_1#f25436630?vbadefaultcenterpage=1&amp;parentnodeid=f6f64606c&amp;vbahtmlprocessed=1&amp;bbb=1&amp;hasbroken=1"/>
              <p:cNvSpPr>
                <a:spLocks noRot="1" noChangeAspect="1" noMove="1" noResize="1" noEditPoints="1" noAdjustHandles="1" noChangeArrowheads="1" noChangeShapeType="1" noTextEdit="1"/>
              </p:cNvSpPr>
              <p:nvPr/>
            </p:nvSpPr>
            <p:spPr>
              <a:xfrm>
                <a:off x="502920" y="1033381"/>
                <a:ext cx="11183112" cy="4990338"/>
              </a:xfrm>
              <a:prstGeom prst="rect">
                <a:avLst/>
              </a:prstGeom>
              <a:blipFill rotWithShape="1">
                <a:blip r:embed="rId3"/>
                <a:stretch>
                  <a:fillRect t="-5" r="1" b="-7340"/>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wipe(left)">
                                      <p:cBhvr>
                                        <p:cTn id="13" dur="500"/>
                                        <p:tgtEl>
                                          <p:spTgt spid="2">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left)">
                                      <p:cBhvr>
                                        <p:cTn id="16" dur="500"/>
                                        <p:tgtEl>
                                          <p:spTgt spid="2">
                                            <p:txEl>
                                              <p:pRg st="2" end="2"/>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left)">
                                      <p:cBhvr>
                                        <p:cTn id="19" dur="500"/>
                                        <p:tgtEl>
                                          <p:spTgt spid="2">
                                            <p:txEl>
                                              <p:pRg st="3" end="3"/>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left)">
                                      <p:cBhvr>
                                        <p:cTn id="22" dur="500"/>
                                        <p:tgtEl>
                                          <p:spTgt spid="2">
                                            <p:txEl>
                                              <p:pRg st="4" end="4"/>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Effect transition="in" filter="wipe(left)">
                                      <p:cBhvr>
                                        <p:cTn id="25" dur="500"/>
                                        <p:tgtEl>
                                          <p:spTgt spid="2">
                                            <p:txEl>
                                              <p:pRg st="5" end="5"/>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animEffect transition="in" filter="wipe(left)">
                                      <p:cBhvr>
                                        <p:cTn id="28"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C_6_AS.61_1#f25436630?vbadefaultcenterpage=1&amp;parentnodeid=f6f64606c&amp;vbahtmlprocessed=1&amp;bbb=1&amp;hasbroken=1"/>
              <p:cNvSpPr/>
              <p:nvPr/>
            </p:nvSpPr>
            <p:spPr>
              <a:xfrm>
                <a:off x="502920" y="1067766"/>
                <a:ext cx="11183112" cy="5046599"/>
              </a:xfrm>
              <a:prstGeom prst="rect">
                <a:avLst/>
              </a:prstGeom>
              <a:noFill/>
            </p:spPr>
            <p:txBody>
              <a:bodyPr wrap="square" lIns="0" tIns="0" rIns="0" bIns="0" rtlCol="0" anchor="t"/>
              <a:lstStyle/>
              <a:p>
                <a:pPr latinLnBrk="1">
                  <a:lnSpc>
                    <a:spcPts val="52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𝑂𝑃</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𝑂𝑄</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sSubSup>
                          <m:sSub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b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Sup>
                          <m:sSub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SupPr>
                          <m:e>
                            <m:r>
                              <a:rPr lang="en-US" altLang="zh-CN" sz="2400" b="0" i="0" dirty="0" smtClean="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bSup>
                      </m:e>
                    </m:ra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sSubSup>
                          <m:sSub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b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Sup>
                          <m:sSub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bSup>
                      </m:e>
                    </m:ra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sSubSup>
                              <m:sSub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b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Sup>
                              <m:sSub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sup>
                            </m:sSubSup>
                          </m:e>
                        </m:d>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sSubSup>
                              <m:sSub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b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Sup>
                              <m:sSub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sup>
                            </m:sSubSup>
                          </m:e>
                        </m:d>
                      </m:e>
                    </m:ra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sSubSup>
                          <m:sSub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bSup>
                        <m:sSubSup>
                          <m:sSub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b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Sup>
                          <m:sSub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sup>
                        </m:sSubSup>
                        <m:sSubSup>
                          <m:sSub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b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Sup>
                          <m:sSub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bSup>
                        <m:sSubSup>
                          <m:sSub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sup>
                        </m:sSub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Sup>
                          <m:sSub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sup>
                        </m:sSubSup>
                        <m:sSubSup>
                          <m:sSub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sup>
                        </m:sSubSup>
                      </m:e>
                    </m:ra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SubSup>
                          <m:sSub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b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Sup>
                          <m:sSub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b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ra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Sub>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Sub>
                      </m:e>
                    </m:ra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𝑘</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ra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𝑘</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&gt;2</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又</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𝑂𝐴</m:t>
                            </m:r>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=1+1=2</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𝑂𝑃</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𝑂𝑄</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𝑂𝐴</m:t>
                            </m:r>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，C正确.</a:t>
                </a:r>
                <a:endParaRPr lang="en-US" altLang="zh-CN" sz="2400" dirty="0"/>
              </a:p>
              <a:p>
                <a:pPr latinLnBrk="1">
                  <a:lnSpc>
                    <a:spcPts val="5100"/>
                  </a:lnSpc>
                </a:pPr>
                <a14:m>
                  <m:oMath xmlns:m="http://schemas.openxmlformats.org/officeDocument/2006/math">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𝐵𝐴</m:t>
                            </m:r>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1+1</m:t>
                            </m:r>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𝐵𝑃</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𝐵𝑄</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sSubSup>
                          <m:sSub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SupPr>
                          <m:e>
                            <m:r>
                              <a:rPr lang="en-US" altLang="zh-CN" sz="2400" b="0" i="0" dirty="0" smtClean="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b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e>
                    </m:ra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sSubSup>
                          <m:sSub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b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e>
                    </m:ra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sSubSup>
                          <m:sSub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b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sSubSup>
                                  <m:sSub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b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e>
                    </m:ra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sSubSup>
                          <m:sSub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b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sSubSup>
                                  <m:sSub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b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e>
                    </m:ra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sSubSup>
                          <m:sSub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sup>
                        </m:sSub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SubSup>
                          <m:sSub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b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ra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sSubSup>
                          <m:sSub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sup>
                        </m:sSub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SubSup>
                          <m:sSub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b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ra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sSubSup>
                          <m:sSub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sup>
                        </m:sSub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Sup>
                          <m:sSub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sup>
                        </m:sSub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m:t>
                        </m:r>
                        <m:sSubSup>
                          <m:sSub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b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m:t>
                        </m:r>
                        <m:sSubSup>
                          <m:sSub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b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+11</m:t>
                        </m:r>
                      </m:e>
                    </m:ra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sSubSup>
                                  <m:sSub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b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Sup>
                                  <m:sSub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bSup>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sSubSup>
                              <m:sSub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b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Sup>
                              <m:sSub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bSup>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+9</m:t>
                        </m:r>
                      </m:e>
                    </m:ra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sSubSup>
                                  <m:sSub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b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Sup>
                                  <m:sSub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b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e>
                    </m:ra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Sub>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𝑘</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+1&gt;5</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𝐵𝑃</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𝐵𝑄</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𝐵𝐴</m:t>
                            </m:r>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，D正确.</a:t>
                </a:r>
                <a:endParaRPr lang="en-US" altLang="zh-CN" sz="2400" dirty="0"/>
              </a:p>
              <a:p>
                <a:pPr latinLnBrk="1">
                  <a:lnSpc>
                    <a:spcPts val="42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故选</a:t>
                </a:r>
                <a14:m>
                  <m:oMath xmlns:m="http://schemas.openxmlformats.org/officeDocument/2006/math">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BCD</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2" name="QC_6_AS.61_1#f25436630?vbadefaultcenterpage=1&amp;parentnodeid=f6f64606c&amp;vbahtmlprocessed=1&amp;bbb=1&amp;hasbroken=1"/>
              <p:cNvSpPr>
                <a:spLocks noRot="1" noChangeAspect="1" noMove="1" noResize="1" noEditPoints="1" noAdjustHandles="1" noChangeArrowheads="1" noChangeShapeType="1" noTextEdit="1"/>
              </p:cNvSpPr>
              <p:nvPr/>
            </p:nvSpPr>
            <p:spPr>
              <a:xfrm>
                <a:off x="502920" y="1067766"/>
                <a:ext cx="11183112" cy="5046599"/>
              </a:xfrm>
              <a:prstGeom prst="rect">
                <a:avLst/>
              </a:prstGeom>
              <a:blipFill rotWithShape="1">
                <a:blip r:embed="rId2"/>
                <a:stretch>
                  <a:fillRect t="-460" r="-3746" b="-1159"/>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wipe(left)">
                                      <p:cBhvr>
                                        <p:cTn id="13" dur="500"/>
                                        <p:tgtEl>
                                          <p:spTgt spid="2">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left)">
                                      <p:cBhvr>
                                        <p:cTn id="16"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_5_BD#da6790409?vbadefaultcenterpage=1&amp;parentnodeid=b9b0323b5&amp;vbahtmlprocessed=1" descr="preencoded.png"/>
          <p:cNvPicPr>
            <a:picLocks noChangeAspect="1"/>
          </p:cNvPicPr>
          <p:nvPr/>
        </p:nvPicPr>
        <p:blipFill>
          <a:blip r:embed="rId3">
            <a:clrChange>
              <a:clrFrom>
                <a:srgbClr val="FFFFFF"/>
              </a:clrFrom>
              <a:clrTo>
                <a:srgbClr val="FFFFFF">
                  <a:alpha val="0"/>
                </a:srgbClr>
              </a:clrTo>
            </a:clrChange>
          </a:blip>
          <a:stretch>
            <a:fillRect/>
          </a:stretch>
        </p:blipFill>
        <p:spPr>
          <a:xfrm>
            <a:off x="4480560" y="1954861"/>
            <a:ext cx="3236976" cy="393192"/>
          </a:xfrm>
          <a:prstGeom prst="rect">
            <a:avLst/>
          </a:prstGeom>
          <a:noFill/>
          <a:extLst>
            <a:ext uri="{909E8E84-426E-40DD-AFC4-6F175D3DCCD1}">
              <a14:hiddenFill xmlns:a14="http://schemas.microsoft.com/office/drawing/2010/main">
                <a:solidFill>
                  <a:scrgbClr r="0" g="0" b="0">
                    <a:alpha val="0"/>
                  </a:scrgbClr>
                </a:solidFill>
              </a14:hiddenFill>
            </a:ext>
          </a:extLst>
        </p:spPr>
      </p:pic>
      <p:sp>
        <p:nvSpPr>
          <p:cNvPr id="3" name="P_5_BD#da6790409?vbadefaultcenterpage=1&amp;parentnodeid=b9b0323b5&amp;vbahtmlprocessed=1&amp;bbb=1&amp;hasbroken=1"/>
          <p:cNvSpPr/>
          <p:nvPr/>
        </p:nvSpPr>
        <p:spPr>
          <a:xfrm>
            <a:off x="502920" y="2481149"/>
            <a:ext cx="11183112" cy="2684590"/>
          </a:xfrm>
          <a:prstGeom prst="rect">
            <a:avLst/>
          </a:prstGeom>
          <a:noFill/>
        </p:spPr>
        <p:txBody>
          <a:bodyPr wrap="none" lIns="0" tIns="0" rIns="0" bIns="0" rtlCol="0" anchor="t"/>
          <a:lstStyle/>
          <a:p>
            <a:pPr algn="ctr"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抛物线性质的应用技巧</a:t>
            </a:r>
            <a:endParaRPr lang="en-US" altLang="zh-CN" sz="2400" dirty="0"/>
          </a:p>
          <a:p>
            <a:pPr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利用抛物线方程确定及应用其焦点、准线时，关键是将抛物线方程化成标准方程</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要注意利用几何图形形象、直观的特点来解题，特别是涉及焦点、顶点、准线的</a:t>
            </a:r>
            <a:endPar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问题，注意抛物线上点到焦点的距离与到准线的距离的转化，关注图中的直角梯形</a:t>
            </a:r>
            <a:endPar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 （直角三角形）.</a:t>
            </a:r>
            <a:endParaRPr lang="en-US" altLang="zh-CN" sz="2400" dirty="0"/>
          </a:p>
        </p:txBody>
      </p:sp>
    </p:spTree>
  </p:cSld>
  <p:clrMapOvr>
    <a:masterClrMapping/>
  </p:clrMapOvr>
  <p:transition>
    <p:split dir="in"/>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_5_BD#c0a2e7914?vbadefaultcenterpage=1&amp;parentnodeid=b9b0323b5&amp;vbahtmlprocessed=1" descr="preencoded.png"/>
          <p:cNvPicPr>
            <a:picLocks noChangeAspect="1"/>
          </p:cNvPicPr>
          <p:nvPr/>
        </p:nvPicPr>
        <p:blipFill>
          <a:blip r:embed="rId3"/>
          <a:stretch>
            <a:fillRect/>
          </a:stretch>
        </p:blipFill>
        <p:spPr>
          <a:xfrm>
            <a:off x="3813048" y="756000"/>
            <a:ext cx="4562856" cy="530352"/>
          </a:xfrm>
          <a:prstGeom prst="rect">
            <a:avLst/>
          </a:prstGeom>
        </p:spPr>
      </p:pic>
      <mc:AlternateContent xmlns:mc="http://schemas.openxmlformats.org/markup-compatibility/2006" xmlns:a14="http://schemas.microsoft.com/office/drawing/2010/main">
        <mc:Choice Requires="a14">
          <p:sp>
            <p:nvSpPr>
              <p:cNvPr id="3" name="QC_6_BD.62_1#a2c5b3a8e?vbadefaultcenterpage=1&amp;parentnodeid=c0a2e7914&amp;vbahtmlprocessed=1&amp;bbb=1&amp;hasbroken=1"/>
              <p:cNvSpPr/>
              <p:nvPr/>
            </p:nvSpPr>
            <p:spPr>
              <a:xfrm>
                <a:off x="502920" y="1419448"/>
                <a:ext cx="11183112" cy="1583309"/>
              </a:xfrm>
              <a:prstGeom prst="rect">
                <a:avLst/>
              </a:prstGeom>
              <a:noFill/>
            </p:spPr>
            <p:txBody>
              <a:bodyPr wrap="none" lIns="0" tIns="0" rIns="0" bIns="0" rtlCol="0" anchor="t"/>
              <a:lstStyle/>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（多选题）</a:t>
                </a:r>
                <a:r>
                  <a:rPr lang="en-US" altLang="zh-CN" sz="24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（2022 </a:t>
                </a:r>
                <a:r>
                  <a:rPr lang="en-US" altLang="zh-CN" sz="2400" b="1"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新高考Ⅱ卷）</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已知</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𝑂</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为坐标原点，过抛物线</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𝐶</m:t>
                    </m:r>
                    <m:r>
                      <m:rPr>
                        <m:nor/>
                      </m:rP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m:t>：</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𝑝𝑥</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𝑝</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&gt;0</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p>
              <a:p>
                <a:pPr latinLnBrk="1">
                  <a:lnSpc>
                    <a:spcPct val="150000"/>
                  </a:lnSpc>
                </a:pP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的焦点</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𝐹</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的直线与</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𝐶</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交于</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𝐵</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两点，其中点</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在第一象限，点</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𝑀</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𝑝</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.若</a:t>
                </a:r>
                <a14:m>
                  <m:oMath xmlns:m="http://schemas.openxmlformats.org/officeDocument/2006/math">
                    <m:d>
                      <m:dPr>
                        <m:begChr m:val="|"/>
                        <m:end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𝐴𝐹</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d>
                      <m:dPr>
                        <m:begChr m:val="|"/>
                        <m:end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𝐴𝑀</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p>
              <a:p>
                <a:pPr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则(</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3" name="QC_6_BD.62_1#a2c5b3a8e?vbadefaultcenterpage=1&amp;parentnodeid=c0a2e7914&amp;vbahtmlprocessed=1&amp;bbb=1&amp;hasbroken=1"/>
              <p:cNvSpPr>
                <a:spLocks noRot="1" noChangeAspect="1" noMove="1" noResize="1" noEditPoints="1" noAdjustHandles="1" noChangeArrowheads="1" noChangeShapeType="1" noTextEdit="1"/>
              </p:cNvSpPr>
              <p:nvPr/>
            </p:nvSpPr>
            <p:spPr>
              <a:xfrm>
                <a:off x="502920" y="1419448"/>
                <a:ext cx="11183112" cy="1583309"/>
              </a:xfrm>
              <a:prstGeom prst="rect">
                <a:avLst/>
              </a:prstGeom>
              <a:blipFill rotWithShape="1">
                <a:blip r:embed="rId4"/>
                <a:stretch>
                  <a:fillRect t="-14" r="-1180" b="-5224"/>
                </a:stretch>
              </a:blipFill>
            </p:spPr>
            <p:txBody>
              <a:bodyPr/>
              <a:lstStyle/>
              <a:p>
                <a:r>
                  <a:rPr lang="zh-CN" altLang="en-US">
                    <a:noFill/>
                  </a:rPr>
                  <a:t> </a:t>
                </a:r>
              </a:p>
            </p:txBody>
          </p:sp>
        </mc:Fallback>
      </mc:AlternateContent>
      <p:sp>
        <p:nvSpPr>
          <p:cNvPr id="4" name="QC_6_AN.63_1#a2c5b3a8e.bracket?vbadefaultcenterpage=1&amp;parentnodeid=c0a2e7914&amp;vbapositionanswer=26&amp;vbahtmlprocessed=1"/>
          <p:cNvSpPr/>
          <p:nvPr/>
        </p:nvSpPr>
        <p:spPr>
          <a:xfrm>
            <a:off x="1087120" y="2516728"/>
            <a:ext cx="882650" cy="478600"/>
          </a:xfrm>
          <a:prstGeom prst="rect">
            <a:avLst/>
          </a:prstGeom>
          <a:noFill/>
        </p:spPr>
        <p:txBody>
          <a:bodyPr wrap="none" lIns="0" tIns="0" rIns="0" bIns="0" rtlCol="0" anchor="t"/>
          <a:lstStyle/>
          <a:p>
            <a:pPr marL="0" algn="ctr" latinLnBrk="1">
              <a:lnSpc>
                <a:spcPts val="42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ACD</a:t>
            </a:r>
            <a:endParaRPr lang="en-US" altLang="zh-CN" sz="2400" dirty="0"/>
          </a:p>
        </p:txBody>
      </p:sp>
      <mc:AlternateContent xmlns:mc="http://schemas.openxmlformats.org/markup-compatibility/2006" xmlns:a14="http://schemas.microsoft.com/office/drawing/2010/main">
        <mc:Choice Requires="a14">
          <p:sp>
            <p:nvSpPr>
              <p:cNvPr id="5" name="QC_6_BD.64_1#a2c5b3a8e.choices?vbadefaultcenterpage=1&amp;parentnodeid=c0a2e7914&amp;vbahtmlprocessed=1"/>
              <p:cNvSpPr/>
              <p:nvPr/>
            </p:nvSpPr>
            <p:spPr>
              <a:xfrm>
                <a:off x="502920" y="3006948"/>
                <a:ext cx="11183112" cy="1079627"/>
              </a:xfrm>
              <a:prstGeom prst="rect">
                <a:avLst/>
              </a:prstGeom>
              <a:noFill/>
            </p:spPr>
            <p:txBody>
              <a:bodyPr wrap="square" lIns="0" tIns="0" rIns="0" bIns="0" rtlCol="0" anchor="t"/>
              <a:lstStyle/>
              <a:p>
                <a:pPr latinLnBrk="1">
                  <a:lnSpc>
                    <a:spcPct val="150000"/>
                  </a:lnSpc>
                  <a:tabLst>
                    <a:tab pos="5699125" algn="l"/>
                  </a:tabLst>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A.直线</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𝐴𝐵</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的斜率为</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ad>
                      <m:radPr>
                        <m:degHide m:val="on"/>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6</m:t>
                        </m:r>
                      </m:e>
                    </m:rad>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B</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d>
                      <m:dPr>
                        <m:begChr m:val="|"/>
                        <m:end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𝑂𝐵</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d>
                      <m:dPr>
                        <m:begChr m:val="|"/>
                        <m:end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𝑂𝐹</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2400" dirty="0"/>
              </a:p>
              <a:p>
                <a:pPr latinLnBrk="1">
                  <a:lnSpc>
                    <a:spcPct val="150000"/>
                  </a:lnSpc>
                  <a:tabLst>
                    <a:tab pos="5699125" algn="l"/>
                  </a:tabLst>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C.</a:t>
                </a:r>
                <a14:m>
                  <m:oMath xmlns:m="http://schemas.openxmlformats.org/officeDocument/2006/math">
                    <m:d>
                      <m:dPr>
                        <m:begChr m:val="|"/>
                        <m:end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𝐴𝐵</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&gt;4</m:t>
                    </m:r>
                    <m:d>
                      <m:dPr>
                        <m:begChr m:val="|"/>
                        <m:end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𝑂𝐹</m:t>
                        </m:r>
                      </m:e>
                    </m:d>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D</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𝑂𝐴𝑀</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𝑂𝐵𝑀</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&lt;</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180</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up>
                    </m:sSup>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2400" dirty="0"/>
              </a:p>
            </p:txBody>
          </p:sp>
        </mc:Choice>
        <mc:Fallback xmlns="">
          <p:sp>
            <p:nvSpPr>
              <p:cNvPr id="5" name="QC_6_BD.64_1#a2c5b3a8e.choices?vbadefaultcenterpage=1&amp;parentnodeid=c0a2e7914&amp;vbahtmlprocessed=1"/>
              <p:cNvSpPr>
                <a:spLocks noRot="1" noChangeAspect="1" noMove="1" noResize="1" noEditPoints="1" noAdjustHandles="1" noChangeArrowheads="1" noChangeShapeType="1" noTextEdit="1"/>
              </p:cNvSpPr>
              <p:nvPr/>
            </p:nvSpPr>
            <p:spPr>
              <a:xfrm>
                <a:off x="502920" y="3006948"/>
                <a:ext cx="11183112" cy="1079627"/>
              </a:xfrm>
              <a:prstGeom prst="rect">
                <a:avLst/>
              </a:prstGeom>
              <a:blipFill rotWithShape="1">
                <a:blip r:embed="rId5"/>
                <a:stretch>
                  <a:fillRect t="-21" r="1" b="-2850"/>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left)">
                                      <p:cBhvr>
                                        <p:cTn id="7" dur="500"/>
                                        <p:tgtEl>
                                          <p:spTgt spid="4">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left)">
                                      <p:cBhvr>
                                        <p:cTn id="10"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C_6_AS.65_1#a2c5b3a8e?vbadefaultcenterpage=1&amp;parentnodeid=c0a2e7914&amp;vbahtmlprocessed=1&amp;bbb=1&amp;hasbroken=1"/>
              <p:cNvSpPr/>
              <p:nvPr/>
            </p:nvSpPr>
            <p:spPr>
              <a:xfrm>
                <a:off x="502920" y="1352214"/>
                <a:ext cx="11183112" cy="4380611"/>
              </a:xfrm>
              <a:prstGeom prst="rect">
                <a:avLst/>
              </a:prstGeom>
              <a:noFill/>
            </p:spPr>
            <p:txBody>
              <a:bodyPr wrap="none" lIns="0" tIns="0" rIns="0" bIns="0" rtlCol="0" anchor="t"/>
              <a:lstStyle/>
              <a:p>
                <a:pPr algn="l" latinLnBrk="1">
                  <a:lnSpc>
                    <a:spcPct val="11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对于A，设</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𝐹𝑀</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的中点为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𝑁</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𝑁</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𝑝</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𝑝</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𝑝</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p>
              <a:p>
                <a:pPr latinLnBrk="1">
                  <a:lnSpc>
                    <a:spcPct val="110000"/>
                  </a:lnSpc>
                </a:pPr>
                <a14:m>
                  <m:oMath xmlns:m="http://schemas.openxmlformats.org/officeDocument/2006/math">
                    <m:sSubSup>
                      <m:sSub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m:t>
                        </m:r>
                      </m:sub>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b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𝑝</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𝑝</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𝑝</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𝑝</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&gt;0</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100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m:t>
                            </m:r>
                          </m:e>
                        </m:rad>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𝑝</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𝑘</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𝐴𝐵</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m:t>
                                </m:r>
                              </m:e>
                            </m:rad>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𝑝</m:t>
                        </m:r>
                      </m:num>
                      <m:den>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𝑝</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𝑝</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m:t>
                        </m:r>
                      </m:e>
                    </m:ra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，故A正确.</a:t>
                </a:r>
                <a:endParaRPr lang="en-US" altLang="zh-CN" sz="2400" dirty="0"/>
              </a:p>
              <a:p>
                <a:pPr latinLnBrk="1">
                  <a:lnSpc>
                    <a:spcPct val="1100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对于</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B，</a:t>
                </a:r>
                <a14:m>
                  <m:oMath xmlns:m="http://schemas.openxmlformats.org/officeDocument/2006/math">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𝐴𝐹</m:t>
                                </m:r>
                              </m:e>
                            </m:d>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𝐵𝐹</m:t>
                                </m:r>
                              </m:e>
                            </m:d>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𝑝</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𝑝</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𝑝</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𝐵𝐹</m:t>
                                </m:r>
                              </m:e>
                            </m:d>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𝑝</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𝐵𝐹</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𝑝</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𝑝</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𝑝</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p>
              <a:p>
                <a:pPr latinLnBrk="1">
                  <a:lnSpc>
                    <a:spcPct val="110000"/>
                  </a:lnSpc>
                </a:pPr>
                <a14:m>
                  <m:oMath xmlns:m="http://schemas.openxmlformats.org/officeDocument/2006/math">
                    <m:sSubSup>
                      <m:sSub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m:t>
                        </m:r>
                      </m:sub>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b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𝑝</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𝑝</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𝑝</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𝑂𝐵</m:t>
                            </m:r>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Sup>
                      <m:sSub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m:t>
                        </m:r>
                      </m:sub>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b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Sup>
                      <m:sSub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m:t>
                        </m:r>
                      </m:sub>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b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𝑝</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9</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𝑝</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7</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𝑝</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9</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𝑝</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，故B错误.</a:t>
                </a:r>
                <a:endParaRPr lang="en-US" altLang="zh-CN" sz="2400" dirty="0"/>
              </a:p>
              <a:p>
                <a:pPr latinLnBrk="1">
                  <a:lnSpc>
                    <a:spcPct val="1500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对于</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C，</a:t>
                </a:r>
                <a14:m>
                  <m:oMath xmlns:m="http://schemas.openxmlformats.org/officeDocument/2006/math">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𝐴𝐵</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𝑝</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𝑝</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𝑝</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25</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𝑝</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𝑝</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𝑂𝐹</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，故C正确.</a:t>
                </a:r>
                <a:endParaRPr lang="en-US" altLang="zh-CN" sz="2400" dirty="0"/>
              </a:p>
              <a:p>
                <a:pPr latinLnBrk="1">
                  <a:lnSpc>
                    <a:spcPct val="110000"/>
                  </a:lnSpc>
                </a:pPr>
                <a:endParaRPr lang="en-US" altLang="zh-CN" sz="2400" dirty="0"/>
              </a:p>
            </p:txBody>
          </p:sp>
        </mc:Choice>
        <mc:Fallback xmlns="">
          <p:sp>
            <p:nvSpPr>
              <p:cNvPr id="2" name="QC_6_AS.65_1#a2c5b3a8e?vbadefaultcenterpage=1&amp;parentnodeid=c0a2e7914&amp;vbahtmlprocessed=1&amp;bbb=1&amp;hasbroken=1"/>
              <p:cNvSpPr>
                <a:spLocks noRot="1" noChangeAspect="1" noMove="1" noResize="1" noEditPoints="1" noAdjustHandles="1" noChangeArrowheads="1" noChangeShapeType="1" noTextEdit="1"/>
              </p:cNvSpPr>
              <p:nvPr/>
            </p:nvSpPr>
            <p:spPr>
              <a:xfrm>
                <a:off x="502920" y="1352214"/>
                <a:ext cx="11183112" cy="4380611"/>
              </a:xfrm>
              <a:prstGeom prst="rect">
                <a:avLst/>
              </a:prstGeom>
              <a:blipFill rotWithShape="1">
                <a:blip r:embed="rId3"/>
                <a:stretch>
                  <a:fillRect t="-7" r="1" b="-12784"/>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wipe(left)">
                                      <p:cBhvr>
                                        <p:cTn id="13" dur="500"/>
                                        <p:tgtEl>
                                          <p:spTgt spid="2">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left)">
                                      <p:cBhvr>
                                        <p:cTn id="16" dur="500"/>
                                        <p:tgtEl>
                                          <p:spTgt spid="2">
                                            <p:txEl>
                                              <p:pRg st="2" end="2"/>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left)">
                                      <p:cBhvr>
                                        <p:cTn id="19" dur="500"/>
                                        <p:tgtEl>
                                          <p:spTgt spid="2">
                                            <p:txEl>
                                              <p:pRg st="3" end="3"/>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left)">
                                      <p:cBhvr>
                                        <p:cTn id="22" dur="500"/>
                                        <p:tgtEl>
                                          <p:spTgt spid="2">
                                            <p:txEl>
                                              <p:pRg st="4" end="4"/>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Effect transition="in" filter="wipe(left)">
                                      <p:cBhvr>
                                        <p:cTn id="25"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C_6_AS.65_1#a2c5b3a8e?vbadefaultcenterpage=1&amp;parentnodeid=c0a2e7914&amp;vbahtmlprocessed=1&amp;bbb=1&amp;hasbroken=1"/>
              <p:cNvSpPr/>
              <p:nvPr/>
            </p:nvSpPr>
            <p:spPr>
              <a:xfrm>
                <a:off x="502920" y="2230927"/>
                <a:ext cx="11183112" cy="2668905"/>
              </a:xfrm>
              <a:prstGeom prst="rect">
                <a:avLst/>
              </a:prstGeom>
              <a:noFill/>
            </p:spPr>
            <p:txBody>
              <a:bodyPr wrap="none" lIns="0" tIns="0" rIns="0" bIns="0" rtlCol="0" anchor="t"/>
              <a:lstStyle/>
              <a:p>
                <a:pPr algn="l" latinLnBrk="1">
                  <a:lnSpc>
                    <a:spcPct val="1100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对于</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D,由A，B知，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𝑝</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m:t>
                            </m:r>
                          </m:e>
                        </m:rad>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𝑝</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𝑝</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m:t>
                                </m:r>
                              </m:e>
                            </m:rad>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𝑝</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𝑂𝐴</m:t>
                        </m:r>
                      </m:e>
                    </m:acc>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𝑂𝐵</m:t>
                        </m:r>
                      </m:e>
                    </m:acc>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𝑝</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m:t>
                            </m:r>
                          </m:e>
                        </m:rad>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𝑝</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𝑝</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p>
              <a:p>
                <a:pPr latinLnBrk="1">
                  <a:lnSpc>
                    <a:spcPct val="11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m:t>
                            </m:r>
                          </m:e>
                        </m:rad>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𝑝</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𝑝</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𝑝</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𝑝</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&lt;0</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𝐴𝑂𝐵</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为钝角.</a:t>
                </a:r>
                <a:endParaRPr lang="en-US" altLang="zh-CN" sz="2400" dirty="0"/>
              </a:p>
              <a:p>
                <a:pPr latinLnBrk="1">
                  <a:lnSpc>
                    <a:spcPct val="1500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又</a:t>
                </a:r>
                <a14:m>
                  <m:oMath xmlns:m="http://schemas.openxmlformats.org/officeDocument/2006/math">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𝑀𝐴</m:t>
                        </m:r>
                      </m:e>
                    </m:acc>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𝑀𝐵</m:t>
                        </m:r>
                      </m:e>
                    </m:acc>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𝑝</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m:t>
                                </m:r>
                              </m:e>
                            </m:rad>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𝑝</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𝑝</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m:t>
                                </m:r>
                              </m:e>
                            </m:rad>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𝑝</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𝑝</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𝑝</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m:t>
                        </m:r>
                      </m:den>
                    </m:f>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𝑝</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&lt;0</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𝐴𝑀𝐵</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为钝角，</a:t>
                </a:r>
              </a:p>
              <a:p>
                <a:pPr latinLnBrk="1">
                  <a:lnSpc>
                    <a:spcPct val="15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𝑂𝐴𝑀</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𝑂𝐵𝑀</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180</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up>
                    </m:sSup>
                  </m:oMath>
                </a14:m>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，故D正确.故选</a:t>
                </a:r>
                <a14:m>
                  <m:oMath xmlns:m="http://schemas.openxmlformats.org/officeDocument/2006/math">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ACD</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2" name="QC_6_AS.65_1#a2c5b3a8e?vbadefaultcenterpage=1&amp;parentnodeid=c0a2e7914&amp;vbahtmlprocessed=1&amp;bbb=1&amp;hasbroken=1"/>
              <p:cNvSpPr>
                <a:spLocks noRot="1" noChangeAspect="1" noMove="1" noResize="1" noEditPoints="1" noAdjustHandles="1" noChangeArrowheads="1" noChangeShapeType="1" noTextEdit="1"/>
              </p:cNvSpPr>
              <p:nvPr/>
            </p:nvSpPr>
            <p:spPr>
              <a:xfrm>
                <a:off x="502920" y="2230927"/>
                <a:ext cx="11183112" cy="2668905"/>
              </a:xfrm>
              <a:prstGeom prst="rect">
                <a:avLst/>
              </a:prstGeom>
              <a:blipFill rotWithShape="1">
                <a:blip r:embed="rId2"/>
                <a:stretch>
                  <a:fillRect t="-6" r="-2486" b="-2492"/>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wipe(left)">
                                      <p:cBhvr>
                                        <p:cTn id="13" dur="500"/>
                                        <p:tgtEl>
                                          <p:spTgt spid="2">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left)">
                                      <p:cBhvr>
                                        <p:cTn id="16" dur="500"/>
                                        <p:tgtEl>
                                          <p:spTgt spid="2">
                                            <p:txEl>
                                              <p:pRg st="2" end="2"/>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left)">
                                      <p:cBhvr>
                                        <p:cTn id="19"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B_6_BD.66_1#9e3188f3c?vbadefaultcenterpage=1&amp;parentnodeid=c0a2e7914&amp;vbahtmlprocessed=1&amp;bbb=1&amp;hasbroken=1"/>
              <p:cNvSpPr/>
              <p:nvPr/>
            </p:nvSpPr>
            <p:spPr>
              <a:xfrm>
                <a:off x="502920" y="1939685"/>
                <a:ext cx="11183112" cy="1034669"/>
              </a:xfrm>
              <a:prstGeom prst="rect">
                <a:avLst/>
              </a:prstGeom>
              <a:noFill/>
            </p:spPr>
            <p:txBody>
              <a:bodyPr wrap="none" lIns="0" tIns="0" rIns="0" bIns="0" rtlCol="0" anchor="t"/>
              <a:lstStyle/>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设</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𝐹</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为抛物线</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𝐶</m:t>
                    </m:r>
                    <m:r>
                      <m:rPr>
                        <m:nor/>
                      </m:rP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m:t>：</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=4</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的焦点，点</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在</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𝐶</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上，点</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𝐵</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3,0</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，若</a:t>
                </a:r>
                <a14:m>
                  <m:oMath xmlns:m="http://schemas.openxmlformats.org/officeDocument/2006/math">
                    <m:d>
                      <m:dPr>
                        <m:begChr m:val="|"/>
                        <m:end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𝐴𝐹</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d>
                      <m:dPr>
                        <m:begChr m:val="|"/>
                        <m:end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𝐵𝐹</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，则</a:t>
                </a:r>
              </a:p>
              <a:p>
                <a:pPr latinLnBrk="1">
                  <a:lnSpc>
                    <a:spcPct val="150000"/>
                  </a:lnSpc>
                </a:pPr>
                <a14:m>
                  <m:oMath xmlns:m="http://schemas.openxmlformats.org/officeDocument/2006/math">
                    <m:d>
                      <m:dPr>
                        <m:begChr m:val="|"/>
                        <m:end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𝐴𝐵</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i="0" dirty="0">
                    <a:solidFill>
                      <a:srgbClr val="000000"/>
                    </a:solidFill>
                    <a:latin typeface="宋体" panose="02010600030101010101" pitchFamily="2" charset="-122"/>
                    <a:ea typeface="宋体" panose="02010600030101010101" pitchFamily="2" charset="-122"/>
                    <a:cs typeface="宋体" panose="02010600030101010101" pitchFamily="34" charset="-120"/>
                  </a:rPr>
                  <a:t>_____</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2" name="QB_6_BD.66_1#9e3188f3c?vbadefaultcenterpage=1&amp;parentnodeid=c0a2e7914&amp;vbahtmlprocessed=1&amp;bbb=1&amp;hasbroken=1"/>
              <p:cNvSpPr>
                <a:spLocks noRot="1" noChangeAspect="1" noMove="1" noResize="1" noEditPoints="1" noAdjustHandles="1" noChangeArrowheads="1" noChangeShapeType="1" noTextEdit="1"/>
              </p:cNvSpPr>
              <p:nvPr/>
            </p:nvSpPr>
            <p:spPr>
              <a:xfrm>
                <a:off x="502920" y="1939685"/>
                <a:ext cx="11183112" cy="1034669"/>
              </a:xfrm>
              <a:prstGeom prst="rect">
                <a:avLst/>
              </a:prstGeom>
              <a:blipFill rotWithShape="1">
                <a:blip r:embed="rId3"/>
                <a:stretch>
                  <a:fillRect t="-38" r="1" b="-797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QB_6_AN.67_1#9e3188f3c.blank?vbadefaultcenterpage=1&amp;parentnodeid=c0a2e7914&amp;vbapositionanswer=27&amp;vbahtmlprocessed=1"/>
              <p:cNvSpPr/>
              <p:nvPr/>
            </p:nvSpPr>
            <p:spPr>
              <a:xfrm>
                <a:off x="1447483" y="2507310"/>
                <a:ext cx="692277" cy="391541"/>
              </a:xfrm>
              <a:prstGeom prst="rect">
                <a:avLst/>
              </a:prstGeom>
              <a:noFill/>
            </p:spPr>
            <p:txBody>
              <a:bodyPr wrap="none" lIns="0" tIns="0" rIns="0" bIns="0" rtlCol="0" anchor="t"/>
              <a:lstStyle/>
              <a:p>
                <a:pPr marL="0" algn="ctr" latinLnBrk="1">
                  <a:lnSpc>
                    <a:spcPts val="34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ra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xmlns="">
          <p:sp>
            <p:nvSpPr>
              <p:cNvPr id="3" name="QB_6_AN.67_1#9e3188f3c.blank?vbadefaultcenterpage=1&amp;parentnodeid=c0a2e7914&amp;vbapositionanswer=27&amp;vbahtmlprocessed=1"/>
              <p:cNvSpPr>
                <a:spLocks noRot="1" noChangeAspect="1" noMove="1" noResize="1" noEditPoints="1" noAdjustHandles="1" noChangeArrowheads="1" noChangeShapeType="1" noTextEdit="1"/>
              </p:cNvSpPr>
              <p:nvPr/>
            </p:nvSpPr>
            <p:spPr>
              <a:xfrm>
                <a:off x="1447483" y="2507310"/>
                <a:ext cx="692277" cy="391541"/>
              </a:xfrm>
              <a:prstGeom prst="rect">
                <a:avLst/>
              </a:prstGeom>
              <a:blipFill rotWithShape="1">
                <a:blip r:embed="rId4"/>
                <a:stretch>
                  <a:fillRect l="-46" t="-84" r="64" b="-1019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QB_6_AS.68_1#9e3188f3c?vbadefaultcenterpage=1&amp;parentnodeid=c0a2e7914&amp;vbahtmlprocessed=1"/>
              <p:cNvSpPr/>
              <p:nvPr/>
            </p:nvSpPr>
            <p:spPr>
              <a:xfrm>
                <a:off x="502920" y="2981592"/>
                <a:ext cx="11183112" cy="2224723"/>
              </a:xfrm>
              <a:prstGeom prst="rect">
                <a:avLst/>
              </a:prstGeom>
              <a:noFill/>
            </p:spPr>
            <p:txBody>
              <a:bodyPr wrap="squar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由题意得，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𝐹</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1,0</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𝐴𝐹</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𝐵𝐹</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algn="l" latinLnBrk="1">
                  <a:lnSpc>
                    <a:spcPct val="150000"/>
                  </a:lnSpc>
                </a:pP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即点</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到准线</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的距离为2，所以点</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的横坐标为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−1+2=1</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algn="l" latinLnBrk="1">
                  <a:lnSpc>
                    <a:spcPct val="150000"/>
                  </a:lnSpc>
                </a:pP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不妨设点</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在</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轴上方，代入得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1,2</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algn="l" latinLnBrk="1">
                  <a:lnSpc>
                    <a:spcPct val="150000"/>
                  </a:lnSpc>
                </a:pP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𝐴𝐵</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3−1</m:t>
                                </m:r>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0−2</m:t>
                                </m:r>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e>
                    </m:ra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ra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4" name="QB_6_AS.68_1#9e3188f3c?vbadefaultcenterpage=1&amp;parentnodeid=c0a2e7914&amp;vbahtmlprocessed=1"/>
              <p:cNvSpPr>
                <a:spLocks noRot="1" noChangeAspect="1" noMove="1" noResize="1" noEditPoints="1" noAdjustHandles="1" noChangeArrowheads="1" noChangeShapeType="1" noTextEdit="1"/>
              </p:cNvSpPr>
              <p:nvPr/>
            </p:nvSpPr>
            <p:spPr>
              <a:xfrm>
                <a:off x="502920" y="2981592"/>
                <a:ext cx="11183112" cy="2224723"/>
              </a:xfrm>
              <a:prstGeom prst="rect">
                <a:avLst/>
              </a:prstGeom>
              <a:blipFill rotWithShape="1">
                <a:blip r:embed="rId5"/>
                <a:stretch>
                  <a:fillRect t="-12" r="1" b="-6110"/>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
                                            <p:bg/>
                                          </p:spTgt>
                                        </p:tgtEl>
                                        <p:attrNameLst>
                                          <p:attrName>style.visibility</p:attrName>
                                        </p:attrNameLst>
                                      </p:cBhvr>
                                      <p:to>
                                        <p:strVal val="visible"/>
                                      </p:to>
                                    </p:set>
                                    <p:animEffect transition="in" filter="wipe(left)">
                                      <p:cBhvr>
                                        <p:cTn id="15" dur="500"/>
                                        <p:tgtEl>
                                          <p:spTgt spid="4">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wipe(left)">
                                      <p:cBhvr>
                                        <p:cTn id="18" dur="500"/>
                                        <p:tgtEl>
                                          <p:spTgt spid="4">
                                            <p:txEl>
                                              <p:pRg st="0" end="0"/>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wipe(left)">
                                      <p:cBhvr>
                                        <p:cTn id="21" dur="500"/>
                                        <p:tgtEl>
                                          <p:spTgt spid="4">
                                            <p:txEl>
                                              <p:pRg st="1" end="1"/>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wipe(left)">
                                      <p:cBhvr>
                                        <p:cTn id="24" dur="500"/>
                                        <p:tgtEl>
                                          <p:spTgt spid="4">
                                            <p:txEl>
                                              <p:pRg st="2" end="2"/>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wipe(left)">
                                      <p:cBhvr>
                                        <p:cTn id="2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5" name="P_3_BD#301b6e93d?colgroup=4,4,13,4,7&amp;vbadefaultcenterpage=1&amp;parentnodeid=bb3cb8184&amp;vbahtmlprocessed=1&amp;bbb=1&amp;hasbroken=1"/>
              <p:cNvGraphicFramePr>
                <a:graphicFrameLocks noGrp="1"/>
              </p:cNvGraphicFramePr>
              <p:nvPr/>
            </p:nvGraphicFramePr>
            <p:xfrm>
              <a:off x="502920" y="1975308"/>
              <a:ext cx="11137392" cy="3328416"/>
            </p:xfrm>
            <a:graphic>
              <a:graphicData uri="http://schemas.openxmlformats.org/drawingml/2006/table">
                <a:tbl>
                  <a:tblPr/>
                  <a:tblGrid>
                    <a:gridCol w="1463040">
                      <a:extLst>
                        <a:ext uri="{9D8B030D-6E8A-4147-A177-3AD203B41FA5}">
                          <a16:colId xmlns:a16="http://schemas.microsoft.com/office/drawing/2014/main" val="20000"/>
                        </a:ext>
                      </a:extLst>
                    </a:gridCol>
                    <a:gridCol w="1435608">
                      <a:extLst>
                        <a:ext uri="{9D8B030D-6E8A-4147-A177-3AD203B41FA5}">
                          <a16:colId xmlns:a16="http://schemas.microsoft.com/office/drawing/2014/main" val="20001"/>
                        </a:ext>
                      </a:extLst>
                    </a:gridCol>
                    <a:gridCol w="4178808">
                      <a:extLst>
                        <a:ext uri="{9D8B030D-6E8A-4147-A177-3AD203B41FA5}">
                          <a16:colId xmlns:a16="http://schemas.microsoft.com/office/drawing/2014/main" val="20002"/>
                        </a:ext>
                      </a:extLst>
                    </a:gridCol>
                    <a:gridCol w="1645920">
                      <a:extLst>
                        <a:ext uri="{9D8B030D-6E8A-4147-A177-3AD203B41FA5}">
                          <a16:colId xmlns:a16="http://schemas.microsoft.com/office/drawing/2014/main" val="20003"/>
                        </a:ext>
                      </a:extLst>
                    </a:gridCol>
                    <a:gridCol w="2414016">
                      <a:extLst>
                        <a:ext uri="{9D8B030D-6E8A-4147-A177-3AD203B41FA5}">
                          <a16:colId xmlns:a16="http://schemas.microsoft.com/office/drawing/2014/main" val="20004"/>
                        </a:ext>
                      </a:extLst>
                    </a:gridCol>
                  </a:tblGrid>
                  <a:tr h="429133">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考点考向</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课标要求</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真题印证</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考频热度</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核心素养</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386332">
                    <a:tc>
                      <a:txBody>
                        <a:bodyPr/>
                        <a:lstStyle/>
                        <a:p>
                          <a:pPr mar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抛物线的</a:t>
                          </a:r>
                        </a:p>
                        <a:p>
                          <a:pPr mar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定义和标</a:t>
                          </a:r>
                        </a:p>
                        <a:p>
                          <a:pPr marL="0" lv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准方程</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了解</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2023年天津卷</a:t>
                          </a:r>
                          <a14:m>
                            <m:oMath xmlns:m="http://schemas.openxmlformats.org/officeDocument/2006/math">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12</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2019年全国Ⅱ卷（理）</a:t>
                          </a:r>
                          <a14:m>
                            <m:oMath xmlns:m="http://schemas.openxmlformats.org/officeDocument/2006/math">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8</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逻辑推理</a:t>
                          </a:r>
                        </a:p>
                        <a:p>
                          <a:pPr mar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数学运算</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379919">
                    <a:tc>
                      <a:txBody>
                        <a:bodyPr/>
                        <a:lstStyle/>
                        <a:p>
                          <a:pPr mar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抛物线的</a:t>
                          </a:r>
                        </a:p>
                        <a:p>
                          <a:pPr marL="0" lv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几何性质</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了解</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2023年新高考Ⅱ卷</a:t>
                          </a:r>
                          <a14:m>
                            <m:oMath xmlns:m="http://schemas.openxmlformats.org/officeDocument/2006/math">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10</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2023年全国乙卷（理）</a:t>
                          </a:r>
                          <a14:m>
                            <m:oMath xmlns:m="http://schemas.openxmlformats.org/officeDocument/2006/math">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13</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2023年全国乙卷（文）</a:t>
                          </a:r>
                          <a14:m>
                            <m:oMath xmlns:m="http://schemas.openxmlformats.org/officeDocument/2006/math">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13</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逻辑推理</a:t>
                          </a:r>
                        </a:p>
                        <a:p>
                          <a:pPr mar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数学运算</a:t>
                          </a:r>
                        </a:p>
                        <a:p>
                          <a:pPr mar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直观想象</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mc:Choice>
        <mc:Fallback xmlns="">
          <p:graphicFrame>
            <p:nvGraphicFramePr>
              <p:cNvPr id="5" name="P_3_BD#301b6e93d?colgroup=4,4,13,4,7&amp;vbadefaultcenterpage=1&amp;parentnodeid=bb3cb8184&amp;vbahtmlprocessed=1&amp;bbb=1&amp;hasbroken=1"/>
              <p:cNvGraphicFramePr>
                <a:graphicFrameLocks noGrp="1"/>
              </p:cNvGraphicFramePr>
              <p:nvPr/>
            </p:nvGraphicFramePr>
            <p:xfrm>
              <a:off x="502920" y="1975308"/>
              <a:ext cx="11137392" cy="3201607"/>
            </p:xfrm>
            <a:graphic>
              <a:graphicData uri="http://schemas.openxmlformats.org/drawingml/2006/table">
                <a:tbl>
                  <a:tblPr/>
                  <a:tblGrid>
                    <a:gridCol w="1463040"/>
                    <a:gridCol w="1435608"/>
                    <a:gridCol w="4178808"/>
                    <a:gridCol w="1645920"/>
                    <a:gridCol w="2414016"/>
                  </a:tblGrid>
                  <a:tr h="429133">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考点考向</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课标要求</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真题印证</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考频热度</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核心素养</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1424940">
                    <a:tc>
                      <a:txBody>
                        <a:bodyPr/>
                        <a:lstStyle/>
                        <a:p>
                          <a:pPr mar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抛物线的</a:t>
                          </a:r>
                          <a:endPar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mar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定义和标</a:t>
                          </a:r>
                          <a:endPar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marL="0" lv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准方程</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了解</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3"/>
                        </a:blipFill>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逻辑推理</a:t>
                          </a:r>
                          <a:endPar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mar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数学运算</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1424940">
                    <a:tc>
                      <a:txBody>
                        <a:bodyPr/>
                        <a:lstStyle/>
                        <a:p>
                          <a:pPr mar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抛物线的</a:t>
                          </a:r>
                          <a:endPar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marL="0" lv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几何性质</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了解</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3"/>
                        </a:blipFill>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逻辑推理</a:t>
                          </a:r>
                          <a:endPar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mar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数学运算</a:t>
                          </a:r>
                          <a:endPar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mar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直观想象</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mc:Fallback>
      </mc:AlternateContent>
    </p:spTree>
  </p:cSld>
  <p:clrMapOvr>
    <a:masterClrMapping/>
  </p:clrMapOvr>
  <p:transition>
    <p:split dir="in"/>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plit dir="in"/>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P_3_BD#301b6e93d?colgroup=4,4,13,4,7&amp;vbadefaultcenterpage=1&amp;parentnodeid=bb3cb8184&amp;vbahtmlprocessed=1&amp;bbb=1&amp;hasbroken=1"/>
          <p:cNvGraphicFramePr>
            <a:graphicFrameLocks noGrp="1"/>
          </p:cNvGraphicFramePr>
          <p:nvPr/>
        </p:nvGraphicFramePr>
        <p:xfrm>
          <a:off x="502920" y="2502453"/>
          <a:ext cx="11137392" cy="2852928"/>
        </p:xfrm>
        <a:graphic>
          <a:graphicData uri="http://schemas.openxmlformats.org/drawingml/2006/table">
            <a:tbl>
              <a:tblPr/>
              <a:tblGrid>
                <a:gridCol w="1463040">
                  <a:extLst>
                    <a:ext uri="{9D8B030D-6E8A-4147-A177-3AD203B41FA5}">
                      <a16:colId xmlns:a16="http://schemas.microsoft.com/office/drawing/2014/main" val="20000"/>
                    </a:ext>
                  </a:extLst>
                </a:gridCol>
                <a:gridCol w="1435608">
                  <a:extLst>
                    <a:ext uri="{9D8B030D-6E8A-4147-A177-3AD203B41FA5}">
                      <a16:colId xmlns:a16="http://schemas.microsoft.com/office/drawing/2014/main" val="20001"/>
                    </a:ext>
                  </a:extLst>
                </a:gridCol>
                <a:gridCol w="4178808">
                  <a:extLst>
                    <a:ext uri="{9D8B030D-6E8A-4147-A177-3AD203B41FA5}">
                      <a16:colId xmlns:a16="http://schemas.microsoft.com/office/drawing/2014/main" val="20002"/>
                    </a:ext>
                  </a:extLst>
                </a:gridCol>
                <a:gridCol w="1645920">
                  <a:extLst>
                    <a:ext uri="{9D8B030D-6E8A-4147-A177-3AD203B41FA5}">
                      <a16:colId xmlns:a16="http://schemas.microsoft.com/office/drawing/2014/main" val="20003"/>
                    </a:ext>
                  </a:extLst>
                </a:gridCol>
                <a:gridCol w="2414016">
                  <a:extLst>
                    <a:ext uri="{9D8B030D-6E8A-4147-A177-3AD203B41FA5}">
                      <a16:colId xmlns:a16="http://schemas.microsoft.com/office/drawing/2014/main" val="20004"/>
                    </a:ext>
                  </a:extLst>
                </a:gridCol>
              </a:tblGrid>
              <a:tr h="429133">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考点考向</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课标要求</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真题印证</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考频热度</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核心素养</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337308">
                <a:tc>
                  <a:txBody>
                    <a:bodyPr/>
                    <a:lstStyle/>
                    <a:p>
                      <a:pPr mar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命题分析</a:t>
                      </a:r>
                    </a:p>
                    <a:p>
                      <a:pPr marL="0" lv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预测</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gridSpan="4">
                  <a:txBody>
                    <a:bodyPr/>
                    <a:lstStyle/>
                    <a:p>
                      <a:pPr marL="0" indent="0"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从近几年高考的情况来看，抛物线一直是高考命题的热点，选择题</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、填</a:t>
                      </a:r>
                    </a:p>
                    <a:p>
                      <a:pPr marL="0" indent="0" algn="l"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空题的复习要关注抛物线的定义</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、焦点弦的性质在解题中的应用</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；解答</a:t>
                      </a:r>
                    </a:p>
                    <a:p>
                      <a:pPr marL="0" indent="0" algn="l"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题的复习要关注设而不求以及根与系数的关系在解题中的应用.另外本基</a:t>
                      </a:r>
                    </a:p>
                    <a:p>
                      <a:pPr marL="0" indent="0" algn="l"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础课内容易设置多选题</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，所以在备考中，要注意多选题的训练</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，做到全</a:t>
                      </a:r>
                    </a:p>
                    <a:p>
                      <a:pPr marL="0" lvl="0" indent="0" algn="l"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面高效的复习</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1"/>
                  </a:ext>
                </a:extLst>
              </a:tr>
            </a:tbl>
          </a:graphicData>
        </a:graphic>
      </p:graphicFrame>
      <p:sp>
        <p:nvSpPr>
          <p:cNvPr id="2" name="P_3_BD#301b6e93d?colgroup=4,4,13,4,7&amp;vbadefaultcenterpage=1&amp;parentnodeid=bb3cb8184&amp;vbahtmlprocessed=1&amp;bbb=1"/>
          <p:cNvSpPr txBox="1"/>
          <p:nvPr/>
        </p:nvSpPr>
        <p:spPr>
          <a:xfrm>
            <a:off x="9100312" y="1877105"/>
            <a:ext cx="2540000" cy="495520"/>
          </a:xfrm>
          <a:prstGeom prst="rect">
            <a:avLst/>
          </a:prstGeom>
          <a:noFill/>
        </p:spPr>
        <p:txBody>
          <a:bodyPr vert="horz" lIns="0" tIns="0" rIns="0" bIns="0" rtlCol="0">
            <a:spAutoFit/>
          </a:bodyPr>
          <a:lstStyle/>
          <a:p>
            <a:pPr algn="r">
              <a:lnSpc>
                <a:spcPct val="150000"/>
              </a:lnSpc>
            </a:pPr>
            <a:r>
              <a:rPr lang="zh-CN" altLang="en-US" sz="2400">
                <a:latin typeface="Times New Roman" panose="02020603050405020304" pitchFamily="34" charset="0"/>
              </a:rPr>
              <a:t>续表</a:t>
            </a:r>
          </a:p>
        </p:txBody>
      </p:sp>
    </p:spTree>
  </p:cSld>
  <p:clrMapOvr>
    <a:masterClrMapping/>
  </p:clrMapOvr>
  <p:transition>
    <p:split dir="in"/>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_3_BD#0dc535e79.fixed?vbadefaultcenterpage=1&amp;parentnodeid=bb3cb8184&amp;vbahtmlprocessed=1"/>
          <p:cNvSpPr/>
          <p:nvPr/>
        </p:nvSpPr>
        <p:spPr>
          <a:xfrm>
            <a:off x="283464" y="2779776"/>
            <a:ext cx="11594592" cy="722376"/>
          </a:xfrm>
          <a:prstGeom prst="rect">
            <a:avLst/>
          </a:prstGeom>
          <a:noFill/>
        </p:spPr>
        <p:txBody>
          <a:bodyPr wrap="square" lIns="0" tIns="0" rIns="0" bIns="0" rtlCol="0" anchor="ctr"/>
          <a:lstStyle/>
          <a:p>
            <a:pPr algn="ctr" latinLnBrk="1">
              <a:lnSpc>
                <a:spcPct val="100000"/>
              </a:lnSpc>
            </a:pPr>
            <a:r>
              <a:rPr lang="en-US" altLang="zh-CN" sz="4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基础知识·诊断</a:t>
            </a:r>
            <a:endParaRPr lang="en-US" altLang="zh-CN" sz="4400" dirty="0"/>
          </a:p>
        </p:txBody>
      </p:sp>
      <p:pic>
        <p:nvPicPr>
          <p:cNvPr id="3" name="C_3#0dc535e79.fixed?vbadefaultcenterpage=1&amp;parentnodeid=bb3cb8184&amp;vbahtmlprocessed=1" descr="preencoded.png"/>
          <p:cNvPicPr>
            <a:picLocks noChangeAspect="1"/>
          </p:cNvPicPr>
          <p:nvPr/>
        </p:nvPicPr>
        <p:blipFill>
          <a:blip r:embed="rId3"/>
          <a:stretch>
            <a:fillRect/>
          </a:stretch>
        </p:blipFill>
        <p:spPr>
          <a:xfrm>
            <a:off x="1261872" y="3575304"/>
            <a:ext cx="9756648" cy="82296"/>
          </a:xfrm>
          <a:prstGeom prst="rect">
            <a:avLst/>
          </a:prstGeom>
        </p:spPr>
      </p:pic>
    </p:spTree>
  </p:cSld>
  <p:clrMapOvr>
    <a:masterClrMapping/>
  </p:clrMapOvr>
  <p:transition>
    <p:split dir="in"/>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_4_BD#b747d27b8?vbadefaultcenterpage=1&amp;parentnodeid=0dc535e79&amp;vbahtmlprocessed=1" descr="preencoded.png"/>
          <p:cNvPicPr>
            <a:picLocks noChangeAspect="1"/>
          </p:cNvPicPr>
          <p:nvPr/>
        </p:nvPicPr>
        <p:blipFill>
          <a:blip r:embed="rId3"/>
          <a:stretch>
            <a:fillRect/>
          </a:stretch>
        </p:blipFill>
        <p:spPr>
          <a:xfrm>
            <a:off x="3813048" y="756000"/>
            <a:ext cx="4562856" cy="530352"/>
          </a:xfrm>
          <a:prstGeom prst="rect">
            <a:avLst/>
          </a:prstGeom>
        </p:spPr>
      </p:pic>
      <p:sp>
        <p:nvSpPr>
          <p:cNvPr id="3" name="C_5_BD#239209fae?segpoint=1&amp;vbadefaultcenterpage=1&amp;parentnodeid=b747d27b8&amp;vbahtmlprocessed=1"/>
          <p:cNvSpPr/>
          <p:nvPr/>
        </p:nvSpPr>
        <p:spPr>
          <a:xfrm>
            <a:off x="502920" y="1419448"/>
            <a:ext cx="11183112" cy="949960"/>
          </a:xfrm>
          <a:prstGeom prst="rect">
            <a:avLst/>
          </a:prstGeom>
          <a:noFill/>
        </p:spPr>
        <p:txBody>
          <a:bodyPr wrap="square" lIns="0" tIns="0" rIns="0" bIns="0" rtlCol="0" anchor="t"/>
          <a:lstStyle/>
          <a:p>
            <a:pPr algn="l" latinLnBrk="1">
              <a:lnSpc>
                <a:spcPct val="150000"/>
              </a:lnSpc>
            </a:pPr>
            <a:r>
              <a:rPr lang="en-US" altLang="zh-CN" sz="26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一、抛物线的定义</a:t>
            </a:r>
            <a:endParaRPr lang="en-US" altLang="zh-CN" sz="2600" dirty="0"/>
          </a:p>
        </p:txBody>
      </p:sp>
      <mc:AlternateContent xmlns:mc="http://schemas.openxmlformats.org/markup-compatibility/2006" xmlns:a14="http://schemas.microsoft.com/office/drawing/2010/main">
        <mc:Choice Requires="a14">
          <p:sp>
            <p:nvSpPr>
              <p:cNvPr id="4" name="P_6_BD#13537a93c?segpoint=1&amp;vbadefaultcenterpage=1&amp;parentnodeid=239209fae&amp;vbahtmlprocessed=1&amp;bbb=1"/>
              <p:cNvSpPr/>
              <p:nvPr/>
            </p:nvSpPr>
            <p:spPr>
              <a:xfrm>
                <a:off x="502920" y="2008791"/>
                <a:ext cx="11403013" cy="1034669"/>
              </a:xfrm>
              <a:prstGeom prst="rect">
                <a:avLst/>
              </a:prstGeom>
              <a:noFill/>
            </p:spPr>
            <p:txBody>
              <a:bodyPr wrap="square" lIns="0" tIns="0" rIns="0" bIns="0" rtlCol="0" anchor="t"/>
              <a:lstStyle/>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定义：平面内与一个定点</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𝐹</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和一条定直线</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𝑙</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𝑙</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不经过点</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𝐹</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的距离</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①</a:t>
                </a:r>
                <a:r>
                  <a:rPr lang="en-US" altLang="zh-CN" sz="2400" i="0" dirty="0">
                    <a:solidFill>
                      <a:srgbClr val="000000"/>
                    </a:solidFill>
                    <a:latin typeface="宋体" panose="02010600030101010101" pitchFamily="2" charset="-122"/>
                    <a:ea typeface="宋体" panose="02010600030101010101" pitchFamily="2" charset="-122"/>
                    <a:cs typeface="宋体" panose="02010600030101010101" pitchFamily="34" charset="-120"/>
                  </a:rPr>
                  <a:t>______</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的点的轨迹</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p>
              <a:p>
                <a:pPr lvl="0" latinLnBrk="1">
                  <a:lnSpc>
                    <a:spcPct val="150000"/>
                  </a:lnSpc>
                </a:pPr>
                <a:r>
                  <a:rPr lang="en-US" altLang="zh-CN" sz="2400" b="1"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 </a:t>
                </a:r>
                <a:r>
                  <a:rPr lang="en-US" altLang="zh-CN" sz="240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焦点</a:t>
                </a:r>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：②</a:t>
                </a:r>
                <a:r>
                  <a:rPr lang="en-US" altLang="zh-CN" sz="2400" dirty="0">
                    <a:solidFill>
                      <a:srgbClr val="000000"/>
                    </a:solidFill>
                    <a:latin typeface="宋体" panose="02010600030101010101" pitchFamily="2" charset="-122"/>
                    <a:ea typeface="宋体" panose="02010600030101010101" pitchFamily="2" charset="-122"/>
                    <a:cs typeface="宋体" panose="02010600030101010101" pitchFamily="34" charset="-120"/>
                  </a:rPr>
                  <a:t>_____</a:t>
                </a:r>
                <a:r>
                  <a:rPr lang="en-US" altLang="zh-CN" sz="240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叫作抛物线的焦点</a:t>
                </a:r>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4" name="P_6_BD#13537a93c?segpoint=1&amp;vbadefaultcenterpage=1&amp;parentnodeid=239209fae&amp;vbahtmlprocessed=1&amp;bbb=1"/>
              <p:cNvSpPr>
                <a:spLocks noRot="1" noChangeAspect="1" noMove="1" noResize="1" noEditPoints="1" noAdjustHandles="1" noChangeArrowheads="1" noChangeShapeType="1" noTextEdit="1"/>
              </p:cNvSpPr>
              <p:nvPr/>
            </p:nvSpPr>
            <p:spPr>
              <a:xfrm>
                <a:off x="502920" y="2008791"/>
                <a:ext cx="11403013" cy="1034669"/>
              </a:xfrm>
              <a:prstGeom prst="rect">
                <a:avLst/>
              </a:prstGeom>
              <a:blipFill rotWithShape="1">
                <a:blip r:embed="rId4"/>
                <a:stretch>
                  <a:fillRect t="-28" r="3" b="-602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P_6_BD#13537a93c?segpoint=1&amp;vbadefaultcenterpage=1&amp;parentnodeid=239209fae&amp;vbahtmlprocessed=1&amp;bbb=1&amp;hasbroken=1"/>
              <p:cNvSpPr/>
              <p:nvPr/>
            </p:nvSpPr>
            <p:spPr>
              <a:xfrm>
                <a:off x="502920" y="3115177"/>
                <a:ext cx="11183112" cy="1587310"/>
              </a:xfrm>
              <a:prstGeom prst="rect">
                <a:avLst/>
              </a:prstGeom>
              <a:noFill/>
            </p:spPr>
            <p:txBody>
              <a:bodyPr wrap="none" lIns="0" tIns="0" rIns="0" bIns="0" rtlCol="0" anchor="t"/>
              <a:lstStyle/>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3.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准线</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：③</a:t>
                </a:r>
                <a:r>
                  <a:rPr lang="en-US" altLang="zh-CN" sz="2400" i="0" dirty="0">
                    <a:solidFill>
                      <a:srgbClr val="000000"/>
                    </a:solidFill>
                    <a:latin typeface="宋体" panose="02010600030101010101" pitchFamily="2" charset="-122"/>
                    <a:ea typeface="宋体" panose="02010600030101010101" pitchFamily="2" charset="-122"/>
                    <a:cs typeface="宋体" panose="02010600030101010101" pitchFamily="34" charset="-120"/>
                  </a:rPr>
                  <a:t>______</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叫作抛物线的准线</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【提醒】定义中易忽视“</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𝑙</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不经过点</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𝐹</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”这一条件，当</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𝑙</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经过点</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𝐹</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时，动点的轨迹是过定</a:t>
                </a:r>
                <a:endPar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点且与定直线垂直的直线</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6" name="P_6_BD#13537a93c?segpoint=1&amp;vbadefaultcenterpage=1&amp;parentnodeid=239209fae&amp;vbahtmlprocessed=1&amp;bbb=1&amp;hasbroken=1"/>
              <p:cNvSpPr>
                <a:spLocks noRot="1" noChangeAspect="1" noMove="1" noResize="1" noEditPoints="1" noAdjustHandles="1" noChangeArrowheads="1" noChangeShapeType="1" noTextEdit="1"/>
              </p:cNvSpPr>
              <p:nvPr/>
            </p:nvSpPr>
            <p:spPr>
              <a:xfrm>
                <a:off x="502920" y="3115177"/>
                <a:ext cx="11183112" cy="1587310"/>
              </a:xfrm>
              <a:prstGeom prst="rect">
                <a:avLst/>
              </a:prstGeom>
              <a:blipFill rotWithShape="1">
                <a:blip r:embed="rId5"/>
                <a:stretch>
                  <a:fillRect t="-32" r="1" b="-3661"/>
                </a:stretch>
              </a:blipFill>
            </p:spPr>
            <p:txBody>
              <a:bodyPr/>
              <a:lstStyle/>
              <a:p>
                <a:r>
                  <a:rPr lang="zh-CN" altLang="en-US">
                    <a:noFill/>
                  </a:rPr>
                  <a:t> </a:t>
                </a:r>
              </a:p>
            </p:txBody>
          </p:sp>
        </mc:Fallback>
      </mc:AlternateContent>
      <p:sp>
        <p:nvSpPr>
          <p:cNvPr id="7" name="P_6_AN.1_1#13537a93c.blank?vbadefaultcenterpage=1&amp;parentnodeid=239209fae&amp;vbapositionanswer=1&amp;vbahtmlprocessed=1"/>
          <p:cNvSpPr/>
          <p:nvPr/>
        </p:nvSpPr>
        <p:spPr>
          <a:xfrm>
            <a:off x="9264650" y="1970691"/>
            <a:ext cx="830263" cy="478790"/>
          </a:xfrm>
          <a:prstGeom prst="rect">
            <a:avLst/>
          </a:prstGeom>
          <a:noFill/>
        </p:spPr>
        <p:txBody>
          <a:bodyPr wrap="none" lIns="0" tIns="0" rIns="0" bIns="0" rtlCol="0" anchor="t"/>
          <a:lstStyle/>
          <a:p>
            <a:pPr algn="ctr" latinLnBrk="1">
              <a:lnSpc>
                <a:spcPts val="42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相等</a:t>
            </a:r>
            <a:endParaRPr lang="en-US" altLang="zh-CN" sz="2400" dirty="0"/>
          </a:p>
        </p:txBody>
      </p:sp>
      <mc:AlternateContent xmlns:mc="http://schemas.openxmlformats.org/markup-compatibility/2006" xmlns:a14="http://schemas.microsoft.com/office/drawing/2010/main">
        <mc:Choice Requires="a14">
          <p:sp>
            <p:nvSpPr>
              <p:cNvPr id="8" name="P_6_AN.2_1#13537a93c.blank?vbadefaultcenterpage=1&amp;parentnodeid=239209fae&amp;vbapositionanswer=2&amp;vbahtmlprocessed=1"/>
              <p:cNvSpPr/>
              <p:nvPr/>
            </p:nvSpPr>
            <p:spPr>
              <a:xfrm>
                <a:off x="2014220" y="2616550"/>
                <a:ext cx="658051" cy="348742"/>
              </a:xfrm>
              <a:prstGeom prst="rect">
                <a:avLst/>
              </a:prstGeom>
              <a:noFill/>
            </p:spPr>
            <p:txBody>
              <a:bodyPr wrap="none" lIns="0" tIns="0" rIns="0" bIns="0" rtlCol="0" anchor="t"/>
              <a:lstStyle/>
              <a:p>
                <a:pPr algn="ctr" latinLnBrk="1">
                  <a:lnSpc>
                    <a:spcPts val="29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点</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𝐹</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2400" dirty="0"/>
              </a:p>
            </p:txBody>
          </p:sp>
        </mc:Choice>
        <mc:Fallback xmlns="">
          <p:sp>
            <p:nvSpPr>
              <p:cNvPr id="8" name="P_6_AN.2_1#13537a93c.blank?vbadefaultcenterpage=1&amp;parentnodeid=239209fae&amp;vbapositionanswer=2&amp;vbahtmlprocessed=1"/>
              <p:cNvSpPr>
                <a:spLocks noRot="1" noChangeAspect="1" noMove="1" noResize="1" noEditPoints="1" noAdjustHandles="1" noChangeArrowheads="1" noChangeShapeType="1" noTextEdit="1"/>
              </p:cNvSpPr>
              <p:nvPr/>
            </p:nvSpPr>
            <p:spPr>
              <a:xfrm>
                <a:off x="2014220" y="2616550"/>
                <a:ext cx="658051" cy="348742"/>
              </a:xfrm>
              <a:prstGeom prst="rect">
                <a:avLst/>
              </a:prstGeom>
              <a:blipFill rotWithShape="1">
                <a:blip r:embed="rId6"/>
                <a:stretch>
                  <a:fillRect t="-7020" r="29" b="-550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P_6_AN.3_1#13537a93c.blank?vbadefaultcenterpage=1&amp;parentnodeid=239209fae&amp;vbapositionanswer=3&amp;vbahtmlprocessed=1&amp;bbb=1"/>
              <p:cNvSpPr/>
              <p:nvPr/>
            </p:nvSpPr>
            <p:spPr>
              <a:xfrm>
                <a:off x="1976120" y="3165190"/>
                <a:ext cx="871665" cy="348742"/>
              </a:xfrm>
              <a:prstGeom prst="rect">
                <a:avLst/>
              </a:prstGeom>
              <a:noFill/>
            </p:spPr>
            <p:txBody>
              <a:bodyPr wrap="none" lIns="0" tIns="0" rIns="0" bIns="0" rtlCol="0" anchor="t"/>
              <a:lstStyle/>
              <a:p>
                <a:pPr algn="ctr" latinLnBrk="1">
                  <a:lnSpc>
                    <a:spcPts val="29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直线</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𝑙</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2400" dirty="0"/>
              </a:p>
            </p:txBody>
          </p:sp>
        </mc:Choice>
        <mc:Fallback xmlns="">
          <p:sp>
            <p:nvSpPr>
              <p:cNvPr id="9" name="P_6_AN.3_1#13537a93c.blank?vbadefaultcenterpage=1&amp;parentnodeid=239209fae&amp;vbapositionanswer=3&amp;vbahtmlprocessed=1&amp;bbb=1"/>
              <p:cNvSpPr>
                <a:spLocks noRot="1" noChangeAspect="1" noMove="1" noResize="1" noEditPoints="1" noAdjustHandles="1" noChangeArrowheads="1" noChangeShapeType="1" noTextEdit="1"/>
              </p:cNvSpPr>
              <p:nvPr/>
            </p:nvSpPr>
            <p:spPr>
              <a:xfrm>
                <a:off x="1976120" y="3165190"/>
                <a:ext cx="871665" cy="348742"/>
              </a:xfrm>
              <a:prstGeom prst="rect">
                <a:avLst/>
              </a:prstGeom>
              <a:blipFill rotWithShape="1">
                <a:blip r:embed="rId7"/>
                <a:stretch>
                  <a:fillRect t="-7020" r="51" b="-5508"/>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wipe(left)">
                                      <p:cBhvr>
                                        <p:cTn id="7" dur="500"/>
                                        <p:tgtEl>
                                          <p:spTgt spid="7">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wipe(left)">
                                      <p:cBhvr>
                                        <p:cTn id="10" dur="500"/>
                                        <p:tgtEl>
                                          <p:spTgt spid="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8">
                                            <p:bg/>
                                          </p:spTgt>
                                        </p:tgtEl>
                                        <p:attrNameLst>
                                          <p:attrName>style.visibility</p:attrName>
                                        </p:attrNameLst>
                                      </p:cBhvr>
                                      <p:to>
                                        <p:strVal val="visible"/>
                                      </p:to>
                                    </p:set>
                                    <p:animEffect transition="in" filter="wipe(left)">
                                      <p:cBhvr>
                                        <p:cTn id="15" dur="500"/>
                                        <p:tgtEl>
                                          <p:spTgt spid="8">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8">
                                            <p:txEl>
                                              <p:pRg st="0" end="0"/>
                                            </p:txEl>
                                          </p:spTgt>
                                        </p:tgtEl>
                                        <p:attrNameLst>
                                          <p:attrName>style.visibility</p:attrName>
                                        </p:attrNameLst>
                                      </p:cBhvr>
                                      <p:to>
                                        <p:strVal val="visible"/>
                                      </p:to>
                                    </p:set>
                                    <p:animEffect transition="in" filter="wipe(left)">
                                      <p:cBhvr>
                                        <p:cTn id="18" dur="500"/>
                                        <p:tgtEl>
                                          <p:spTgt spid="8">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9">
                                            <p:bg/>
                                          </p:spTgt>
                                        </p:tgtEl>
                                        <p:attrNameLst>
                                          <p:attrName>style.visibility</p:attrName>
                                        </p:attrNameLst>
                                      </p:cBhvr>
                                      <p:to>
                                        <p:strVal val="visible"/>
                                      </p:to>
                                    </p:set>
                                    <p:animEffect transition="in" filter="wipe(left)">
                                      <p:cBhvr>
                                        <p:cTn id="23" dur="500"/>
                                        <p:tgtEl>
                                          <p:spTgt spid="9">
                                            <p:bg/>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9">
                                            <p:txEl>
                                              <p:pRg st="0" end="0"/>
                                            </p:txEl>
                                          </p:spTgt>
                                        </p:tgtEl>
                                        <p:attrNameLst>
                                          <p:attrName>style.visibility</p:attrName>
                                        </p:attrNameLst>
                                      </p:cBhvr>
                                      <p:to>
                                        <p:strVal val="visible"/>
                                      </p:to>
                                    </p:set>
                                    <p:animEffect transition="in" filter="wipe(left)">
                                      <p:cBhvr>
                                        <p:cTn id="26"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P spid="8" grpId="0" build="p" animBg="1"/>
      <p:bldP spid="9" grpId="0"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_5_BD#fe2e08d89?vbadefaultcenterpage=1&amp;parentnodeid=b747d27b8&amp;vbahtmlprocessed=1"/>
          <p:cNvSpPr/>
          <p:nvPr/>
        </p:nvSpPr>
        <p:spPr>
          <a:xfrm>
            <a:off x="502920" y="756000"/>
            <a:ext cx="11183112" cy="949960"/>
          </a:xfrm>
          <a:prstGeom prst="rect">
            <a:avLst/>
          </a:prstGeom>
          <a:noFill/>
        </p:spPr>
        <p:txBody>
          <a:bodyPr wrap="square" lIns="0" tIns="0" rIns="0" bIns="0" rtlCol="0" anchor="t"/>
          <a:lstStyle/>
          <a:p>
            <a:pPr algn="l" latinLnBrk="1">
              <a:lnSpc>
                <a:spcPct val="150000"/>
              </a:lnSpc>
            </a:pPr>
            <a:r>
              <a:rPr lang="en-US" altLang="zh-CN" sz="26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二、抛物线的标准方程和几何性质</a:t>
            </a:r>
            <a:endParaRPr lang="en-US" altLang="zh-CN" sz="2600" dirty="0"/>
          </a:p>
        </p:txBody>
      </p:sp>
      <mc:AlternateContent xmlns:mc="http://schemas.openxmlformats.org/markup-compatibility/2006" xmlns:a14="http://schemas.microsoft.com/office/drawing/2010/main">
        <mc:Choice Requires="a14">
          <p:graphicFrame>
            <p:nvGraphicFramePr>
              <p:cNvPr id="9" name="P_6_BD#f1ca425df?colgroup=7,6,7,6,7&amp;vbadefaultcenterpage=1&amp;parentnodeid=fe2e08d89&amp;vbahtmlprocessed=1&amp;bbb=1&amp;hasbroken=1"/>
              <p:cNvGraphicFramePr>
                <a:graphicFrameLocks noGrp="1"/>
              </p:cNvGraphicFramePr>
              <p:nvPr/>
            </p:nvGraphicFramePr>
            <p:xfrm>
              <a:off x="502920" y="1419448"/>
              <a:ext cx="11137392" cy="3331972"/>
            </p:xfrm>
            <a:graphic>
              <a:graphicData uri="http://schemas.openxmlformats.org/drawingml/2006/table">
                <a:tbl>
                  <a:tblPr/>
                  <a:tblGrid>
                    <a:gridCol w="2450592">
                      <a:extLst>
                        <a:ext uri="{9D8B030D-6E8A-4147-A177-3AD203B41FA5}">
                          <a16:colId xmlns:a16="http://schemas.microsoft.com/office/drawing/2014/main" val="20000"/>
                        </a:ext>
                      </a:extLst>
                    </a:gridCol>
                    <a:gridCol w="2002536">
                      <a:extLst>
                        <a:ext uri="{9D8B030D-6E8A-4147-A177-3AD203B41FA5}">
                          <a16:colId xmlns:a16="http://schemas.microsoft.com/office/drawing/2014/main" val="20001"/>
                        </a:ext>
                      </a:extLst>
                    </a:gridCol>
                    <a:gridCol w="2340864">
                      <a:extLst>
                        <a:ext uri="{9D8B030D-6E8A-4147-A177-3AD203B41FA5}">
                          <a16:colId xmlns:a16="http://schemas.microsoft.com/office/drawing/2014/main" val="20002"/>
                        </a:ext>
                      </a:extLst>
                    </a:gridCol>
                    <a:gridCol w="2002536">
                      <a:extLst>
                        <a:ext uri="{9D8B030D-6E8A-4147-A177-3AD203B41FA5}">
                          <a16:colId xmlns:a16="http://schemas.microsoft.com/office/drawing/2014/main" val="20003"/>
                        </a:ext>
                      </a:extLst>
                    </a:gridCol>
                    <a:gridCol w="2340864">
                      <a:extLst>
                        <a:ext uri="{9D8B030D-6E8A-4147-A177-3AD203B41FA5}">
                          <a16:colId xmlns:a16="http://schemas.microsoft.com/office/drawing/2014/main" val="20004"/>
                        </a:ext>
                      </a:extLst>
                    </a:gridCol>
                  </a:tblGrid>
                  <a:tr h="910019">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标准方程</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indent="0" algn="ctr" latinLnBrk="1" hangingPunct="0">
                            <a:lnSpc>
                              <a:spcPts val="300"/>
                            </a:lnSpc>
                          </a:pPr>
                          <a:endParaRPr lang="en-US" altLang="zh-CN" sz="100" b="0" i="0" kern="0" spc="-9990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endParaRPr>
                        </a:p>
                        <a:p>
                          <a:pPr marL="0" lvl="0" indent="0" algn="ctr" latinLnBrk="1" hangingPunct="0">
                            <a:lnSpc>
                              <a:spcPts val="3500"/>
                            </a:lnSpc>
                          </a:pPr>
                          <a14:m>
                            <m:oMath xmlns:m="http://schemas.openxmlformats.org/officeDocument/2006/math">
                              <m:sSup>
                                <m:sSupPr>
                                  <m:ctrlPr>
                                    <a:rPr lang="en-US" altLang="zh-CN" sz="2400" b="1"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e>
                                <m:sup>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𝑝𝑥</m:t>
                              </m:r>
                              <m:d>
                                <m:dPr>
                                  <m:ctrlPr>
                                    <a:rPr lang="en-US" altLang="zh-CN" sz="2400" b="1"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𝑝</m:t>
                                  </m:r>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&gt;0</m:t>
                                  </m:r>
                                </m:e>
                              </m:d>
                            </m:oMath>
                          </a14:m>
                          <a:r>
                            <a:rPr lang="en-US" altLang="zh-CN" sz="100" b="1"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indent="0" algn="ctr" latinLnBrk="1" hangingPunct="0">
                            <a:lnSpc>
                              <a:spcPts val="300"/>
                            </a:lnSpc>
                          </a:pPr>
                          <a:endParaRPr lang="en-US" altLang="zh-CN" sz="100" b="0" i="0" kern="0" spc="-9990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endParaRPr>
                        </a:p>
                        <a:p>
                          <a:pPr marL="0" lvl="0" indent="0" algn="ctr" latinLnBrk="1" hangingPunct="0">
                            <a:lnSpc>
                              <a:spcPts val="3500"/>
                            </a:lnSpc>
                          </a:pPr>
                          <a14:m>
                            <m:oMath xmlns:m="http://schemas.openxmlformats.org/officeDocument/2006/math">
                              <m:sSup>
                                <m:sSupPr>
                                  <m:ctrlPr>
                                    <a:rPr lang="en-US" altLang="zh-CN" sz="2400" b="1"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e>
                                <m:sup>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𝑝𝑥</m:t>
                              </m:r>
                              <m:d>
                                <m:dPr>
                                  <m:ctrlPr>
                                    <a:rPr lang="en-US" altLang="zh-CN" sz="2400" b="1"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𝑝</m:t>
                                  </m:r>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&gt;0</m:t>
                                  </m:r>
                                </m:e>
                              </m:d>
                            </m:oMath>
                          </a14:m>
                          <a:r>
                            <a:rPr lang="en-US" altLang="zh-CN" sz="100" b="1"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indent="0" algn="ctr" latinLnBrk="1" hangingPunct="0">
                            <a:lnSpc>
                              <a:spcPts val="300"/>
                            </a:lnSpc>
                          </a:pPr>
                          <a:endParaRPr lang="en-US" altLang="zh-CN" sz="100" b="0" i="0" kern="0" spc="-9990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endParaRPr>
                        </a:p>
                        <a:p>
                          <a:pPr marL="0" lvl="0" indent="0" algn="ctr" latinLnBrk="1" hangingPunct="0">
                            <a:lnSpc>
                              <a:spcPts val="3500"/>
                            </a:lnSpc>
                          </a:pPr>
                          <a14:m>
                            <m:oMath xmlns:m="http://schemas.openxmlformats.org/officeDocument/2006/math">
                              <m:sSup>
                                <m:sSupPr>
                                  <m:ctrlPr>
                                    <a:rPr lang="en-US" altLang="zh-CN" sz="2400" b="1"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𝑝𝑦</m:t>
                              </m:r>
                              <m:d>
                                <m:dPr>
                                  <m:ctrlPr>
                                    <a:rPr lang="en-US" altLang="zh-CN" sz="2400" b="1"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𝑝</m:t>
                                  </m:r>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&gt;0</m:t>
                                  </m:r>
                                </m:e>
                              </m:d>
                            </m:oMath>
                          </a14:m>
                          <a:r>
                            <a:rPr lang="en-US" altLang="zh-CN" sz="100" b="1"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indent="0" algn="ctr" latinLnBrk="1" hangingPunct="0">
                            <a:lnSpc>
                              <a:spcPts val="300"/>
                            </a:lnSpc>
                          </a:pPr>
                          <a:endParaRPr lang="en-US" altLang="zh-CN" sz="100" b="0" i="0" kern="0" spc="-9990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endParaRPr>
                        </a:p>
                        <a:p>
                          <a:pPr marL="0" lvl="0" indent="0" algn="ctr" latinLnBrk="1" hangingPunct="0">
                            <a:lnSpc>
                              <a:spcPts val="3500"/>
                            </a:lnSpc>
                          </a:pPr>
                          <a14:m>
                            <m:oMath xmlns:m="http://schemas.openxmlformats.org/officeDocument/2006/math">
                              <m:sSup>
                                <m:sSupPr>
                                  <m:ctrlPr>
                                    <a:rPr lang="en-US" altLang="zh-CN" sz="2400" b="1"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𝑝𝑦</m:t>
                              </m:r>
                              <m:d>
                                <m:dPr>
                                  <m:ctrlPr>
                                    <a:rPr lang="en-US" altLang="zh-CN" sz="2400" b="1"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𝑝</m:t>
                                  </m:r>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&gt;0</m:t>
                                  </m:r>
                                </m:e>
                              </m:d>
                            </m:oMath>
                          </a14:m>
                          <a:r>
                            <a:rPr lang="en-US" altLang="zh-CN" sz="100" b="1"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404872">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图形</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50000"/>
                            </a:lnSpc>
                          </a:pPr>
                          <a:endParaRPr lang="en-US" altLang="zh-CN" sz="900" spc="0" dirty="0">
                            <a:latin typeface="宋体" panose="02010600030101010101" pitchFamily="2" charset="-122"/>
                          </a:endParaRPr>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50000"/>
                            </a:lnSpc>
                          </a:pPr>
                          <a:endParaRPr lang="en-US" altLang="zh-CN" sz="900" spc="0" dirty="0">
                            <a:latin typeface="宋体" panose="02010600030101010101" pitchFamily="2" charset="-122"/>
                          </a:endParaRPr>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50000"/>
                            </a:lnSpc>
                          </a:pPr>
                          <a:endParaRPr lang="en-US" altLang="zh-CN" sz="900" spc="0" dirty="0">
                            <a:latin typeface="宋体" panose="02010600030101010101" pitchFamily="2" charset="-122"/>
                          </a:endParaRPr>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50000"/>
                            </a:lnSpc>
                          </a:pPr>
                          <a:endParaRPr lang="en-US" altLang="zh-CN" sz="900" spc="0" dirty="0">
                            <a:latin typeface="宋体" panose="02010600030101010101" pitchFamily="2" charset="-122"/>
                          </a:endParaRPr>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mc:Choice>
        <mc:Fallback xmlns="">
          <p:graphicFrame>
            <p:nvGraphicFramePr>
              <p:cNvPr id="9" name="P_6_BD#f1ca425df?colgroup=7,6,7,6,7&amp;vbadefaultcenterpage=1&amp;parentnodeid=fe2e08d89&amp;vbahtmlprocessed=1&amp;bbb=1&amp;hasbroken=1"/>
              <p:cNvGraphicFramePr>
                <a:graphicFrameLocks noGrp="1"/>
              </p:cNvGraphicFramePr>
              <p:nvPr/>
            </p:nvGraphicFramePr>
            <p:xfrm>
              <a:off x="502920" y="1419448"/>
              <a:ext cx="11137392" cy="3314891"/>
            </p:xfrm>
            <a:graphic>
              <a:graphicData uri="http://schemas.openxmlformats.org/drawingml/2006/table">
                <a:tbl>
                  <a:tblPr/>
                  <a:tblGrid>
                    <a:gridCol w="2450592"/>
                    <a:gridCol w="2002536"/>
                    <a:gridCol w="2340864"/>
                    <a:gridCol w="2002536"/>
                    <a:gridCol w="2340864"/>
                  </a:tblGrid>
                  <a:tr h="927100">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标准方程</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3"/>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3"/>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3"/>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3"/>
                        </a:blipFill>
                      </a:tcPr>
                    </a:tc>
                  </a:tr>
                  <a:tr h="2404872">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图形</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50000"/>
                            </a:lnSpc>
                          </a:pPr>
                          <a:endParaRPr lang="en-US" altLang="zh-CN" sz="900" spc="0" dirty="0">
                            <a:latin typeface="宋体" panose="02010600030101010101" pitchFamily="2" charset="-122"/>
                          </a:endParaRPr>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50000"/>
                            </a:lnSpc>
                          </a:pPr>
                          <a:endParaRPr lang="en-US" altLang="zh-CN" sz="900" spc="0" dirty="0">
                            <a:latin typeface="宋体" panose="02010600030101010101" pitchFamily="2" charset="-122"/>
                          </a:endParaRPr>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50000"/>
                            </a:lnSpc>
                          </a:pPr>
                          <a:endParaRPr lang="en-US" altLang="zh-CN" sz="900" spc="0" dirty="0">
                            <a:latin typeface="宋体" panose="02010600030101010101" pitchFamily="2" charset="-122"/>
                          </a:endParaRPr>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50000"/>
                            </a:lnSpc>
                          </a:pPr>
                          <a:endParaRPr lang="en-US" altLang="zh-CN" sz="900" spc="0" dirty="0">
                            <a:latin typeface="宋体" panose="02010600030101010101" pitchFamily="2" charset="-122"/>
                          </a:endParaRPr>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mc:Fallback>
      </mc:AlternateContent>
      <p:pic>
        <p:nvPicPr>
          <p:cNvPr id="4" name="P_6_BD#f1ca425df.table_image?tableimageindex=1&amp;vbadefaultcenterpage=1&amp;parentnodeid=fe2e08d89&amp;vbahtmlprocessed=1" descr="preencoded.png"/>
          <p:cNvPicPr>
            <a:picLocks noChangeAspect="1"/>
          </p:cNvPicPr>
          <p:nvPr/>
        </p:nvPicPr>
        <p:blipFill>
          <a:blip r:embed="rId4">
            <a:clrChange>
              <a:clrFrom>
                <a:srgbClr val="FFFFFF"/>
              </a:clrFrom>
              <a:clrTo>
                <a:srgbClr val="FFFFFF">
                  <a:alpha val="0"/>
                </a:srgbClr>
              </a:clrTo>
            </a:clrChange>
          </a:blip>
          <a:stretch>
            <a:fillRect/>
          </a:stretch>
        </p:blipFill>
        <p:spPr>
          <a:xfrm>
            <a:off x="3122676" y="2420907"/>
            <a:ext cx="1664208" cy="2221992"/>
          </a:xfrm>
          <a:prstGeom prst="rect">
            <a:avLst/>
          </a:prstGeom>
          <a:noFill/>
          <a:extLst>
            <a:ext uri="{909E8E84-426E-40DD-AFC4-6F175D3DCCD1}">
              <a14:hiddenFill xmlns:a14="http://schemas.microsoft.com/office/drawing/2010/main">
                <a:solidFill>
                  <a:scrgbClr r="0" g="0" b="0">
                    <a:alpha val="0"/>
                  </a:scrgbClr>
                </a:solidFill>
              </a14:hiddenFill>
            </a:ext>
          </a:extLst>
        </p:spPr>
      </p:pic>
      <p:pic>
        <p:nvPicPr>
          <p:cNvPr id="5" name="P_6_BD#f1ca425df.table_image?tableimageindex=2&amp;vbadefaultcenterpage=1&amp;parentnodeid=fe2e08d89&amp;vbahtmlprocessed=1" descr="preencoded.png"/>
          <p:cNvPicPr>
            <a:picLocks noChangeAspect="1"/>
          </p:cNvPicPr>
          <p:nvPr/>
        </p:nvPicPr>
        <p:blipFill>
          <a:blip r:embed="rId5">
            <a:clrChange>
              <a:clrFrom>
                <a:srgbClr val="FFFFFF"/>
              </a:clrFrom>
              <a:clrTo>
                <a:srgbClr val="FFFFFF">
                  <a:alpha val="0"/>
                </a:srgbClr>
              </a:clrTo>
            </a:clrChange>
          </a:blip>
          <a:stretch>
            <a:fillRect/>
          </a:stretch>
        </p:blipFill>
        <p:spPr>
          <a:xfrm>
            <a:off x="5303520" y="2420907"/>
            <a:ext cx="1645920" cy="2221992"/>
          </a:xfrm>
          <a:prstGeom prst="rect">
            <a:avLst/>
          </a:prstGeom>
          <a:noFill/>
          <a:extLst>
            <a:ext uri="{909E8E84-426E-40DD-AFC4-6F175D3DCCD1}">
              <a14:hiddenFill xmlns:a14="http://schemas.microsoft.com/office/drawing/2010/main">
                <a:solidFill>
                  <a:scrgbClr r="0" g="0" b="0">
                    <a:alpha val="0"/>
                  </a:scrgbClr>
                </a:solidFill>
              </a14:hiddenFill>
            </a:ext>
          </a:extLst>
        </p:spPr>
      </p:pic>
      <p:pic>
        <p:nvPicPr>
          <p:cNvPr id="6" name="P_6_BD#f1ca425df.table_image?tableimageindex=3&amp;vbadefaultcenterpage=1&amp;parentnodeid=fe2e08d89&amp;vbahtmlprocessed=1" descr="preencoded.png"/>
          <p:cNvPicPr>
            <a:picLocks noChangeAspect="1"/>
          </p:cNvPicPr>
          <p:nvPr/>
        </p:nvPicPr>
        <p:blipFill>
          <a:blip r:embed="rId6">
            <a:clrChange>
              <a:clrFrom>
                <a:srgbClr val="FFFFFF"/>
              </a:clrFrom>
              <a:clrTo>
                <a:srgbClr val="FFFFFF">
                  <a:alpha val="0"/>
                </a:srgbClr>
              </a:clrTo>
            </a:clrChange>
          </a:blip>
          <a:stretch>
            <a:fillRect/>
          </a:stretch>
        </p:blipFill>
        <p:spPr>
          <a:xfrm>
            <a:off x="7479792" y="2425479"/>
            <a:ext cx="1636776" cy="2212848"/>
          </a:xfrm>
          <a:prstGeom prst="rect">
            <a:avLst/>
          </a:prstGeom>
          <a:noFill/>
          <a:extLst>
            <a:ext uri="{909E8E84-426E-40DD-AFC4-6F175D3DCCD1}">
              <a14:hiddenFill xmlns:a14="http://schemas.microsoft.com/office/drawing/2010/main">
                <a:solidFill>
                  <a:scrgbClr r="0" g="0" b="0">
                    <a:alpha val="0"/>
                  </a:scrgbClr>
                </a:solidFill>
              </a14:hiddenFill>
            </a:ext>
          </a:extLst>
        </p:spPr>
      </p:pic>
      <p:pic>
        <p:nvPicPr>
          <p:cNvPr id="7" name="P_6_BD#f1ca425df.table_image?tableimageindex=4&amp;vbadefaultcenterpage=1&amp;parentnodeid=fe2e08d89&amp;vbahtmlprocessed=1" descr="preencoded.png"/>
          <p:cNvPicPr>
            <a:picLocks noChangeAspect="1"/>
          </p:cNvPicPr>
          <p:nvPr/>
        </p:nvPicPr>
        <p:blipFill>
          <a:blip r:embed="rId7">
            <a:clrChange>
              <a:clrFrom>
                <a:srgbClr val="FFFFFF"/>
              </a:clrFrom>
              <a:clrTo>
                <a:srgbClr val="FFFFFF">
                  <a:alpha val="0"/>
                </a:srgbClr>
              </a:clrTo>
            </a:clrChange>
          </a:blip>
          <a:stretch>
            <a:fillRect/>
          </a:stretch>
        </p:blipFill>
        <p:spPr>
          <a:xfrm>
            <a:off x="9651492" y="2425479"/>
            <a:ext cx="1636776" cy="2212848"/>
          </a:xfrm>
          <a:prstGeom prst="rect">
            <a:avLst/>
          </a:prstGeom>
          <a:noFill/>
          <a:extLst>
            <a:ext uri="{909E8E84-426E-40DD-AFC4-6F175D3DCCD1}">
              <a14:hiddenFill xmlns:a14="http://schemas.microsoft.com/office/drawing/2010/main">
                <a:solidFill>
                  <a:scrgbClr r="0" g="0" b="0">
                    <a:alpha val="0"/>
                  </a:scrgbClr>
                </a:solidFill>
              </a14:hiddenFill>
            </a:ext>
          </a:extLst>
        </p:spPr>
      </p:pic>
    </p:spTree>
  </p:cSld>
  <p:clrMapOvr>
    <a:masterClrMapping/>
  </p:clrMapOvr>
  <p:transition>
    <p:split dir="in"/>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10" name="P_6_BD#f1ca425df?colgroup=7,6,7,6,7&amp;vbadefaultcenterpage=1&amp;parentnodeid=fe2e08d89&amp;vbahtmlprocessed=1&amp;bbb=1&amp;hasbroken=1"/>
              <p:cNvGraphicFramePr>
                <a:graphicFrameLocks noGrp="1"/>
              </p:cNvGraphicFramePr>
              <p:nvPr/>
            </p:nvGraphicFramePr>
            <p:xfrm>
              <a:off x="502920" y="1697940"/>
              <a:ext cx="11137392" cy="4638866"/>
            </p:xfrm>
            <a:graphic>
              <a:graphicData uri="http://schemas.openxmlformats.org/drawingml/2006/table">
                <a:tbl>
                  <a:tblPr/>
                  <a:tblGrid>
                    <a:gridCol w="2450592">
                      <a:extLst>
                        <a:ext uri="{9D8B030D-6E8A-4147-A177-3AD203B41FA5}">
                          <a16:colId xmlns:a16="http://schemas.microsoft.com/office/drawing/2014/main" val="20000"/>
                        </a:ext>
                      </a:extLst>
                    </a:gridCol>
                    <a:gridCol w="2002536">
                      <a:extLst>
                        <a:ext uri="{9D8B030D-6E8A-4147-A177-3AD203B41FA5}">
                          <a16:colId xmlns:a16="http://schemas.microsoft.com/office/drawing/2014/main" val="20001"/>
                        </a:ext>
                      </a:extLst>
                    </a:gridCol>
                    <a:gridCol w="2340864">
                      <a:extLst>
                        <a:ext uri="{9D8B030D-6E8A-4147-A177-3AD203B41FA5}">
                          <a16:colId xmlns:a16="http://schemas.microsoft.com/office/drawing/2014/main" val="20002"/>
                        </a:ext>
                      </a:extLst>
                    </a:gridCol>
                    <a:gridCol w="2002536">
                      <a:extLst>
                        <a:ext uri="{9D8B030D-6E8A-4147-A177-3AD203B41FA5}">
                          <a16:colId xmlns:a16="http://schemas.microsoft.com/office/drawing/2014/main" val="20003"/>
                        </a:ext>
                      </a:extLst>
                    </a:gridCol>
                    <a:gridCol w="2340864">
                      <a:extLst>
                        <a:ext uri="{9D8B030D-6E8A-4147-A177-3AD203B41FA5}">
                          <a16:colId xmlns:a16="http://schemas.microsoft.com/office/drawing/2014/main" val="20004"/>
                        </a:ext>
                      </a:extLst>
                    </a:gridCol>
                  </a:tblGrid>
                  <a:tr h="910019">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标准方程</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indent="0" algn="ctr" latinLnBrk="1" hangingPunct="0">
                            <a:lnSpc>
                              <a:spcPts val="300"/>
                            </a:lnSpc>
                          </a:pPr>
                          <a:endParaRPr lang="en-US" altLang="zh-CN" sz="100" b="0" i="0" kern="0" spc="-9990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endParaRPr>
                        </a:p>
                        <a:p>
                          <a:pPr marL="0" lvl="0" indent="0" algn="ctr" latinLnBrk="1" hangingPunct="0">
                            <a:lnSpc>
                              <a:spcPts val="3500"/>
                            </a:lnSpc>
                          </a:pPr>
                          <a14:m>
                            <m:oMath xmlns:m="http://schemas.openxmlformats.org/officeDocument/2006/math">
                              <m:sSup>
                                <m:sSupPr>
                                  <m:ctrlPr>
                                    <a:rPr lang="en-US" altLang="zh-CN" sz="2400" b="1"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e>
                                <m:sup>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𝑝𝑥</m:t>
                              </m:r>
                              <m:d>
                                <m:dPr>
                                  <m:ctrlPr>
                                    <a:rPr lang="en-US" altLang="zh-CN" sz="2400" b="1"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𝑝</m:t>
                                  </m:r>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&gt;0</m:t>
                                  </m:r>
                                </m:e>
                              </m:d>
                            </m:oMath>
                          </a14:m>
                          <a:r>
                            <a:rPr lang="en-US" altLang="zh-CN" sz="100" b="1"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indent="0" algn="ctr" latinLnBrk="1" hangingPunct="0">
                            <a:lnSpc>
                              <a:spcPts val="300"/>
                            </a:lnSpc>
                          </a:pPr>
                          <a:endParaRPr lang="en-US" altLang="zh-CN" sz="100" b="0" i="0" kern="0" spc="-9990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endParaRPr>
                        </a:p>
                        <a:p>
                          <a:pPr marL="0" lvl="0" indent="0" algn="ctr" latinLnBrk="1" hangingPunct="0">
                            <a:lnSpc>
                              <a:spcPts val="3500"/>
                            </a:lnSpc>
                          </a:pPr>
                          <a14:m>
                            <m:oMath xmlns:m="http://schemas.openxmlformats.org/officeDocument/2006/math">
                              <m:sSup>
                                <m:sSupPr>
                                  <m:ctrlPr>
                                    <a:rPr lang="en-US" altLang="zh-CN" sz="2400" b="1"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e>
                                <m:sup>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𝑝𝑥</m:t>
                              </m:r>
                              <m:d>
                                <m:dPr>
                                  <m:ctrlPr>
                                    <a:rPr lang="en-US" altLang="zh-CN" sz="2400" b="1"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𝑝</m:t>
                                  </m:r>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&gt;0</m:t>
                                  </m:r>
                                </m:e>
                              </m:d>
                            </m:oMath>
                          </a14:m>
                          <a:r>
                            <a:rPr lang="en-US" altLang="zh-CN" sz="100" b="1"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indent="0" algn="ctr" latinLnBrk="1" hangingPunct="0">
                            <a:lnSpc>
                              <a:spcPts val="300"/>
                            </a:lnSpc>
                          </a:pPr>
                          <a:endParaRPr lang="en-US" altLang="zh-CN" sz="100" b="0" i="0" kern="0" spc="-9990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endParaRPr>
                        </a:p>
                        <a:p>
                          <a:pPr marL="0" lvl="0" indent="0" algn="ctr" latinLnBrk="1" hangingPunct="0">
                            <a:lnSpc>
                              <a:spcPts val="3500"/>
                            </a:lnSpc>
                          </a:pPr>
                          <a14:m>
                            <m:oMath xmlns:m="http://schemas.openxmlformats.org/officeDocument/2006/math">
                              <m:sSup>
                                <m:sSupPr>
                                  <m:ctrlPr>
                                    <a:rPr lang="en-US" altLang="zh-CN" sz="2400" b="1"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𝑝𝑦</m:t>
                              </m:r>
                              <m:d>
                                <m:dPr>
                                  <m:ctrlPr>
                                    <a:rPr lang="en-US" altLang="zh-CN" sz="2400" b="1"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𝑝</m:t>
                                  </m:r>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&gt;0</m:t>
                                  </m:r>
                                </m:e>
                              </m:d>
                            </m:oMath>
                          </a14:m>
                          <a:r>
                            <a:rPr lang="en-US" altLang="zh-CN" sz="100" b="1"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indent="0" algn="ctr" latinLnBrk="1" hangingPunct="0">
                            <a:lnSpc>
                              <a:spcPts val="300"/>
                            </a:lnSpc>
                          </a:pPr>
                          <a:endParaRPr lang="en-US" altLang="zh-CN" sz="100" b="0" i="0" kern="0" spc="-9990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endParaRPr>
                        </a:p>
                        <a:p>
                          <a:pPr marL="0" lvl="0" indent="0" algn="ctr" latinLnBrk="1" hangingPunct="0">
                            <a:lnSpc>
                              <a:spcPts val="3500"/>
                            </a:lnSpc>
                          </a:pPr>
                          <a14:m>
                            <m:oMath xmlns:m="http://schemas.openxmlformats.org/officeDocument/2006/math">
                              <m:sSup>
                                <m:sSupPr>
                                  <m:ctrlPr>
                                    <a:rPr lang="en-US" altLang="zh-CN" sz="2400" b="1"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𝑝𝑦</m:t>
                              </m:r>
                              <m:d>
                                <m:dPr>
                                  <m:ctrlPr>
                                    <a:rPr lang="en-US" altLang="zh-CN" sz="2400" b="1"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𝑝</m:t>
                                  </m:r>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&gt;0</m:t>
                                  </m:r>
                                </m:e>
                              </m:d>
                            </m:oMath>
                          </a14:m>
                          <a:r>
                            <a:rPr lang="en-US" altLang="zh-CN" sz="100" b="1"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35356">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顶点</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gridSpan="4">
                      <a:txBody>
                        <a:bodyPr/>
                        <a:lstStyle/>
                        <a:p>
                          <a:pPr algn="ctr" latinLnBrk="1" hangingPunct="0">
                            <a:lnSpc>
                              <a:spcPct val="130000"/>
                            </a:lnSpc>
                          </a:pP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𝑂</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④</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i="0">
                              <a:solidFill>
                                <a:srgbClr val="000000"/>
                              </a:solidFill>
                              <a:latin typeface="宋体" panose="02010600030101010101" pitchFamily="2" charset="-122"/>
                              <a:ea typeface="宋体" panose="02010600030101010101" pitchFamily="2" charset="-122"/>
                              <a:cs typeface="宋体" panose="02010600030101010101" pitchFamily="34" charset="-120"/>
                            </a:rPr>
                            <a:t>______</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1"/>
                      </a:ext>
                    </a:extLst>
                  </a:tr>
                  <a:tr h="435356">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对称轴</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gridSpan="2">
                      <a:txBody>
                        <a:bodyPr/>
                        <a:lstStyle/>
                        <a:p>
                          <a:pPr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⑤</a:t>
                          </a:r>
                          <a:r>
                            <a:rPr lang="en-US" altLang="zh-CN" sz="2400" i="0">
                              <a:solidFill>
                                <a:srgbClr val="000000"/>
                              </a:solidFill>
                              <a:latin typeface="宋体" panose="02010600030101010101" pitchFamily="2" charset="-122"/>
                              <a:ea typeface="宋体" panose="02010600030101010101" pitchFamily="2" charset="-122"/>
                              <a:cs typeface="宋体" panose="02010600030101010101" pitchFamily="34" charset="-120"/>
                            </a:rPr>
                            <a:t>_____</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xBody>
                        <a:bodyPr/>
                        <a:lstStyle/>
                        <a:p>
                          <a:endParaRPr lang="zh-CN"/>
                        </a:p>
                      </a:txBody>
                      <a:tcPr/>
                    </a:tc>
                    <a:tc gridSpan="2">
                      <a:txBody>
                        <a:bodyPr/>
                        <a:lstStyle/>
                        <a:p>
                          <a:pPr algn="l"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⑥</a:t>
                          </a:r>
                          <a:r>
                            <a:rPr lang="en-US" altLang="zh-CN" sz="2400" i="0">
                              <a:solidFill>
                                <a:srgbClr val="000000"/>
                              </a:solidFill>
                              <a:latin typeface="宋体" panose="02010600030101010101" pitchFamily="2" charset="-122"/>
                              <a:ea typeface="宋体" panose="02010600030101010101" pitchFamily="2" charset="-122"/>
                              <a:cs typeface="宋体" panose="02010600030101010101" pitchFamily="34" charset="-120"/>
                            </a:rPr>
                            <a:t>_____</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xBody>
                        <a:bodyPr/>
                        <a:lstStyle/>
                        <a:p>
                          <a:endParaRPr lang="zh-CN"/>
                        </a:p>
                      </a:txBody>
                      <a:tcPr/>
                    </a:tc>
                    <a:extLst>
                      <a:ext uri="{0D108BD9-81ED-4DB2-BD59-A6C34878D82A}">
                        <a16:rowId xmlns:a16="http://schemas.microsoft.com/office/drawing/2014/main" val="10002"/>
                      </a:ext>
                    </a:extLst>
                  </a:tr>
                  <a:tr h="670560">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焦点</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latinLnBrk="1" hangingPunct="0">
                            <a:lnSpc>
                              <a:spcPct val="130000"/>
                            </a:lnSpc>
                          </a:pP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𝐹</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𝑝</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latinLnBrk="1" hangingPunct="0">
                            <a:lnSpc>
                              <a:spcPct val="130000"/>
                            </a:lnSpc>
                          </a:pP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𝐹</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𝑝</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latinLnBrk="1" hangingPunct="0">
                            <a:lnSpc>
                              <a:spcPct val="130000"/>
                            </a:lnSpc>
                          </a:pP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𝐹</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𝑝</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den>
                                  </m:f>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latinLnBrk="1" hangingPunct="0">
                            <a:lnSpc>
                              <a:spcPct val="130000"/>
                            </a:lnSpc>
                          </a:pP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𝐹</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𝑝</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den>
                                  </m:f>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35356">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离心率</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gridSpan="4">
                      <a:txBody>
                        <a:bodyPr/>
                        <a:lstStyle/>
                        <a:p>
                          <a:pPr algn="l" latinLnBrk="1" hangingPunct="0">
                            <a:lnSpc>
                              <a:spcPct val="130000"/>
                            </a:lnSpc>
                          </a:pP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𝑒</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⑦</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i="0">
                              <a:solidFill>
                                <a:srgbClr val="000000"/>
                              </a:solidFill>
                              <a:latin typeface="宋体" panose="02010600030101010101" pitchFamily="2" charset="-122"/>
                              <a:ea typeface="宋体" panose="02010600030101010101" pitchFamily="2" charset="-122"/>
                              <a:cs typeface="宋体" panose="02010600030101010101" pitchFamily="34" charset="-120"/>
                            </a:rPr>
                            <a:t>___</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4"/>
                      </a:ext>
                    </a:extLst>
                  </a:tr>
                  <a:tr h="597218">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准线方程</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𝑝</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𝑝</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𝑝</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latinLnBrk="1" hangingPunct="0">
                            <a:lnSpc>
                              <a:spcPct val="130000"/>
                            </a:lnSpc>
                          </a:pP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𝑝</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891604">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范围</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1" i="1" dirty="0">
                                  <a:solidFill>
                                    <a:srgbClr val="000000"/>
                                  </a:solidFill>
                                  <a:latin typeface="Cambria Math" panose="02040503050406030204" pitchFamily="18" charset="0"/>
                                </a:rPr>
                                <m:t>𝐑</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1" i="1" dirty="0">
                                  <a:solidFill>
                                    <a:srgbClr val="000000"/>
                                  </a:solidFill>
                                  <a:latin typeface="Cambria Math" panose="02040503050406030204" pitchFamily="18" charset="0"/>
                                </a:rPr>
                                <m:t>𝐑</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1" i="1" dirty="0">
                                  <a:solidFill>
                                    <a:srgbClr val="000000"/>
                                  </a:solidFill>
                                  <a:latin typeface="Cambria Math" panose="02040503050406030204" pitchFamily="18" charset="0"/>
                                </a:rPr>
                                <m:t>𝐑</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latinLnBrk="1" hangingPunct="0">
                            <a:lnSpc>
                              <a:spcPct val="130000"/>
                            </a:lnSpc>
                          </a:pP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1200" dirty="0"/>
                        </a:p>
                        <a:p>
                          <a:pPr algn="l" latinLnBrk="1" hangingPunct="0">
                            <a:lnSpc>
                              <a:spcPct val="130000"/>
                            </a:lnSpc>
                          </a:pP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1" i="1" dirty="0">
                                  <a:solidFill>
                                    <a:srgbClr val="000000"/>
                                  </a:solidFill>
                                  <a:latin typeface="Cambria Math" panose="02040503050406030204" pitchFamily="18" charset="0"/>
                                </a:rPr>
                                <m:t>𝐑</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mc:Choice>
        <mc:Fallback xmlns="">
          <p:graphicFrame>
            <p:nvGraphicFramePr>
              <p:cNvPr id="10" name="P_6_BD#f1ca425df?colgroup=7,6,7,6,7&amp;vbadefaultcenterpage=1&amp;parentnodeid=fe2e08d89&amp;vbahtmlprocessed=1&amp;bbb=1&amp;hasbroken=1"/>
              <p:cNvGraphicFramePr>
                <a:graphicFrameLocks noGrp="1"/>
              </p:cNvGraphicFramePr>
              <p:nvPr/>
            </p:nvGraphicFramePr>
            <p:xfrm>
              <a:off x="502920" y="1697940"/>
              <a:ext cx="11137392" cy="4375469"/>
            </p:xfrm>
            <a:graphic>
              <a:graphicData uri="http://schemas.openxmlformats.org/drawingml/2006/table">
                <a:tbl>
                  <a:tblPr/>
                  <a:tblGrid>
                    <a:gridCol w="2450592"/>
                    <a:gridCol w="2002536"/>
                    <a:gridCol w="2340864"/>
                    <a:gridCol w="2002536"/>
                    <a:gridCol w="2340864"/>
                  </a:tblGrid>
                  <a:tr h="927100">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标准方程</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3"/>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3"/>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3"/>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3"/>
                        </a:blipFill>
                      </a:tcPr>
                    </a:tc>
                  </a:tr>
                  <a:tr h="474980">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顶点</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gridSpan="4">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3"/>
                        </a:blipFill>
                      </a:tcPr>
                    </a:tc>
                    <a:tc hMerge="1">
                      <a:tcPr/>
                    </a:tc>
                    <a:tc hMerge="1">
                      <a:tcPr/>
                    </a:tc>
                    <a:tc hMerge="1">
                      <a:tcPr/>
                    </a:tc>
                  </a:tr>
                  <a:tr h="435356">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对称轴</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gridSpan="2">
                      <a:txBody>
                        <a:bodyPr/>
                        <a:lstStyle/>
                        <a:p>
                          <a:pPr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⑤</a:t>
                          </a:r>
                          <a:r>
                            <a:rPr lang="en-US" altLang="zh-CN" sz="2400" i="0">
                              <a:solidFill>
                                <a:srgbClr val="000000"/>
                              </a:solidFill>
                              <a:latin typeface="宋体" panose="02010600030101010101" pitchFamily="2" charset="-122"/>
                              <a:ea typeface="宋体" panose="02010600030101010101" pitchFamily="2" charset="-122"/>
                              <a:cs typeface="宋体" panose="02010600030101010101" pitchFamily="34" charset="-120"/>
                            </a:rPr>
                            <a:t>_____</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cPr/>
                    </a:tc>
                    <a:tc gridSpan="2">
                      <a:txBody>
                        <a:bodyPr/>
                        <a:lstStyle/>
                        <a:p>
                          <a:pPr algn="l"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⑥</a:t>
                          </a:r>
                          <a:r>
                            <a:rPr lang="en-US" altLang="zh-CN" sz="2400" i="0">
                              <a:solidFill>
                                <a:srgbClr val="000000"/>
                              </a:solidFill>
                              <a:latin typeface="宋体" panose="02010600030101010101" pitchFamily="2" charset="-122"/>
                              <a:ea typeface="宋体" panose="02010600030101010101" pitchFamily="2" charset="-122"/>
                              <a:cs typeface="宋体" panose="02010600030101010101" pitchFamily="34" charset="-120"/>
                            </a:rPr>
                            <a:t>_____</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cPr/>
                    </a:tc>
                  </a:tr>
                  <a:tr h="704215">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焦点</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3"/>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3"/>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3"/>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3"/>
                        </a:blipFill>
                      </a:tcPr>
                    </a:tc>
                  </a:tr>
                  <a:tr h="474980">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离心率</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gridSpan="4">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3"/>
                        </a:blipFill>
                      </a:tcPr>
                    </a:tc>
                    <a:tc hMerge="1">
                      <a:tcPr/>
                    </a:tc>
                    <a:tc hMerge="1">
                      <a:tcPr/>
                    </a:tc>
                    <a:tc hMerge="1">
                      <a:tcPr/>
                    </a:tc>
                  </a:tr>
                  <a:tr h="619760">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准线方程</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3"/>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3"/>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3"/>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3"/>
                        </a:blipFill>
                      </a:tcPr>
                    </a:tc>
                  </a:tr>
                  <a:tr h="949960">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范围</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3"/>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3"/>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3"/>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3"/>
                        </a:blipFill>
                      </a:tcPr>
                    </a:tc>
                  </a:tr>
                </a:tbl>
              </a:graphicData>
            </a:graphic>
          </p:graphicFrame>
        </mc:Fallback>
      </mc:AlternateContent>
      <mc:AlternateContent xmlns:mc="http://schemas.openxmlformats.org/markup-compatibility/2006" xmlns:a14="http://schemas.microsoft.com/office/drawing/2010/main">
        <mc:Choice Requires="a14">
          <p:sp>
            <p:nvSpPr>
              <p:cNvPr id="3" name="P_6_AN.4_1#f1ca425df.blank?vbadefaultcenterpage=1&amp;parentnodeid=fe2e08d89&amp;vbapositionanswer=4&amp;vbahtmlprocessed=1"/>
              <p:cNvSpPr/>
              <p:nvPr/>
            </p:nvSpPr>
            <p:spPr>
              <a:xfrm>
                <a:off x="7158799" y="2605545"/>
                <a:ext cx="807022" cy="355600"/>
              </a:xfrm>
              <a:prstGeom prst="rect">
                <a:avLst/>
              </a:prstGeom>
              <a:noFill/>
            </p:spPr>
            <p:txBody>
              <a:bodyPr wrap="none" lIns="0" tIns="0" rIns="0" bIns="0" rtlCol="0" anchor="t"/>
              <a:lstStyle/>
              <a:p>
                <a:pPr algn="ctr" latinLnBrk="1">
                  <a:lnSpc>
                    <a:spcPts val="2815"/>
                  </a:lnSpc>
                </a:pP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0,0</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xmlns="">
          <p:sp>
            <p:nvSpPr>
              <p:cNvPr id="3" name="P_6_AN.4_1#f1ca425df.blank?vbadefaultcenterpage=1&amp;parentnodeid=fe2e08d89&amp;vbapositionanswer=4&amp;vbahtmlprocessed=1"/>
              <p:cNvSpPr>
                <a:spLocks noRot="1" noChangeAspect="1" noMove="1" noResize="1" noEditPoints="1" noAdjustHandles="1" noChangeArrowheads="1" noChangeShapeType="1" noTextEdit="1"/>
              </p:cNvSpPr>
              <p:nvPr/>
            </p:nvSpPr>
            <p:spPr>
              <a:xfrm>
                <a:off x="7158799" y="2605545"/>
                <a:ext cx="807022" cy="355600"/>
              </a:xfrm>
              <a:prstGeom prst="rect">
                <a:avLst/>
              </a:prstGeom>
              <a:blipFill rotWithShape="1">
                <a:blip r:embed="rId4"/>
                <a:stretch>
                  <a:fillRect l="-55" t="-39" r="47" b="-49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P_6_AN.5_1#f1ca425df.blank?vbadefaultcenterpage=1&amp;parentnodeid=fe2e08d89&amp;vbapositionanswer=5&amp;vbahtmlprocessed=1&amp;bbb=1"/>
              <p:cNvSpPr/>
              <p:nvPr/>
            </p:nvSpPr>
            <p:spPr>
              <a:xfrm>
                <a:off x="4934712" y="3159837"/>
                <a:ext cx="696595" cy="354965"/>
              </a:xfrm>
              <a:prstGeom prst="rect">
                <a:avLst/>
              </a:prstGeom>
              <a:noFill/>
            </p:spPr>
            <p:txBody>
              <a:bodyPr wrap="none" lIns="0" tIns="0" rIns="0" bIns="0" rtlCol="0" anchor="t"/>
              <a:lstStyle/>
              <a:p>
                <a:pPr algn="ctr" latinLnBrk="1">
                  <a:lnSpc>
                    <a:spcPts val="288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轴</a:t>
                </a:r>
                <a:endParaRPr lang="en-US" altLang="zh-CN" sz="100" dirty="0"/>
              </a:p>
            </p:txBody>
          </p:sp>
        </mc:Choice>
        <mc:Fallback xmlns="">
          <p:sp>
            <p:nvSpPr>
              <p:cNvPr id="4" name="P_6_AN.5_1#f1ca425df.blank?vbadefaultcenterpage=1&amp;parentnodeid=fe2e08d89&amp;vbapositionanswer=5&amp;vbahtmlprocessed=1&amp;bbb=1"/>
              <p:cNvSpPr>
                <a:spLocks noRot="1" noChangeAspect="1" noMove="1" noResize="1" noEditPoints="1" noAdjustHandles="1" noChangeArrowheads="1" noChangeShapeType="1" noTextEdit="1"/>
              </p:cNvSpPr>
              <p:nvPr/>
            </p:nvSpPr>
            <p:spPr>
              <a:xfrm>
                <a:off x="4934712" y="3159837"/>
                <a:ext cx="696595" cy="354965"/>
              </a:xfrm>
              <a:prstGeom prst="rect">
                <a:avLst/>
              </a:prstGeom>
              <a:blipFill rotWithShape="1">
                <a:blip r:embed="rId5"/>
                <a:stretch>
                  <a:fillRect l="-18" t="-7356" r="18" b="-301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P_6_AN.6_1#f1ca425df.blank?vbadefaultcenterpage=1&amp;parentnodeid=fe2e08d89&amp;vbapositionanswer=6&amp;vbahtmlprocessed=1&amp;bbb=1"/>
              <p:cNvSpPr/>
              <p:nvPr/>
            </p:nvSpPr>
            <p:spPr>
              <a:xfrm>
                <a:off x="7711811" y="3159837"/>
                <a:ext cx="700532" cy="354965"/>
              </a:xfrm>
              <a:prstGeom prst="rect">
                <a:avLst/>
              </a:prstGeom>
              <a:noFill/>
            </p:spPr>
            <p:txBody>
              <a:bodyPr wrap="none" lIns="0" tIns="0" rIns="0" bIns="0" rtlCol="0" anchor="t"/>
              <a:lstStyle/>
              <a:p>
                <a:pPr algn="ctr" latinLnBrk="1">
                  <a:lnSpc>
                    <a:spcPts val="288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轴</a:t>
                </a:r>
                <a:endParaRPr lang="en-US" altLang="zh-CN" sz="100" dirty="0"/>
              </a:p>
            </p:txBody>
          </p:sp>
        </mc:Choice>
        <mc:Fallback xmlns="">
          <p:sp>
            <p:nvSpPr>
              <p:cNvPr id="5" name="P_6_AN.6_1#f1ca425df.blank?vbadefaultcenterpage=1&amp;parentnodeid=fe2e08d89&amp;vbapositionanswer=6&amp;vbahtmlprocessed=1&amp;bbb=1"/>
              <p:cNvSpPr>
                <a:spLocks noRot="1" noChangeAspect="1" noMove="1" noResize="1" noEditPoints="1" noAdjustHandles="1" noChangeArrowheads="1" noChangeShapeType="1" noTextEdit="1"/>
              </p:cNvSpPr>
              <p:nvPr/>
            </p:nvSpPr>
            <p:spPr>
              <a:xfrm>
                <a:off x="7711811" y="3159837"/>
                <a:ext cx="700532" cy="354965"/>
              </a:xfrm>
              <a:prstGeom prst="rect">
                <a:avLst/>
              </a:prstGeom>
              <a:blipFill rotWithShape="1">
                <a:blip r:embed="rId6"/>
                <a:stretch>
                  <a:fillRect l="-53" t="-7356" r="71" b="-3019"/>
                </a:stretch>
              </a:blipFill>
            </p:spPr>
            <p:txBody>
              <a:bodyPr/>
              <a:lstStyle/>
              <a:p>
                <a:r>
                  <a:rPr lang="zh-CN" altLang="en-US">
                    <a:noFill/>
                  </a:rPr>
                  <a:t> </a:t>
                </a:r>
              </a:p>
            </p:txBody>
          </p:sp>
        </mc:Fallback>
      </mc:AlternateContent>
      <p:sp>
        <p:nvSpPr>
          <p:cNvPr id="6" name="P_6_AN.7_1#f1ca425df.blank?vbadefaultcenterpage=1&amp;parentnodeid=fe2e08d89&amp;vbapositionanswer=7&amp;vbahtmlprocessed=1"/>
          <p:cNvSpPr/>
          <p:nvPr/>
        </p:nvSpPr>
        <p:spPr>
          <a:xfrm>
            <a:off x="3934896" y="4195776"/>
            <a:ext cx="373063" cy="430975"/>
          </a:xfrm>
          <a:prstGeom prst="rect">
            <a:avLst/>
          </a:prstGeom>
          <a:noFill/>
        </p:spPr>
        <p:txBody>
          <a:bodyPr wrap="none" lIns="0" tIns="0" rIns="0" bIns="0" rtlCol="0" anchor="t"/>
          <a:lstStyle/>
          <a:p>
            <a:pPr algn="ctr" latinLnBrk="1">
              <a:lnSpc>
                <a:spcPts val="37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1</a:t>
            </a:r>
            <a:endParaRPr lang="en-US" altLang="zh-CN" sz="2400" dirty="0"/>
          </a:p>
        </p:txBody>
      </p:sp>
      <p:sp>
        <p:nvSpPr>
          <p:cNvPr id="2" name="P_6_BD#f1ca425df?colgroup=7,6,7,6,7&amp;vbadefaultcenterpage=1&amp;parentnodeid=fe2e08d89&amp;vbahtmlprocessed=1&amp;bbb=1"/>
          <p:cNvSpPr txBox="1"/>
          <p:nvPr/>
        </p:nvSpPr>
        <p:spPr>
          <a:xfrm>
            <a:off x="9100312" y="1072592"/>
            <a:ext cx="2540000" cy="495520"/>
          </a:xfrm>
          <a:prstGeom prst="rect">
            <a:avLst/>
          </a:prstGeom>
          <a:noFill/>
        </p:spPr>
        <p:txBody>
          <a:bodyPr vert="horz" lIns="0" tIns="0" rIns="0" bIns="0" rtlCol="0">
            <a:spAutoFit/>
          </a:bodyPr>
          <a:lstStyle/>
          <a:p>
            <a:pPr algn="r">
              <a:lnSpc>
                <a:spcPct val="150000"/>
              </a:lnSpc>
            </a:pPr>
            <a:r>
              <a:rPr lang="zh-CN" altLang="en-US" sz="2400">
                <a:latin typeface="Times New Roman" panose="02020603050405020304" pitchFamily="34" charset="0"/>
              </a:rPr>
              <a:t>续表</a:t>
            </a:r>
          </a:p>
        </p:txBody>
      </p:sp>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wipe(left)">
                                      <p:cBhvr>
                                        <p:cTn id="15" dur="500"/>
                                        <p:tgtEl>
                                          <p:spTgt spid="4">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5">
                                            <p:txEl>
                                              <p:pRg st="0" end="0"/>
                                            </p:txEl>
                                          </p:spTgt>
                                        </p:tgtEl>
                                        <p:attrNameLst>
                                          <p:attrName>style.visibility</p:attrName>
                                        </p:attrNameLst>
                                      </p:cBhvr>
                                      <p:to>
                                        <p:strVal val="visible"/>
                                      </p:to>
                                    </p:set>
                                    <p:animEffect transition="in" filter="wipe(left)">
                                      <p:cBhvr>
                                        <p:cTn id="20" dur="500"/>
                                        <p:tgtEl>
                                          <p:spTgt spid="5">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Effect transition="in" filter="wipe(left)">
                                      <p:cBhvr>
                                        <p:cTn id="25"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build="p" animBg="1"/>
      <p:bldP spid="5" grpId="0" build="p" animBg="1"/>
      <p:bldP spid="6" grpId="0" build="p" animBg="1"/>
    </p:bld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DZiMTU1MDljNDlhODY1MWYwNDk4MjYwNjJlNDA3ZTQifQ=="/>
</p:tagLst>
</file>

<file path=ppt/theme/theme1.xml><?xml version="1.0" encoding="utf-8"?>
<a:theme xmlns:a="http://schemas.openxmlformats.org/drawingml/2006/mai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744</Words>
  <Application>Microsoft Office PowerPoint</Application>
  <PresentationFormat>宽屏</PresentationFormat>
  <Paragraphs>355</Paragraphs>
  <Slides>40</Slides>
  <Notes>37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40</vt:i4>
      </vt:variant>
    </vt:vector>
  </HeadingPairs>
  <TitlesOfParts>
    <vt:vector size="48" baseType="lpstr">
      <vt:lpstr>等线</vt:lpstr>
      <vt:lpstr>宋体</vt:lpstr>
      <vt:lpstr>微软雅黑</vt:lpstr>
      <vt:lpstr>Arial</vt:lpstr>
      <vt:lpstr>Calibri</vt:lpstr>
      <vt:lpstr>Cambria Math</vt:lpstr>
      <vt:lpstr>Times New Roman</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微软用户</cp:lastModifiedBy>
  <cp:revision>5</cp:revision>
  <dcterms:created xsi:type="dcterms:W3CDTF">2023-12-21T11:36:00Z</dcterms:created>
  <dcterms:modified xsi:type="dcterms:W3CDTF">2024-01-18T08:33:01Z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E4604D4FC50C41869AC54002C7C9C555_12</vt:lpwstr>
  </property>
  <property fmtid="{D5CDD505-2E9C-101B-9397-08002B2CF9AE}" pid="3" name="KSOProductBuildVer">
    <vt:lpwstr>2052-12.1.0.15990</vt:lpwstr>
  </property>
</Properties>
</file>