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2192000"/>
  <p:custDataLst>
    <p:tags r:id="rId2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aab1e7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磨尖课06 利用圆的参数方程解决最值问题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9E1217C-DB39-409C-8A3E-3E1B0B1C2C8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aab1e7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磨尖课06 利用圆的参数方程解决最值问题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60DFECE-C69B-40F3-9E6C-0B5F4430EDC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aab1e7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磨尖课06 利用圆的参数方程解决最值问题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277AAE9-CD7E-4345-AA23-3F7D6395806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aab1e7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磨尖课06 利用圆的参数方程解决最值问题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411C3B2-2A60-43CB-8A12-FAB3B4DB5C6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aab1e7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磨尖课06 利用圆的参数方程解决最值问题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45ED560-F45C-4E3F-B071-50BD9CCDDC5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0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B5DBF2D-E852-4F4A-A29F-579B019A6E5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aab1e7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磨尖课06 利用圆的参数方程解决最值问题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C55E294-AF88-4E60-9F34-F9BE74F515A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6.pn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slide" Target="slide15.xml"/><Relationship Id="rId3" Type="http://schemas.openxmlformats.org/officeDocument/2006/relationships/slide" Target="slide10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82e04d7c.fixed?vbadefaultcenterpage=1&amp;parentnodeid=faab1e7bc&amp;vbahtmlprocessed=1"/>
          <p:cNvSpPr/>
          <p:nvPr/>
        </p:nvSpPr>
        <p:spPr>
          <a:xfrm>
            <a:off x="283464" y="3200400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利用圆的参数方程求范围</a:t>
            </a:r>
            <a:endParaRPr lang="en-US" altLang="zh-CN" sz="4400" dirty="0"/>
          </a:p>
        </p:txBody>
      </p:sp>
      <p:pic>
        <p:nvPicPr>
          <p:cNvPr id="3" name="C_3#982e04d7c.fixed?vbadefaultcenterpage=1&amp;parentnodeid=faab1e7bc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995928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4_BD.13_1#ac46f4594?vbadefaultcenterpage=1&amp;parentnodeid=982e04d7c&amp;vbahtmlprocessed=1"/>
              <p:cNvSpPr/>
              <p:nvPr/>
            </p:nvSpPr>
            <p:spPr>
              <a:xfrm>
                <a:off x="502920" y="1267284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已知抛物线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有公共点，则实数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4_BD.13_1#ac46f4594?vbadefaultcenterpage=1&amp;parentnodeid=982e04d7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67284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44" r="1" b="-7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4_AN.14_1#ac46f4594.blank?vbadefaultcenterpage=1&amp;parentnodeid=982e04d7c&amp;vbapositionanswer=4&amp;vbahtmlprocessed=1&amp;rh=43.2"/>
              <p:cNvSpPr/>
              <p:nvPr/>
            </p:nvSpPr>
            <p:spPr>
              <a:xfrm>
                <a:off x="354427" y="1707485"/>
                <a:ext cx="1106488" cy="5224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latinLnBrk="1"/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4_AN.14_1#ac46f4594.blank?vbadefaultcenterpage=1&amp;parentnodeid=982e04d7c&amp;vbapositionanswer=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27" y="1707485"/>
                <a:ext cx="1106488" cy="522478"/>
              </a:xfrm>
              <a:prstGeom prst="rect">
                <a:avLst/>
              </a:prstGeom>
              <a:blipFill rotWithShape="1">
                <a:blip r:embed="rId2"/>
                <a:stretch>
                  <a:fillRect l="-9" t="-116" r="38" b="-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4_AS.15_1#ac46f4594?vbadefaultcenterpage=1&amp;parentnodeid=982e04d7c&amp;vbahtmlprocessed=1&amp;bbb=1&amp;hasbroken=1"/>
              <p:cNvSpPr/>
              <p:nvPr/>
            </p:nvSpPr>
            <p:spPr>
              <a:xfrm>
                <a:off x="502920" y="2311731"/>
                <a:ext cx="11183112" cy="35288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把圆的方程化为参数方程可得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，代入抛物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线方程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取得最小值，最小值为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取得最大值,最大值为1.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4_AS.15_1#ac46f4594?vbadefaultcenterpage=1&amp;parentnodeid=982e04d7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11731"/>
                <a:ext cx="11183112" cy="3528886"/>
              </a:xfrm>
              <a:prstGeom prst="rect">
                <a:avLst/>
              </a:prstGeom>
              <a:blipFill rotWithShape="1">
                <a:blip r:embed="rId3"/>
                <a:stretch>
                  <a:fillRect t="-9" r="1" b="-1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ec4aae859?vbadefaultcenterpage=1&amp;parentnodeid=982e04d7c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79052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4_BD#ec4aae859?vbadefaultcenterpage=1&amp;parentnodeid=982e04d7c&amp;vbahtmlprocessed=1"/>
              <p:cNvSpPr/>
              <p:nvPr/>
            </p:nvSpPr>
            <p:spPr>
              <a:xfrm>
                <a:off x="502920" y="3316809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利用圆的参数方程,采用代入法把求实数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的取值范围问题转化为求三角函数的值域问题,使问题迅速获解,可谓转化巧妙.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4_BD#ec4aae859?vbadefaultcenterpage=1&amp;parentnodeid=982e04d7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6809"/>
                <a:ext cx="11183112" cy="1038670"/>
              </a:xfrm>
              <a:prstGeom prst="rect">
                <a:avLst/>
              </a:prstGeom>
              <a:blipFill rotWithShape="1">
                <a:blip r:embed="rId2"/>
                <a:stretch>
                  <a:fillRect t="-20" r="1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31448f16?vbadefaultcenterpage=1&amp;parentnodeid=982e04d7c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16_1#a20447d5d?vbadefaultcenterpage=1&amp;parentnodeid=d31448f16&amp;vbahtmlprocessed=1"/>
              <p:cNvSpPr/>
              <p:nvPr/>
            </p:nvSpPr>
            <p:spPr>
              <a:xfrm>
                <a:off x="502920" y="1419448"/>
                <a:ext cx="11183112" cy="127374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宜春模拟）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已知曲线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为参数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上任意一点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16_1#a20447d5d?vbadefaultcenterpage=1&amp;parentnodeid=d31448f1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273747"/>
              </a:xfrm>
              <a:prstGeom prst="rect">
                <a:avLst/>
              </a:prstGeom>
              <a:blipFill rotWithShape="1">
                <a:blip r:embed="rId2"/>
                <a:stretch>
                  <a:fillRect t="-18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17_1#a20447d5d.blank?vbadefaultcenterpage=1&amp;parentnodeid=d31448f16&amp;vbapositionanswer=5&amp;vbahtmlprocessed=1"/>
              <p:cNvSpPr/>
              <p:nvPr/>
            </p:nvSpPr>
            <p:spPr>
              <a:xfrm>
                <a:off x="7263765" y="2027016"/>
                <a:ext cx="1524127" cy="3920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17_1#a20447d5d.blank?vbadefaultcenterpage=1&amp;parentnodeid=d31448f16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65" y="2027016"/>
                <a:ext cx="1524127" cy="392049"/>
              </a:xfrm>
              <a:prstGeom prst="rect">
                <a:avLst/>
              </a:prstGeom>
              <a:blipFill rotWithShape="1">
                <a:blip r:embed="rId3"/>
                <a:stretch>
                  <a:fillRect t="-24" r="8" b="-10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18_1#a20447d5d?vbadefaultcenterpage=1&amp;parentnodeid=d31448f16&amp;vbahtmlprocessed=1&amp;bbb=1&amp;hasbroken=1"/>
              <p:cNvSpPr/>
              <p:nvPr/>
            </p:nvSpPr>
            <p:spPr>
              <a:xfrm>
                <a:off x="502920" y="2702148"/>
                <a:ext cx="11183112" cy="32340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根据题意，曲线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为参数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是曲线上任意一点，则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18_1#a20447d5d?vbadefaultcenterpage=1&amp;parentnodeid=d31448f1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2148"/>
                <a:ext cx="11183112" cy="3234055"/>
              </a:xfrm>
              <a:prstGeom prst="rect">
                <a:avLst/>
              </a:prstGeom>
              <a:blipFill rotWithShape="1">
                <a:blip r:embed="rId4"/>
                <a:stretch>
                  <a:fillRect t="-7" r="-48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19_1#8d86aa772?vbadefaultcenterpage=1&amp;parentnodeid=d31448f16&amp;vbahtmlprocessed=1"/>
              <p:cNvSpPr/>
              <p:nvPr/>
            </p:nvSpPr>
            <p:spPr>
              <a:xfrm>
                <a:off x="502920" y="1762806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上的动点，若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有解，则实数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19_1#8d86aa772?vbadefaultcenterpage=1&amp;parentnodeid=d31448f1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2806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4" r="1" b="-8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20_1#8d86aa772.blank?vbadefaultcenterpage=1&amp;parentnodeid=d31448f16&amp;vbapositionanswer=6&amp;vbahtmlprocessed=1"/>
              <p:cNvSpPr/>
              <p:nvPr/>
            </p:nvSpPr>
            <p:spPr>
              <a:xfrm>
                <a:off x="1125220" y="2329923"/>
                <a:ext cx="2113661" cy="3920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20_1#8d86aa772.blank?vbadefaultcenterpage=1&amp;parentnodeid=d31448f16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20" y="2329923"/>
                <a:ext cx="2113661" cy="392049"/>
              </a:xfrm>
              <a:prstGeom prst="rect">
                <a:avLst/>
              </a:prstGeom>
              <a:blipFill rotWithShape="1">
                <a:blip r:embed="rId2"/>
                <a:stretch>
                  <a:fillRect t="-28" r="18" b="-10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21_1#8d86aa772?vbadefaultcenterpage=1&amp;parentnodeid=d31448f16&amp;vbahtmlprocessed=1"/>
              <p:cNvSpPr/>
              <p:nvPr/>
            </p:nvSpPr>
            <p:spPr>
              <a:xfrm>
                <a:off x="502920" y="2804713"/>
                <a:ext cx="11183112" cy="2578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把圆的方程化为参数方程可得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为参数且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有解，则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有解，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21_1#8d86aa772?vbadefaultcenterpage=1&amp;parentnodeid=d31448f1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4713"/>
                <a:ext cx="11183112" cy="2578481"/>
              </a:xfrm>
              <a:prstGeom prst="rect">
                <a:avLst/>
              </a:prstGeom>
              <a:blipFill rotWithShape="1">
                <a:blip r:embed="rId3"/>
                <a:stretch>
                  <a:fillRect t="-21" r="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291173557.fixed?vbadefaultcenterpage=1&amp;parentnodeid=faab1e7bc&amp;vbahtmlprocessed=1"/>
          <p:cNvSpPr/>
          <p:nvPr/>
        </p:nvSpPr>
        <p:spPr>
          <a:xfrm>
            <a:off x="283464" y="3200400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磨尖点三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利用圆的参数方程求距离等最值</a:t>
            </a:r>
            <a:endParaRPr lang="en-US" altLang="zh-CN" sz="4400" dirty="0"/>
          </a:p>
        </p:txBody>
      </p:sp>
      <p:pic>
        <p:nvPicPr>
          <p:cNvPr id="3" name="C_3#291173557.fixed?vbadefaultcenterpage=1&amp;parentnodeid=faab1e7bc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995928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4_BD.22_1#347786897?vbadefaultcenterpage=1&amp;parentnodeid=291173557&amp;vbahtmlprocessed=1"/>
              <p:cNvSpPr/>
              <p:nvPr/>
            </p:nvSpPr>
            <p:spPr>
              <a:xfrm>
                <a:off x="502920" y="1171939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上海模拟）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已知动圆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经过原点，则动圆上的点到直线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距离的最大值是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4_BD.22_1#347786897?vbadefaultcenterpage=1&amp;parentnodeid=29117355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71939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35" r="1" b="-7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4_AN.23_1#347786897.blank?vbadefaultcenterpage=1&amp;parentnodeid=291173557&amp;vbapositionanswer=7&amp;vbahtmlprocessed=1"/>
              <p:cNvSpPr/>
              <p:nvPr/>
            </p:nvSpPr>
            <p:spPr>
              <a:xfrm>
                <a:off x="5664704" y="1739564"/>
                <a:ext cx="1054799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4_AN.23_1#347786897.blank?vbadefaultcenterpage=1&amp;parentnodeid=291173557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704" y="1739564"/>
                <a:ext cx="1054799" cy="391541"/>
              </a:xfrm>
              <a:prstGeom prst="rect">
                <a:avLst/>
              </a:prstGeom>
              <a:blipFill rotWithShape="1">
                <a:blip r:embed="rId2"/>
                <a:stretch>
                  <a:fillRect l="-48" t="-76" r="54" b="-10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4_AS.24_1#347786897?vbadefaultcenterpage=1&amp;parentnodeid=291173557&amp;vbahtmlprocessed=1"/>
              <p:cNvSpPr/>
              <p:nvPr/>
            </p:nvSpPr>
            <p:spPr>
              <a:xfrm>
                <a:off x="502920" y="2213846"/>
                <a:ext cx="11183112" cy="37602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由题可知原点在圆上，所以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圆心到直线的距离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所以动圆上的点到直线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的距离的最大值是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4_AS.24_1#347786897?vbadefaultcenterpage=1&amp;parentnodeid=29117355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3846"/>
                <a:ext cx="11183112" cy="3760216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697f46824?vbadefaultcenterpage=1&amp;parentnodeid=291173557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79052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4_BD#697f46824?vbadefaultcenterpage=1&amp;parentnodeid=291173557&amp;vbahtmlprocessed=1"/>
          <p:cNvSpPr/>
          <p:nvPr/>
        </p:nvSpPr>
        <p:spPr>
          <a:xfrm>
            <a:off x="502920" y="3316809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在求解多元坐标的几何或代数的最值时，可对参数进行转化，化为求三角函数的最值来处理.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80014e6a?vbadefaultcenterpage=1&amp;parentnodeid=291173557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25_1#e54c32f43?vbadefaultcenterpage=1&amp;parentnodeid=580014e6a&amp;vbahtmlprocessed=1"/>
              <p:cNvSpPr/>
              <p:nvPr/>
            </p:nvSpPr>
            <p:spPr>
              <a:xfrm>
                <a:off x="502920" y="1419448"/>
                <a:ext cx="11183112" cy="1583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在平面直角坐标系中，圆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上任意一点，则点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的距离的取值范围为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25_1#e54c32f43?vbadefaultcenterpage=1&amp;parentnodeid=580014e6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583309"/>
              </a:xfrm>
              <a:prstGeom prst="rect">
                <a:avLst/>
              </a:prstGeom>
              <a:blipFill rotWithShape="1">
                <a:blip r:embed="rId2"/>
                <a:stretch>
                  <a:fillRect t="-14" r="-2526" b="-5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N.26_1#e54c32f43.blank?vbadefaultcenterpage=1&amp;parentnodeid=580014e6a&amp;vbapositionanswer=8&amp;vbahtmlprocessed=1"/>
              <p:cNvSpPr/>
              <p:nvPr/>
            </p:nvSpPr>
            <p:spPr>
              <a:xfrm>
                <a:off x="502920" y="1929988"/>
                <a:ext cx="11183112" cy="979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latinLnBrk="1">
                  <a:lnSpc>
                    <a:spcPts val="408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5_AN.26_1#e54c32f43.blank?vbadefaultcenterpage=1&amp;parentnodeid=580014e6a&amp;vbapositionanswer=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9988"/>
                <a:ext cx="11183112" cy="979424"/>
              </a:xfrm>
              <a:prstGeom prst="rect">
                <a:avLst/>
              </a:prstGeom>
              <a:blipFill rotWithShape="1">
                <a:blip r:embed="rId3"/>
                <a:stretch>
                  <a:fillRect t="-23" r="1" b="-5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27_1#e54c32f43?vbadefaultcenterpage=1&amp;parentnodeid=580014e6a&amp;vbahtmlprocessed=1&amp;bbb=1&amp;hasbroken=1"/>
              <p:cNvSpPr/>
              <p:nvPr/>
            </p:nvSpPr>
            <p:spPr>
              <a:xfrm>
                <a:off x="502920" y="3006948"/>
                <a:ext cx="11183112" cy="31788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的参数方程为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为参数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所以可设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的距离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𝛼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到直线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的距离的取值范围为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27_1#e54c32f43?vbadefaultcenterpage=1&amp;parentnodeid=580014e6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6948"/>
                <a:ext cx="11183112" cy="3178874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28_1#c98269cba?vbadefaultcenterpage=1&amp;parentnodeid=580014e6a&amp;vbahtmlprocessed=1"/>
              <p:cNvSpPr/>
              <p:nvPr/>
            </p:nvSpPr>
            <p:spPr>
              <a:xfrm>
                <a:off x="502920" y="934702"/>
                <a:ext cx="11183112" cy="1310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交于两个不同的点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上运动，则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的面积的最大值为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95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28_1#c98269cba?vbadefaultcenterpage=1&amp;parentnodeid=580014e6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4702"/>
                <a:ext cx="11183112" cy="1310513"/>
              </a:xfrm>
              <a:prstGeom prst="rect">
                <a:avLst/>
              </a:prstGeom>
              <a:blipFill rotWithShape="1">
                <a:blip r:embed="rId1"/>
                <a:stretch>
                  <a:fillRect t="-47" r="1" b="-12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29_1#c98269cba.blank?vbadefaultcenterpage=1&amp;parentnodeid=580014e6a&amp;vbapositionanswer=9&amp;vbahtmlprocessed=1&amp;rh=48.6"/>
              <p:cNvSpPr/>
              <p:nvPr/>
            </p:nvSpPr>
            <p:spPr>
              <a:xfrm>
                <a:off x="5065141" y="1588370"/>
                <a:ext cx="720789" cy="5742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29_1#c98269cba.blank?vbadefaultcenterpage=1&amp;parentnodeid=580014e6a&amp;vbapositionanswer=9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41" y="1588370"/>
                <a:ext cx="720789" cy="574294"/>
              </a:xfrm>
              <a:prstGeom prst="rect">
                <a:avLst/>
              </a:prstGeom>
              <a:blipFill rotWithShape="1">
                <a:blip r:embed="rId2"/>
                <a:stretch>
                  <a:fillRect l="-53" t="-41" r="62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30_1#c98269cba?vbadefaultcenterpage=1&amp;parentnodeid=580014e6a&amp;vbahtmlprocessed=1&amp;bbb=1&amp;hasbroken=1"/>
              <p:cNvSpPr/>
              <p:nvPr/>
            </p:nvSpPr>
            <p:spPr>
              <a:xfrm>
                <a:off x="502920" y="2256010"/>
                <a:ext cx="11183112" cy="39171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联立直线与圆的方程可得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不妨取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π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30_1#c98269cba?vbadefaultcenterpage=1&amp;parentnodeid=580014e6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6010"/>
                <a:ext cx="11183112" cy="3917188"/>
              </a:xfrm>
              <a:prstGeom prst="rect">
                <a:avLst/>
              </a:prstGeom>
              <a:blipFill rotWithShape="1">
                <a:blip r:embed="rId3"/>
                <a:stretch>
                  <a:fillRect t="-13" r="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faab1e7bc.fixed?vbadefaultcenterpage=1&amp;parentnodeid=3474d8d56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磨尖课06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利用圆的参数方程解决最值问题</a:t>
            </a:r>
            <a:endParaRPr lang="en-US" altLang="zh-CN" sz="4000" dirty="0"/>
          </a:p>
        </p:txBody>
      </p:sp>
      <p:pic>
        <p:nvPicPr>
          <p:cNvPr id="3" name="C_0#faab1e7bc?linknodeid=a2656de0e&amp;catalogrefid=a2656de0e&amp;parentnodeid=3474d8d56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2651760"/>
            <a:ext cx="502920" cy="502920"/>
          </a:xfrm>
          <a:prstGeom prst="rect">
            <a:avLst/>
          </a:prstGeom>
        </p:spPr>
      </p:pic>
      <p:sp>
        <p:nvSpPr>
          <p:cNvPr id="4" name="C_0#faab1e7bc?linknodeid=a2656de0e&amp;catalogrefid=a2656de0e&amp;parentnodeid=3474d8d56&amp;vbahtmlprocessed=1">
            <a:hlinkClick r:id="rId1" action="ppaction://hlinksldjump"/>
          </p:cNvPr>
          <p:cNvSpPr/>
          <p:nvPr/>
        </p:nvSpPr>
        <p:spPr>
          <a:xfrm>
            <a:off x="2898648" y="2624328"/>
            <a:ext cx="8750808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利用圆的参数方程求代数式的最值</a:t>
            </a:r>
            <a:endParaRPr lang="en-US" altLang="zh-CN" sz="3050" dirty="0"/>
          </a:p>
        </p:txBody>
      </p:sp>
      <p:pic>
        <p:nvPicPr>
          <p:cNvPr id="5" name="C_0#faab1e7bc?linknodeid=982e04d7c&amp;catalogrefid=982e04d7c&amp;parentnodeid=3474d8d5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3502152"/>
            <a:ext cx="502920" cy="502920"/>
          </a:xfrm>
          <a:prstGeom prst="rect">
            <a:avLst/>
          </a:prstGeom>
        </p:spPr>
      </p:pic>
      <p:sp>
        <p:nvSpPr>
          <p:cNvPr id="6" name="C_0#faab1e7bc?linknodeid=982e04d7c&amp;catalogrefid=982e04d7c&amp;parentnodeid=3474d8d56&amp;vbahtmlprocessed=1">
            <a:hlinkClick r:id="rId3" action="ppaction://hlinksldjump"/>
          </p:cNvPr>
          <p:cNvSpPr/>
          <p:nvPr/>
        </p:nvSpPr>
        <p:spPr>
          <a:xfrm>
            <a:off x="2898648" y="3474720"/>
            <a:ext cx="8750808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利用圆的参数方程求范围</a:t>
            </a:r>
            <a:endParaRPr lang="en-US" altLang="zh-CN" sz="3050" dirty="0"/>
          </a:p>
        </p:txBody>
      </p:sp>
      <p:pic>
        <p:nvPicPr>
          <p:cNvPr id="7" name="C_0#faab1e7bc?linknodeid=291173557&amp;catalogrefid=291173557&amp;parentnodeid=3474d8d56&amp;vbahtmlprocessed=1" descr="preencod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76" y="4343400"/>
            <a:ext cx="502920" cy="502920"/>
          </a:xfrm>
          <a:prstGeom prst="rect">
            <a:avLst/>
          </a:prstGeom>
        </p:spPr>
      </p:pic>
      <p:sp>
        <p:nvSpPr>
          <p:cNvPr id="8" name="C_0#faab1e7bc?linknodeid=291173557&amp;catalogrefid=291173557&amp;parentnodeid=3474d8d56&amp;vbahtmlprocessed=1">
            <a:hlinkClick r:id="rId4" action="ppaction://hlinksldjump"/>
          </p:cNvPr>
          <p:cNvSpPr/>
          <p:nvPr/>
        </p:nvSpPr>
        <p:spPr>
          <a:xfrm>
            <a:off x="2898648" y="4315968"/>
            <a:ext cx="8750808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磨尖点三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利用圆的参数方程求距离等最值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P_3_BD#845971294?vbadefaultcenterpage=1&amp;parentnodeid=faab1e7bc&amp;vbahtmlprocessed=1&amp;bbb=1&amp;hasbroken=1"/>
              <p:cNvSpPr/>
              <p:nvPr/>
            </p:nvSpPr>
            <p:spPr>
              <a:xfrm>
                <a:off x="502920" y="1293795"/>
                <a:ext cx="11183112" cy="45330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圆的方程有标准方程、一般方程、参数方程，一般我们把方程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𝑟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𝑟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b="0" i="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是参数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称为圆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的参数方程.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由圆的参数方程我们可以把圆心为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的圆上的点设为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简称设“点参”，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特别地,若原点为圆心，常用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来表示半径为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的圆上的任一点.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利用圆的参数方程设点的参数,一方面可减少参数的个数,另一方面可以借助三角恒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等变换来解决问题，从代数的观点来看,这种做法的实质就是三角代换，同时圆的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参数方程也是解决某些代数问题的一个重要工具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P_3_BD#845971294?vbadefaultcenterpage=1&amp;parentnodeid=faab1e7b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3795"/>
                <a:ext cx="11183112" cy="4533011"/>
              </a:xfrm>
              <a:prstGeom prst="rect">
                <a:avLst/>
              </a:prstGeom>
              <a:blipFill rotWithShape="1">
                <a:blip r:embed="rId1"/>
                <a:stretch>
                  <a:fillRect t="-7" r="-3440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2656de0e.fixed?vbadefaultcenterpage=1&amp;parentnodeid=faab1e7bc&amp;vbahtmlprocessed=1"/>
          <p:cNvSpPr/>
          <p:nvPr/>
        </p:nvSpPr>
        <p:spPr>
          <a:xfrm>
            <a:off x="283464" y="3200400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利用圆的参数方程求代数式的最值</a:t>
            </a:r>
            <a:endParaRPr lang="en-US" altLang="zh-CN" sz="4400" dirty="0"/>
          </a:p>
        </p:txBody>
      </p:sp>
      <p:pic>
        <p:nvPicPr>
          <p:cNvPr id="3" name="C_3#a2656de0e.fixed?vbadefaultcenterpage=1&amp;parentnodeid=faab1e7bc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995928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4_BD.1_1#18fa965f9?vbadefaultcenterpage=1&amp;parentnodeid=a2656de0e&amp;vbahtmlprocessed=1"/>
              <p:cNvSpPr/>
              <p:nvPr/>
            </p:nvSpPr>
            <p:spPr>
              <a:xfrm>
                <a:off x="502920" y="1834402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青岛模拟）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4_BD.1_1#18fa965f9?vbadefaultcenterpage=1&amp;parentnodeid=a2656de0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4402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50" r="1" b="-7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4_AN.2_1#18fa965f9.bracket?vbadefaultcenterpage=1&amp;parentnodeid=a2656de0e&amp;vbapositionanswer=1&amp;vbahtmlprocessed=1"/>
          <p:cNvSpPr/>
          <p:nvPr/>
        </p:nvSpPr>
        <p:spPr>
          <a:xfrm>
            <a:off x="2984119" y="2412689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4_BD.3_1#18fa965f9.choices?vbadefaultcenterpage=1&amp;parentnodeid=a2656de0e&amp;vbahtmlprocessed=1"/>
              <p:cNvSpPr/>
              <p:nvPr/>
            </p:nvSpPr>
            <p:spPr>
              <a:xfrm>
                <a:off x="502920" y="2876309"/>
                <a:ext cx="11183112" cy="522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366645" algn="l"/>
                    <a:tab pos="4860925" algn="l"/>
                    <a:tab pos="81172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B.10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4_BD.3_1#18fa965f9.choices?vbadefaultcenterpage=1&amp;parentnodeid=a2656de0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76309"/>
                <a:ext cx="11183112" cy="522415"/>
              </a:xfrm>
              <a:prstGeom prst="rect">
                <a:avLst/>
              </a:prstGeom>
              <a:blipFill rotWithShape="1">
                <a:blip r:embed="rId2"/>
                <a:stretch>
                  <a:fillRect t="-75" r="1" b="-7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4_AS.4_1#18fa965f9?vbadefaultcenterpage=1&amp;parentnodeid=a2656de0e&amp;vbahtmlprocessed=1"/>
              <p:cNvSpPr/>
              <p:nvPr/>
            </p:nvSpPr>
            <p:spPr>
              <a:xfrm>
                <a:off x="502920" y="3409709"/>
                <a:ext cx="11183112" cy="190188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，转化为参数方程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为参数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4_AS.4_1#18fa965f9?vbadefaultcenterpage=1&amp;parentnodeid=a2656de0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09709"/>
                <a:ext cx="11183112" cy="1901889"/>
              </a:xfrm>
              <a:prstGeom prst="rect">
                <a:avLst/>
              </a:prstGeom>
              <a:blipFill rotWithShape="1">
                <a:blip r:embed="rId3"/>
                <a:stretch>
                  <a:fillRect t="-21" r="1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18491b945?vbadefaultcenterpage=1&amp;parentnodeid=a2656de0e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1620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4_BD#18491b945?vbadefaultcenterpage=1&amp;parentnodeid=a2656de0e&amp;vbahtmlprocessed=1"/>
              <p:cNvSpPr/>
              <p:nvPr/>
            </p:nvSpPr>
            <p:spPr>
              <a:xfrm>
                <a:off x="502920" y="3042489"/>
                <a:ext cx="11183112" cy="158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先把圆的一般方程化为标准方程，再转化为参数方程，利用参数方程把待求式化为关于参数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的函数，利用三角函数的有界性求得最值，求解十分方便，这正是参数方程的优势.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4_BD#18491b945?vbadefaultcenterpage=1&amp;parentnodeid=a2656de0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2489"/>
                <a:ext cx="11183112" cy="1587310"/>
              </a:xfrm>
              <a:prstGeom prst="rect">
                <a:avLst/>
              </a:prstGeom>
              <a:blipFill rotWithShape="1">
                <a:blip r:embed="rId2"/>
                <a:stretch>
                  <a:fillRect t="-13" r="1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ca1f7b73?vbadefaultcenterpage=1&amp;parentnodeid=a2656de0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5_1#c654645c3?vbadefaultcenterpage=1&amp;parentnodeid=4ca1f7b73&amp;vbahtmlprocessed=1"/>
              <p:cNvSpPr/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是非负实数，且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5_1#c654645c3?vbadefaultcenterpage=1&amp;parentnodeid=4ca1f7b7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46" r="1" b="-17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6_1#c654645c3.bracket?vbadefaultcenterpage=1&amp;parentnodeid=4ca1f7b73&amp;vbapositionanswer=2&amp;vbahtmlprocessed=1"/>
          <p:cNvSpPr/>
          <p:nvPr/>
        </p:nvSpPr>
        <p:spPr>
          <a:xfrm>
            <a:off x="8757022" y="143614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7_1#c654645c3.choices?vbadefaultcenterpage=1&amp;parentnodeid=4ca1f7b73&amp;vbahtmlprocessed=1"/>
              <p:cNvSpPr/>
              <p:nvPr/>
            </p:nvSpPr>
            <p:spPr>
              <a:xfrm>
                <a:off x="502920" y="1914748"/>
                <a:ext cx="11183112" cy="522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61945" algn="l"/>
                    <a:tab pos="5699125" algn="l"/>
                    <a:tab pos="85363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7_1#c654645c3.choices?vbadefaultcenterpage=1&amp;parentnodeid=4ca1f7b7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4748"/>
                <a:ext cx="11183112" cy="522415"/>
              </a:xfrm>
              <a:prstGeom prst="rect">
                <a:avLst/>
              </a:prstGeom>
              <a:blipFill rotWithShape="1">
                <a:blip r:embed="rId3"/>
                <a:stretch>
                  <a:fillRect t="-43" r="1" b="-7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8_1#c654645c3?vbadefaultcenterpage=1&amp;parentnodeid=4ca1f7b73&amp;vbahtmlprocessed=1&amp;bbb=1&amp;hasbroken=1"/>
              <p:cNvSpPr/>
              <p:nvPr/>
            </p:nvSpPr>
            <p:spPr>
              <a:xfrm>
                <a:off x="502920" y="2448148"/>
                <a:ext cx="11183112" cy="30634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是非负实数，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8_1#c654645c3?vbadefaultcenterpage=1&amp;parentnodeid=4ca1f7b7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8148"/>
                <a:ext cx="11183112" cy="3063431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1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9_1#501c17c4e?vbadefaultcenterpage=1&amp;parentnodeid=4ca1f7b73&amp;vbahtmlprocessed=1"/>
              <p:cNvSpPr/>
              <p:nvPr/>
            </p:nvSpPr>
            <p:spPr>
              <a:xfrm>
                <a:off x="502920" y="756000"/>
                <a:ext cx="11183112" cy="770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dirty="0">
                    <a:solidFill>
                      <a:srgbClr val="E81B23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襄阳模拟）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9_1#501c17c4e?vbadefaultcenterpage=1&amp;parentnodeid=4ca1f7b7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70128"/>
              </a:xfrm>
              <a:prstGeom prst="rect">
                <a:avLst/>
              </a:prstGeom>
              <a:blipFill rotWithShape="1">
                <a:blip r:embed="rId1"/>
                <a:stretch>
                  <a:fillRect t="-45" r="1" b="-1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501c17c4e.bracket?vbadefaultcenterpage=1&amp;parentnodeid=4ca1f7b73&amp;vbapositionanswer=3&amp;vbahtmlprocessed=1"/>
          <p:cNvSpPr/>
          <p:nvPr/>
        </p:nvSpPr>
        <p:spPr>
          <a:xfrm>
            <a:off x="10613708" y="1059530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11_1#501c17c4e.choices?vbadefaultcenterpage=1&amp;parentnodeid=4ca1f7b73&amp;vbahtmlprocessed=1"/>
              <p:cNvSpPr/>
              <p:nvPr/>
            </p:nvSpPr>
            <p:spPr>
              <a:xfrm>
                <a:off x="502920" y="1533748"/>
                <a:ext cx="11183112" cy="522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82595" algn="l"/>
                    <a:tab pos="5927725" algn="l"/>
                    <a:tab pos="86442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11_1#501c17c4e.choices?vbadefaultcenterpage=1&amp;parentnodeid=4ca1f7b7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33748"/>
                <a:ext cx="11183112" cy="522415"/>
              </a:xfrm>
              <a:prstGeom prst="rect">
                <a:avLst/>
              </a:prstGeom>
              <a:blipFill rotWithShape="1">
                <a:blip r:embed="rId2"/>
                <a:stretch>
                  <a:fillRect t="-43" r="1" b="-7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12_1#501c17c4e?vbadefaultcenterpage=1&amp;parentnodeid=4ca1f7b73&amp;vbahtmlprocessed=1"/>
              <p:cNvSpPr/>
              <p:nvPr/>
            </p:nvSpPr>
            <p:spPr>
              <a:xfrm>
                <a:off x="502920" y="2067148"/>
                <a:ext cx="11183112" cy="4325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12_1#501c17c4e?vbadefaultcenterpage=1&amp;parentnodeid=4ca1f7b7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7148"/>
                <a:ext cx="11183112" cy="4325557"/>
              </a:xfrm>
              <a:prstGeom prst="rect">
                <a:avLst/>
              </a:prstGeom>
              <a:blipFill rotWithShape="1">
                <a:blip r:embed="rId3"/>
                <a:stretch>
                  <a:fillRect t="-5" r="1" b="-3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3912</Words>
  <Application>WPS 演示</Application>
  <PresentationFormat>宽屏</PresentationFormat>
  <Paragraphs>124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Calibri</vt:lpstr>
      <vt:lpstr>等线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Mr.Lee</cp:lastModifiedBy>
  <cp:revision>5</cp:revision>
  <dcterms:created xsi:type="dcterms:W3CDTF">2023-12-21T08:55:00Z</dcterms:created>
  <dcterms:modified xsi:type="dcterms:W3CDTF">2024-01-10T01:24:26Z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777834D7574146749D7DFA3D0990B474_12</vt:lpwstr>
  </property>
  <property fmtid="{D5CDD505-2E9C-101B-9397-08002B2CF9AE}" pid="3" name="KSOProductBuildVer">
    <vt:lpwstr>2052-12.1.0.15990</vt:lpwstr>
  </property>
</Properties>
</file>