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3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85" r:id="rId18"/>
    <p:sldId id="269" r:id="rId19"/>
    <p:sldId id="277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12192000"/>
  <p:custDataLst>
    <p:tags r:id="rId3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8e947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磨尖课08 焦比体系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EEB4589-363F-4840-9A74-36DE44C15ED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8e947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磨尖课08 焦比体系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84D6B8C-3BCF-4D8B-9430-44C389B52C1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8e947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磨尖课08 焦比体系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D5965E6-A0C1-4545-AE37-F73D253748F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8e947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磨尖课08 焦比体系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F95E3C3-3795-4268-8A97-5101EDA23D0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8e947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磨尖课08 焦比体系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CAF12CB-E54B-4592-A374-D4A31AA4A70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e41cd2100092eea2b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e41cd2100092eea2b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42DBDA4-ACAB-4273-9201-333F2035DD4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8e947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磨尖课08 焦比体系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F7AC4BB-5356-4448-AD38-07E8B814808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8e947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磨尖课08 焦比体系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EEB4589-363F-4840-9A74-36DE44C15ED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8e947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磨尖课08 焦比体系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84D6B8C-3BCF-4D8B-9430-44C389B52C1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8e947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磨尖课08 焦比体系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D5965E6-A0C1-4545-AE37-F73D253748F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8e947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磨尖课08 焦比体系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F95E3C3-3795-4268-8A97-5101EDA23D0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8e947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磨尖课08 焦比体系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CAF12CB-E54B-4592-A374-D4A31AA4A70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42DBDA4-ACAB-4273-9201-333F2035DD4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8e947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磨尖课08 焦比体系</a:t>
            </a:r>
            <a:endParaRPr lang="en-US" sz="2800" dirty="0"/>
          </a:p>
        </p:txBody>
      </p:sp>
      <p:sp>
        <p:nvSpPr>
          <p:cNvPr id="4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F7AC4BB-5356-4448-AD38-07E8B814808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4_BD#5813c6e0d?hastextimagelayout=2&amp;vbadefaultcenterpage=1&amp;parentnodeid=fe85aca6b&amp;vbahtmlprocessed=1&amp;bbb=1"/>
              <p:cNvSpPr/>
              <p:nvPr/>
            </p:nvSpPr>
            <p:spPr>
              <a:xfrm>
                <a:off x="503995" y="881362"/>
                <a:ext cx="11184010" cy="2838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【焦点弦倾斜角式】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焦点三角形面积】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焦比定理】设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𝐴𝐹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𝐵𝐹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几何结论】设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交准线于点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𝐴𝐹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𝑃𝐴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𝐵𝐹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𝑃𝐵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（如图4）.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4_BD#5813c6e0d?hastextimagelayout=2&amp;vbadefaultcenterpage=1&amp;parentnodeid=fe85aca6b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881362"/>
                <a:ext cx="11184010" cy="2838768"/>
              </a:xfrm>
              <a:prstGeom prst="rect">
                <a:avLst/>
              </a:prstGeom>
              <a:blipFill rotWithShape="1">
                <a:blip r:embed="rId1"/>
                <a:stretch>
                  <a:fillRect l="-4" t="-22" r="2" b="-2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4_BD.1_1#24b7d6ec8?segpoint=1&amp;vbadefaultcenterpage=1&amp;parentnodeid=fe85aca6b&amp;vbahtmlprocessed=1"/>
              <p:cNvSpPr/>
              <p:nvPr/>
            </p:nvSpPr>
            <p:spPr>
              <a:xfrm>
                <a:off x="502920" y="3729210"/>
                <a:ext cx="11183112" cy="249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分别是其左、右焦点，过右焦点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的直线交椭圆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并延长交椭圆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kern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最短时，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900" b="0" i="0" u="sng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4_BD.1_1#24b7d6ec8?segpoint=1&amp;vbadefaultcenterpage=1&amp;parentnodeid=fe85aca6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29210"/>
                <a:ext cx="11183112" cy="2497328"/>
              </a:xfrm>
              <a:prstGeom prst="rect">
                <a:avLst/>
              </a:prstGeom>
              <a:blipFill rotWithShape="1">
                <a:blip r:embed="rId2"/>
                <a:stretch>
                  <a:fillRect t="-20" r="-629" b="-5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4_AN.2_1#24b7d6ec8.blank?vbadefaultcenterpage=1&amp;parentnodeid=fe85aca6b&amp;vbapositionanswer=1&amp;vbahtmlprocessed=1&amp;rh=48.6"/>
              <p:cNvSpPr/>
              <p:nvPr/>
            </p:nvSpPr>
            <p:spPr>
              <a:xfrm>
                <a:off x="7333679" y="5580298"/>
                <a:ext cx="1799717" cy="5612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4_AN.2_1#24b7d6ec8.blank?vbadefaultcenterpage=1&amp;parentnodeid=fe85aca6b&amp;vbapositionanswer=1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679" y="5580298"/>
                <a:ext cx="1799717" cy="561213"/>
              </a:xfrm>
              <a:prstGeom prst="rect">
                <a:avLst/>
              </a:prstGeom>
              <a:blipFill rotWithShape="1">
                <a:blip r:embed="rId3"/>
                <a:stretch>
                  <a:fillRect l="-4" t="-99" r="11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4_AS.6_1#24b7d6ec8?vbadefaultcenterpage=1&amp;parentnodeid=fe85aca6b&amp;vbahtmlprocessed=1&amp;bbb=1&amp;hasbroken=1"/>
              <p:cNvSpPr/>
              <p:nvPr/>
            </p:nvSpPr>
            <p:spPr>
              <a:xfrm>
                <a:off x="502920" y="1863992"/>
                <a:ext cx="11183112" cy="33926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为椭圆的通径.由于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根据焦长公式得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整理得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（舍去），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4_AS.6_1#24b7d6ec8?vbadefaultcenterpage=1&amp;parentnodeid=fe85aca6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63992"/>
                <a:ext cx="11183112" cy="3392615"/>
              </a:xfrm>
              <a:prstGeom prst="rect">
                <a:avLst/>
              </a:prstGeom>
              <a:blipFill rotWithShape="1">
                <a:blip r:embed="rId1"/>
                <a:stretch>
                  <a:fillRect t="-8" r="1" b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4_BD.3_1#24b7d6ec8?segpoint=1&amp;vbadefaultcenterpage=1&amp;parentnodeid=fe85aca6b&amp;vbahtmlprocessed=1"/>
              <p:cNvSpPr/>
              <p:nvPr/>
            </p:nvSpPr>
            <p:spPr>
              <a:xfrm>
                <a:off x="502920" y="1575131"/>
                <a:ext cx="11183112" cy="213734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的左、右焦点，斜率为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分别交双曲线左、右支于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点，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的渐近线方程为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800" b="0" i="0" u="sng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4_BD.3_1#24b7d6ec8?segpoint=1&amp;vbadefaultcenterpage=1&amp;parentnodeid=fe85aca6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75131"/>
                <a:ext cx="11183112" cy="2137347"/>
              </a:xfrm>
              <a:prstGeom prst="rect">
                <a:avLst/>
              </a:prstGeom>
              <a:blipFill rotWithShape="1">
                <a:blip r:embed="rId1"/>
                <a:stretch>
                  <a:fillRect t="-15" r="1" b="-5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4_AN.4_1#24b7d6ec8.blank?vbadefaultcenterpage=1&amp;parentnodeid=fe85aca6b&amp;vbapositionanswer=2&amp;vbahtmlprocessed=1&amp;rh=43.2"/>
              <p:cNvSpPr/>
              <p:nvPr/>
            </p:nvSpPr>
            <p:spPr>
              <a:xfrm>
                <a:off x="1455420" y="3088208"/>
                <a:ext cx="1758569" cy="5486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4_AN.4_1#24b7d6ec8.blank?vbadefaultcenterpage=1&amp;parentnodeid=fe85aca6b&amp;vbapositionanswer=2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420" y="3088208"/>
                <a:ext cx="1758569" cy="548640"/>
              </a:xfrm>
              <a:prstGeom prst="rect">
                <a:avLst/>
              </a:prstGeom>
              <a:blipFill rotWithShape="1">
                <a:blip r:embed="rId2"/>
                <a:stretch>
                  <a:fillRect t="-37" r="14" b="-4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4_AS.6_2#24b7d6ec8?vbadefaultcenterpage=1&amp;parentnodeid=fe85aca6b&amp;vbahtmlprocessed=1&amp;bbb=1&amp;hasbroken=1"/>
              <p:cNvSpPr/>
              <p:nvPr/>
            </p:nvSpPr>
            <p:spPr>
              <a:xfrm>
                <a:off x="502920" y="1879233"/>
                <a:ext cx="11183112" cy="33621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解析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  <a:sym typeface="+mn-ea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的倾斜角为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由双曲线的焦比体系结论，得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，整理得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18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所以双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的渐近线方程为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4_AS.6_2#24b7d6ec8?vbadefaultcenterpage=1&amp;parentnodeid=fe85aca6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79233"/>
                <a:ext cx="11183112" cy="3362135"/>
              </a:xfrm>
              <a:prstGeom prst="rect">
                <a:avLst/>
              </a:prstGeom>
              <a:blipFill rotWithShape="1">
                <a:blip r:embed="rId1"/>
                <a:stretch>
                  <a:fillRect t="-8" r="1" b="-6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4_BD.3_1#24b7d6ec8?segpoint=1&amp;vbadefaultcenterpage=1&amp;parentnodeid=fe85aca6b&amp;vbahtmlprocessed=1"/>
          <p:cNvSpPr/>
          <p:nvPr/>
        </p:nvSpPr>
        <p:spPr>
          <a:xfrm>
            <a:off x="502920" y="1575131"/>
            <a:ext cx="11183112" cy="21373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4_BD.3_2#24b7d6ec8?segpoint=1&amp;vbadefaultcenterpage=1&amp;parentnodeid=fe85aca6b&amp;vbahtmlprocessed=1"/>
              <p:cNvSpPr/>
              <p:nvPr/>
            </p:nvSpPr>
            <p:spPr>
              <a:xfrm>
                <a:off x="502920" y="1877898"/>
                <a:ext cx="11183112" cy="1846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（3）（2024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河南模考）已知抛物线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的焦点为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交抛物线于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两点，若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成等比数列，则线段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轴上的射影长为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4_BD.3_2#24b7d6ec8?segpoint=1&amp;vbadefaultcenterpage=1&amp;parentnodeid=fe85aca6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77898"/>
                <a:ext cx="11183112" cy="1846390"/>
              </a:xfrm>
              <a:prstGeom prst="rect">
                <a:avLst/>
              </a:prstGeom>
              <a:blipFill rotWithShape="1">
                <a:blip r:embed="rId1"/>
                <a:stretch>
                  <a:fillRect t="-11" r="1" b="-4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4_AN.5_1#24b7d6ec8.blank?vbadefaultcenterpage=1&amp;parentnodeid=fe85aca6b&amp;vbapositionanswer=3&amp;vbahtmlprocessed=1"/>
              <p:cNvSpPr/>
              <p:nvPr/>
            </p:nvSpPr>
            <p:spPr>
              <a:xfrm>
                <a:off x="566420" y="3251847"/>
                <a:ext cx="497459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QB_4_AN.5_1#24b7d6ec8.blank?vbadefaultcenterpage=1&amp;parentnodeid=fe85aca6b&amp;vbapositionanswer=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" y="3251847"/>
                <a:ext cx="497459" cy="353441"/>
              </a:xfrm>
              <a:prstGeom prst="rect">
                <a:avLst/>
              </a:prstGeom>
              <a:blipFill rotWithShape="1">
                <a:blip r:embed="rId2"/>
                <a:stretch>
                  <a:fillRect t="-3" r="51" b="-7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4_AS.6_3#24b7d6ec8?vbadefaultcenterpage=1&amp;parentnodeid=fe85aca6b&amp;vbahtmlprocessed=1"/>
              <p:cNvSpPr/>
              <p:nvPr/>
            </p:nvSpPr>
            <p:spPr>
              <a:xfrm>
                <a:off x="502920" y="998710"/>
                <a:ext cx="11183112" cy="5148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解析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  <a:sym typeface="+mn-ea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的倾斜角为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分别作准线的垂线，垂足分别为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（图略），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由抛物线的定义可得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同理，可得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成等比数列，所以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B_4_AS.6_3#24b7d6ec8?vbadefaultcenterpage=1&amp;parentnodeid=fe85aca6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98710"/>
                <a:ext cx="11183112" cy="5148580"/>
              </a:xfrm>
              <a:prstGeom prst="rect">
                <a:avLst/>
              </a:prstGeom>
              <a:blipFill rotWithShape="1">
                <a:blip r:embed="rId1"/>
                <a:stretch>
                  <a:fillRect t="-10" r="-175" b="-10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4_AS.6_3#24b7d6ec8?vbadefaultcenterpage=1&amp;parentnodeid=fe85aca6b&amp;vbahtmlprocessed=1"/>
              <p:cNvSpPr/>
              <p:nvPr/>
            </p:nvSpPr>
            <p:spPr>
              <a:xfrm>
                <a:off x="502920" y="2216068"/>
                <a:ext cx="11183112" cy="27138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轴上的射影长为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4_AS.6_3#24b7d6ec8?vbadefaultcenterpage=1&amp;parentnodeid=fe85aca6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6068"/>
                <a:ext cx="11183112" cy="2713863"/>
              </a:xfrm>
              <a:prstGeom prst="rect">
                <a:avLst/>
              </a:prstGeom>
              <a:blipFill rotWithShape="1">
                <a:blip r:embed="rId1"/>
                <a:stretch>
                  <a:fillRect t="-20" r="1" b="-4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b883156ae?vbadefaultcenterpage=1&amp;parentnodeid=fe85aca6b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106753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4_BD#b883156ae?vbadefaultcenterpage=1&amp;parentnodeid=fe85aca6b&amp;vbahtmlprocessed=1&amp;bbb=1&amp;hasbroken=1"/>
              <p:cNvSpPr/>
              <p:nvPr/>
            </p:nvSpPr>
            <p:spPr>
              <a:xfrm>
                <a:off x="502920" y="2633041"/>
                <a:ext cx="11183112" cy="23935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利用焦长焦比体系要非常熟悉推导过程（定义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余弦定理），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在处理解答题的时候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若用本模块公式则必须给出必要证明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属于结论公式，用上就能很快解题，和角度相关的题，优先考虑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应用此公式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4_BD#b883156ae?vbadefaultcenterpage=1&amp;parentnodeid=fe85aca6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33041"/>
                <a:ext cx="11183112" cy="2393506"/>
              </a:xfrm>
              <a:prstGeom prst="rect">
                <a:avLst/>
              </a:prstGeom>
              <a:blipFill rotWithShape="1">
                <a:blip r:embed="rId2"/>
                <a:stretch>
                  <a:fillRect t="-14" r="-3639" b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3_BD#1138aba2f?vbadefaultcenterpage=1&amp;parentnodeid=c8e94708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4_BD.7_1#4a4f812b3?vbadefaultcenterpage=1&amp;parentnodeid=1138aba2f&amp;vbahtmlprocessed=1"/>
              <p:cNvSpPr/>
              <p:nvPr/>
            </p:nvSpPr>
            <p:spPr>
              <a:xfrm>
                <a:off x="502920" y="1419448"/>
                <a:ext cx="11183112" cy="13951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的左、右焦点，过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的直线交椭圆于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则椭圆的离心率为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4_BD.7_1#4a4f812b3?vbadefaultcenterpage=1&amp;parentnodeid=1138aba2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395159"/>
              </a:xfrm>
              <a:prstGeom prst="rect">
                <a:avLst/>
              </a:prstGeom>
              <a:blipFill rotWithShape="1">
                <a:blip r:embed="rId2"/>
                <a:stretch>
                  <a:fillRect t="-16" r="1" b="-6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4_AN.8_1#4a4f812b3.bracket?vbadefaultcenterpage=1&amp;parentnodeid=1138aba2f&amp;vbapositionanswer=4&amp;vbahtmlprocessed=1"/>
          <p:cNvSpPr/>
          <p:nvPr/>
        </p:nvSpPr>
        <p:spPr>
          <a:xfrm>
            <a:off x="9654794" y="2275174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4_BD.9_1#4a4f812b3.choices?vbadefaultcenterpage=1&amp;parentnodeid=1138aba2f&amp;vbahtmlprocessed=1"/>
              <p:cNvSpPr/>
              <p:nvPr/>
            </p:nvSpPr>
            <p:spPr>
              <a:xfrm>
                <a:off x="502920" y="2816448"/>
                <a:ext cx="11183112" cy="630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2788920" algn="l"/>
                    <a:tab pos="5553075" algn="l"/>
                    <a:tab pos="84569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4_BD.9_1#4a4f812b3.choices?vbadefaultcenterpage=1&amp;parentnodeid=1138aba2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16448"/>
                <a:ext cx="11183112" cy="630111"/>
              </a:xfrm>
              <a:prstGeom prst="rect">
                <a:avLst/>
              </a:prstGeom>
              <a:blipFill rotWithShape="1">
                <a:blip r:embed="rId3"/>
                <a:stretch>
                  <a:fillRect t="-35" r="1" b="-2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4_AS.10_1#4a4f812b3?vbadefaultcenterpage=1&amp;parentnodeid=1138aba2f&amp;vbahtmlprocessed=1"/>
              <p:cNvSpPr/>
              <p:nvPr/>
            </p:nvSpPr>
            <p:spPr>
              <a:xfrm>
                <a:off x="502920" y="3451448"/>
                <a:ext cx="11183112" cy="1255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由焦长公式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，整理得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4_AS.10_1#4a4f812b3?vbadefaultcenterpage=1&amp;parentnodeid=1138aba2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51448"/>
                <a:ext cx="11183112" cy="1255014"/>
              </a:xfrm>
              <a:prstGeom prst="rect">
                <a:avLst/>
              </a:prstGeom>
              <a:blipFill rotWithShape="1">
                <a:blip r:embed="rId4"/>
                <a:stretch>
                  <a:fillRect t="-18" r="1" b="-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4_BD.11_1#57beb7a24?vbadefaultcenterpage=1&amp;parentnodeid=1138aba2f&amp;vbahtmlprocessed=1"/>
              <p:cNvSpPr/>
              <p:nvPr/>
            </p:nvSpPr>
            <p:spPr>
              <a:xfrm>
                <a:off x="502920" y="2420825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（多选题）已知抛物线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的焦点为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则下列说法正确的是(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4_BD.11_1#57beb7a24?vbadefaultcenterpage=1&amp;parentnodeid=1138aba2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20825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20" r="1" b="-7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4_AN.12_1#57beb7a24.bracket?vbadefaultcenterpage=1&amp;parentnodeid=1138aba2f&amp;vbapositionanswer=5&amp;vbahtmlprocessed=1"/>
          <p:cNvSpPr/>
          <p:nvPr/>
        </p:nvSpPr>
        <p:spPr>
          <a:xfrm>
            <a:off x="7566851" y="2969465"/>
            <a:ext cx="6619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4_BD.13_1#57beb7a24.choices?vbadefaultcenterpage=1&amp;parentnodeid=1138aba2f&amp;vbahtmlprocessed=1"/>
              <p:cNvSpPr/>
              <p:nvPr/>
            </p:nvSpPr>
            <p:spPr>
              <a:xfrm>
                <a:off x="502920" y="3462732"/>
                <a:ext cx="11183112" cy="1262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的最小值为4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𝑁𝐹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的最大值为4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𝑁𝐹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4_BD.13_1#57beb7a24.choices?vbadefaultcenterpage=1&amp;parentnodeid=1138aba2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62732"/>
                <a:ext cx="11183112" cy="1262444"/>
              </a:xfrm>
              <a:prstGeom prst="rect">
                <a:avLst/>
              </a:prstGeom>
              <a:blipFill rotWithShape="1">
                <a:blip r:embed="rId2"/>
                <a:stretch>
                  <a:fillRect t="-6" r="1" b="-5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4_AS.14_1#57beb7a24?vbadefaultcenterpage=1&amp;parentnodeid=1138aba2f&amp;vbahtmlprocessed=1&amp;bbb=1&amp;hasbroken=1"/>
              <p:cNvSpPr/>
              <p:nvPr/>
            </p:nvSpPr>
            <p:spPr>
              <a:xfrm>
                <a:off x="502920" y="1537031"/>
                <a:ext cx="11183112" cy="40338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的倾斜角为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，不妨设点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在第一象限.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对于A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时取得最小值，故A正确；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𝑁𝐹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取得最小值，故B错误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对于C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𝑀𝑁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𝑀𝐹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𝑁𝐹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𝑀𝐹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𝑁𝐹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𝑁𝐹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𝑁𝐹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4_AS.14_1#57beb7a24?vbadefaultcenterpage=1&amp;parentnodeid=1138aba2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37031"/>
                <a:ext cx="11183112" cy="4033838"/>
              </a:xfrm>
              <a:prstGeom prst="rect">
                <a:avLst/>
              </a:prstGeom>
              <a:blipFill rotWithShape="1">
                <a:blip r:embed="rId1"/>
                <a:stretch>
                  <a:fillRect t="-8" r="1" b="-1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4_AS.14_2#57beb7a24?vbadefaultcenterpage=1&amp;parentnodeid=1138aba2f&amp;vbahtmlprocessed=1&amp;bbb=1&amp;hasbroken=1"/>
              <p:cNvSpPr/>
              <p:nvPr/>
            </p:nvSpPr>
            <p:spPr>
              <a:xfrm>
                <a:off x="502920" y="1829798"/>
                <a:ext cx="11183112" cy="347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由焦比公式得，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对于D，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63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𝑀𝑁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𝑀𝐹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𝑁𝐹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𝑀𝐹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𝑁𝐹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4_AS.14_2#57beb7a24?vbadefaultcenterpage=1&amp;parentnodeid=1138aba2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29798"/>
                <a:ext cx="11183112" cy="3473133"/>
              </a:xfrm>
              <a:prstGeom prst="rect">
                <a:avLst/>
              </a:prstGeom>
              <a:blipFill rotWithShape="1">
                <a:blip r:embed="rId1"/>
                <a:stretch>
                  <a:fillRect t="-10" r="1" b="-2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4_BD.15_1#f90858690?vbadefaultcenterpage=1&amp;parentnodeid=1138aba2f&amp;vbahtmlprocessed=1"/>
              <p:cNvSpPr/>
              <p:nvPr/>
            </p:nvSpPr>
            <p:spPr>
              <a:xfrm>
                <a:off x="502920" y="2135932"/>
                <a:ext cx="11183112" cy="13134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黄冈模拟）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已知抛物线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的焦点为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，过焦点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的直线交抛物线于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𝑃𝐹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𝐹𝑄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则抛物线的准线方程为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4_BD.15_1#f90858690?vbadefaultcenterpage=1&amp;parentnodeid=1138aba2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35932"/>
                <a:ext cx="11183112" cy="1313498"/>
              </a:xfrm>
              <a:prstGeom prst="rect">
                <a:avLst/>
              </a:prstGeom>
              <a:blipFill rotWithShape="1">
                <a:blip r:embed="rId1"/>
                <a:stretch>
                  <a:fillRect t="-33" r="1" b="-7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4_AN.16_1#f90858690.blank?vbadefaultcenterpage=1&amp;parentnodeid=1138aba2f&amp;vbapositionanswer=6&amp;vbahtmlprocessed=1&amp;rh=43.2"/>
              <p:cNvSpPr/>
              <p:nvPr/>
            </p:nvSpPr>
            <p:spPr>
              <a:xfrm>
                <a:off x="8275096" y="2687239"/>
                <a:ext cx="1129411" cy="5107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4_AN.16_1#f90858690.blank?vbadefaultcenterpage=1&amp;parentnodeid=1138aba2f&amp;vbapositionanswer=6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096" y="2687239"/>
                <a:ext cx="1129411" cy="510731"/>
              </a:xfrm>
              <a:prstGeom prst="rect">
                <a:avLst/>
              </a:prstGeom>
              <a:blipFill rotWithShape="1">
                <a:blip r:embed="rId2"/>
                <a:stretch>
                  <a:fillRect l="-36" t="-108" r="14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4_AS.17_1#f90858690?vbadefaultcenterpage=1&amp;parentnodeid=1138aba2f&amp;vbahtmlprocessed=1"/>
              <p:cNvSpPr/>
              <p:nvPr/>
            </p:nvSpPr>
            <p:spPr>
              <a:xfrm>
                <a:off x="502920" y="3457240"/>
                <a:ext cx="11183112" cy="1552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由抛物线焦比体系结论可知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𝑃𝐹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𝑄𝐹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，所以抛物线的准线方程为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4_AS.17_1#f90858690?vbadefaultcenterpage=1&amp;parentnodeid=1138aba2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57240"/>
                <a:ext cx="11183112" cy="1552829"/>
              </a:xfrm>
              <a:prstGeom prst="rect">
                <a:avLst/>
              </a:prstGeom>
              <a:blipFill rotWithShape="1">
                <a:blip r:embed="rId3"/>
                <a:stretch>
                  <a:fillRect t="-19" r="1" b="-5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c8e947081.fixed?vbadefaultcenterpage=1&amp;parentnodeid=3474d8d56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磨尖课08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焦比体系</a:t>
            </a:r>
            <a:endParaRPr lang="en-US" altLang="zh-CN" sz="4400" dirty="0"/>
          </a:p>
        </p:txBody>
      </p:sp>
      <p:pic>
        <p:nvPicPr>
          <p:cNvPr id="3" name="C_2#c8e947081.fixed?vbadefaultcenterpage=1&amp;parentnodeid=3474d8d5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df5e9d897?vbadefaultcenterpage=1&amp;parentnodeid=c8e94708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一、焦比体系之椭圆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4_BD#078e77d83?vbadefaultcenterpage=1&amp;parentnodeid=df5e9d897&amp;vbahtmlprocessed=1&amp;bbb=1&amp;hasbroken=1"/>
              <p:cNvSpPr/>
              <p:nvPr/>
            </p:nvSpPr>
            <p:spPr>
              <a:xfrm>
                <a:off x="502920" y="1292448"/>
                <a:ext cx="11183112" cy="36018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体周长】过椭圆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的左焦点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与右焦点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构成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的周长是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（如图）；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体面积】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.（其中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上的高，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的高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为椭圆半焦距，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的倾斜角）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4_BD#078e77d83?vbadefaultcenterpage=1&amp;parentnodeid=df5e9d89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3601847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8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4_BD#078e77d83?vbadefaultcenterpage=1&amp;parentnodeid=df5e9d897&amp;vbahtmlprocessed=1"/>
              <p:cNvSpPr/>
              <p:nvPr/>
            </p:nvSpPr>
            <p:spPr>
              <a:xfrm>
                <a:off x="502920" y="1262108"/>
                <a:ext cx="11183112" cy="13417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【焦长公式】如图，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上一点，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分别是其左、右焦点，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过左焦点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是椭圆半焦距，则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4_BD#078e77d83?vbadefaultcenterpage=1&amp;parentnodeid=df5e9d89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62108"/>
                <a:ext cx="11183112" cy="1341755"/>
              </a:xfrm>
              <a:prstGeom prst="rect">
                <a:avLst/>
              </a:prstGeom>
              <a:blipFill rotWithShape="1">
                <a:blip r:embed="rId1"/>
                <a:stretch>
                  <a:fillRect t="-27" r="-2486" b="-3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_4_BD#078e77d83?vbadefaultcenterpage=1&amp;parentnodeid=df5e9d897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07992" y="2738356"/>
            <a:ext cx="3163824" cy="31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4_BD#078e77d83?vbadefaultcenterpage=1&amp;parentnodeid=df5e9d897&amp;vbahtmlprocessed=1&amp;bbb=1&amp;hasbroken=1"/>
              <p:cNvSpPr/>
              <p:nvPr/>
            </p:nvSpPr>
            <p:spPr>
              <a:xfrm>
                <a:off x="502920" y="1678541"/>
                <a:ext cx="11183112" cy="37508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【焦比定理】已知过椭圆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的左焦点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代入焦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长公式可得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4_BD#078e77d83?vbadefaultcenterpage=1&amp;parentnodeid=df5e9d89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78541"/>
                <a:ext cx="11183112" cy="3750818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5c61a7ef4?vbadefaultcenterpage=1&amp;parentnodeid=c8e94708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二、焦比体系之双曲线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4_BD#61d606244?vbadefaultcenterpage=1&amp;parentnodeid=5c61a7ef4&amp;vbahtmlprocessed=1"/>
              <p:cNvSpPr/>
              <p:nvPr/>
            </p:nvSpPr>
            <p:spPr>
              <a:xfrm>
                <a:off x="502920" y="1292448"/>
                <a:ext cx="11183112" cy="1345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【周长问题】若双曲线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的左、右焦点分别为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过左焦点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都在左支上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的周长为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（如图1）.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4_BD#61d606244?vbadefaultcenterpage=1&amp;parentnodeid=5c61a7ef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1345756"/>
              </a:xfrm>
              <a:prstGeom prst="rect">
                <a:avLst/>
              </a:prstGeom>
              <a:blipFill rotWithShape="1">
                <a:blip r:embed="rId1"/>
                <a:stretch>
                  <a:fillRect t="-17" r="1" b="-18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_4_BD#61d606244?vbadefaultcenterpage=1&amp;parentnodeid=5c61a7ef4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27832" y="2765648"/>
            <a:ext cx="5742432" cy="24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4_BD#61d606244?vbadefaultcenterpage=1&amp;parentnodeid=5c61a7ef4&amp;vbahtmlprocessed=1&amp;bbb=1&amp;hasbroken=1"/>
              <p:cNvSpPr/>
              <p:nvPr/>
            </p:nvSpPr>
            <p:spPr>
              <a:xfrm>
                <a:off x="502920" y="940099"/>
                <a:ext cx="11183112" cy="52150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【焦长公式】（1）当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交双曲线于一支时，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（如图1）.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交双曲线于两支时，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（如图2）.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【焦比定理】双曲线焦比定理和椭圆的焦比定理一致：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交双曲线于一支时，令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，代入焦长公式可得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交双曲线于两支时，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代入焦长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公式可得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4_BD#61d606244?vbadefaultcenterpage=1&amp;parentnodeid=5c61a7ef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40099"/>
                <a:ext cx="11183112" cy="5215001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e85aca6b?vbadefaultcenterpage=1&amp;parentnodeid=c8e94708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三、焦比体系之抛物线</a:t>
            </a:r>
            <a:endParaRPr lang="en-US" altLang="zh-CN" sz="2600" dirty="0"/>
          </a:p>
        </p:txBody>
      </p:sp>
      <p:pic>
        <p:nvPicPr>
          <p:cNvPr id="3" name="P_4_BD#5813c6e0d?hastextimagelayout=1&amp;vbadefaultcenterpage=1&amp;parentnodeid=fe85aca6b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2624" y="1394111"/>
            <a:ext cx="6675120" cy="426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4_BD#5813c6e0d?hastextimagelayout=1&amp;vbadefaultcenterpage=1&amp;parentnodeid=fe85aca6b&amp;vbahtmlprocessed=1&amp;bbb=1&amp;hasbroken=1"/>
              <p:cNvSpPr/>
              <p:nvPr/>
            </p:nvSpPr>
            <p:spPr>
              <a:xfrm>
                <a:off x="502920" y="1348391"/>
                <a:ext cx="4379976" cy="34147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已知抛物线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焦点为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为过焦点的弦，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,则有以下结论：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【焦半径倾斜角式】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如图3）.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P_4_BD#5813c6e0d?hastextimagelayout=1&amp;vbadefaultcenterpage=1&amp;parentnodeid=fe85aca6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4379976" cy="3414776"/>
              </a:xfrm>
              <a:prstGeom prst="rect">
                <a:avLst/>
              </a:prstGeom>
              <a:blipFill rotWithShape="1">
                <a:blip r:embed="rId2"/>
                <a:stretch>
                  <a:fillRect t="-8" r="-2644" b="-4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5487</Words>
  <Application>WPS 演示</Application>
  <PresentationFormat>宽屏</PresentationFormat>
  <Paragraphs>124</Paragraphs>
  <Slides>23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Calibri</vt:lpstr>
      <vt:lpstr>等线</vt:lpstr>
      <vt:lpstr/>
      <vt:lpstr>1_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6</cp:revision>
  <dcterms:created xsi:type="dcterms:W3CDTF">2023-12-21T09:25:00Z</dcterms:created>
  <dcterms:modified xsi:type="dcterms:W3CDTF">2024-01-10T05:45:15Z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44F2BC800A5340C08FCD70E84D911FD1_12</vt:lpwstr>
  </property>
  <property fmtid="{D5CDD505-2E9C-101B-9397-08002B2CF9AE}" pid="3" name="KSOProductBuildVer">
    <vt:lpwstr>2052-12.1.0.15990</vt:lpwstr>
  </property>
</Properties>
</file>