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12192000"/>
  <p:custDataLst>
    <p:tags r:id="rId25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74caddf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磨尖课09 蒙日圆的应用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3F2DFDBB-1434-447A-A486-88CA4B9286FF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74caddf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磨尖课09 蒙日圆的应用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A79CA2C4-222E-4F63-8232-A31F590BCD26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74caddf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磨尖课09 蒙日圆的应用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11931CA4-9E21-4A28-AAB8-B6E304F86D35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74caddf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磨尖课09 蒙日圆的应用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DE1944B8-494D-4EAD-B892-723569B2B6F9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74caddf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磨尖课09 蒙日圆的应用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120E2EBB-1435-46A7-8711-A580AA245A80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3ecd4737efc0009ee51a1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018CD753-EE76-469E-A82F-86A2A7A66F99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674caddf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磨尖课09 蒙日圆的应用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01E859AA-8973-4B18-9D3F-69CA8D3F944A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8.xml"/><Relationship Id="rId5" Type="http://schemas.openxmlformats.org/officeDocument/2006/relationships/slide" Target="slide1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4_BD#73b1b282e?vbadefaultcenterpage=1&amp;parentnodeid=e7605319f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13447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4_BD#73b1b282e?vbadefaultcenterpage=1&amp;parentnodeid=e7605319f&amp;vbahtmlprocessed=1&amp;bbb=1&amp;hasbroken=1"/>
              <p:cNvSpPr/>
              <p:nvPr/>
            </p:nvSpPr>
            <p:spPr>
              <a:xfrm>
                <a:off x="570522" y="2660759"/>
                <a:ext cx="11115509" cy="23380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的坐标及切线方程，与椭圆方程联立，将判别式为零转化为切线斜率的同解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方程，化简即可，再验证切线斜率不存在或为0的情况是否符合即可.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椭圆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的两条互相垂直的切线的交点的轨迹是圆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双曲线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dirty="0">
                    <a:solidFill>
                      <a:srgbClr val="000000"/>
                    </a:solidFill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的两条互相垂直的切线的交点的轨迹是圆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     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4_BD#73b1b282e?vbadefaultcenterpage=1&amp;parentnodeid=e7605319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22" y="2660759"/>
                <a:ext cx="11115509" cy="2338070"/>
              </a:xfrm>
              <a:prstGeom prst="rect">
                <a:avLst/>
              </a:prstGeom>
              <a:blipFill rotWithShape="1">
                <a:blip r:embed="rId4"/>
                <a:stretch>
                  <a:fillRect l="-3" t="-5" r="-10168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e70a0d96f?vbadefaultcenterpage=1&amp;parentnodeid=e7605319f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192" y="756000"/>
            <a:ext cx="4544568" cy="53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_1#2fcd955f2?vbadefaultcenterpage=1&amp;parentnodeid=e70a0d96f&amp;vbahtmlprocessed=1"/>
              <p:cNvSpPr/>
              <p:nvPr/>
            </p:nvSpPr>
            <p:spPr>
              <a:xfrm>
                <a:off x="502920" y="1419448"/>
                <a:ext cx="11183112" cy="16247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的离心率为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的两条切线互相垂直，则双曲线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的标准方程为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3900" b="0" i="0" u="sng" kern="0" spc="-9990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_1#2fcd955f2?vbadefaultcenterpage=1&amp;parentnodeid=e70a0d96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624711"/>
              </a:xfrm>
              <a:prstGeom prst="rect">
                <a:avLst/>
              </a:prstGeom>
              <a:blipFill rotWithShape="1">
                <a:blip r:embed="rId4"/>
                <a:stretch>
                  <a:fillRect t="-14" r="1" b="-15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6_1#2fcd955f2.blank?vbadefaultcenterpage=1&amp;parentnodeid=e70a0d96f&amp;vbapositionanswer=2&amp;vbahtmlprocessed=1&amp;rh=48.6"/>
              <p:cNvSpPr/>
              <p:nvPr/>
            </p:nvSpPr>
            <p:spPr>
              <a:xfrm>
                <a:off x="6502781" y="2406936"/>
                <a:ext cx="1669415" cy="56121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6_1#2fcd955f2.blank?vbadefaultcenterpage=1&amp;parentnodeid=e70a0d96f&amp;vbapositionanswer=2&amp;vbahtmlprocessed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781" y="2406936"/>
                <a:ext cx="1669415" cy="561213"/>
              </a:xfrm>
              <a:prstGeom prst="rect">
                <a:avLst/>
              </a:prstGeom>
              <a:blipFill rotWithShape="1">
                <a:blip r:embed="rId5"/>
                <a:stretch>
                  <a:fillRect l="-23" t="-51" r="23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7_1#2fcd955f2?vbadefaultcenterpage=1&amp;parentnodeid=e70a0d96f&amp;vbahtmlprocessed=1"/>
              <p:cNvSpPr/>
              <p:nvPr/>
            </p:nvSpPr>
            <p:spPr>
              <a:xfrm>
                <a:off x="502920" y="3734023"/>
                <a:ext cx="11183112" cy="18322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由蒙日圆［结论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的轨迹方程为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,即点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.故其标准方程为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7_1#2fcd955f2?vbadefaultcenterpage=1&amp;parentnodeid=e70a0d96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34023"/>
                <a:ext cx="11183112" cy="1832229"/>
              </a:xfrm>
              <a:prstGeom prst="rect">
                <a:avLst/>
              </a:prstGeom>
              <a:blipFill rotWithShape="1">
                <a:blip r:embed="rId6"/>
                <a:stretch>
                  <a:fillRect t="-12" r="1" b="-7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5f6154ef4.fixed?vbadefaultcenterpage=1&amp;parentnodeid=674caddf5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磨尖点二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面积的最值</a:t>
            </a:r>
            <a:endParaRPr lang="en-US" altLang="zh-CN" sz="4400" dirty="0"/>
          </a:p>
        </p:txBody>
      </p:sp>
      <p:pic>
        <p:nvPicPr>
          <p:cNvPr id="3" name="C_3#5f6154ef4.fixed?vbadefaultcenterpage=1&amp;parentnodeid=674caddf5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4_BD.8_1#8ce833373?vbadefaultcenterpage=1&amp;parentnodeid=5f6154ef4&amp;vbahtmlprocessed=1"/>
              <p:cNvSpPr/>
              <p:nvPr/>
            </p:nvSpPr>
            <p:spPr>
              <a:xfrm>
                <a:off x="502920" y="1678732"/>
                <a:ext cx="11183112" cy="3294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恩施模拟）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法国数学家加斯帕尔·蒙日发现：与椭圆相切的两条垂直切线的交点的轨迹是以椭圆中心为圆心的圆.我们通常把这个圆称为该椭圆的蒙日圆.已知椭圆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的蒙日圆方程为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，现有椭圆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：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的蒙日圆上一个动点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作椭圆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的两条切线，与该蒙日圆分别交于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两点，若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𝑀𝑃𝑄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面积的最大值为28，则椭圆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的长轴长为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4_BD.8_1#8ce833373?vbadefaultcenterpage=1&amp;parentnodeid=5f6154ef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78732"/>
                <a:ext cx="11183112" cy="3294761"/>
              </a:xfrm>
              <a:prstGeom prst="rect">
                <a:avLst/>
              </a:prstGeom>
              <a:blipFill rotWithShape="1">
                <a:blip r:embed="rId3"/>
                <a:stretch>
                  <a:fillRect t="-13" r="1" b="-7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4_AN.9_1#8ce833373.bracket?vbadefaultcenterpage=1&amp;parentnodeid=5f6154ef4&amp;vbapositionanswer=3&amp;vbahtmlprocessed=1"/>
          <p:cNvSpPr/>
          <p:nvPr/>
        </p:nvSpPr>
        <p:spPr>
          <a:xfrm>
            <a:off x="10008264" y="4502640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4_BD.10_1#8ce833373.choices?vbadefaultcenterpage=1&amp;parentnodeid=5f6154ef4&amp;vbahtmlprocessed=1"/>
          <p:cNvSpPr/>
          <p:nvPr/>
        </p:nvSpPr>
        <p:spPr>
          <a:xfrm>
            <a:off x="502920" y="4981240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823845" algn="l"/>
                <a:tab pos="5622925" algn="l"/>
                <a:tab pos="84220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.5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B.8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C.4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.10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4_AS.11_1#8ce833373?vbadefaultcenterpage=1&amp;parentnodeid=5f6154ef4&amp;vbahtmlprocessed=1&amp;bbb=1&amp;hasbroken=1"/>
              <p:cNvSpPr/>
              <p:nvPr/>
            </p:nvSpPr>
            <p:spPr>
              <a:xfrm>
                <a:off x="502920" y="1613485"/>
                <a:ext cx="11183112" cy="38936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由题意可知，椭圆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的蒙日圆的半径为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为蒙日圆的直径，所以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𝑀𝑃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𝑀𝑄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，当且仅当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，等号成立，所以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𝑀𝑃𝑄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面积的最大值为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𝑀𝑃𝑄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面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积的最大值为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28，所以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，故椭圆的长轴长为8.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4_AS.11_1#8ce833373?vbadefaultcenterpage=1&amp;parentnodeid=5f6154ef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13485"/>
                <a:ext cx="11183112" cy="3893630"/>
              </a:xfrm>
              <a:prstGeom prst="rect">
                <a:avLst/>
              </a:prstGeom>
              <a:blipFill rotWithShape="1">
                <a:blip r:embed="rId3"/>
                <a:stretch>
                  <a:fillRect t="-15" r="-198" b="-14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4_BD#d9c6c1536?vbadefaultcenterpage=1&amp;parentnodeid=5f6154ef4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79052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4_BD#d9c6c1536?vbadefaultcenterpage=1&amp;parentnodeid=5f6154ef4&amp;vbahtmlprocessed=1"/>
              <p:cNvSpPr/>
              <p:nvPr/>
            </p:nvSpPr>
            <p:spPr>
              <a:xfrm>
                <a:off x="502920" y="3316809"/>
                <a:ext cx="11183112" cy="1038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根据蒙日圆的特征可知，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是蒙日圆的直径，所以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𝑀𝑃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𝑀𝑄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是定值；利用基本不等式性质可知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𝑀𝑄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存在最大值，就可以求得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𝑀𝑃𝑄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面积的最大值.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4_BD#d9c6c1536?vbadefaultcenterpage=1&amp;parentnodeid=5f6154ef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16809"/>
                <a:ext cx="11183112" cy="1038670"/>
              </a:xfrm>
              <a:prstGeom prst="rect">
                <a:avLst/>
              </a:prstGeom>
              <a:blipFill rotWithShape="1">
                <a:blip r:embed="rId4"/>
                <a:stretch>
                  <a:fillRect t="-20" r="1" b="-25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91f84a5f9?vbadefaultcenterpage=1&amp;parentnodeid=5f6154ef4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192" y="756000"/>
            <a:ext cx="4544568" cy="53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12_1#25d572872?vbadefaultcenterpage=1&amp;parentnodeid=91f84a5f9&amp;vbahtmlprocessed=1"/>
              <p:cNvSpPr/>
              <p:nvPr/>
            </p:nvSpPr>
            <p:spPr>
              <a:xfrm>
                <a:off x="502920" y="1419448"/>
                <a:ext cx="11183112" cy="33132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画法几何的创始人——法国数学家加斯帕尔·蒙日发现：与椭圆相切的两条垂直切线的交点的轨迹是以椭圆中心为圆心的圆.我们通常把这个圆称为该椭圆的蒙日圆.已知椭圆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: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的蒙日圆方程为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的离心率为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为蒙日圆上一个动点，过点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作椭圆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的两条切线，与蒙日圆分别交于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两点，则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𝑀𝑃𝑄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面积的最大值为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.（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用含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的代数式表示）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12_1#25d572872?vbadefaultcenterpage=1&amp;parentnodeid=91f84a5f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3313240"/>
              </a:xfrm>
              <a:prstGeom prst="rect">
                <a:avLst/>
              </a:prstGeom>
              <a:blipFill rotWithShape="1">
                <a:blip r:embed="rId4"/>
                <a:stretch>
                  <a:fillRect t="-7" r="1" b="-76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13_1#25d572872.blank?vbadefaultcenterpage=1&amp;parentnodeid=91f84a5f9&amp;vbapositionanswer=4&amp;vbahtmlprocessed=1"/>
              <p:cNvSpPr/>
              <p:nvPr/>
            </p:nvSpPr>
            <p:spPr>
              <a:xfrm>
                <a:off x="4565841" y="4304697"/>
                <a:ext cx="639826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13_1#25d572872.blank?vbadefaultcenterpage=1&amp;parentnodeid=91f84a5f9&amp;vbapositionanswer=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841" y="4304697"/>
                <a:ext cx="639826" cy="353441"/>
              </a:xfrm>
              <a:prstGeom prst="rect">
                <a:avLst/>
              </a:prstGeom>
              <a:blipFill rotWithShape="1">
                <a:blip r:embed="rId5"/>
                <a:stretch>
                  <a:fillRect l="-30" t="-9" r="89" b="-77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14_1#25d572872?vbadefaultcenterpage=1&amp;parentnodeid=91f84a5f9&amp;vbahtmlprocessed=1&amp;bbb=1&amp;hasbroken=1"/>
              <p:cNvSpPr/>
              <p:nvPr/>
            </p:nvSpPr>
            <p:spPr>
              <a:xfrm>
                <a:off x="502920" y="1524490"/>
                <a:ext cx="11183112" cy="403352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所以蒙日圆的方程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由已知条件可得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的一条直径，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由勾股定理可得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𝑀𝑃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𝑀𝑄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𝑃𝑄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𝑀𝑃𝑄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𝑀𝑃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𝑀𝑄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当且仅当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𝑀𝑄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时，等号成立，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𝑀𝑃𝑄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面积的最大值为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14_1#25d572872?vbadefaultcenterpage=1&amp;parentnodeid=91f84a5f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4490"/>
                <a:ext cx="11183112" cy="4033520"/>
              </a:xfrm>
              <a:prstGeom prst="rect">
                <a:avLst/>
              </a:prstGeom>
              <a:blipFill rotWithShape="1">
                <a:blip r:embed="rId3"/>
                <a:stretch>
                  <a:fillRect t="-12" r="1" b="-76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ad9462918.fixed?vbadefaultcenterpage=1&amp;parentnodeid=674caddf5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磨尖点三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参数的范围</a:t>
            </a:r>
            <a:endParaRPr lang="en-US" altLang="zh-CN" sz="4400" dirty="0"/>
          </a:p>
        </p:txBody>
      </p:sp>
      <p:pic>
        <p:nvPicPr>
          <p:cNvPr id="3" name="C_3#ad9462918.fixed?vbadefaultcenterpage=1&amp;parentnodeid=674caddf5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4_BD.15_1#9532ce5a1?vbadefaultcenterpage=1&amp;parentnodeid=ad9462918&amp;vbahtmlprocessed=1"/>
              <p:cNvSpPr/>
              <p:nvPr/>
            </p:nvSpPr>
            <p:spPr>
              <a:xfrm>
                <a:off x="502920" y="756000"/>
                <a:ext cx="11183112" cy="238975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3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已知椭圆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任意两条互相垂直的切线的交点轨迹为圆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，这个圆称为椭圆的蒙日圆.在圆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上总存在点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，使得过点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能作椭圆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的两条相互垂直的切线，则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4_BD.15_1#9532ce5a1?vbadefaultcenterpage=1&amp;parentnodeid=ad946291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2389759"/>
              </a:xfrm>
              <a:prstGeom prst="rect">
                <a:avLst/>
              </a:prstGeom>
              <a:blipFill rotWithShape="1">
                <a:blip r:embed="rId3"/>
                <a:stretch>
                  <a:fillRect t="-15" r="1" b="-15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4_AN.16_1#9532ce5a1.bracket?vbadefaultcenterpage=1&amp;parentnodeid=ad9462918&amp;vbapositionanswer=5&amp;vbahtmlprocessed=1"/>
          <p:cNvSpPr/>
          <p:nvPr/>
        </p:nvSpPr>
        <p:spPr>
          <a:xfrm>
            <a:off x="2233783" y="2724754"/>
            <a:ext cx="441325" cy="4309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7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4_BD.17_1#9532ce5a1.choices?vbadefaultcenterpage=1&amp;parentnodeid=ad9462918&amp;vbahtmlprocessed=1"/>
              <p:cNvSpPr/>
              <p:nvPr/>
            </p:nvSpPr>
            <p:spPr>
              <a:xfrm>
                <a:off x="502920" y="3202590"/>
                <a:ext cx="11183112" cy="4243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30000"/>
                  </a:lnSpc>
                  <a:tabLst>
                    <a:tab pos="2877820" algn="l"/>
                    <a:tab pos="5705475" algn="l"/>
                    <a:tab pos="855853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1,9</m:t>
                        </m:r>
                      </m:e>
                    </m:d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[1,9)</m:t>
                    </m:r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3,7</m:t>
                        </m:r>
                      </m:e>
                    </m:d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[3,7]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4_BD.17_1#9532ce5a1.choices?vbadefaultcenterpage=1&amp;parentnodeid=ad946291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02590"/>
                <a:ext cx="11183112" cy="424371"/>
              </a:xfrm>
              <a:prstGeom prst="rect">
                <a:avLst/>
              </a:prstGeom>
              <a:blipFill rotWithShape="1">
                <a:blip r:embed="rId4"/>
                <a:stretch>
                  <a:fillRect t="-67" r="1" b="-118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4_AS.18_1#9532ce5a1?vbadefaultcenterpage=1&amp;parentnodeid=ad9462918&amp;vbahtmlprocessed=1&amp;bbb=1&amp;hasbroken=1"/>
              <p:cNvSpPr/>
              <p:nvPr/>
            </p:nvSpPr>
            <p:spPr>
              <a:xfrm>
                <a:off x="502920" y="3683635"/>
                <a:ext cx="11182985" cy="28346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由题意可知，与椭圆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相切的两条互相垂直的直线的交点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的轨迹为</a:t>
                </a:r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: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，圆心为点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，半径为2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，在圆</a:t>
                </a:r>
              </a:p>
              <a:p>
                <a:pPr latinLnBrk="1">
                  <a:lnSpc>
                    <a:spcPct val="13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: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−4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上，圆心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，圆的半径为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</a:t>
                </a:r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以两圆有公共点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，又两圆的圆心距为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≤5≤2+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3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4_AS.18_1#9532ce5a1?vbadefaultcenterpage=1&amp;parentnodeid=ad946291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83635"/>
                <a:ext cx="11182985" cy="283464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4_BD#016600263?vbadefaultcenterpage=1&amp;parentnodeid=ad9462918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364404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4_BD#016600263?vbadefaultcenterpage=1&amp;parentnodeid=ad9462918&amp;vbahtmlprocessed=1"/>
              <p:cNvSpPr/>
              <p:nvPr/>
            </p:nvSpPr>
            <p:spPr>
              <a:xfrm>
                <a:off x="502920" y="2890692"/>
                <a:ext cx="11183112" cy="189090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以圆锥曲线和蒙日圆为背景，转化为圆和圆的位置关系，即转化为圆心距和半径的和差的不等式，从而求得范围.对于圆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,可变形为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，参照椭圆的结论,可得其对应的蒙日圆方程为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𝑟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4_BD#016600263?vbadefaultcenterpage=1&amp;parentnodeid=ad946291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90692"/>
                <a:ext cx="11183112" cy="1890903"/>
              </a:xfrm>
              <a:prstGeom prst="rect">
                <a:avLst/>
              </a:prstGeom>
              <a:blipFill rotWithShape="1">
                <a:blip r:embed="rId4"/>
                <a:stretch>
                  <a:fillRect t="-9" r="1" b="-3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ab859525a?vbadefaultcenterpage=1&amp;parentnodeid=ad9462918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192" y="756000"/>
            <a:ext cx="4544568" cy="53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9_1#7a070042e?vbadefaultcenterpage=1&amp;parentnodeid=ab859525a&amp;vbahtmlprocessed=1"/>
              <p:cNvSpPr/>
              <p:nvPr/>
            </p:nvSpPr>
            <p:spPr>
              <a:xfrm>
                <a:off x="502920" y="1419448"/>
                <a:ext cx="11183112" cy="109181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⊙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: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，若在直线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上总存在点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，使得过点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⊙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的两条切线互相垂直，则实数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9_1#7a070042e?vbadefaultcenterpage=1&amp;parentnodeid=ab859525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091819"/>
              </a:xfrm>
              <a:prstGeom prst="rect">
                <a:avLst/>
              </a:prstGeom>
              <a:blipFill rotWithShape="1">
                <a:blip r:embed="rId4"/>
                <a:stretch>
                  <a:fillRect t="-20" r="1" b="-93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0_1#7a070042e.bracket?vbadefaultcenterpage=1&amp;parentnodeid=ab859525a&amp;vbapositionanswer=6&amp;vbahtmlprocessed=1"/>
          <p:cNvSpPr/>
          <p:nvPr/>
        </p:nvSpPr>
        <p:spPr>
          <a:xfrm>
            <a:off x="6128449" y="2025238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21_1#7a070042e.choices?vbadefaultcenterpage=1&amp;parentnodeid=ab859525a&amp;vbahtmlprocessed=1"/>
              <p:cNvSpPr/>
              <p:nvPr/>
            </p:nvSpPr>
            <p:spPr>
              <a:xfrm>
                <a:off x="502920" y="2567591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58770" algn="l"/>
                    <a:tab pos="5705475" algn="l"/>
                    <a:tab pos="852678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[1,+∞)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[2,+∞)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2,+∞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21_1#7a070042e.choices?vbadefaultcenterpage=1&amp;parentnodeid=ab859525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7591"/>
                <a:ext cx="11183112" cy="479235"/>
              </a:xfrm>
              <a:prstGeom prst="rect">
                <a:avLst/>
              </a:prstGeom>
              <a:blipFill rotWithShape="1">
                <a:blip r:embed="rId5"/>
                <a:stretch>
                  <a:fillRect t="-60" r="1" b="-14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22_1#7a070042e?vbadefaultcenterpage=1&amp;parentnodeid=ab859525a&amp;vbahtmlprocessed=1&amp;bbb=1&amp;hasbroken=1"/>
              <p:cNvSpPr/>
              <p:nvPr/>
            </p:nvSpPr>
            <p:spPr>
              <a:xfrm>
                <a:off x="502920" y="3057748"/>
                <a:ext cx="11183112" cy="248545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由题分析可知圆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的蒙日圆方程为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的轨迹方程为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,又点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上，所以直线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必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有交点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22_1#7a070042e?vbadefaultcenterpage=1&amp;parentnodeid=ab859525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57748"/>
                <a:ext cx="11183112" cy="2485454"/>
              </a:xfrm>
              <a:prstGeom prst="rect">
                <a:avLst/>
              </a:prstGeom>
              <a:blipFill rotWithShape="1">
                <a:blip r:embed="rId6"/>
                <a:stretch>
                  <a:fillRect t="-9" r="1" b="-43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674caddf5.fixed?vbadefaultcenterpage=1&amp;parentnodeid=3474d8d56&amp;vbahtmlprocessed=1"/>
          <p:cNvSpPr/>
          <p:nvPr/>
        </p:nvSpPr>
        <p:spPr>
          <a:xfrm>
            <a:off x="621792" y="932688"/>
            <a:ext cx="10981944" cy="79552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磨尖课09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蒙日圆的应用</a:t>
            </a:r>
            <a:endParaRPr lang="en-US" altLang="zh-CN" sz="4000" dirty="0"/>
          </a:p>
        </p:txBody>
      </p:sp>
      <p:pic>
        <p:nvPicPr>
          <p:cNvPr id="3" name="C_0#674caddf5?linknodeid=e7605319f&amp;catalogrefid=e7605319f&amp;parentnodeid=3474d8d56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392" y="2651760"/>
            <a:ext cx="502920" cy="502920"/>
          </a:xfrm>
          <a:prstGeom prst="rect">
            <a:avLst/>
          </a:prstGeom>
        </p:spPr>
      </p:pic>
      <p:sp>
        <p:nvSpPr>
          <p:cNvPr id="4" name="C_0#674caddf5?linknodeid=e7605319f&amp;catalogrefid=e7605319f&amp;parentnodeid=3474d8d56&amp;vbahtmlprocessed=1">
            <a:hlinkClick r:id="rId3" action="ppaction://hlinksldjump"/>
          </p:cNvPr>
          <p:cNvSpPr/>
          <p:nvPr/>
        </p:nvSpPr>
        <p:spPr>
          <a:xfrm>
            <a:off x="3703320" y="2624328"/>
            <a:ext cx="7132320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磨尖点一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求轨迹方程</a:t>
            </a:r>
            <a:endParaRPr lang="en-US" altLang="zh-CN" sz="3050" dirty="0"/>
          </a:p>
        </p:txBody>
      </p:sp>
      <p:pic>
        <p:nvPicPr>
          <p:cNvPr id="5" name="C_0#674caddf5?linknodeid=5f6154ef4&amp;catalogrefid=5f6154ef4&amp;parentnodeid=3474d8d56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392" y="3429000"/>
            <a:ext cx="502920" cy="502920"/>
          </a:xfrm>
          <a:prstGeom prst="rect">
            <a:avLst/>
          </a:prstGeom>
        </p:spPr>
      </p:pic>
      <p:sp>
        <p:nvSpPr>
          <p:cNvPr id="6" name="C_0#674caddf5?linknodeid=5f6154ef4&amp;catalogrefid=5f6154ef4&amp;parentnodeid=3474d8d56&amp;vbahtmlprocessed=1">
            <a:hlinkClick r:id="rId5" action="ppaction://hlinksldjump"/>
          </p:cNvPr>
          <p:cNvSpPr/>
          <p:nvPr/>
        </p:nvSpPr>
        <p:spPr>
          <a:xfrm>
            <a:off x="3703320" y="3401568"/>
            <a:ext cx="7132320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磨尖点二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面积的最值</a:t>
            </a:r>
            <a:endParaRPr lang="en-US" altLang="zh-CN" sz="3050" dirty="0"/>
          </a:p>
        </p:txBody>
      </p:sp>
      <p:pic>
        <p:nvPicPr>
          <p:cNvPr id="7" name="C_0#674caddf5?linknodeid=ad9462918&amp;catalogrefid=ad9462918&amp;parentnodeid=3474d8d56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392" y="4206240"/>
            <a:ext cx="502920" cy="502920"/>
          </a:xfrm>
          <a:prstGeom prst="rect">
            <a:avLst/>
          </a:prstGeom>
        </p:spPr>
      </p:pic>
      <p:sp>
        <p:nvSpPr>
          <p:cNvPr id="8" name="C_0#674caddf5?linknodeid=ad9462918&amp;catalogrefid=ad9462918&amp;parentnodeid=3474d8d56&amp;vbahtmlprocessed=1">
            <a:hlinkClick r:id="rId6" action="ppaction://hlinksldjump"/>
          </p:cNvPr>
          <p:cNvSpPr/>
          <p:nvPr/>
        </p:nvSpPr>
        <p:spPr>
          <a:xfrm>
            <a:off x="3703320" y="4178808"/>
            <a:ext cx="7132320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磨尖点三</a:t>
            </a:r>
            <a:r>
              <a:rPr lang="en-US" altLang="zh-CN" sz="31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参数的范围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_3_BD#81e249739?vbadefaultcenterpage=1&amp;parentnodeid=674caddf5&amp;vbahtmlprocessed=1"/>
          <p:cNvSpPr/>
          <p:nvPr/>
        </p:nvSpPr>
        <p:spPr>
          <a:xfrm>
            <a:off x="502920" y="756000"/>
            <a:ext cx="11183112" cy="15873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蒙日是法国著名的数学家，他首先发现椭圆、双曲线两条互相垂直的切线的交点的轨迹是圆，所以这个圆又被叫作“蒙日圆”.本课主要介绍蒙日圆的定义、证明及其几何性质.</a:t>
            </a:r>
            <a:endParaRPr lang="en-US" altLang="zh-CN" sz="2400" dirty="0"/>
          </a:p>
        </p:txBody>
      </p:sp>
      <p:sp>
        <p:nvSpPr>
          <p:cNvPr id="3" name="C_3_BD#deb42fa10?vbadefaultcenterpage=1&amp;parentnodeid=674caddf5&amp;vbahtmlprocessed=1"/>
          <p:cNvSpPr/>
          <p:nvPr/>
        </p:nvSpPr>
        <p:spPr>
          <a:xfrm>
            <a:off x="502920" y="2387569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一、蒙日圆的定义</a:t>
            </a:r>
            <a:endParaRPr lang="en-US" altLang="zh-CN" sz="2600" dirty="0"/>
          </a:p>
        </p:txBody>
      </p:sp>
      <p:pic>
        <p:nvPicPr>
          <p:cNvPr id="4" name="P_4_BD#0a3cbb339?hastextimagelayout=1&amp;vbadefaultcenterpage=1&amp;parentnodeid=deb42fa1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33736" y="3032411"/>
            <a:ext cx="3584448" cy="2862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P_4_BD#0a3cbb339?hastextimagelayout=1&amp;vbadefaultcenterpage=1&amp;parentnodeid=deb42fa10&amp;vbahtmlprocessed=1"/>
              <p:cNvSpPr/>
              <p:nvPr/>
            </p:nvSpPr>
            <p:spPr>
              <a:xfrm>
                <a:off x="502920" y="2986691"/>
                <a:ext cx="7470648" cy="35397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在椭圆上，任意两条相互垂直的切线的交点都在同一个圆上，它的圆心是椭圆的中心，半径等于椭圆长半轴长与短半轴长平方和的几何平方根，这个圆叫蒙日圆.如图，设椭圆的方程为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，则椭圆两条互相垂直的切线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的轨迹是蒙日圆：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P_4_BD#0a3cbb339?hastextimagelayout=1&amp;vbadefaultcenterpage=1&amp;parentnodeid=deb42fa1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86691"/>
                <a:ext cx="7470648" cy="3539744"/>
              </a:xfrm>
              <a:prstGeom prst="rect">
                <a:avLst/>
              </a:prstGeom>
              <a:blipFill rotWithShape="1">
                <a:blip r:embed="rId4"/>
                <a:stretch>
                  <a:fillRect t="-8" r="7" b="-2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10529316e?vbadefaultcenterpage=1&amp;parentnodeid=674caddf5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二、蒙日圆的常用结论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4_BD#17b7a9581?vbadefaultcenterpage=1&amp;parentnodeid=10529316e&amp;vbahtmlprocessed=1&amp;bbb=1&amp;hasbroken=1"/>
              <p:cNvSpPr/>
              <p:nvPr/>
            </p:nvSpPr>
            <p:spPr>
              <a:xfrm>
                <a:off x="502920" y="1348391"/>
                <a:ext cx="11183112" cy="38474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【结论1】过圆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上任意一点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作圆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的两条切线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，则这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两条切线垂直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结论2】过圆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上任意一点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作椭圆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两条切线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，则这两条切线垂直.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结论3】过圆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上任意一点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作双曲线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的两条切线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，则这两条切线垂直.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4_BD#17b7a9581?vbadefaultcenterpage=1&amp;parentnodeid=10529316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8391"/>
                <a:ext cx="11183112" cy="3847402"/>
              </a:xfrm>
              <a:prstGeom prst="rect">
                <a:avLst/>
              </a:prstGeom>
              <a:blipFill rotWithShape="1">
                <a:blip r:embed="rId3"/>
                <a:stretch>
                  <a:fillRect t="-7" r="1" b="-1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_4_BD#17b7a9581?vbadefaultcenterpage=1&amp;parentnodeid=10529316e&amp;vbahtmlprocessed=1&amp;bbb=1&amp;hasbroken=1"/>
              <p:cNvSpPr/>
              <p:nvPr/>
            </p:nvSpPr>
            <p:spPr>
              <a:xfrm>
                <a:off x="502920" y="1081609"/>
                <a:ext cx="11183112" cy="494468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【结论4】过圆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上任意不同两点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作圆的切线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，若切线垂直且相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的轨迹为圆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结论5】过椭圆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上任意不同两点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作椭圆的切线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切线垂直且相交于点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的轨迹为圆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【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结论6】过双曲线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上任意不同两点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作双曲线的切线，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若切线垂直且相交于点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，则动点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的轨迹为圆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其中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，结论1，2，3为蒙日圆的必要性命题，即蒙日圆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⇒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切线垂直；结论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4，5，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6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为蒙日圆的充分性命题，即蒙日圆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切线垂直.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P_4_BD#17b7a9581?vbadefaultcenterpage=1&amp;parentnodeid=10529316e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81609"/>
                <a:ext cx="11183112" cy="4944682"/>
              </a:xfrm>
              <a:prstGeom prst="rect">
                <a:avLst/>
              </a:prstGeom>
              <a:blipFill rotWithShape="1">
                <a:blip r:embed="rId3"/>
                <a:stretch>
                  <a:fillRect t="-4" r="-1225" b="-2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e7605319f.fixed?vbadefaultcenterpage=1&amp;parentnodeid=674caddf5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磨尖点一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求轨迹方程</a:t>
            </a:r>
            <a:endParaRPr lang="en-US" altLang="zh-CN" sz="4400" dirty="0"/>
          </a:p>
        </p:txBody>
      </p:sp>
      <p:pic>
        <p:nvPicPr>
          <p:cNvPr id="3" name="C_3#e7605319f.fixed?vbadefaultcenterpage=1&amp;parentnodeid=674caddf5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4_BD.1_1#eba0a342f?vbadefaultcenterpage=1&amp;parentnodeid=e7605319f&amp;vbahtmlprocessed=1"/>
              <p:cNvSpPr/>
              <p:nvPr/>
            </p:nvSpPr>
            <p:spPr>
              <a:xfrm>
                <a:off x="502920" y="2539156"/>
                <a:ext cx="11183112" cy="133883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咸阳模拟）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的方程为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，过平面内的点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作椭圆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的两条互相垂直的切线，则点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的轨迹方程为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4_BD.1_1#eba0a342f?vbadefaultcenterpage=1&amp;parentnodeid=e7605319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9156"/>
                <a:ext cx="11183112" cy="1338834"/>
              </a:xfrm>
              <a:prstGeom prst="rect">
                <a:avLst/>
              </a:prstGeom>
              <a:blipFill rotWithShape="1">
                <a:blip r:embed="rId3"/>
                <a:stretch>
                  <a:fillRect t="-32" r="1" b="-3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4_AN.2_1#eba0a342f.bracket?vbadefaultcenterpage=1&amp;parentnodeid=e7605319f&amp;vbapositionanswer=1&amp;vbahtmlprocessed=1"/>
          <p:cNvSpPr/>
          <p:nvPr/>
        </p:nvSpPr>
        <p:spPr>
          <a:xfrm>
            <a:off x="7023354" y="3391962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4_BD.3_1#eba0a342f.choices?vbadefaultcenterpage=1&amp;parentnodeid=e7605319f&amp;vbahtmlprocessed=1"/>
              <p:cNvSpPr/>
              <p:nvPr/>
            </p:nvSpPr>
            <p:spPr>
              <a:xfrm>
                <a:off x="502920" y="3888405"/>
                <a:ext cx="11183112" cy="7184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877820" algn="l"/>
                    <a:tab pos="5718175" algn="l"/>
                    <a:tab pos="855853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4_BD.3_1#eba0a342f.choices?vbadefaultcenterpage=1&amp;parentnodeid=e7605319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88405"/>
                <a:ext cx="11183112" cy="718439"/>
              </a:xfrm>
              <a:prstGeom prst="rect">
                <a:avLst/>
              </a:prstGeom>
              <a:blipFill rotWithShape="1">
                <a:blip r:embed="rId4"/>
                <a:stretch>
                  <a:fillRect t="-42" r="1" b="-99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4_AS.4_1#eba0a342f?vbadefaultcenterpage=1&amp;parentnodeid=e7605319f&amp;vbahtmlprocessed=1&amp;bbb=1&amp;hasbroken=1"/>
              <p:cNvSpPr/>
              <p:nvPr/>
            </p:nvSpPr>
            <p:spPr>
              <a:xfrm>
                <a:off x="502920" y="756000"/>
                <a:ext cx="11183112" cy="561365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，当切线斜率存在且不为0时，设切线方程为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联立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消去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+8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=64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−4]=0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4−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+1−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两切线垂直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，故其斜率之积为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，则由根与系数的关系知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1−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4−</m:t>
                        </m:r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当切线斜率不存在或为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0时，点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的坐标为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−2,−1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2,−1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，满足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方程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，故所求轨迹方程为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4_AS.4_1#eba0a342f?vbadefaultcenterpage=1&amp;parentnodeid=e7605319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613654"/>
              </a:xfrm>
              <a:prstGeom prst="rect">
                <a:avLst/>
              </a:prstGeom>
              <a:blipFill rotWithShape="1">
                <a:blip r:embed="rId3"/>
                <a:stretch>
                  <a:fillRect t="-6" r="-1816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213</Words>
  <Application>Microsoft Office PowerPoint</Application>
  <PresentationFormat>宽屏</PresentationFormat>
  <Paragraphs>101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6</cp:revision>
  <dcterms:created xsi:type="dcterms:W3CDTF">2023-12-21T08:55:00Z</dcterms:created>
  <dcterms:modified xsi:type="dcterms:W3CDTF">2024-01-18T08:35:59Z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FB1C7184B23546F7B053FAE97765ECCA_12</vt:lpwstr>
  </property>
  <property fmtid="{D5CDD505-2E9C-101B-9397-08002B2CF9AE}" pid="3" name="KSOProductBuildVer">
    <vt:lpwstr>2052-12.1.0.15990</vt:lpwstr>
  </property>
</Properties>
</file>