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6858000" cy="12192000"/>
  <p:custDataLst>
    <p:tags r:id="rId36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8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gs" Target="tags/tag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594cb04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培优课10 构造法求数列通项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C81E27ED-EB03-4D31-ADB0-FE4A3F4984C9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594cb04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培优课10 构造法求数列通项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D8B710A5-05A9-4839-9476-E788E9F387D8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594cb04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培优课10 构造法求数列通项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889FA599-A6AA-439A-A0A9-3044CEA74B95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594cb04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培优课10 构造法求数列通项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29B5AACD-933E-4DF0-95B4-1B7D3407FCF4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594cb04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培优课10 构造法求数列通项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6FAF2273-A2C9-4C77-98C4-A7B66CCD98FD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3ecd307503a000a71aac7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9496C5F1-72B6-4FB6-BA92-D0E686B708ED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594cb04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培优课10 构造法求数列通项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8163E79C-6ECB-422E-A788-3CCA35AB5266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0.png"/><Relationship Id="rId1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2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2.png"/><Relationship Id="rId1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50.png"/><Relationship Id="rId3" Type="http://schemas.openxmlformats.org/officeDocument/2006/relationships/image" Target="../media/image14.png"/><Relationship Id="rId2" Type="http://schemas.openxmlformats.org/officeDocument/2006/relationships/image" Target="../media/image49.png"/><Relationship Id="rId1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51.png"/><Relationship Id="rId1" Type="http://schemas.openxmlformats.org/officeDocument/2006/relationships/image" Target="../media/image1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7" Type="http://schemas.openxmlformats.org/officeDocument/2006/relationships/slideLayout" Target="../slideLayouts/slideLayout9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2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image" Target="../media/image20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6.xml"/><Relationship Id="rId6" Type="http://schemas.openxmlformats.org/officeDocument/2006/relationships/slide" Target="slide20.xml"/><Relationship Id="rId5" Type="http://schemas.openxmlformats.org/officeDocument/2006/relationships/slide" Target="slide15.xml"/><Relationship Id="rId4" Type="http://schemas.openxmlformats.org/officeDocument/2006/relationships/slide" Target="slide9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4fecd750c?vbadefaultcenterpage=1&amp;parentnodeid=011b99f7a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5_BD.8_1#9db985c94?vbadefaultcenterpage=1&amp;parentnodeid=4fecd750c&amp;vbahtmlprocessed=1&amp;bbb=1&amp;hasbroken=1"/>
              <p:cNvSpPr/>
              <p:nvPr/>
            </p:nvSpPr>
            <p:spPr>
              <a:xfrm>
                <a:off x="502920" y="1241425"/>
                <a:ext cx="11182985" cy="218694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典例2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已知在</a:t>
                </a:r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&lt;ib&gt;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正数数列</a:t>
                </a:r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&lt;/ib&gt;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（审题①正数数列可取倒数）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den>
                        </m:f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审题②形如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的递推式可考虑用取倒数法）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的通项公式为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3" name="QB_5_BD.8_1#9db985c94?vbadefaultcenterpage=1&amp;parentnodeid=4fecd750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425"/>
                <a:ext cx="11182985" cy="2186940"/>
              </a:xfrm>
              <a:prstGeom prst="rect">
                <a:avLst/>
              </a:prstGeom>
              <a:blipFill rotWithShape="1">
                <a:blip r:embed="rId2"/>
                <a:stretch>
                  <a:fillRect r="-312" b="-228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5_AN.9_1#9db985c94.blank?vbadefaultcenterpage=1&amp;parentnodeid=4fecd750c&amp;vbapositionanswer=2&amp;vbahtmlprocessed=1&amp;rh=43.2"/>
              <p:cNvSpPr/>
              <p:nvPr/>
            </p:nvSpPr>
            <p:spPr>
              <a:xfrm>
                <a:off x="541020" y="2758726"/>
                <a:ext cx="1450023" cy="51060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QB_5_AN.9_1#9db985c94.blank?vbadefaultcenterpage=1&amp;parentnodeid=4fecd750c&amp;vbapositionanswer=2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" y="2758726"/>
                <a:ext cx="1450023" cy="510604"/>
              </a:xfrm>
              <a:prstGeom prst="rect">
                <a:avLst/>
              </a:prstGeom>
              <a:blipFill rotWithShape="1">
                <a:blip r:embed="rId3"/>
                <a:stretch>
                  <a:fillRect t="-56" r="22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5_AS.10_1#9db985c94?vbadefaultcenterpage=1&amp;parentnodeid=4fecd750c&amp;vbahtmlprocessed=1"/>
              <p:cNvSpPr/>
              <p:nvPr/>
            </p:nvSpPr>
            <p:spPr>
              <a:xfrm>
                <a:off x="502920" y="3908648"/>
                <a:ext cx="11183112" cy="271545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因为数列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}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为正数数列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审题①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，所以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审题②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是首项为1，公差为2的等差数列，故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B_5_AS.10_1#9db985c94?vbadefaultcenterpage=1&amp;parentnodeid=4fecd750c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908648"/>
                <a:ext cx="11183112" cy="2715451"/>
              </a:xfrm>
              <a:prstGeom prst="rect">
                <a:avLst/>
              </a:prstGeom>
              <a:blipFill rotWithShape="1">
                <a:blip r:embed="rId4"/>
                <a:stretch>
                  <a:fillRect t="-8" r="1" b="-1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B_5_BD.8_1#9db985c94?vbadefaultcenterpage=1&amp;parentnodeid=4fecd750c&amp;vbahtmlprocessed=1&amp;bbb=1&amp;hasbroken=1&amp;ib=1"/>
          <p:cNvSpPr/>
          <p:nvPr/>
        </p:nvSpPr>
        <p:spPr>
          <a:xfrm>
            <a:off x="2333308" y="1279748"/>
            <a:ext cx="1219263" cy="76663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6880" y="344805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  <a:sym typeface="+mn-ea"/>
              </a:rPr>
              <a:t>解题观摩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  <a:sym typeface="+mn-ea"/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5" grpId="0" animBg="1" build="p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ba175056d?vbadefaultcenterpage=1&amp;parentnodeid=011b99f7a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5_BD#c81d0187b?segpoint=1&amp;vbadefaultcenterpage=1&amp;parentnodeid=ba175056d&amp;vbahtmlprocessed=1"/>
              <p:cNvSpPr/>
              <p:nvPr/>
            </p:nvSpPr>
            <p:spPr>
              <a:xfrm>
                <a:off x="502920" y="1241648"/>
                <a:ext cx="11183112" cy="383000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形如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的递推式求通项公式，两边同时取倒数转化为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的形式，化归为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型，求出数列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的通项公式，从而可得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的通项公式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形如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的递推式求通项公式，两边同时取倒数转化为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，证明数列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为等差数列，转化求解可得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的通项公式.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P_5_BD#c81d0187b?segpoint=1&amp;vbadefaultcenterpage=1&amp;parentnodeid=ba175056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648"/>
                <a:ext cx="11183112" cy="3830003"/>
              </a:xfrm>
              <a:prstGeom prst="rect">
                <a:avLst/>
              </a:prstGeom>
              <a:blipFill rotWithShape="1">
                <a:blip r:embed="rId2"/>
                <a:stretch>
                  <a:fillRect t="-6" r="1" b="-184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cc3fd5054?vbadefaultcenterpage=1&amp;parentnodeid=011b99f7a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pic>
        <p:nvPicPr>
          <p:cNvPr id="3" name="C_5_BD#07a72733c?vbadefaultcenterpage=1&amp;parentnodeid=cc3fd5054&amp;inlineimagemarkindex=3&amp;vbahtmlprocessed=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11" y="1693959"/>
            <a:ext cx="1856232" cy="3840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_5_BD#07a72733c?vbadefaultcenterpage=1&amp;parentnodeid=cc3fd5054&amp;vbahtmlprocessed=1"/>
              <p:cNvSpPr/>
              <p:nvPr/>
            </p:nvSpPr>
            <p:spPr>
              <a:xfrm>
                <a:off x="502920" y="1241648"/>
                <a:ext cx="11183112" cy="107797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&amp;</a:t>
                </a:r>
                <a:r>
                  <a:rPr lang="en-US" altLang="zh-CN" sz="100" b="0" i="0" kern="0" spc="-9990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3&amp;</a:t>
                </a:r>
                <a:r>
                  <a:rPr lang="en-US" altLang="zh-CN" sz="900" b="0" i="0" kern="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𝒏</m:t>
                        </m:r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𝟏</m:t>
                        </m:r>
                      </m:sub>
                    </m:sSub>
                    <m:r>
                      <a:rPr lang="en-US" altLang="zh-CN" sz="26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6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𝑨</m:t>
                        </m:r>
                        <m:sSub>
                          <m:sSubPr>
                            <m:ctrlPr>
                              <a:rPr lang="en-US" altLang="zh-CN" sz="26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600" b="1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600" b="1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𝒏</m:t>
                            </m:r>
                          </m:sub>
                        </m:sSub>
                      </m:num>
                      <m:den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𝑩</m:t>
                        </m:r>
                        <m:sSub>
                          <m:sSubPr>
                            <m:ctrlPr>
                              <a:rPr lang="en-US" altLang="zh-CN" sz="26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600" b="1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600" b="1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𝑪</m:t>
                        </m:r>
                      </m:den>
                    </m:f>
                    <m:d>
                      <m:dPr>
                        <m:ctrlPr>
                          <a:rPr lang="en-US" altLang="zh-CN" sz="26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𝑨</m:t>
                        </m:r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𝑩</m:t>
                        </m:r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</m:t>
                        </m:r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𝟎</m:t>
                        </m:r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𝑨</m:t>
                        </m:r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</m:t>
                        </m:r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𝑪</m:t>
                        </m:r>
                      </m:e>
                    </m:d>
                  </m:oMath>
                </a14:m>
                <a:r>
                  <a:rPr lang="en-US" altLang="zh-CN" sz="100" b="1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6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型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C_5_BD#07a72733c?vbadefaultcenterpage=1&amp;parentnodeid=cc3fd505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648"/>
                <a:ext cx="11183112" cy="1077976"/>
              </a:xfrm>
              <a:prstGeom prst="rect">
                <a:avLst/>
              </a:prstGeom>
              <a:blipFill rotWithShape="1">
                <a:blip r:embed="rId3"/>
                <a:stretch>
                  <a:fillRect t="-21" r="1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6_BD.11_1#25663e74d?vbadefaultcenterpage=1&amp;parentnodeid=07a72733c&amp;vbahtmlprocessed=1"/>
              <p:cNvSpPr/>
              <p:nvPr/>
            </p:nvSpPr>
            <p:spPr>
              <a:xfrm>
                <a:off x="502920" y="2105248"/>
                <a:ext cx="11183112" cy="128816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已知在正数数列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的通项公式为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B_6_BD.11_1#25663e74d?vbadefaultcenterpage=1&amp;parentnodeid=07a72733c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05248"/>
                <a:ext cx="11183112" cy="1288161"/>
              </a:xfrm>
              <a:prstGeom prst="rect">
                <a:avLst/>
              </a:prstGeom>
              <a:blipFill rotWithShape="1">
                <a:blip r:embed="rId4"/>
                <a:stretch>
                  <a:fillRect t="-17" r="1" b="-10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B_6_AN.12_1#25663e74d.blank?vbadefaultcenterpage=1&amp;parentnodeid=07a72733c&amp;vbapositionanswer=3&amp;vbahtmlprocessed=1&amp;rh=43.2"/>
              <p:cNvSpPr/>
              <p:nvPr/>
            </p:nvSpPr>
            <p:spPr>
              <a:xfrm>
                <a:off x="588890" y="2366481"/>
                <a:ext cx="11485880" cy="98420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latinLnBrk="1"/>
                <a:r>
                  <a:rPr lang="en-US" altLang="zh-CN" sz="2400" b="0" i="0" kern="0" dirty="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6" name="QB_6_AN.12_1#25663e74d.blank?vbadefaultcenterpage=1&amp;parentnodeid=07a72733c&amp;vbapositionanswer=3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90" y="2366481"/>
                <a:ext cx="11485880" cy="984204"/>
              </a:xfrm>
              <a:prstGeom prst="rect">
                <a:avLst/>
              </a:prstGeom>
              <a:blipFill rotWithShape="1">
                <a:blip r:embed="rId5"/>
                <a:stretch>
                  <a:fillRect l="-2" t="-48" r="2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6_AS.13_1#25663e74d?vbadefaultcenterpage=1&amp;parentnodeid=07a72733c&amp;vbahtmlprocessed=1&amp;bbb=1&amp;hasbroken=1"/>
              <p:cNvSpPr/>
              <p:nvPr/>
            </p:nvSpPr>
            <p:spPr>
              <a:xfrm>
                <a:off x="502920" y="1520140"/>
                <a:ext cx="11183112" cy="40803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为正数数列，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，整理得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，对应系数相等可得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是以2为首项，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3为公比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的等比数列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6_AS.13_1#25663e74d?vbadefaultcenterpage=1&amp;parentnodeid=07a72733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0140"/>
                <a:ext cx="11183112" cy="4080320"/>
              </a:xfrm>
              <a:prstGeom prst="rect">
                <a:avLst/>
              </a:prstGeom>
              <a:blipFill rotWithShape="1">
                <a:blip r:embed="rId1"/>
                <a:stretch>
                  <a:fillRect t="-14" r="-584" b="-4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cf0ed153a?vbadefaultcenterpage=1&amp;parentnodeid=cc3fd5054&amp;inlineimagemarkindex=4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811" y="990570"/>
            <a:ext cx="1856232" cy="3840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_5_BD#cf0ed153a?vbadefaultcenterpage=1&amp;parentnodeid=cc3fd5054&amp;vbahtmlprocessed=1"/>
              <p:cNvSpPr/>
              <p:nvPr/>
            </p:nvSpPr>
            <p:spPr>
              <a:xfrm>
                <a:off x="502920" y="756000"/>
                <a:ext cx="11183112" cy="101396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&amp;</a:t>
                </a:r>
                <a:r>
                  <a:rPr lang="en-US" altLang="zh-CN" sz="100" b="0" i="0" kern="0" spc="-9990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4&amp;</a:t>
                </a:r>
                <a:r>
                  <a:rPr lang="en-US" altLang="zh-CN" sz="900" b="0" i="0" kern="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𝒏</m:t>
                        </m:r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𝟏</m:t>
                        </m:r>
                      </m:sub>
                    </m:sSub>
                    <m:r>
                      <a:rPr lang="en-US" altLang="zh-CN" sz="26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6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6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600" b="1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600" b="1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6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600" b="1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600" b="1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𝒏</m:t>
                            </m:r>
                            <m:r>
                              <a:rPr lang="en-US" altLang="zh-CN" sz="2600" b="1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600" b="1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𝟐</m:t>
                        </m:r>
                        <m:sSub>
                          <m:sSubPr>
                            <m:ctrlPr>
                              <a:rPr lang="en-US" altLang="zh-CN" sz="26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600" b="1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600" b="1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𝒏</m:t>
                            </m:r>
                            <m:r>
                              <a:rPr lang="en-US" altLang="zh-CN" sz="2600" b="1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600" b="1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6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600" b="1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600" b="1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00" b="1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6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型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3" name="C_5_BD#cf0ed153a?vbadefaultcenterpage=1&amp;parentnodeid=cc3fd505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1013968"/>
              </a:xfrm>
              <a:prstGeom prst="rect">
                <a:avLst/>
              </a:prstGeom>
              <a:blipFill rotWithShape="1">
                <a:blip r:embed="rId2"/>
                <a:stretch>
                  <a:fillRect t="-35" r="1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6_BD.14_1#5cf285145?vbadefaultcenterpage=1&amp;parentnodeid=cf0ed153a&amp;vbahtmlprocessed=1"/>
              <p:cNvSpPr/>
              <p:nvPr/>
            </p:nvSpPr>
            <p:spPr>
              <a:xfrm>
                <a:off x="502920" y="1401160"/>
                <a:ext cx="11183112" cy="128816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已知在正数数列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的通项公式为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6_BD.14_1#5cf285145?vbadefaultcenterpage=1&amp;parentnodeid=cf0ed153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01160"/>
                <a:ext cx="11183112" cy="1288161"/>
              </a:xfrm>
              <a:prstGeom prst="rect">
                <a:avLst/>
              </a:prstGeom>
              <a:blipFill rotWithShape="1">
                <a:blip r:embed="rId3"/>
                <a:stretch>
                  <a:fillRect t="-27" r="1" b="-10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6_AN.15_1#5cf285145.blank?vbadefaultcenterpage=1&amp;parentnodeid=cf0ed153a&amp;vbapositionanswer=4&amp;vbahtmlprocessed=1&amp;rh=43.2"/>
              <p:cNvSpPr/>
              <p:nvPr/>
            </p:nvSpPr>
            <p:spPr>
              <a:xfrm>
                <a:off x="2021059" y="2102644"/>
                <a:ext cx="1030923" cy="51060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5" name="QB_6_AN.15_1#5cf285145.blank?vbadefaultcenterpage=1&amp;parentnodeid=cf0ed153a&amp;vbapositionanswer=4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059" y="2102644"/>
                <a:ext cx="1030923" cy="510604"/>
              </a:xfrm>
              <a:prstGeom prst="rect">
                <a:avLst/>
              </a:prstGeom>
              <a:blipFill rotWithShape="1">
                <a:blip r:embed="rId4"/>
                <a:stretch>
                  <a:fillRect l="-47" t="-31" r="17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B_6_AS.16_1#5cf285145?vbadefaultcenterpage=1&amp;parentnodeid=cf0ed153a&amp;vbahtmlprocessed=1"/>
              <p:cNvSpPr/>
              <p:nvPr/>
            </p:nvSpPr>
            <p:spPr>
              <a:xfrm>
                <a:off x="502920" y="2696560"/>
                <a:ext cx="11183112" cy="186429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为正数数列，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，又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是以1为首项，1为公差的等差数列，所以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B_6_AS.16_1#5cf285145?vbadefaultcenterpage=1&amp;parentnodeid=cf0ed153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96560"/>
                <a:ext cx="11183112" cy="1864297"/>
              </a:xfrm>
              <a:prstGeom prst="rect">
                <a:avLst/>
              </a:prstGeom>
              <a:blipFill rotWithShape="1">
                <a:blip r:embed="rId5"/>
                <a:stretch>
                  <a:fillRect t="-19" r="1" b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  <p:bldP spid="6" grpId="0" animBg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73899e2bd.fixed?vbadefaultcenterpage=1&amp;parentnodeid=594cb0439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培优点三</a:t>
            </a:r>
            <a:r>
              <a:rPr lang="en-US" altLang="zh-CN" sz="4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取对数型</a:t>
            </a:r>
            <a:endParaRPr lang="en-US" altLang="zh-CN" sz="4400" dirty="0"/>
          </a:p>
        </p:txBody>
      </p:sp>
      <p:pic>
        <p:nvPicPr>
          <p:cNvPr id="3" name="C_3#73899e2bd.fixed?vbadefaultcenterpage=1&amp;parentnodeid=594cb0439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0955834e5?vbadefaultcenterpage=1&amp;parentnodeid=73899e2bd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5_BD.17_1#2d6428939?vbadefaultcenterpage=1&amp;parentnodeid=0955834e5&amp;vbahtmlprocessed=1&amp;bbb=1&amp;hasbroken=1"/>
              <p:cNvSpPr/>
              <p:nvPr/>
            </p:nvSpPr>
            <p:spPr>
              <a:xfrm>
                <a:off x="502920" y="1241425"/>
                <a:ext cx="11182985" cy="135064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典例3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已知在数列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bSup>
                      </m:e>
                    </m:borderBox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（审题①形如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的递推式可</a:t>
                </a:r>
                <a:endParaRPr lang="en-US" altLang="zh-CN" sz="2400" b="0" i="0">
                  <a:solidFill>
                    <a:srgbClr val="0070C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两边同时取对数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的通项公式为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3" name="QB_5_BD.17_1#2d6428939?vbadefaultcenterpage=1&amp;parentnodeid=0955834e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425"/>
                <a:ext cx="11182985" cy="1350645"/>
              </a:xfrm>
              <a:prstGeom prst="rect">
                <a:avLst/>
              </a:prstGeom>
              <a:blipFill rotWithShape="1">
                <a:blip r:embed="rId2"/>
                <a:stretch>
                  <a:fillRect b="-365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5_AN.18_1#2d6428939.blank?vbadefaultcenterpage=1&amp;parentnodeid=0955834e5&amp;vbapositionanswer=5&amp;vbahtmlprocessed=1"/>
              <p:cNvSpPr/>
              <p:nvPr/>
            </p:nvSpPr>
            <p:spPr>
              <a:xfrm>
                <a:off x="7766241" y="2082705"/>
                <a:ext cx="1630934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QB_5_AN.18_1#2d6428939.blank?vbadefaultcenterpage=1&amp;parentnodeid=0955834e5&amp;vbapositionanswer=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241" y="2082705"/>
                <a:ext cx="1630934" cy="353441"/>
              </a:xfrm>
              <a:prstGeom prst="rect">
                <a:avLst/>
              </a:prstGeom>
              <a:blipFill rotWithShape="1">
                <a:blip r:embed="rId3"/>
                <a:stretch>
                  <a:fillRect l="-12" t="-153" r="27" b="-7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5_AS.19_1#2d6428939?vbadefaultcenterpage=1&amp;parentnodeid=0955834e5&amp;vbahtmlprocessed=1&amp;bbb=1&amp;hasbroken=1"/>
              <p:cNvSpPr/>
              <p:nvPr/>
            </p:nvSpPr>
            <p:spPr>
              <a:xfrm>
                <a:off x="502920" y="3070448"/>
                <a:ext cx="11183112" cy="292042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bSup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审题①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两边取以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2为底的对数，可得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是首项为1，公比为2的等比数列，即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B_5_AS.19_1#2d6428939?vbadefaultcenterpage=1&amp;parentnodeid=0955834e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70448"/>
                <a:ext cx="11183112" cy="2920429"/>
              </a:xfrm>
              <a:prstGeom prst="rect">
                <a:avLst/>
              </a:prstGeom>
              <a:blipFill rotWithShape="1">
                <a:blip r:embed="rId4"/>
                <a:stretch>
                  <a:fillRect t="-8" r="1" b="-2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392430" y="272986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  <a:sym typeface="+mn-ea"/>
              </a:rPr>
              <a:t>解题观摩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  <a:sym typeface="+mn-ea"/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5" grpId="0" animBg="1" build="p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1490b22f1?vbadefaultcenterpage=1&amp;parentnodeid=73899e2bd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5_BD#cd452ad37?vbadefaultcenterpage=1&amp;parentnodeid=1490b22f1&amp;vbahtmlprocessed=1"/>
              <p:cNvSpPr/>
              <p:nvPr/>
            </p:nvSpPr>
            <p:spPr>
              <a:xfrm>
                <a:off x="502920" y="1241648"/>
                <a:ext cx="11183112" cy="213595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在数列的递推关系中，遇上形如非线性关系的，如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sup>
                    </m:sSubSup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，可以两边取对数，把次数变成系数，转化为线性关系式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，这样就变成了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为常数）的形式,从而转化到熟悉的线性递推关系来求解.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P_5_BD#cd452ad37?vbadefaultcenterpage=1&amp;parentnodeid=1490b22f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648"/>
                <a:ext cx="11183112" cy="2135950"/>
              </a:xfrm>
              <a:prstGeom prst="rect">
                <a:avLst/>
              </a:prstGeom>
              <a:blipFill rotWithShape="1">
                <a:blip r:embed="rId2"/>
                <a:stretch>
                  <a:fillRect t="-10" r="1" b="-36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31c9107df?vbadefaultcenterpage=1&amp;parentnodeid=73899e2bd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pic>
        <p:nvPicPr>
          <p:cNvPr id="3" name="C_5_BD#3911003b9?vbadefaultcenterpage=1&amp;parentnodeid=31c9107df&amp;inlineimagemarkindex=5&amp;vbahtmlprocessed=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11" y="1372332"/>
            <a:ext cx="1856232" cy="384048"/>
          </a:xfrm>
          <a:prstGeom prst="rect">
            <a:avLst/>
          </a:prstGeom>
        </p:spPr>
      </p:pic>
      <p:sp>
        <p:nvSpPr>
          <p:cNvPr id="4" name="C_5_BD#3911003b9?vbadefaultcenterpage=1&amp;parentnodeid=31c9107df&amp;vbahtmlprocessed=1"/>
          <p:cNvSpPr/>
          <p:nvPr/>
        </p:nvSpPr>
        <p:spPr>
          <a:xfrm>
            <a:off x="502920" y="1241648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&amp;5&amp;</a:t>
            </a:r>
            <a:r>
              <a:rPr lang="en-US" altLang="zh-CN" sz="900" b="0" i="0" kern="0" dirty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递推关系中增加二次项的系数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6_BD.20_1#c339ff407?vbadefaultcenterpage=1&amp;parentnodeid=3911003b9&amp;vbahtmlprocessed=1"/>
              <p:cNvSpPr/>
              <p:nvPr/>
            </p:nvSpPr>
            <p:spPr>
              <a:xfrm>
                <a:off x="502920" y="1830991"/>
                <a:ext cx="11183112" cy="1034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若将典例3中的条件“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”改为“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”,则数列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的通项公式为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B_6_BD.20_1#c339ff407?vbadefaultcenterpage=1&amp;parentnodeid=3911003b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30991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28" r="1" b="-7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B_6_AN.21_1#c339ff407.blank?vbadefaultcenterpage=1&amp;parentnodeid=3911003b9&amp;vbapositionanswer=6&amp;vbahtmlprocessed=1"/>
              <p:cNvSpPr/>
              <p:nvPr/>
            </p:nvSpPr>
            <p:spPr>
              <a:xfrm>
                <a:off x="460753" y="1810301"/>
                <a:ext cx="11183112" cy="97891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latinLnBrk="1">
                  <a:lnSpc>
                    <a:spcPts val="4080"/>
                  </a:lnSpc>
                </a:pPr>
                <a:r>
                  <a:rPr lang="en-US" altLang="zh-CN" sz="2400" b="0" i="0" kern="0" dirty="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6" name="QB_6_AN.21_1#c339ff407.blank?vbadefaultcenterpage=1&amp;parentnodeid=3911003b9&amp;vbapositionanswer=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53" y="1810301"/>
                <a:ext cx="11183112" cy="978916"/>
              </a:xfrm>
              <a:prstGeom prst="rect">
                <a:avLst/>
              </a:prstGeom>
              <a:blipFill rotWithShape="1">
                <a:blip r:embed="rId4"/>
                <a:stretch>
                  <a:fillRect l="-3" t="-56" r="5" b="-5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QB_6_AS.22_1#c339ff407?vbadefaultcenterpage=1&amp;parentnodeid=3911003b9&amp;vbahtmlprocessed=1&amp;bbb=1&amp;hasbroken=1"/>
              <p:cNvSpPr/>
              <p:nvPr/>
            </p:nvSpPr>
            <p:spPr>
              <a:xfrm>
                <a:off x="502920" y="2867248"/>
                <a:ext cx="11183112" cy="272173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,两边取以2为底的对数，可得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，再设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,整理得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,对应系数相等可得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,故数列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是以2为首项，2为公比的等比数列，所以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QB_6_AS.22_1#c339ff407?vbadefaultcenterpage=1&amp;parentnodeid=3911003b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67248"/>
                <a:ext cx="11183112" cy="2721737"/>
              </a:xfrm>
              <a:prstGeom prst="rect">
                <a:avLst/>
              </a:prstGeom>
              <a:blipFill rotWithShape="1">
                <a:blip r:embed="rId5"/>
                <a:stretch>
                  <a:fillRect t="-8" r="-499" b="-43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p"/>
      <p:bldP spid="7" grpId="0" animBg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f8e4b69fa?vbadefaultcenterpage=1&amp;parentnodeid=31c9107df&amp;inlineimagemarkindex=6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811" y="886684"/>
            <a:ext cx="1856232" cy="384048"/>
          </a:xfrm>
          <a:prstGeom prst="rect">
            <a:avLst/>
          </a:prstGeom>
        </p:spPr>
      </p:pic>
      <p:sp>
        <p:nvSpPr>
          <p:cNvPr id="3" name="C_5_BD#f8e4b69fa?vbadefaultcenterpage=1&amp;parentnodeid=31c9107df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6&amp;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递推关系中增加一次项和常数项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6_BD.23_1#aa1ee5d97?vbadefaultcenterpage=1&amp;parentnodeid=f8e4b69fa&amp;vbahtmlprocessed=1"/>
              <p:cNvSpPr/>
              <p:nvPr/>
            </p:nvSpPr>
            <p:spPr>
              <a:xfrm>
                <a:off x="502920" y="1345851"/>
                <a:ext cx="11183112" cy="1034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已知在数列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的通项公式为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6_BD.23_1#aa1ee5d97?vbadefaultcenterpage=1&amp;parentnodeid=f8e4b69f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5851"/>
                <a:ext cx="11183112" cy="1034669"/>
              </a:xfrm>
              <a:prstGeom prst="rect">
                <a:avLst/>
              </a:prstGeom>
              <a:blipFill rotWithShape="1">
                <a:blip r:embed="rId2"/>
                <a:stretch>
                  <a:fillRect t="-28" r="1" b="-7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6_AN.24_1#aa1ee5d97.blank?vbadefaultcenterpage=1&amp;parentnodeid=f8e4b69fa&amp;vbapositionanswer=7&amp;vbahtmlprocessed=1"/>
              <p:cNvSpPr/>
              <p:nvPr/>
            </p:nvSpPr>
            <p:spPr>
              <a:xfrm>
                <a:off x="502920" y="1856391"/>
                <a:ext cx="2161731" cy="47802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5" name="QB_6_AN.24_1#aa1ee5d97.blank?vbadefaultcenterpage=1&amp;parentnodeid=f8e4b69fa&amp;vbapositionanswer=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56391"/>
                <a:ext cx="2161731" cy="478028"/>
              </a:xfrm>
              <a:prstGeom prst="rect">
                <a:avLst/>
              </a:prstGeom>
              <a:blipFill rotWithShape="1">
                <a:blip r:embed="rId3"/>
                <a:stretch>
                  <a:fillRect t="-60" r="9" b="-11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B_6_AS.25_1#aa1ee5d97?vbadefaultcenterpage=1&amp;parentnodeid=f8e4b69fa&amp;vbahtmlprocessed=1"/>
              <p:cNvSpPr/>
              <p:nvPr/>
            </p:nvSpPr>
            <p:spPr>
              <a:xfrm>
                <a:off x="502920" y="2382108"/>
                <a:ext cx="11183112" cy="158673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，两边加上2，可得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，两边取以3为底的对数得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，可得数列{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是首项为1，公比为2的等比数列，即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B_6_AS.25_1#aa1ee5d97?vbadefaultcenterpage=1&amp;parentnodeid=f8e4b69f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82108"/>
                <a:ext cx="11183112" cy="1586738"/>
              </a:xfrm>
              <a:prstGeom prst="rect">
                <a:avLst/>
              </a:prstGeom>
              <a:blipFill rotWithShape="1">
                <a:blip r:embed="rId4"/>
                <a:stretch>
                  <a:fillRect t="-14" r="1" b="-6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  <p:bldP spid="6" grpId="0" animBg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0cc8fb871.fixed?vbadefaultcenterpage=1&amp;parentnodeid=594cb0439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*培优点四</a:t>
            </a:r>
            <a:r>
              <a:rPr lang="en-US" altLang="zh-CN" sz="4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特征根型</a:t>
            </a:r>
            <a:endParaRPr lang="en-US" altLang="zh-CN" sz="4400" dirty="0"/>
          </a:p>
        </p:txBody>
      </p:sp>
      <p:pic>
        <p:nvPicPr>
          <p:cNvPr id="3" name="C_3#0cc8fb871.fixed?vbadefaultcenterpage=1&amp;parentnodeid=594cb0439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86dbb64b1?vbadefaultcenterpage=1&amp;parentnodeid=0cc8fb871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5_BD.26_1#3817e4617?vbadefaultcenterpage=1&amp;parentnodeid=86dbb64b1&amp;vbahtmlprocessed=1&amp;bbb=1&amp;hasbroken=1"/>
              <p:cNvSpPr/>
              <p:nvPr/>
            </p:nvSpPr>
            <p:spPr>
              <a:xfrm>
                <a:off x="502920" y="1241425"/>
                <a:ext cx="11182985" cy="185547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典例4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已知在数列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borderBox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（审题①形如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</a:t>
                </a:r>
                <a:endParaRPr lang="en-US" altLang="zh-CN" sz="2400" b="0" i="0">
                  <a:solidFill>
                    <a:srgbClr val="0070C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递推式可利用特征根法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的通项公式为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【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注意】本例与培优点一的典例1同题，但此处采取特征根法求解.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3" name="QB_5_BD.26_1#3817e4617?vbadefaultcenterpage=1&amp;parentnodeid=86dbb64b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425"/>
                <a:ext cx="11182985" cy="1855470"/>
              </a:xfrm>
              <a:prstGeom prst="rect">
                <a:avLst/>
              </a:prstGeom>
              <a:blipFill rotWithShape="1">
                <a:blip r:embed="rId2"/>
                <a:stretch>
                  <a:fillRect b="-286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5_AN.27_1#3817e4617.blank?vbadefaultcenterpage=1&amp;parentnodeid=86dbb64b1&amp;vbapositionanswer=8&amp;vbahtmlprocessed=1"/>
              <p:cNvSpPr/>
              <p:nvPr/>
            </p:nvSpPr>
            <p:spPr>
              <a:xfrm>
                <a:off x="7520242" y="2008029"/>
                <a:ext cx="2033143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QB_5_AN.27_1#3817e4617.blank?vbadefaultcenterpage=1&amp;parentnodeid=86dbb64b1&amp;vbapositionanswer=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242" y="2008029"/>
                <a:ext cx="2033143" cy="353441"/>
              </a:xfrm>
              <a:prstGeom prst="rect">
                <a:avLst/>
              </a:prstGeom>
              <a:blipFill rotWithShape="1">
                <a:blip r:embed="rId3"/>
                <a:stretch>
                  <a:fillRect l="-28" t="-45" r="22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5_AS.28_1#3817e4617?vbadefaultcenterpage=1&amp;parentnodeid=86dbb64b1&amp;vbahtmlprocessed=1"/>
              <p:cNvSpPr/>
              <p:nvPr/>
            </p:nvSpPr>
            <p:spPr>
              <a:xfrm>
                <a:off x="502920" y="3553048"/>
                <a:ext cx="11183112" cy="23749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因为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令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，</m:t>
                        </m:r>
                      </m:e>
                    </m:borderBox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审题①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解得特征根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，所以变形得到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是以4为首项，2为公比的等比数列，所以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B_5_AS.28_1#3817e4617?vbadefaultcenterpage=1&amp;parentnodeid=86dbb64b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53048"/>
                <a:ext cx="11183112" cy="2374900"/>
              </a:xfrm>
              <a:prstGeom prst="rect">
                <a:avLst/>
              </a:prstGeom>
              <a:blipFill rotWithShape="1">
                <a:blip r:embed="rId4"/>
                <a:stretch>
                  <a:fillRect t="-9" r="1" b="-2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419100" y="318960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  <a:sym typeface="+mn-ea"/>
              </a:rPr>
              <a:t>解题观摩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  <a:sym typeface="+mn-ea"/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5" grpId="0" animBg="1" build="p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2a057f45e?vbadefaultcenterpage=1&amp;parentnodeid=0cc8fb871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5_BD#13855c135?segpoint=1&amp;vbadefaultcenterpage=1&amp;parentnodeid=2a057f45e&amp;vbahtmlprocessed=1"/>
              <p:cNvSpPr/>
              <p:nvPr/>
            </p:nvSpPr>
            <p:spPr>
              <a:xfrm>
                <a:off x="502920" y="1241648"/>
                <a:ext cx="11183112" cy="24333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型，其特征根方程为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，解为不动点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,即数列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是等比数列.特别地，当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为常数列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num>
                      <m:den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den>
                    </m:f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𝐴𝐷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𝐵𝐶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型，其特征根方程为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𝐴𝑥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num>
                      <m:den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𝐶𝑥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P_5_BD#13855c135?segpoint=1&amp;vbadefaultcenterpage=1&amp;parentnodeid=2a057f45e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648"/>
                <a:ext cx="11183112" cy="2433320"/>
              </a:xfrm>
              <a:prstGeom prst="rect">
                <a:avLst/>
              </a:prstGeom>
              <a:blipFill rotWithShape="1">
                <a:blip r:embed="rId2"/>
                <a:stretch>
                  <a:fillRect t="-9" r="1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P_5_BD#13855c135?segpoint=1&amp;vbadefaultcenterpage=1&amp;parentnodeid=2a057f45e&amp;vbahtmlprocessed=1"/>
              <p:cNvSpPr/>
              <p:nvPr/>
            </p:nvSpPr>
            <p:spPr>
              <a:xfrm>
                <a:off x="502920" y="2231690"/>
                <a:ext cx="11183112" cy="26818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（1）当特征根方程有两个相同的实数根，即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         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差数列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64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（2）当特征根方程有两个相异的实数根，即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sSub>
                      <m:sSubPr>
                        <m:ctrlPr>
                          <a:rPr lang="en-US" altLang="zh-CN" sz="240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时，数列</a:t>
                </a:r>
                <a14:m>
                  <m:oMath xmlns:m="http://schemas.openxmlformats.org/officeDocument/2006/math">
                    <m:r>
                      <a:rPr lang="en-US" altLang="zh-CN" sz="240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f>
                      <m:fPr>
                        <m:ctrlPr>
                          <a:rPr lang="en-US" altLang="zh-CN" sz="2400" i="1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spc="-5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spc="-5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spc="-5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spc="-5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是等比数列</a:t>
                </a:r>
                <a:r>
                  <a:rPr lang="en-US" altLang="zh-CN" sz="2400" spc="-5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spc="-5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（3）当特征根方程无实数根时，数列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是周期数列.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P_5_BD#13855c135?segpoint=1&amp;vbadefaultcenterpage=1&amp;parentnodeid=2a057f45e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31690"/>
                <a:ext cx="11183112" cy="2681859"/>
              </a:xfrm>
              <a:prstGeom prst="rect">
                <a:avLst/>
              </a:prstGeom>
              <a:blipFill rotWithShape="1">
                <a:blip r:embed="rId1"/>
                <a:stretch>
                  <a:fillRect t="-11" r="-1600" b="-2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P_5_BD#13855c135?segpoint=1&amp;vbadefaultcenterpage=1&amp;parentnodeid=2a057f45e&amp;vbahtmlprocessed=1"/>
              <p:cNvSpPr/>
              <p:nvPr/>
            </p:nvSpPr>
            <p:spPr>
              <a:xfrm>
                <a:off x="502920" y="1385774"/>
                <a:ext cx="11183112" cy="439477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型，其对应的特征根方程为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时，数列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的通项公式为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bSup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,2确定（即把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,2代入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bSup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</m:t>
                    </m:r>
                    <m:sSubSup>
                      <m:sSubSup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，得到关于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的方程组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）；</a:t>
                </a:r>
                <a:endParaRPr lang="en-US" altLang="zh-CN" sz="240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时，数列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的通项公式为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𝑄𝑛</m:t>
                        </m:r>
                      </m:e>
                    </m:d>
                    <m:sSubSup>
                      <m:sSubSup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  <m:sup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,2确定（即把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,2代入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𝑄𝑛</m:t>
                        </m:r>
                      </m:e>
                    </m:d>
                    <m:sSubSup>
                      <m:sSubSup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  <m:sup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，得到关于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的方程组）.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P_5_BD#13855c135?segpoint=1&amp;vbadefaultcenterpage=1&amp;parentnodeid=2a057f45e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85774"/>
                <a:ext cx="11183112" cy="4394772"/>
              </a:xfrm>
              <a:prstGeom prst="rect">
                <a:avLst/>
              </a:prstGeom>
              <a:blipFill rotWithShape="1">
                <a:blip r:embed="rId1"/>
                <a:stretch>
                  <a:fillRect t="-5" r="1" b="-42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be456819a?vbadefaultcenterpage=1&amp;parentnodeid=0cc8fb871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pic>
        <p:nvPicPr>
          <p:cNvPr id="3" name="C_5_BD#e5c7668e4?vbadefaultcenterpage=1&amp;parentnodeid=be456819a&amp;inlineimagemarkindex=7&amp;vbahtmlprocessed=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11" y="1693959"/>
            <a:ext cx="1856232" cy="3840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_5_BD#e5c7668e4?vbadefaultcenterpage=1&amp;parentnodeid=be456819a&amp;vbahtmlprocessed=1"/>
              <p:cNvSpPr/>
              <p:nvPr/>
            </p:nvSpPr>
            <p:spPr>
              <a:xfrm>
                <a:off x="502920" y="1241648"/>
                <a:ext cx="11183112" cy="107797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&amp;</a:t>
                </a:r>
                <a:r>
                  <a:rPr lang="en-US" altLang="zh-CN" sz="100" b="0" i="0" kern="0" spc="-9990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7&amp;</a:t>
                </a:r>
                <a:r>
                  <a:rPr lang="en-US" altLang="zh-CN" sz="900" b="0" i="0" kern="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𝒏</m:t>
                        </m:r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𝟏</m:t>
                        </m:r>
                      </m:sub>
                    </m:sSub>
                    <m:r>
                      <a:rPr lang="en-US" altLang="zh-CN" sz="26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6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𝑨</m:t>
                        </m:r>
                        <m:sSub>
                          <m:sSubPr>
                            <m:ctrlPr>
                              <a:rPr lang="en-US" altLang="zh-CN" sz="26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600" b="1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600" b="1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𝑩</m:t>
                        </m:r>
                      </m:num>
                      <m:den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𝑪</m:t>
                        </m:r>
                        <m:sSub>
                          <m:sSubPr>
                            <m:ctrlPr>
                              <a:rPr lang="en-US" altLang="zh-CN" sz="26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600" b="1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600" b="1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𝑫</m:t>
                        </m:r>
                      </m:den>
                    </m:f>
                  </m:oMath>
                </a14:m>
                <a:r>
                  <a:rPr lang="en-US" altLang="zh-CN" sz="100" b="1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6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型，1个特征根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C_5_BD#e5c7668e4?vbadefaultcenterpage=1&amp;parentnodeid=be456819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648"/>
                <a:ext cx="11183112" cy="1077976"/>
              </a:xfrm>
              <a:prstGeom prst="rect">
                <a:avLst/>
              </a:prstGeom>
              <a:blipFill rotWithShape="1">
                <a:blip r:embed="rId3"/>
                <a:stretch>
                  <a:fillRect t="-21" r="1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6_BD.29_1#cbfaa9ddd?vbadefaultcenterpage=1&amp;parentnodeid=e5c7668e4&amp;vbahtmlprocessed=1"/>
              <p:cNvSpPr/>
              <p:nvPr/>
            </p:nvSpPr>
            <p:spPr>
              <a:xfrm>
                <a:off x="502920" y="2105248"/>
                <a:ext cx="11183112" cy="7834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的通项公式为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B_6_BD.29_1#cbfaa9ddd?vbadefaultcenterpage=1&amp;parentnodeid=e5c7668e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05248"/>
                <a:ext cx="11183112" cy="783400"/>
              </a:xfrm>
              <a:prstGeom prst="rect">
                <a:avLst/>
              </a:prstGeom>
              <a:blipFill rotWithShape="1">
                <a:blip r:embed="rId4"/>
                <a:stretch>
                  <a:fillRect t="-28" r="1" b="-9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B_6_AN.30_1#cbfaa9ddd.blank?vbadefaultcenterpage=1&amp;parentnodeid=e5c7668e4&amp;vbapositionanswer=9&amp;vbahtmlprocessed=1&amp;rh=43.2"/>
              <p:cNvSpPr/>
              <p:nvPr/>
            </p:nvSpPr>
            <p:spPr>
              <a:xfrm>
                <a:off x="9433931" y="2177130"/>
                <a:ext cx="1321435" cy="5102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6" name="QB_6_AN.30_1#cbfaa9ddd.blank?vbadefaultcenterpage=1&amp;parentnodeid=e5c7668e4&amp;vbapositionanswer=9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931" y="2177130"/>
                <a:ext cx="1321435" cy="510286"/>
              </a:xfrm>
              <a:prstGeom prst="rect">
                <a:avLst/>
              </a:prstGeom>
              <a:blipFill rotWithShape="1">
                <a:blip r:embed="rId5"/>
                <a:stretch>
                  <a:fillRect l="-28" t="-69" r="28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QB_6_AS.31_1#cbfaa9ddd?vbadefaultcenterpage=1&amp;parentnodeid=e5c7668e4&amp;vbahtmlprocessed=1&amp;bbb=1&amp;hasbroken=1"/>
              <p:cNvSpPr/>
              <p:nvPr/>
            </p:nvSpPr>
            <p:spPr>
              <a:xfrm>
                <a:off x="502920" y="2892648"/>
                <a:ext cx="11183112" cy="267398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，解得特征根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因此变形为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,两边同时取倒数可得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，又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是以1为首项，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为公差的等差数列，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QB_6_AS.31_1#cbfaa9ddd?vbadefaultcenterpage=1&amp;parentnodeid=e5c7668e4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92648"/>
                <a:ext cx="11183112" cy="2673985"/>
              </a:xfrm>
              <a:prstGeom prst="rect">
                <a:avLst/>
              </a:prstGeom>
              <a:blipFill rotWithShape="1">
                <a:blip r:embed="rId6"/>
                <a:stretch>
                  <a:fillRect t="-8" r="-1140" b="-2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p"/>
      <p:bldP spid="7" grpId="0" animBg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d5f03cb66?vbadefaultcenterpage=1&amp;parentnodeid=be456819a&amp;inlineimagemarkindex=8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811" y="1208311"/>
            <a:ext cx="1856232" cy="3840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_5_BD#d5f03cb66?vbadefaultcenterpage=1&amp;parentnodeid=be456819a&amp;vbahtmlprocessed=1"/>
              <p:cNvSpPr/>
              <p:nvPr/>
            </p:nvSpPr>
            <p:spPr>
              <a:xfrm>
                <a:off x="502920" y="756000"/>
                <a:ext cx="11183112" cy="107797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&amp;</a:t>
                </a:r>
                <a:r>
                  <a:rPr lang="en-US" altLang="zh-CN" sz="100" b="0" i="0" kern="0" spc="-9990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8&amp;</a:t>
                </a:r>
                <a:r>
                  <a:rPr lang="en-US" altLang="zh-CN" sz="900" b="0" i="0" kern="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𝒏</m:t>
                        </m:r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𝟏</m:t>
                        </m:r>
                      </m:sub>
                    </m:sSub>
                    <m:r>
                      <a:rPr lang="en-US" altLang="zh-CN" sz="26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6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𝑨</m:t>
                        </m:r>
                        <m:sSub>
                          <m:sSubPr>
                            <m:ctrlPr>
                              <a:rPr lang="en-US" altLang="zh-CN" sz="26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600" b="1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600" b="1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𝑩</m:t>
                        </m:r>
                      </m:num>
                      <m:den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𝑪</m:t>
                        </m:r>
                        <m:sSub>
                          <m:sSubPr>
                            <m:ctrlPr>
                              <a:rPr lang="en-US" altLang="zh-CN" sz="26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600" b="1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600" b="1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𝑫</m:t>
                        </m:r>
                      </m:den>
                    </m:f>
                  </m:oMath>
                </a14:m>
                <a:r>
                  <a:rPr lang="en-US" altLang="zh-CN" sz="100" b="1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6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型，2个特征根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3" name="C_5_BD#d5f03cb66?vbadefaultcenterpage=1&amp;parentnodeid=be456819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1077976"/>
              </a:xfrm>
              <a:prstGeom prst="rect">
                <a:avLst/>
              </a:prstGeom>
              <a:blipFill rotWithShape="1">
                <a:blip r:embed="rId2"/>
                <a:stretch>
                  <a:fillRect t="-32" r="1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6_BD.32_1#c6b0f1bb1?vbadefaultcenterpage=1&amp;parentnodeid=d5f03cb66&amp;vbahtmlprocessed=1"/>
              <p:cNvSpPr/>
              <p:nvPr/>
            </p:nvSpPr>
            <p:spPr>
              <a:xfrm>
                <a:off x="502920" y="1609948"/>
                <a:ext cx="11183112" cy="77622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的通项公式为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6_BD.32_1#c6b0f1bb1?vbadefaultcenterpage=1&amp;parentnodeid=d5f03cb6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09948"/>
                <a:ext cx="11183112" cy="776224"/>
              </a:xfrm>
              <a:prstGeom prst="rect">
                <a:avLst/>
              </a:prstGeom>
              <a:blipFill rotWithShape="1">
                <a:blip r:embed="rId3"/>
                <a:stretch>
                  <a:fillRect t="-29" r="1" b="-9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6_AN.33_1#c6b0f1bb1.blank?vbadefaultcenterpage=1&amp;parentnodeid=d5f03cb66&amp;vbapositionanswer=10&amp;vbahtmlprocessed=1&amp;rh=48.6"/>
              <p:cNvSpPr/>
              <p:nvPr/>
            </p:nvSpPr>
            <p:spPr>
              <a:xfrm>
                <a:off x="9444677" y="1638609"/>
                <a:ext cx="1961515" cy="54800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3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5" name="QB_6_AN.33_1#c6b0f1bb1.blank?vbadefaultcenterpage=1&amp;parentnodeid=d5f03cb66&amp;vbapositionanswer=10&amp;vbahtmlprocessed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677" y="1638609"/>
                <a:ext cx="1961515" cy="548005"/>
              </a:xfrm>
              <a:prstGeom prst="rect">
                <a:avLst/>
              </a:prstGeom>
              <a:blipFill rotWithShape="1">
                <a:blip r:embed="rId4"/>
                <a:stretch>
                  <a:fillRect l="-16" t="-56" r="16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6_AS.34_1#c6b0f1bb1?vbadefaultcenterpage=1&amp;parentnodeid=d5f03cb66&amp;vbahtmlprocessed=1&amp;bbb=1&amp;hasbroken=1"/>
              <p:cNvSpPr/>
              <p:nvPr/>
            </p:nvSpPr>
            <p:spPr>
              <a:xfrm>
                <a:off x="502920" y="1213912"/>
                <a:ext cx="11183112" cy="46673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，解得特征根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因此变形为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100" b="0" i="0" kern="0" spc="-9990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两式相除得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，又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是以2为首项，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为公比的等比数列，所以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6_AS.34_1#c6b0f1bb1?vbadefaultcenterpage=1&amp;parentnodeid=d5f03cb6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13912"/>
                <a:ext cx="11183112" cy="4667377"/>
              </a:xfrm>
              <a:prstGeom prst="rect">
                <a:avLst/>
              </a:prstGeom>
              <a:blipFill rotWithShape="1">
                <a:blip r:embed="rId1"/>
                <a:stretch>
                  <a:fillRect t="-9" r="1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6596f6ff8?vbadefaultcenterpage=1&amp;parentnodeid=be456819a&amp;inlineimagemarkindex=9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811" y="886684"/>
            <a:ext cx="1856232" cy="3840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_5_BD#6596f6ff8?vbadefaultcenterpage=1&amp;parentnodeid=be456819a&amp;vbahtmlprocessed=1"/>
              <p:cNvSpPr/>
              <p:nvPr/>
            </p:nvSpPr>
            <p:spPr>
              <a:xfrm>
                <a:off x="502920" y="756000"/>
                <a:ext cx="11183112" cy="7670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&amp;</a:t>
                </a:r>
                <a:r>
                  <a:rPr lang="en-US" altLang="zh-CN" sz="100" b="0" i="0" kern="0" spc="-9990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9&amp;</a:t>
                </a:r>
                <a:r>
                  <a:rPr lang="en-US" altLang="zh-CN" sz="900" b="0" i="0" kern="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𝒏</m:t>
                        </m:r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𝟐</m:t>
                        </m:r>
                      </m:sub>
                    </m:sSub>
                    <m:r>
                      <a:rPr lang="en-US" altLang="zh-CN" sz="26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6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𝑨</m:t>
                    </m:r>
                    <m:sSub>
                      <m:sSubPr>
                        <m:ctrlPr>
                          <a:rPr lang="en-US" altLang="zh-CN" sz="26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𝒏</m:t>
                        </m:r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𝟏</m:t>
                        </m:r>
                      </m:sub>
                    </m:sSub>
                    <m:r>
                      <a:rPr lang="en-US" altLang="zh-CN" sz="26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6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𝑩</m:t>
                    </m:r>
                    <m:sSub>
                      <m:sSubPr>
                        <m:ctrlPr>
                          <a:rPr lang="en-US" altLang="zh-CN" sz="26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100" b="1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6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型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3" name="C_5_BD#6596f6ff8?vbadefaultcenterpage=1&amp;parentnodeid=be456819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767080"/>
              </a:xfrm>
              <a:prstGeom prst="rect">
                <a:avLst/>
              </a:prstGeom>
              <a:blipFill rotWithShape="1">
                <a:blip r:embed="rId2"/>
                <a:stretch>
                  <a:fillRect t="-46" r="1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O_6_BD.35_1#0931cfe4d?vbadefaultcenterpage=1&amp;parentnodeid=6596f6ff8&amp;vbahtmlprocessed=1"/>
              <p:cNvSpPr/>
              <p:nvPr/>
            </p:nvSpPr>
            <p:spPr>
              <a:xfrm>
                <a:off x="502920" y="1289908"/>
                <a:ext cx="11183112" cy="72097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，求数列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的通项公式.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O_6_BD.35_1#0931cfe4d?vbadefaultcenterpage=1&amp;parentnodeid=6596f6ff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89908"/>
                <a:ext cx="11183112" cy="720979"/>
              </a:xfrm>
              <a:prstGeom prst="rect">
                <a:avLst/>
              </a:prstGeom>
              <a:blipFill rotWithShape="1">
                <a:blip r:embed="rId3"/>
                <a:stretch>
                  <a:fillRect t="-31" r="1" b="-98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O_6_AS.36_1#0931cfe4d?vbadefaultcenterpage=1&amp;parentnodeid=6596f6ff8&amp;vbahtmlprocessed=1"/>
              <p:cNvSpPr/>
              <p:nvPr/>
            </p:nvSpPr>
            <p:spPr>
              <a:xfrm>
                <a:off x="502920" y="2013808"/>
                <a:ext cx="11183112" cy="275869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，设其特征根方程为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代入上式得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𝑃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𝑄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𝑃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𝑄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𝑃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𝑄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O_6_AS.36_1#0931cfe4d?vbadefaultcenterpage=1&amp;parentnodeid=6596f6ff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13808"/>
                <a:ext cx="11183112" cy="2758694"/>
              </a:xfrm>
              <a:prstGeom prst="rect">
                <a:avLst/>
              </a:prstGeom>
              <a:blipFill rotWithShape="1">
                <a:blip r:embed="rId4"/>
                <a:stretch>
                  <a:fillRect t="-8" r="1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594cb0439.fixed?vbadefaultcenterpage=1&amp;parentnodeid=47d8bd8ec&amp;vbahtmlprocessed=1"/>
          <p:cNvSpPr/>
          <p:nvPr/>
        </p:nvSpPr>
        <p:spPr>
          <a:xfrm>
            <a:off x="621792" y="932688"/>
            <a:ext cx="10981944" cy="795528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培优课10</a:t>
            </a:r>
            <a:r>
              <a:rPr lang="en-US" altLang="zh-CN" sz="4000" b="1" i="0" dirty="0">
                <a:solidFill>
                  <a:srgbClr val="01448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构造法求数列通项</a:t>
            </a:r>
            <a:endParaRPr lang="en-US" altLang="zh-CN" sz="4000" dirty="0"/>
          </a:p>
        </p:txBody>
      </p:sp>
      <p:pic>
        <p:nvPicPr>
          <p:cNvPr id="3" name="C_0#594cb0439?linknodeid=26c0da756&amp;catalogrefid=26c0da756&amp;parentnodeid=47d8bd8ec&amp;vbahtmlprocessed=1" descr="preencod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392" y="2514600"/>
            <a:ext cx="502920" cy="5029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_0#594cb0439?linknodeid=26c0da756&amp;catalogrefid=26c0da756&amp;parentnodeid=47d8bd8ec&amp;vbahtmlprocessed=1">
                <a:hlinkClick r:id="rId1" action="ppaction://hlinksldjump"/>
              </p:cNvPr>
              <p:cNvSpPr/>
              <p:nvPr/>
            </p:nvSpPr>
            <p:spPr>
              <a:xfrm>
                <a:off x="3703320" y="2487168"/>
                <a:ext cx="7132320" cy="55778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marL="71755" algn="l" latinLnBrk="1">
                  <a:lnSpc>
                    <a:spcPct val="100000"/>
                  </a:lnSpc>
                </a:pPr>
                <a:r>
                  <a:rPr lang="en-US" altLang="zh-CN" sz="31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培优点一</a:t>
                </a:r>
                <a:r>
                  <a:rPr lang="en-US" altLang="zh-CN" sz="3100" b="0" i="0" dirty="0">
                    <a:solidFill>
                      <a:srgbClr val="E81B23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100" b="0" i="1" dirty="0">
                            <a:solidFill>
                              <a:srgbClr val="E81B23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3100" b="0" i="0" dirty="0">
                            <a:solidFill>
                              <a:srgbClr val="E81B23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3100" b="0" i="0" dirty="0">
                            <a:solidFill>
                              <a:srgbClr val="E81B23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3100" b="0" i="0" dirty="0">
                            <a:solidFill>
                              <a:srgbClr val="E81B23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3100" b="0" i="0" dirty="0">
                            <a:solidFill>
                              <a:srgbClr val="E81B23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3100" b="0" i="0" dirty="0">
                        <a:solidFill>
                          <a:srgbClr val="E81B23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3100" b="0" i="0" dirty="0">
                        <a:solidFill>
                          <a:srgbClr val="E81B23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3100" b="0" i="1" dirty="0">
                            <a:solidFill>
                              <a:srgbClr val="E81B23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3100" b="0" i="0" dirty="0">
                            <a:solidFill>
                              <a:srgbClr val="E81B23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3100" b="0" i="0" dirty="0">
                            <a:solidFill>
                              <a:srgbClr val="E81B23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3100" b="0" i="0" dirty="0">
                        <a:solidFill>
                          <a:srgbClr val="E81B23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3100" b="0" i="0" dirty="0">
                        <a:solidFill>
                          <a:srgbClr val="E81B23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3100" b="0" i="1" dirty="0">
                            <a:solidFill>
                              <a:srgbClr val="E81B23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3100" b="0" i="0" dirty="0">
                            <a:solidFill>
                              <a:srgbClr val="E81B23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31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型</a:t>
                </a:r>
                <a:endParaRPr lang="en-US" altLang="zh-CN" sz="3050" dirty="0"/>
              </a:p>
            </p:txBody>
          </p:sp>
        </mc:Choice>
        <mc:Fallback>
          <p:sp>
            <p:nvSpPr>
              <p:cNvPr id="4" name="C_0#594cb0439?linknodeid=26c0da756&amp;catalogrefid=26c0da756&amp;parentnodeid=47d8bd8ec&amp;vbahtmlprocessed=1">
                <a:hlinkClick r:id="rId1" action="ppaction://hlinksldjump"/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320" y="2487168"/>
                <a:ext cx="7132320" cy="557784"/>
              </a:xfrm>
              <a:prstGeom prst="rect">
                <a:avLst/>
              </a:prstGeom>
              <a:blipFill rotWithShape="1">
                <a:blip r:embed="rId3"/>
                <a:stretch>
                  <a:fillRect t="-1343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_0#594cb0439?linknodeid=011b99f7a&amp;catalogrefid=011b99f7a&amp;parentnodeid=47d8bd8ec&amp;vbahtmlprocessed=1" descr="preencoded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392" y="3282696"/>
            <a:ext cx="502920" cy="502920"/>
          </a:xfrm>
          <a:prstGeom prst="rect">
            <a:avLst/>
          </a:prstGeom>
        </p:spPr>
      </p:pic>
      <p:sp>
        <p:nvSpPr>
          <p:cNvPr id="6" name="C_0#594cb0439?linknodeid=011b99f7a&amp;catalogrefid=011b99f7a&amp;parentnodeid=47d8bd8ec&amp;vbahtmlprocessed=1">
            <a:hlinkClick r:id="rId4" action="ppaction://hlinksldjump"/>
          </p:cNvPr>
          <p:cNvSpPr/>
          <p:nvPr/>
        </p:nvSpPr>
        <p:spPr>
          <a:xfrm>
            <a:off x="3703320" y="3255264"/>
            <a:ext cx="7132320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7175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培优点二</a:t>
            </a:r>
            <a:r>
              <a:rPr lang="en-US" altLang="zh-CN" sz="3100" b="0" i="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取倒数型</a:t>
            </a:r>
            <a:endParaRPr lang="en-US" altLang="zh-CN" sz="3050" dirty="0"/>
          </a:p>
        </p:txBody>
      </p:sp>
      <p:pic>
        <p:nvPicPr>
          <p:cNvPr id="7" name="C_0#594cb0439?linknodeid=73899e2bd&amp;catalogrefid=73899e2bd&amp;parentnodeid=47d8bd8ec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392" y="4059936"/>
            <a:ext cx="502920" cy="502920"/>
          </a:xfrm>
          <a:prstGeom prst="rect">
            <a:avLst/>
          </a:prstGeom>
        </p:spPr>
      </p:pic>
      <p:sp>
        <p:nvSpPr>
          <p:cNvPr id="8" name="C_0#594cb0439?linknodeid=73899e2bd&amp;catalogrefid=73899e2bd&amp;parentnodeid=47d8bd8ec&amp;vbahtmlprocessed=1">
            <a:hlinkClick r:id="rId5" action="ppaction://hlinksldjump"/>
          </p:cNvPr>
          <p:cNvSpPr/>
          <p:nvPr/>
        </p:nvSpPr>
        <p:spPr>
          <a:xfrm>
            <a:off x="3703320" y="4032504"/>
            <a:ext cx="7132320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7175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培优点三</a:t>
            </a:r>
            <a:r>
              <a:rPr lang="en-US" altLang="zh-CN" sz="3100" b="0" i="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取对数型</a:t>
            </a:r>
            <a:endParaRPr lang="en-US" altLang="zh-CN" sz="3050" dirty="0"/>
          </a:p>
        </p:txBody>
      </p:sp>
      <p:pic>
        <p:nvPicPr>
          <p:cNvPr id="9" name="C_0#594cb0439?linknodeid=0cc8fb871&amp;catalogrefid=0cc8fb871&amp;parentnodeid=47d8bd8ec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392" y="4837176"/>
            <a:ext cx="502920" cy="502920"/>
          </a:xfrm>
          <a:prstGeom prst="rect">
            <a:avLst/>
          </a:prstGeom>
        </p:spPr>
      </p:pic>
      <p:sp>
        <p:nvSpPr>
          <p:cNvPr id="10" name="C_0#594cb0439?linknodeid=0cc8fb871&amp;catalogrefid=0cc8fb871&amp;parentnodeid=47d8bd8ec&amp;vbahtmlprocessed=1">
            <a:hlinkClick r:id="rId6" action="ppaction://hlinksldjump"/>
          </p:cNvPr>
          <p:cNvSpPr/>
          <p:nvPr/>
        </p:nvSpPr>
        <p:spPr>
          <a:xfrm>
            <a:off x="3703320" y="4809744"/>
            <a:ext cx="7132320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7175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*培优点四</a:t>
            </a:r>
            <a:r>
              <a:rPr lang="en-US" altLang="zh-CN" sz="3100" b="0" i="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特征根型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_3_BD#26c0da756.fixed?vbadefaultcenterpage=1&amp;parentnodeid=594cb0439&amp;vbahtmlprocessed=1"/>
              <p:cNvSpPr/>
              <p:nvPr/>
            </p:nvSpPr>
            <p:spPr>
              <a:xfrm>
                <a:off x="283464" y="2779776"/>
                <a:ext cx="11594592" cy="72237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 latinLnBrk="1">
                  <a:lnSpc>
                    <a:spcPct val="100000"/>
                  </a:lnSpc>
                </a:pPr>
                <a:r>
                  <a:rPr lang="en-US" altLang="zh-CN" sz="4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培优点一</a:t>
                </a:r>
                <a:r>
                  <a:rPr lang="en-US" altLang="zh-CN" sz="4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44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𝒂</m:t>
                        </m:r>
                      </m:e>
                      <m:sub>
                        <m:r>
                          <a:rPr lang="en-US" altLang="zh-CN" sz="44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𝒏</m:t>
                        </m:r>
                        <m:r>
                          <a:rPr lang="en-US" altLang="zh-CN" sz="44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44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𝟏</m:t>
                        </m:r>
                      </m:sub>
                    </m:sSub>
                    <m:r>
                      <a:rPr lang="en-US" altLang="zh-CN" sz="44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44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𝑨</m:t>
                    </m:r>
                    <m:sSub>
                      <m:sSubPr>
                        <m:ctrlPr>
                          <a:rPr lang="en-US" altLang="zh-CN" sz="4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44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𝒂</m:t>
                        </m:r>
                      </m:e>
                      <m:sub>
                        <m:r>
                          <a:rPr lang="en-US" altLang="zh-CN" sz="44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𝒏</m:t>
                        </m:r>
                      </m:sub>
                    </m:sSub>
                    <m:r>
                      <a:rPr lang="en-US" altLang="zh-CN" sz="44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44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𝒇</m:t>
                    </m:r>
                    <m:d>
                      <m:dPr>
                        <m:ctrlPr>
                          <a:rPr lang="en-US" altLang="zh-CN" sz="4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44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altLang="zh-CN" sz="100" b="1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4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型</a:t>
                </a:r>
                <a:endParaRPr lang="en-US" altLang="zh-CN" sz="4400" dirty="0"/>
              </a:p>
            </p:txBody>
          </p:sp>
        </mc:Choice>
        <mc:Fallback>
          <p:sp>
            <p:nvSpPr>
              <p:cNvPr id="2" name="C_3_BD#26c0da756.fixed?vbadefaultcenterpage=1&amp;parentnodeid=594cb043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64" y="2779776"/>
                <a:ext cx="11594592" cy="722376"/>
              </a:xfrm>
              <a:prstGeom prst="rect">
                <a:avLst/>
              </a:prstGeom>
              <a:blipFill rotWithShape="1">
                <a:blip r:embed="rId1"/>
                <a:stretch>
                  <a:fillRect l="-2" t="-6294" r="3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C_3#26c0da756.fixed?vbadefaultcenterpage=1&amp;parentnodeid=594cb0439&amp;vbahtmlprocessed=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d488a0c38?vbadefaultcenterpage=1&amp;parentnodeid=26c0da756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5_BD.1_1#19def4e8c?vbadefaultcenterpage=1&amp;parentnodeid=d488a0c38&amp;vbahtmlprocessed=1&amp;bbb=1&amp;hasbroken=1"/>
              <p:cNvSpPr/>
              <p:nvPr/>
            </p:nvSpPr>
            <p:spPr>
              <a:xfrm>
                <a:off x="502920" y="1241425"/>
                <a:ext cx="11182985" cy="163068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3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典例1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已知在数列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</a:t>
                </a: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①形如</a:t>
                </a:r>
                <a:endParaRPr lang="en-US" altLang="zh-CN" sz="2400" b="0" i="0">
                  <a:solidFill>
                    <a:srgbClr val="0070C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3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的递推关系式可利用待定系数法）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的通项公式为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30000"/>
                  </a:lnSpc>
                </a:pP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3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3" name="QB_5_BD.1_1#19def4e8c?vbadefaultcenterpage=1&amp;parentnodeid=d488a0c3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425"/>
                <a:ext cx="11182985" cy="1630680"/>
              </a:xfrm>
              <a:prstGeom prst="rect">
                <a:avLst/>
              </a:prstGeom>
              <a:blipFill rotWithShape="1">
                <a:blip r:embed="rId2"/>
                <a:stretch>
                  <a:fillRect b="-267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5_AN.2_1#19def4e8c.blank?vbadefaultcenterpage=1&amp;parentnodeid=d488a0c38&amp;vbapositionanswer=1&amp;vbahtmlprocessed=1"/>
              <p:cNvSpPr/>
              <p:nvPr/>
            </p:nvSpPr>
            <p:spPr>
              <a:xfrm>
                <a:off x="553720" y="2330355"/>
                <a:ext cx="2033143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QB_5_AN.2_1#19def4e8c.blank?vbadefaultcenterpage=1&amp;parentnodeid=d488a0c38&amp;vbapositionanswer=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20" y="2330355"/>
                <a:ext cx="2033143" cy="353441"/>
              </a:xfrm>
              <a:prstGeom prst="rect">
                <a:avLst/>
              </a:prstGeom>
              <a:blipFill rotWithShape="1">
                <a:blip r:embed="rId3"/>
                <a:stretch>
                  <a:fillRect t="-153" r="25" b="-7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5_AS.3_1#19def4e8c?vbadefaultcenterpage=1&amp;parentnodeid=d488a0c38&amp;vbahtmlprocessed=1&amp;bbb=1&amp;hasbroken=1"/>
              <p:cNvSpPr/>
              <p:nvPr/>
            </p:nvSpPr>
            <p:spPr>
              <a:xfrm>
                <a:off x="502920" y="3288380"/>
                <a:ext cx="11183112" cy="330346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3800"/>
                  </a:lnSpc>
                </a:pPr>
                <a:r>
                  <a:rPr lang="en-US" altLang="zh-CN" sz="2400" b="1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b="1" i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34" charset="-120"/>
                </a:endParaRPr>
              </a:p>
              <a:p>
                <a:pPr latinLnBrk="1">
                  <a:lnSpc>
                    <a:spcPct val="13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因为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，所以设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𝜆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，整理得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</m:e>
                    </m:borderBox>
                  </m:oMath>
                </a14:m>
                <a:r>
                  <a:rPr lang="zh-CN" altLang="en-US" sz="2400" b="0" i="0" kern="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审题①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由对应系数相等可得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59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是以4为首项，2为公比的等比数列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37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B_5_AS.3_1#19def4e8c?vbadefaultcenterpage=1&amp;parentnodeid=d488a0c3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88380"/>
                <a:ext cx="11183112" cy="3303461"/>
              </a:xfrm>
              <a:prstGeom prst="rect">
                <a:avLst/>
              </a:prstGeom>
              <a:blipFill rotWithShape="1">
                <a:blip r:embed="rId4"/>
                <a:stretch>
                  <a:fillRect t="-11" r="1" b="-1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445770" y="282829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  <a:sym typeface="+mn-ea"/>
              </a:rPr>
              <a:t>解题观摩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  <a:sym typeface="+mn-ea"/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5" grpId="0" animBg="1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25074def0?vbadefaultcenterpage=1&amp;parentnodeid=26c0da756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5_BD#6ecbc0e42?segpoint=1&amp;vbadefaultcenterpage=1&amp;parentnodeid=25074def0&amp;vbahtmlprocessed=1"/>
              <p:cNvSpPr/>
              <p:nvPr/>
            </p:nvSpPr>
            <p:spPr>
              <a:xfrm>
                <a:off x="502920" y="1241648"/>
                <a:ext cx="11276521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spc="-1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1" i="0" spc="-1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形如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pc="-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spc="-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spc="-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spc="-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spc="-1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spc="-1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spc="-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spc="-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spc="-1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spc="-1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spc="-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d>
                    <m:d>
                      <m:dPr>
                        <m:ctrlPr>
                          <a:rPr lang="en-US" altLang="zh-CN" sz="2400" b="0" i="1" spc="-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spc="-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</m:t>
                        </m:r>
                        <m:r>
                          <a:rPr lang="en-US" altLang="zh-CN" sz="2400" b="0" i="0" spc="-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spc="-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spc="-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spc="-1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spc="-1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400" b="0" i="0" spc="-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</m:t>
                        </m:r>
                        <m:r>
                          <a:rPr lang="en-US" altLang="zh-CN" sz="2400" b="0" i="0" spc="-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1" i="0" spc="-1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的递推式求通项公式的3种类型及解题策略</a:t>
                </a:r>
                <a:endParaRPr lang="en-US" altLang="zh-CN" sz="2400" spc="-100" dirty="0"/>
              </a:p>
            </p:txBody>
          </p:sp>
        </mc:Choice>
        <mc:Fallback>
          <p:sp>
            <p:nvSpPr>
              <p:cNvPr id="3" name="P_5_BD#6ecbc0e42?segpoint=1&amp;vbadefaultcenterpage=1&amp;parentnodeid=25074def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648"/>
                <a:ext cx="11276521" cy="486029"/>
              </a:xfrm>
              <a:prstGeom prst="rect">
                <a:avLst/>
              </a:prstGeom>
              <a:blipFill rotWithShape="1">
                <a:blip r:embed="rId2"/>
                <a:stretch>
                  <a:fillRect t="-46" r="2" b="-12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P_5_BD#6ecbc0e42?colgroup=10,25&amp;vbadefaultcenterpage=1&amp;parentnodeid=25074def0&amp;vbahtmlprocessed=1"/>
              <p:cNvGraphicFramePr>
                <a:graphicFrameLocks noGrp="1"/>
              </p:cNvGraphicFramePr>
              <p:nvPr/>
            </p:nvGraphicFramePr>
            <p:xfrm>
              <a:off x="502920" y="1863948"/>
              <a:ext cx="11155680" cy="3878898"/>
            </p:xfrm>
            <a:graphic>
              <a:graphicData uri="http://schemas.openxmlformats.org/drawingml/2006/table">
                <a:tbl>
                  <a:tblPr/>
                  <a:tblGrid>
                    <a:gridCol w="3218688"/>
                    <a:gridCol w="7936992"/>
                  </a:tblGrid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类型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解题策略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899859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𝐴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≠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0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,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𝐵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≠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0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形如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或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𝐵𝑛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𝐶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的递推关系式可以化为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𝜆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𝜆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或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𝜇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𝜆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𝜇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的形式，构造新的等比数列，求出通项公式，其中变量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𝜆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是关键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5777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𝐵𝑛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𝐴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≠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0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,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,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𝐵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≠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0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cPr/>
                    </a:tc>
                  </a:tr>
                  <a:tr h="158591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𝑡</m:t>
                              </m:r>
                              <m:sSup>
                                <m:sSup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𝐴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,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𝑡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,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𝐵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≠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0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,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形如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𝑡</m:t>
                              </m:r>
                              <m:sSup>
                                <m:sSup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的递推关系式可以两边同时除以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后得到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+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+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1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𝐵</m:t>
                                  </m:r>
                                </m:den>
                              </m:f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𝐵</m:t>
                                      </m:r>
                                    </m:e>
                                    <m:sup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𝐵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，转化为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𝐵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，再参考第一种形式求解即可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P_5_BD#6ecbc0e42?colgroup=10,25&amp;vbadefaultcenterpage=1&amp;parentnodeid=25074def0&amp;vbahtmlprocessed=1"/>
              <p:cNvGraphicFramePr>
                <a:graphicFrameLocks noGrp="1"/>
              </p:cNvGraphicFramePr>
              <p:nvPr/>
            </p:nvGraphicFramePr>
            <p:xfrm>
              <a:off x="502920" y="1863948"/>
              <a:ext cx="11155680" cy="3878898"/>
            </p:xfrm>
            <a:graphic>
              <a:graphicData uri="http://schemas.openxmlformats.org/drawingml/2006/table">
                <a:tbl>
                  <a:tblPr/>
                  <a:tblGrid>
                    <a:gridCol w="3218688"/>
                    <a:gridCol w="7936992"/>
                  </a:tblGrid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类型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解题策略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49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  <a:tr h="9575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 vMerge="1">
                      <a:tcPr/>
                    </a:tc>
                  </a:tr>
                  <a:tr h="162750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b1b553cdc?vbadefaultcenterpage=1&amp;parentnodeid=26c0da756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pic>
        <p:nvPicPr>
          <p:cNvPr id="3" name="C_5_BD#5abf9a283?vbadefaultcenterpage=1&amp;parentnodeid=b1b553cdc&amp;inlineimagemarkindex=1&amp;vbahtmlprocessed=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11" y="1372332"/>
            <a:ext cx="1856232" cy="3840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_5_BD#5abf9a283?vbadefaultcenterpage=1&amp;parentnodeid=b1b553cdc&amp;vbahtmlprocessed=1"/>
              <p:cNvSpPr/>
              <p:nvPr/>
            </p:nvSpPr>
            <p:spPr>
              <a:xfrm>
                <a:off x="502920" y="1241648"/>
                <a:ext cx="11183112" cy="7670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&amp;</a:t>
                </a:r>
                <a:r>
                  <a:rPr lang="en-US" altLang="zh-CN" sz="100" b="0" i="0" kern="0" spc="-9990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1&amp;</a:t>
                </a:r>
                <a:r>
                  <a:rPr lang="en-US" altLang="zh-CN" sz="900" b="0" i="0" kern="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𝒏</m:t>
                        </m:r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𝟏</m:t>
                        </m:r>
                      </m:sub>
                    </m:sSub>
                    <m:r>
                      <a:rPr lang="en-US" altLang="zh-CN" sz="26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6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𝑨</m:t>
                    </m:r>
                    <m:sSub>
                      <m:sSubPr>
                        <m:ctrlPr>
                          <a:rPr lang="en-US" altLang="zh-CN" sz="26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𝒏</m:t>
                        </m:r>
                      </m:sub>
                    </m:sSub>
                    <m:r>
                      <a:rPr lang="en-US" altLang="zh-CN" sz="26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6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𝑩𝒏</m:t>
                    </m:r>
                    <m:r>
                      <a:rPr lang="en-US" altLang="zh-CN" sz="26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6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𝑪</m:t>
                    </m:r>
                    <m:d>
                      <m:dPr>
                        <m:ctrlPr>
                          <a:rPr lang="en-US" altLang="zh-CN" sz="26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𝑨</m:t>
                        </m:r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</m:t>
                        </m:r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𝟎</m:t>
                        </m:r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𝟏</m:t>
                        </m:r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𝑩</m:t>
                        </m:r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</m:t>
                        </m:r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altLang="zh-CN" sz="100" b="1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6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型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C_5_BD#5abf9a283?vbadefaultcenterpage=1&amp;parentnodeid=b1b553cdc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648"/>
                <a:ext cx="11183112" cy="767080"/>
              </a:xfrm>
              <a:prstGeom prst="rect">
                <a:avLst/>
              </a:prstGeom>
              <a:blipFill rotWithShape="1">
                <a:blip r:embed="rId3"/>
                <a:stretch>
                  <a:fillRect t="-29" r="1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O_6_BD.4_1#567a364fd?vbadefaultcenterpage=1&amp;parentnodeid=5abf9a283&amp;vbahtmlprocessed=1"/>
              <p:cNvSpPr/>
              <p:nvPr/>
            </p:nvSpPr>
            <p:spPr>
              <a:xfrm>
                <a:off x="502920" y="1835674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已知在数列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,求数列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的通项公式.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O_6_BD.4_1#567a364fd?vbadefaultcenterpage=1&amp;parentnodeid=5abf9a28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35674"/>
                <a:ext cx="11183112" cy="490030"/>
              </a:xfrm>
              <a:prstGeom prst="rect">
                <a:avLst/>
              </a:prstGeom>
              <a:blipFill rotWithShape="1">
                <a:blip r:embed="rId4"/>
                <a:stretch>
                  <a:fillRect t="-107" r="1" b="-11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O_6_AS.5_1#567a364fd?vbadefaultcenterpage=1&amp;parentnodeid=5abf9a283&amp;vbahtmlprocessed=1&amp;bbb=1&amp;hasbroken=1"/>
              <p:cNvSpPr/>
              <p:nvPr/>
            </p:nvSpPr>
            <p:spPr>
              <a:xfrm>
                <a:off x="502920" y="2333848"/>
                <a:ext cx="11183112" cy="374123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𝜇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整理得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，对应系数相等可得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𝜆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𝜇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𝜆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𝜆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𝜇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,且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是以8为首项，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2为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公比的等比数列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O_6_AS.5_1#567a364fd?vbadefaultcenterpage=1&amp;parentnodeid=5abf9a283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33848"/>
                <a:ext cx="11183112" cy="3741230"/>
              </a:xfrm>
              <a:prstGeom prst="rect">
                <a:avLst/>
              </a:prstGeom>
              <a:blipFill rotWithShape="1">
                <a:blip r:embed="rId5"/>
                <a:stretch>
                  <a:fillRect t="-6" r="-357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375ea2f0f?vbadefaultcenterpage=1&amp;parentnodeid=b1b553cdc&amp;inlineimagemarkindex=2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811" y="886684"/>
            <a:ext cx="1856232" cy="3840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_5_BD#375ea2f0f?vbadefaultcenterpage=1&amp;parentnodeid=b1b553cdc&amp;vbahtmlprocessed=1"/>
              <p:cNvSpPr/>
              <p:nvPr/>
            </p:nvSpPr>
            <p:spPr>
              <a:xfrm>
                <a:off x="502920" y="756000"/>
                <a:ext cx="11183112" cy="76708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&amp;</a:t>
                </a:r>
                <a:r>
                  <a:rPr lang="en-US" altLang="zh-CN" sz="100" b="0" i="0" kern="0" spc="-9990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2&amp;</a:t>
                </a:r>
                <a:r>
                  <a:rPr lang="en-US" altLang="zh-CN" sz="900" b="0" i="0" kern="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𝒏</m:t>
                        </m:r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𝟏</m:t>
                        </m:r>
                      </m:sub>
                    </m:sSub>
                    <m:r>
                      <a:rPr lang="en-US" altLang="zh-CN" sz="26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6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𝑨</m:t>
                    </m:r>
                    <m:sSub>
                      <m:sSubPr>
                        <m:ctrlPr>
                          <a:rPr lang="en-US" altLang="zh-CN" sz="26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𝒂</m:t>
                        </m:r>
                      </m:e>
                      <m:sub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𝒏</m:t>
                        </m:r>
                      </m:sub>
                    </m:sSub>
                    <m:r>
                      <a:rPr lang="en-US" altLang="zh-CN" sz="26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6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𝒕</m:t>
                    </m:r>
                    <m:sSup>
                      <m:sSupPr>
                        <m:ctrlPr>
                          <a:rPr lang="en-US" altLang="zh-CN" sz="26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𝑩</m:t>
                        </m:r>
                      </m:e>
                      <m:sup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𝒏</m:t>
                        </m:r>
                      </m:sup>
                    </m:sSup>
                    <m:d>
                      <m:dPr>
                        <m:ctrlPr>
                          <a:rPr lang="en-US" altLang="zh-CN" sz="26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𝑨</m:t>
                        </m:r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𝑩</m:t>
                        </m:r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𝒕</m:t>
                        </m:r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</m:t>
                        </m:r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𝟎</m:t>
                        </m:r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600" b="1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altLang="zh-CN" sz="100" b="1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6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型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3" name="C_5_BD#375ea2f0f?vbadefaultcenterpage=1&amp;parentnodeid=b1b553cdc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767080"/>
              </a:xfrm>
              <a:prstGeom prst="rect">
                <a:avLst/>
              </a:prstGeom>
              <a:blipFill rotWithShape="1">
                <a:blip r:embed="rId2"/>
                <a:stretch>
                  <a:fillRect t="-46" r="1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O_6_BD.6_1#b43ad3256?vbadefaultcenterpage=1&amp;parentnodeid=375ea2f0f&amp;vbahtmlprocessed=1"/>
              <p:cNvSpPr/>
              <p:nvPr/>
            </p:nvSpPr>
            <p:spPr>
              <a:xfrm>
                <a:off x="502920" y="1350534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已知在数列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,求数列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的通项公式.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O_6_BD.6_1#b43ad3256?vbadefaultcenterpage=1&amp;parentnodeid=375ea2f0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50534"/>
                <a:ext cx="11183112" cy="490030"/>
              </a:xfrm>
              <a:prstGeom prst="rect">
                <a:avLst/>
              </a:prstGeom>
              <a:blipFill rotWithShape="1">
                <a:blip r:embed="rId3"/>
                <a:stretch>
                  <a:fillRect t="-107" r="1" b="-11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O_6_AS.7_1#b43ad3256?vbadefaultcenterpage=1&amp;parentnodeid=375ea2f0f&amp;vbahtmlprocessed=1&amp;bbb=1&amp;hasbroken=1"/>
              <p:cNvSpPr/>
              <p:nvPr/>
            </p:nvSpPr>
            <p:spPr>
              <a:xfrm>
                <a:off x="502920" y="1848708"/>
                <a:ext cx="11183112" cy="467010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，整理得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，对应系数相等可得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,且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为首项，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为公比的等比数列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O_6_AS.7_1#b43ad3256?vbadefaultcenterpage=1&amp;parentnodeid=375ea2f0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48708"/>
                <a:ext cx="11183112" cy="4670108"/>
              </a:xfrm>
              <a:prstGeom prst="rect">
                <a:avLst/>
              </a:prstGeom>
              <a:blipFill rotWithShape="1">
                <a:blip r:embed="rId4"/>
                <a:stretch>
                  <a:fillRect t="-5" r="-84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011b99f7a.fixed?vbadefaultcenterpage=1&amp;parentnodeid=594cb0439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培优点二</a:t>
            </a:r>
            <a:r>
              <a:rPr lang="en-US" altLang="zh-CN" sz="4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取倒数型</a:t>
            </a:r>
            <a:endParaRPr lang="en-US" altLang="zh-CN" sz="4400" dirty="0"/>
          </a:p>
        </p:txBody>
      </p:sp>
      <p:pic>
        <p:nvPicPr>
          <p:cNvPr id="3" name="C_3#011b99f7a.fixed?vbadefaultcenterpage=1&amp;parentnodeid=594cb0439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tags/tag1.xml><?xml version="1.0" encoding="utf-8"?>
<p:tagLst xmlns:p="http://schemas.openxmlformats.org/presentationml/2006/main">
  <p:tag name="commondata" val="eyJoZGlkIjoiMDZiMTU1MDljNDlhODY1MWYwNDk4MjYwNjJlNDA3ZTQifQ=="/>
</p:tagLst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9225</Words>
  <Application>WPS 演示</Application>
  <PresentationFormat>宽屏</PresentationFormat>
  <Paragraphs>202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Arial</vt:lpstr>
      <vt:lpstr>宋体</vt:lpstr>
      <vt:lpstr>Wingdings</vt:lpstr>
      <vt:lpstr>Times New Roman</vt:lpstr>
      <vt:lpstr>微软雅黑</vt:lpstr>
      <vt:lpstr>Times New Roman</vt:lpstr>
      <vt:lpstr>宋体</vt:lpstr>
      <vt:lpstr>Cambria Math</vt:lpstr>
      <vt:lpstr>Arial Unicode MS</vt:lpstr>
      <vt:lpstr>等线</vt:lpstr>
      <vt:lpstr>Calibri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Mr.Lee</cp:lastModifiedBy>
  <cp:revision>7</cp:revision>
  <dcterms:created xsi:type="dcterms:W3CDTF">2023-12-21T09:04:00Z</dcterms:created>
  <dcterms:modified xsi:type="dcterms:W3CDTF">2024-01-11T01:10:36Z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CDE36FC98B51447A9B8C5C3D37F9F16B_12</vt:lpwstr>
  </property>
  <property fmtid="{D5CDD505-2E9C-101B-9397-08002B2CF9AE}" pid="3" name="KSOProductBuildVer">
    <vt:lpwstr>2052-12.1.0.15990</vt:lpwstr>
  </property>
</Properties>
</file>