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87"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12192000" cy="6858000"/>
  <p:notesSz cx="6858000" cy="12192000"/>
  <p:custDataLst>
    <p:tags r:id="rId39"/>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8" d="100"/>
          <a:sy n="98" d="100"/>
        </p:scale>
        <p:origin x="8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gs" Target="tags/tag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df=ea1189cdb">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培优课11 数列的子数列问题</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8DFB1F7A-E86F-4FCD-A68A-2BA8B409308A}"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内容#df=ea1189cdb">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培优课11 数列的子数列问题</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260FB43A-FB0B-48C8-9D56-7690E01753EA}"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内容#df=ea1189cdb">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培优课11 数列的子数列问题</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174496AC-06AA-41CE-8F9C-1E407153D235}"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df=ea1189cdb">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培优课11 数列的子数列问题</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CBC591ED-38C0-4F2F-8073-868848E77CB3}"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内容#df=ea1189cdb">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培优课11 数列的子数列问题</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7879397B-A927-485F-9530-AF25B2A20DD9}"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xin?subject=math#pid=657fab7460819df2225b41b1#tid=6583ecd4737efc0009ee519f#sourcefr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
        <p:nvSpPr>
          <p:cNvPr id="3" name="MasterShapeName"/>
          <p:cNvSpPr/>
          <p:nvPr/>
        </p:nvSpPr>
        <p:spPr>
          <a:xfrm>
            <a:off x="5577840" y="5907024"/>
            <a:ext cx="1801368" cy="859536"/>
          </a:xfrm>
          <a:prstGeom prst="rect">
            <a:avLst/>
          </a:prstGeom>
          <a:noFill/>
        </p:spPr>
        <p:txBody>
          <a:bodyPr wrap="square" lIns="0" tIns="0" rIns="0" bIns="0" rtlCol="0" anchor="ctr"/>
          <a:lstStyle/>
          <a:p>
            <a:pPr algn="ctr"/>
            <a:r>
              <a:rPr lang="en-US" sz="5200" b="1" i="0" dirty="0">
                <a:solidFill>
                  <a:srgbClr val="42ADE2"/>
                </a:solidFill>
                <a:latin typeface="Times New Roman" panose="02020603050405020304" pitchFamily="34" charset="0"/>
                <a:ea typeface="微软雅黑" panose="020B0503020204020204" pitchFamily="34" charset="-122"/>
                <a:cs typeface="Times New Roman" panose="02020603050405020304" pitchFamily="34" charset="-120"/>
              </a:rPr>
              <a:t>数 学</a:t>
            </a:r>
            <a:endParaRPr lang="en-US" sz="5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a:lstStyle/>
          <a:p>
            <a:endParaRPr lang="zh-CN" altLang="en-US"/>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9B067C21-4A0F-4FED-AE3F-3121EBBD1AA5}"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df=ea1189cdb">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培优课11 数列的子数列问题</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EC67D2A6-DC82-4AC9-BB33-787B355EA8C7}"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9.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9.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9.xml"/><Relationship Id="rId2" Type="http://schemas.openxmlformats.org/officeDocument/2006/relationships/image" Target="../media/image32.png"/><Relationship Id="rId1" Type="http://schemas.openxmlformats.org/officeDocument/2006/relationships/image" Target="../media/image16.jpe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9.xml"/><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19.jpeg"/><Relationship Id="rId1"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9.xml"/><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image" Target="../media/image41.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9.xml"/><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9.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10.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9.xml"/><Relationship Id="rId2" Type="http://schemas.openxmlformats.org/officeDocument/2006/relationships/image" Target="../media/image49.png"/><Relationship Id="rId1" Type="http://schemas.openxmlformats.org/officeDocument/2006/relationships/image" Target="../media/image16.jpe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9.xml"/><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19.jpeg"/><Relationship Id="rId1" Type="http://schemas.openxmlformats.org/officeDocument/2006/relationships/image" Target="../media/image18.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9.xml"/><Relationship Id="rId1" Type="http://schemas.openxmlformats.org/officeDocument/2006/relationships/image" Target="../media/image52.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6.xml"/><Relationship Id="rId4" Type="http://schemas.openxmlformats.org/officeDocument/2006/relationships/slide" Target="slide25.xml"/><Relationship Id="rId3" Type="http://schemas.openxmlformats.org/officeDocument/2006/relationships/slide" Target="slide12.xml"/><Relationship Id="rId2" Type="http://schemas.openxmlformats.org/officeDocument/2006/relationships/image" Target="../media/image8.png"/><Relationship Id="rId1" Type="http://schemas.openxmlformats.org/officeDocument/2006/relationships/slide" Target="slide4.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9.xml"/><Relationship Id="rId2" Type="http://schemas.openxmlformats.org/officeDocument/2006/relationships/image" Target="../media/image54.png"/><Relationship Id="rId1" Type="http://schemas.openxmlformats.org/officeDocument/2006/relationships/image" Target="../media/image53.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image" Target="../media/image5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9.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9.xml"/><Relationship Id="rId2" Type="http://schemas.openxmlformats.org/officeDocument/2006/relationships/image" Target="../media/image17.png"/><Relationship Id="rId1" Type="http://schemas.openxmlformats.org/officeDocument/2006/relationships/image" Target="../media/image16.jpe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9.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6394025df?vbadefaultcenterpage=1&amp;parentnodeid=04b77e871&amp;inlineimagemarkindex=2&amp;vbahtmlprocessed=1" descr="preencoded.png"/>
          <p:cNvPicPr>
            <a:picLocks noChangeAspect="1"/>
          </p:cNvPicPr>
          <p:nvPr/>
        </p:nvPicPr>
        <p:blipFill>
          <a:blip r:embed="rId1"/>
          <a:stretch>
            <a:fillRect/>
          </a:stretch>
        </p:blipFill>
        <p:spPr>
          <a:xfrm>
            <a:off x="517811" y="886684"/>
            <a:ext cx="1856232" cy="384048"/>
          </a:xfrm>
          <a:prstGeom prst="rect">
            <a:avLst/>
          </a:prstGeom>
        </p:spPr>
      </p:pic>
      <p:sp>
        <p:nvSpPr>
          <p:cNvPr id="3" name="C_5_BD#6394025df?vbadefaultcenterpage=1&amp;parentnodeid=04b77e871&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2&amp;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将数列通项的分段问题改为数列递推关系的分段问题</a:t>
            </a:r>
            <a:endParaRPr lang="en-US" altLang="zh-CN" sz="100" dirty="0"/>
          </a:p>
        </p:txBody>
      </p:sp>
      <mc:AlternateContent xmlns:mc="http://schemas.openxmlformats.org/markup-compatibility/2006">
        <mc:Choice xmlns:a14="http://schemas.microsoft.com/office/drawing/2010/main" Requires="a14">
          <p:sp>
            <p:nvSpPr>
              <p:cNvPr id="4" name="QO_6_BD.5_1#c7ab26e2e?segpoint=1&amp;vbadefaultcenterpage=1&amp;parentnodeid=6394025df&amp;vbahtmlprocessed=1"/>
              <p:cNvSpPr/>
              <p:nvPr/>
            </p:nvSpPr>
            <p:spPr>
              <a:xfrm>
                <a:off x="502920" y="1289908"/>
                <a:ext cx="11183112" cy="897446"/>
              </a:xfrm>
              <a:prstGeom prst="rect">
                <a:avLst/>
              </a:prstGeom>
              <a:noFill/>
            </p:spPr>
            <p:txBody>
              <a:bodyPr wrap="square" lIns="0" tIns="0" rIns="0" bIns="0" rtlCol="0" anchor="t"/>
              <a:lstStyle/>
              <a:p>
                <a:pPr marL="0"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chemeClr val="tx1"/>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chemeClr val="tx1"/>
                            </a:solidFill>
                            <a:latin typeface="Cambria Math" panose="02040503050406030204" pitchFamily="18" charset="0"/>
                          </a:rPr>
                          <m:t>𝐍</m:t>
                        </m:r>
                      </m:e>
                      <m:sub>
                        <m:r>
                          <a:rPr lang="en-US" altLang="zh-CN" sz="2400" b="0" i="0" dirty="0">
                            <a:solidFill>
                              <a:schemeClr val="tx1"/>
                            </a:solidFill>
                            <a:latin typeface="Cambria Math" panose="02040503050406030204" pitchFamily="18" charset="0"/>
                            <a:ea typeface="微软雅黑" panose="020B0503020204020204" pitchFamily="34" charset="-122"/>
                            <a:cs typeface="Times New Roman" panose="02020603050405020304" pitchFamily="34" charset="-120"/>
                          </a:rPr>
                          <m:t>+</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O_6_BD.5_1#c7ab26e2e?segpoint=1&amp;vbadefaultcenterpage=1&amp;parentnodeid=6394025df&amp;vbahtmlprocessed=1"/>
              <p:cNvSpPr>
                <a:spLocks noRot="1" noChangeAspect="1" noMove="1" noResize="1" noEditPoints="1" noAdjustHandles="1" noChangeArrowheads="1" noChangeShapeType="1" noTextEdit="1"/>
              </p:cNvSpPr>
              <p:nvPr/>
            </p:nvSpPr>
            <p:spPr>
              <a:xfrm>
                <a:off x="502920" y="1289908"/>
                <a:ext cx="11183112" cy="897446"/>
              </a:xfrm>
              <a:prstGeom prst="rect">
                <a:avLst/>
              </a:prstGeom>
              <a:blipFill rotWithShape="1">
                <a:blip r:embed="rId2"/>
                <a:stretch>
                  <a:fillRect t="-25" r="1" b="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O_6_BD.5_2#c7ab26e2e?segpoint=1&amp;vbadefaultcenterpage=1&amp;parentnodeid=6394025df&amp;vbahtmlprocessed=1"/>
              <p:cNvSpPr/>
              <p:nvPr/>
            </p:nvSpPr>
            <p:spPr>
              <a:xfrm>
                <a:off x="502920" y="2191608"/>
                <a:ext cx="11183112" cy="49003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，求证：</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O_6_BD.5_2#c7ab26e2e?segpoint=1&amp;vbadefaultcenterpage=1&amp;parentnodeid=6394025df&amp;vbahtmlprocessed=1"/>
              <p:cNvSpPr>
                <a:spLocks noRot="1" noChangeAspect="1" noMove="1" noResize="1" noEditPoints="1" noAdjustHandles="1" noChangeArrowheads="1" noChangeShapeType="1" noTextEdit="1"/>
              </p:cNvSpPr>
              <p:nvPr/>
            </p:nvSpPr>
            <p:spPr>
              <a:xfrm>
                <a:off x="502920" y="2191608"/>
                <a:ext cx="11183112" cy="490030"/>
              </a:xfrm>
              <a:prstGeom prst="rect">
                <a:avLst/>
              </a:prstGeom>
              <a:blipFill rotWithShape="1">
                <a:blip r:embed="rId3"/>
                <a:stretch>
                  <a:fillRect t="-46" r="1" b="-119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QO_6_BD.5_3#c7ab26e2e?segpoint=1&amp;vbadefaultcenterpage=1&amp;parentnodeid=6394025df&amp;vbahtmlprocessed=1"/>
              <p:cNvSpPr/>
              <p:nvPr/>
            </p:nvSpPr>
            <p:spPr>
              <a:xfrm>
                <a:off x="502920" y="2742851"/>
                <a:ext cx="11183112" cy="49003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2025</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6" name="QO_6_BD.5_3#c7ab26e2e?segpoint=1&amp;vbadefaultcenterpage=1&amp;parentnodeid=6394025df&amp;vbahtmlprocessed=1"/>
              <p:cNvSpPr>
                <a:spLocks noRot="1" noChangeAspect="1" noMove="1" noResize="1" noEditPoints="1" noAdjustHandles="1" noChangeArrowheads="1" noChangeShapeType="1" noTextEdit="1"/>
              </p:cNvSpPr>
              <p:nvPr/>
            </p:nvSpPr>
            <p:spPr>
              <a:xfrm>
                <a:off x="502920" y="2742851"/>
                <a:ext cx="11183112" cy="490030"/>
              </a:xfrm>
              <a:prstGeom prst="rect">
                <a:avLst/>
              </a:prstGeom>
              <a:blipFill rotWithShape="1">
                <a:blip r:embed="rId4"/>
                <a:stretch>
                  <a:fillRect t="-58" r="1" b="-11902"/>
                </a:stretch>
              </a:blipFill>
            </p:spPr>
            <p:txBody>
              <a:bodyPr/>
              <a:lstStyle/>
              <a:p>
                <a:r>
                  <a:rPr lang="zh-CN" altLang="en-US">
                    <a:noFill/>
                  </a:rPr>
                  <a:t> </a:t>
                </a:r>
              </a:p>
            </p:txBody>
          </p:sp>
        </mc:Fallback>
      </mc:AlternateContent>
    </p:spTree>
  </p:cSld>
  <p:clrMapOvr>
    <a:masterClrMapping/>
  </p:clrMapOvr>
  <p:transition>
    <p:split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O_6_AS.6_1#c7ab26e2e?vbadefaultcenterpage=1&amp;parentnodeid=6394025df&amp;vbahtmlprocessed=1&amp;bbb=1&amp;hasbroken=1"/>
              <p:cNvSpPr/>
              <p:nvPr/>
            </p:nvSpPr>
            <p:spPr>
              <a:xfrm>
                <a:off x="502920" y="1656665"/>
                <a:ext cx="11183112" cy="378187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（1）当</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时,总有</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2）当</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为5，2，4，1，2，4，1，2，4，1，</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是从第2项起,</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以3</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为周期的数列</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674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4729</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O_6_AS.6_1#c7ab26e2e?vbadefaultcenterpage=1&amp;parentnodeid=6394025df&amp;vbahtmlprocessed=1&amp;bbb=1&amp;hasbroken=1"/>
              <p:cNvSpPr>
                <a:spLocks noRot="1" noChangeAspect="1" noMove="1" noResize="1" noEditPoints="1" noAdjustHandles="1" noChangeArrowheads="1" noChangeShapeType="1" noTextEdit="1"/>
              </p:cNvSpPr>
              <p:nvPr/>
            </p:nvSpPr>
            <p:spPr>
              <a:xfrm>
                <a:off x="502920" y="1656665"/>
                <a:ext cx="11183112" cy="3781870"/>
              </a:xfrm>
              <a:prstGeom prst="rect">
                <a:avLst/>
              </a:prstGeom>
              <a:blipFill rotWithShape="1">
                <a:blip r:embed="rId1"/>
                <a:stretch>
                  <a:fillRect t="-15" r="1" b="-153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dcb212d77.fixed?vbadefaultcenterpage=1&amp;parentnodeid=ea1189cdb&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培优点二</a:t>
            </a:r>
            <a:r>
              <a:rPr lang="en-US" altLang="zh-CN" sz="4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数列中的奇偶项问题</a:t>
            </a:r>
            <a:endParaRPr lang="en-US" altLang="zh-CN" sz="4400" dirty="0"/>
          </a:p>
        </p:txBody>
      </p:sp>
      <p:pic>
        <p:nvPicPr>
          <p:cNvPr id="3" name="C_3#dcb212d77.fixed?vbadefaultcenterpage=1&amp;parentnodeid=ea1189cdb&amp;vbahtmlprocessed=1" descr="preencoded.png"/>
          <p:cNvPicPr>
            <a:picLocks noChangeAspect="1"/>
          </p:cNvPicPr>
          <p:nvPr/>
        </p:nvPicPr>
        <p:blipFill>
          <a:blip r:embed="rId1"/>
          <a:stretch>
            <a:fillRect/>
          </a:stretch>
        </p:blipFill>
        <p:spPr>
          <a:xfrm>
            <a:off x="1261872" y="3575304"/>
            <a:ext cx="9756648" cy="82296"/>
          </a:xfrm>
          <a:prstGeom prst="rect">
            <a:avLst/>
          </a:prstGeom>
        </p:spPr>
      </p:pic>
    </p:spTree>
  </p:cSld>
  <p:clrMapOvr>
    <a:masterClrMapping/>
  </p:clrMapOvr>
  <p:transition>
    <p:split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cfdf6aa7c?vbadefaultcenterpage=1&amp;parentnodeid=dcb212d77&amp;vbahtmlprocessed=1" descr="preencoded.png"/>
          <p:cNvPicPr>
            <a:picLocks noChangeAspect="1"/>
          </p:cNvPicPr>
          <p:nvPr/>
        </p:nvPicPr>
        <p:blipFill>
          <a:blip r:embed="rId1"/>
          <a:stretch>
            <a:fillRect/>
          </a:stretch>
        </p:blipFill>
        <p:spPr>
          <a:xfrm>
            <a:off x="502920" y="756000"/>
            <a:ext cx="10799064" cy="347472"/>
          </a:xfrm>
          <a:prstGeom prst="rect">
            <a:avLst/>
          </a:prstGeom>
        </p:spPr>
      </p:pic>
      <mc:AlternateContent xmlns:mc="http://schemas.openxmlformats.org/markup-compatibility/2006">
        <mc:Choice xmlns:a14="http://schemas.microsoft.com/office/drawing/2010/main" Requires="a14">
          <p:sp>
            <p:nvSpPr>
              <p:cNvPr id="3" name="QO_5_BD.7_1#af8db524d?vbadefaultcenterpage=1&amp;parentnodeid=cfdf6aa7c&amp;vbahtmlprocessed=1"/>
              <p:cNvSpPr/>
              <p:nvPr/>
            </p:nvSpPr>
            <p:spPr>
              <a:xfrm>
                <a:off x="502920" y="1241648"/>
                <a:ext cx="11183112" cy="2149729"/>
              </a:xfrm>
              <a:prstGeom prst="rect">
                <a:avLst/>
              </a:prstGeom>
              <a:noFill/>
            </p:spPr>
            <p:txBody>
              <a:bodyPr wrap="square" lIns="0" tIns="0" rIns="0" bIns="0" rtlCol="0" anchor="t"/>
              <a:lstStyle/>
              <a:p>
                <a:pPr marL="0"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典例2</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新高考Ⅱ卷）</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为等差数列，</a:t>
                </a:r>
                <a14:m>
                  <m:oMath xmlns:m="http://schemas.openxmlformats.org/officeDocument/2006/math">
                    <m:borderBox>
                      <m:borderBox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为奇数</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为偶数</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e>
                    </m:borderBox>
                  </m:oMath>
                </a14:m>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（审题②</a:t>
                </a:r>
                <a14:m>
                  <m:oMath xmlns:m="http://schemas.openxmlformats.org/officeDocument/2006/math">
                    <m:sSub>
                      <m:sSubPr>
                        <m:ctrlPr>
                          <a:rPr lang="en-US" altLang="zh-CN" sz="2400" b="0" i="1"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,的求解注意分奇偶情况讨论）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记</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分别为数列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a:t>
                </a:r>
                <a14:m>
                  <m:oMath xmlns:m="http://schemas.openxmlformats.org/officeDocument/2006/math">
                    <m:borderBox>
                      <m:borderBox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32</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16</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borderBox>
                  </m:oMath>
                </a14:m>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（审题①</a:t>
                </a:r>
                <a14:m>
                  <m:oMath xmlns:m="http://schemas.openxmlformats.org/officeDocument/2006/math">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的通项公式是关键）</a:t>
                </a:r>
                <a:endPar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endParaRPr>
              </a:p>
            </p:txBody>
          </p:sp>
        </mc:Choice>
        <mc:Fallback>
          <p:sp>
            <p:nvSpPr>
              <p:cNvPr id="3" name="QO_5_BD.7_1#af8db524d?vbadefaultcenterpage=1&amp;parentnodeid=cfdf6aa7c&amp;vbahtmlprocessed=1"/>
              <p:cNvSpPr>
                <a:spLocks noRot="1" noChangeAspect="1" noMove="1" noResize="1" noEditPoints="1" noAdjustHandles="1" noChangeArrowheads="1" noChangeShapeType="1" noTextEdit="1"/>
              </p:cNvSpPr>
              <p:nvPr/>
            </p:nvSpPr>
            <p:spPr>
              <a:xfrm>
                <a:off x="502920" y="1241648"/>
                <a:ext cx="11183112" cy="2149729"/>
              </a:xfrm>
              <a:prstGeom prst="rect">
                <a:avLst/>
              </a:prstGeom>
              <a:blipFill rotWithShape="1">
                <a:blip r:embed="rId2"/>
                <a:stretch>
                  <a:fillRect t="-10" r="1" b="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O_5_BD.7_2#af8db524d?segpoint=1&amp;vbadefaultcenterpage=1&amp;parentnodeid=cfdf6aa7c&amp;vbahtmlprocessed=1"/>
              <p:cNvSpPr/>
              <p:nvPr/>
            </p:nvSpPr>
            <p:spPr>
              <a:xfrm>
                <a:off x="502920" y="3400648"/>
                <a:ext cx="11183112" cy="49003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（1）求</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的通项公式.</a:t>
                </a:r>
                <a:endParaRPr lang="en-US" altLang="zh-CN" sz="2400" dirty="0"/>
              </a:p>
            </p:txBody>
          </p:sp>
        </mc:Choice>
        <mc:Fallback>
          <p:sp>
            <p:nvSpPr>
              <p:cNvPr id="4" name="QO_5_BD.7_2#af8db524d?segpoint=1&amp;vbadefaultcenterpage=1&amp;parentnodeid=cfdf6aa7c&amp;vbahtmlprocessed=1"/>
              <p:cNvSpPr>
                <a:spLocks noRot="1" noChangeAspect="1" noMove="1" noResize="1" noEditPoints="1" noAdjustHandles="1" noChangeArrowheads="1" noChangeShapeType="1" noTextEdit="1"/>
              </p:cNvSpPr>
              <p:nvPr/>
            </p:nvSpPr>
            <p:spPr>
              <a:xfrm>
                <a:off x="502920" y="3400648"/>
                <a:ext cx="11183112" cy="490030"/>
              </a:xfrm>
              <a:prstGeom prst="rect">
                <a:avLst/>
              </a:prstGeom>
              <a:blipFill rotWithShape="1">
                <a:blip r:embed="rId3"/>
                <a:stretch>
                  <a:fillRect t="-46" r="1" b="-119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O_5_BD.7_3#af8db524d?segpoint=1&amp;vbadefaultcenterpage=1&amp;parentnodeid=cfdf6aa7c&amp;vbahtmlprocessed=1"/>
              <p:cNvSpPr/>
              <p:nvPr/>
            </p:nvSpPr>
            <p:spPr>
              <a:xfrm>
                <a:off x="502920" y="3895725"/>
                <a:ext cx="11182985" cy="66294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（2）证明：当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marL="0" algn="l" latinLnBrk="1">
                  <a:lnSpc>
                    <a:spcPct val="150000"/>
                  </a:lnSpc>
                </a:pPr>
                <a:endParaRPr lang="en-US" altLang="zh-CN" sz="2400" dirty="0"/>
              </a:p>
            </p:txBody>
          </p:sp>
        </mc:Choice>
        <mc:Fallback>
          <p:sp>
            <p:nvSpPr>
              <p:cNvPr id="5" name="QO_5_BD.7_3#af8db524d?segpoint=1&amp;vbadefaultcenterpage=1&amp;parentnodeid=cfdf6aa7c&amp;vbahtmlprocessed=1"/>
              <p:cNvSpPr>
                <a:spLocks noRot="1" noChangeAspect="1" noMove="1" noResize="1" noEditPoints="1" noAdjustHandles="1" noChangeArrowheads="1" noChangeShapeType="1" noTextEdit="1"/>
              </p:cNvSpPr>
              <p:nvPr/>
            </p:nvSpPr>
            <p:spPr>
              <a:xfrm>
                <a:off x="502920" y="3895725"/>
                <a:ext cx="11182985" cy="662940"/>
              </a:xfrm>
              <a:prstGeom prst="rect">
                <a:avLst/>
              </a:prstGeom>
              <a:blipFill rotWithShape="1">
                <a:blip r:embed="rId4"/>
                <a:stretch>
                  <a:fillRect b="-65517"/>
                </a:stretch>
              </a:blipFill>
            </p:spPr>
            <p:txBody>
              <a:bodyPr/>
              <a:lstStyle/>
              <a:p>
                <a:r>
                  <a:rPr lang="zh-CN" altLang="en-US">
                    <a:noFill/>
                  </a:rPr>
                  <a:t> </a:t>
                </a:r>
              </a:p>
            </p:txBody>
          </p:sp>
        </mc:Fallback>
      </mc:AlternateContent>
    </p:spTree>
  </p:cSld>
  <p:clrMapOvr>
    <a:masterClrMapping/>
  </p:clrMapOvr>
  <p:transition>
    <p:split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O_5_AS.8_1#af8db524d?vbadefaultcenterpage=1&amp;parentnodeid=cfdf6aa7c&amp;vbahtmlprocessed=1&amp;bbb=1&amp;hasbroken=1"/>
              <p:cNvSpPr/>
              <p:nvPr/>
            </p:nvSpPr>
            <p:spPr>
              <a:xfrm>
                <a:off x="502920" y="1668762"/>
                <a:ext cx="11183112" cy="3783076"/>
              </a:xfrm>
              <a:prstGeom prst="rect">
                <a:avLst/>
              </a:prstGeom>
              <a:noFill/>
            </p:spPr>
            <p:txBody>
              <a:bodyPr wrap="non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（1）设等差数列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的公差为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，而</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为奇数</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为偶数</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1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10000"/>
                  </a:lnSpc>
                </a:pP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于是</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审题①</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a:p>
                <a:pPr algn="l" latinLnBrk="1">
                  <a:lnSpc>
                    <a:spcPct val="11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的通项公式是</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1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2" name="QO_5_AS.8_1#af8db524d?vbadefaultcenterpage=1&amp;parentnodeid=cfdf6aa7c&amp;vbahtmlprocessed=1&amp;bbb=1&amp;hasbroken=1"/>
              <p:cNvSpPr>
                <a:spLocks noRot="1" noChangeAspect="1" noMove="1" noResize="1" noEditPoints="1" noAdjustHandles="1" noChangeArrowheads="1" noChangeShapeType="1" noTextEdit="1"/>
              </p:cNvSpPr>
              <p:nvPr/>
            </p:nvSpPr>
            <p:spPr>
              <a:xfrm>
                <a:off x="502920" y="1668762"/>
                <a:ext cx="11183112" cy="3783076"/>
              </a:xfrm>
              <a:prstGeom prst="rect">
                <a:avLst/>
              </a:prstGeom>
              <a:blipFill rotWithShape="1">
                <a:blip r:embed="rId1"/>
                <a:stretch>
                  <a:fillRect t="-16" r="1" b="10"/>
                </a:stretch>
              </a:blipFill>
            </p:spPr>
            <p:txBody>
              <a:bodyPr/>
              <a:lstStyle/>
              <a:p>
                <a:r>
                  <a:rPr lang="zh-CN" altLang="en-US">
                    <a:noFill/>
                  </a:rPr>
                  <a:t> </a:t>
                </a:r>
              </a:p>
            </p:txBody>
          </p:sp>
        </mc:Fallback>
      </mc:AlternateContent>
      <p:sp>
        <p:nvSpPr>
          <p:cNvPr id="3" name="文本框 2"/>
          <p:cNvSpPr txBox="1"/>
          <p:nvPr/>
        </p:nvSpPr>
        <p:spPr>
          <a:xfrm>
            <a:off x="410210" y="1372235"/>
            <a:ext cx="6096000" cy="645160"/>
          </a:xfrm>
          <a:prstGeom prst="rect">
            <a:avLst/>
          </a:prstGeom>
          <a:noFill/>
        </p:spPr>
        <p:txBody>
          <a:bodyPr wrap="square" rtlCol="0" anchor="t">
            <a:spAutoFit/>
          </a:bodyPr>
          <a:p>
            <a:pPr marL="0" algn="l" latinLnBrk="1">
              <a:lnSpc>
                <a:spcPct val="150000"/>
              </a:lnSpc>
            </a:pP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rPr>
              <a:t>解题观摩</a:t>
            </a:r>
            <a:endPar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endParaRP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bg/>
                                          </p:spTgt>
                                        </p:tgtEl>
                                        <p:attrNameLst>
                                          <p:attrName>style.visibility</p:attrName>
                                        </p:attrNameLst>
                                      </p:cBhvr>
                                      <p:to>
                                        <p:strVal val="visible"/>
                                      </p:to>
                                    </p:set>
                                    <p:animEffect transition="in" filter="wipe(left)">
                                      <p:cBhvr>
                                        <p:cTn id="10" dur="500"/>
                                        <p:tgtEl>
                                          <p:spTgt spid="2">
                                            <p:bg/>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wipe(left)">
                                      <p:cBhvr>
                                        <p:cTn id="13" dur="500"/>
                                        <p:tgtEl>
                                          <p:spTgt spid="2">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wipe(left)">
                                      <p:cBhvr>
                                        <p:cTn id="16" dur="500"/>
                                        <p:tgtEl>
                                          <p:spTgt spid="2">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left)">
                                      <p:cBhvr>
                                        <p:cTn id="19" dur="500"/>
                                        <p:tgtEl>
                                          <p:spTgt spid="2">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left)">
                                      <p:cBhvr>
                                        <p:cTn id="2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O_5_AS.8_2#af8db524d?vbadefaultcenterpage=1&amp;parentnodeid=cfdf6aa7c&amp;vbahtmlprocessed=1&amp;bbb=1&amp;hasbroken=1"/>
              <p:cNvSpPr/>
              <p:nvPr/>
            </p:nvSpPr>
            <p:spPr>
              <a:xfrm>
                <a:off x="502920" y="756000"/>
                <a:ext cx="11183112" cy="6007100"/>
              </a:xfrm>
              <a:prstGeom prst="rect">
                <a:avLst/>
              </a:prstGeom>
              <a:noFill/>
            </p:spPr>
            <p:txBody>
              <a:bodyPr wrap="square" lIns="0" tIns="0" rIns="0" bIns="0" rtlCol="0" anchor="t"/>
              <a:lstStyle/>
              <a:p>
                <a:pPr algn="l" latinLnBrk="1">
                  <a:lnSpc>
                    <a:spcPts val="71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（2）由（1）知，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为奇数</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为偶数</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a:p>
                <a:pPr latinLnBrk="1">
                  <a:lnSpc>
                    <a:spcPts val="6200"/>
                  </a:lnSpc>
                </a:pP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为偶数时</m:t>
                        </m:r>
                      </m:e>
                    </m:borderBox>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审题②</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48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，因此</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a:p>
                <a:pPr latinLnBrk="1">
                  <a:lnSpc>
                    <a:spcPts val="6000"/>
                  </a:lnSpc>
                </a:pP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为奇数时</m:t>
                        </m:r>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审题②</a:t>
                </a:r>
                <a:endParaRPr lang="en-US" altLang="zh-CN" sz="2400" dirty="0"/>
              </a:p>
              <a:p>
                <a:pPr latinLnBrk="1">
                  <a:lnSpc>
                    <a:spcPts val="44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ts val="63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，显然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满足上式，因此当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为奇数时，</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endParaRPr lang="en-US" altLang="zh-CN" sz="2400" dirty="0"/>
              </a:p>
            </p:txBody>
          </p:sp>
        </mc:Choice>
        <mc:Fallback>
          <p:sp>
            <p:nvSpPr>
              <p:cNvPr id="2" name="QO_5_AS.8_2#af8db524d?vbadefaultcenterpage=1&amp;parentnodeid=cfdf6aa7c&amp;vbahtmlprocessed=1&amp;bbb=1&amp;hasbroken=1"/>
              <p:cNvSpPr>
                <a:spLocks noRot="1" noChangeAspect="1" noMove="1" noResize="1" noEditPoints="1" noAdjustHandles="1" noChangeArrowheads="1" noChangeShapeType="1" noTextEdit="1"/>
              </p:cNvSpPr>
              <p:nvPr/>
            </p:nvSpPr>
            <p:spPr>
              <a:xfrm>
                <a:off x="502920" y="756000"/>
                <a:ext cx="11183112" cy="6007100"/>
              </a:xfrm>
              <a:prstGeom prst="rect">
                <a:avLst/>
              </a:prstGeom>
              <a:blipFill rotWithShape="1">
                <a:blip r:embed="rId1"/>
                <a:stretch>
                  <a:fillRect t="-6" r="1" b="-9127"/>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O_5_AS.8_2#af8db524d?vbadefaultcenterpage=1&amp;parentnodeid=cfdf6aa7c&amp;vbahtmlprocessed=1&amp;bbb=1&amp;hasbroken=1"/>
              <p:cNvSpPr/>
              <p:nvPr/>
            </p:nvSpPr>
            <p:spPr>
              <a:xfrm>
                <a:off x="502920" y="2236039"/>
                <a:ext cx="11183112" cy="2643442"/>
              </a:xfrm>
              <a:prstGeom prst="rect">
                <a:avLst/>
              </a:prstGeom>
              <a:noFill/>
            </p:spPr>
            <p:txBody>
              <a:bodyPr wrap="square" lIns="0" tIns="0" rIns="0" bIns="0" rtlCol="0" anchor="t"/>
              <a:lstStyle/>
              <a:p>
                <a:pPr latinLnBrk="1">
                  <a:lnSpc>
                    <a:spcPct val="15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，因此</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综上所述</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O_5_AS.8_2#af8db524d?vbadefaultcenterpage=1&amp;parentnodeid=cfdf6aa7c&amp;vbahtmlprocessed=1&amp;bbb=1&amp;hasbroken=1"/>
              <p:cNvSpPr>
                <a:spLocks noRot="1" noChangeAspect="1" noMove="1" noResize="1" noEditPoints="1" noAdjustHandles="1" noChangeArrowheads="1" noChangeShapeType="1" noTextEdit="1"/>
              </p:cNvSpPr>
              <p:nvPr/>
            </p:nvSpPr>
            <p:spPr>
              <a:xfrm>
                <a:off x="502920" y="2236039"/>
                <a:ext cx="11183112" cy="2643442"/>
              </a:xfrm>
              <a:prstGeom prst="rect">
                <a:avLst/>
              </a:prstGeom>
              <a:blipFill rotWithShape="1">
                <a:blip r:embed="rId1"/>
                <a:stretch>
                  <a:fillRect t="-8" r="1" b="-2157"/>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336c210eb?vbadefaultcenterpage=1&amp;parentnodeid=dcb212d77&amp;vbahtmlprocessed=1" descr="preencoded.png"/>
          <p:cNvPicPr>
            <a:picLocks noChangeAspect="1"/>
          </p:cNvPicPr>
          <p:nvPr/>
        </p:nvPicPr>
        <p:blipFill>
          <a:blip r:embed="rId1"/>
          <a:stretch>
            <a:fillRect/>
          </a:stretch>
        </p:blipFill>
        <p:spPr>
          <a:xfrm>
            <a:off x="502920" y="756000"/>
            <a:ext cx="10799064" cy="347472"/>
          </a:xfrm>
          <a:prstGeom prst="rect">
            <a:avLst/>
          </a:prstGeom>
        </p:spPr>
      </p:pic>
      <mc:AlternateContent xmlns:mc="http://schemas.openxmlformats.org/markup-compatibility/2006">
        <mc:Choice xmlns:a14="http://schemas.microsoft.com/office/drawing/2010/main" Requires="a14">
          <p:sp>
            <p:nvSpPr>
              <p:cNvPr id="3" name="P_5_BD#543684bdf?segpoint=1&amp;vbadefaultcenterpage=1&amp;parentnodeid=336c210eb&amp;vbahtmlprocessed=1"/>
              <p:cNvSpPr/>
              <p:nvPr/>
            </p:nvSpPr>
            <p:spPr>
              <a:xfrm>
                <a:off x="502920" y="1241648"/>
                <a:ext cx="11183112" cy="2715070"/>
              </a:xfrm>
              <a:prstGeom prst="rect">
                <a:avLst/>
              </a:prstGeom>
              <a:noFill/>
            </p:spPr>
            <p:txBody>
              <a:bodyPr wrap="square" lIns="0" tIns="0" rIns="0" bIns="0" rtlCol="0" anchor="t"/>
              <a:lstStyle/>
              <a:p>
                <a:pPr algn="l" latinLnBrk="1">
                  <a:lnSpc>
                    <a:spcPts val="4400"/>
                  </a:lnSpc>
                </a:pP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解答与奇偶项有关的求和问题的关键</a:t>
                </a:r>
                <a:endPar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ts val="4400"/>
                  </a:lnSpc>
                </a:pP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弄清当</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为奇数或偶数时数列的通项公式</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ts val="4400"/>
                  </a:lnSpc>
                </a:pP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弄清当</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为奇数或偶数时数列前</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项中奇数项与偶数项的个数</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对于通项公式分奇、偶不同的数列</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a:t>
                </a:r>
                <a14:m>
                  <m:oMath xmlns:m="http://schemas.openxmlformats.org/officeDocument/2006/math">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时，可以分别求出奇数项的和与</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偶数项的和，也可以先求出</a:t>
                </a:r>
                <a14:m>
                  <m:oMath xmlns:m="http://schemas.openxmlformats.org/officeDocument/2006/math">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sub>
                    </m:sSub>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，再利用</a:t>
                </a:r>
                <a14:m>
                  <m:oMath xmlns:m="http://schemas.openxmlformats.org/officeDocument/2006/math">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sub>
                    </m:s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sub>
                    </m:sSub>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a:t>
                </a:r>
                <a14:m>
                  <m:oMath xmlns:m="http://schemas.openxmlformats.org/officeDocument/2006/math">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chemeClr val="tx1"/>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chemeClr val="tx1"/>
                                </a:solidFill>
                                <a:latin typeface="Cambria Math" panose="02040503050406030204" pitchFamily="18" charset="0"/>
                              </a:rPr>
                              <m:t>𝐍</m:t>
                            </m:r>
                          </m:e>
                          <m:sub>
                            <m:r>
                              <a:rPr lang="en-US" altLang="zh-CN" sz="2400" b="0" i="0" dirty="0">
                                <a:solidFill>
                                  <a:schemeClr val="tx1"/>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P_5_BD#543684bdf?segpoint=1&amp;vbadefaultcenterpage=1&amp;parentnodeid=336c210eb&amp;vbahtmlprocessed=1"/>
              <p:cNvSpPr>
                <a:spLocks noRot="1" noChangeAspect="1" noMove="1" noResize="1" noEditPoints="1" noAdjustHandles="1" noChangeArrowheads="1" noChangeShapeType="1" noTextEdit="1"/>
              </p:cNvSpPr>
              <p:nvPr/>
            </p:nvSpPr>
            <p:spPr>
              <a:xfrm>
                <a:off x="502920" y="1241648"/>
                <a:ext cx="11183112" cy="2715070"/>
              </a:xfrm>
              <a:prstGeom prst="rect">
                <a:avLst/>
              </a:prstGeom>
              <a:blipFill rotWithShape="1">
                <a:blip r:embed="rId2"/>
                <a:stretch>
                  <a:fillRect t="-8" r="1" b="-2150"/>
                </a:stretch>
              </a:blipFill>
            </p:spPr>
            <p:txBody>
              <a:bodyPr/>
              <a:lstStyle/>
              <a:p>
                <a:r>
                  <a:rPr lang="zh-CN" altLang="en-US">
                    <a:noFill/>
                  </a:rPr>
                  <a:t> </a:t>
                </a:r>
              </a:p>
            </p:txBody>
          </p:sp>
        </mc:Fallback>
      </mc:AlternateContent>
    </p:spTree>
  </p:cSld>
  <p:clrMapOvr>
    <a:masterClrMapping/>
  </p:clrMapOvr>
  <p:transition>
    <p:split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2e3f23f27?vbadefaultcenterpage=1&amp;parentnodeid=dcb212d77&amp;vbahtmlprocessed=1" descr="preencoded.png"/>
          <p:cNvPicPr>
            <a:picLocks noChangeAspect="1"/>
          </p:cNvPicPr>
          <p:nvPr/>
        </p:nvPicPr>
        <p:blipFill>
          <a:blip r:embed="rId1"/>
          <a:stretch>
            <a:fillRect/>
          </a:stretch>
        </p:blipFill>
        <p:spPr>
          <a:xfrm>
            <a:off x="502920" y="756000"/>
            <a:ext cx="10799064" cy="347472"/>
          </a:xfrm>
          <a:prstGeom prst="rect">
            <a:avLst/>
          </a:prstGeom>
        </p:spPr>
      </p:pic>
      <p:pic>
        <p:nvPicPr>
          <p:cNvPr id="3" name="C_5_BD#e33c255b5?vbadefaultcenterpage=1&amp;parentnodeid=2e3f23f27&amp;inlineimagemarkindex=3&amp;vbahtmlprocessed=1" descr="preencoded.png"/>
          <p:cNvPicPr>
            <a:picLocks noChangeAspect="1"/>
          </p:cNvPicPr>
          <p:nvPr/>
        </p:nvPicPr>
        <p:blipFill>
          <a:blip r:embed="rId2"/>
          <a:stretch>
            <a:fillRect/>
          </a:stretch>
        </p:blipFill>
        <p:spPr>
          <a:xfrm>
            <a:off x="517811" y="1372332"/>
            <a:ext cx="1856232" cy="384048"/>
          </a:xfrm>
          <a:prstGeom prst="rect">
            <a:avLst/>
          </a:prstGeom>
        </p:spPr>
      </p:pic>
      <p:sp>
        <p:nvSpPr>
          <p:cNvPr id="4" name="C_5_BD#e33c255b5?vbadefaultcenterpage=1&amp;parentnodeid=2e3f23f27&amp;vbahtmlprocessed=1"/>
          <p:cNvSpPr/>
          <p:nvPr/>
        </p:nvSpPr>
        <p:spPr>
          <a:xfrm>
            <a:off x="502920" y="1241648"/>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3&amp;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将数列递推关系的奇偶项问题改为数列通项的奇偶项问题</a:t>
            </a:r>
            <a:endParaRPr lang="en-US" altLang="zh-CN" sz="100" dirty="0"/>
          </a:p>
        </p:txBody>
      </p:sp>
      <mc:AlternateContent xmlns:mc="http://schemas.openxmlformats.org/markup-compatibility/2006">
        <mc:Choice xmlns:a14="http://schemas.microsoft.com/office/drawing/2010/main" Requires="a14">
          <p:sp>
            <p:nvSpPr>
              <p:cNvPr id="5" name="QO_6_BD.9_1#e329c45d6?segpoint=1&amp;vbadefaultcenterpage=1&amp;parentnodeid=e33c255b5&amp;vbahtmlprocessed=1"/>
              <p:cNvSpPr/>
              <p:nvPr/>
            </p:nvSpPr>
            <p:spPr>
              <a:xfrm>
                <a:off x="502920" y="1830991"/>
                <a:ext cx="11183112" cy="103867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南通模拟）</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满足</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为等比数列，且满足</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O_6_BD.9_1#e329c45d6?segpoint=1&amp;vbadefaultcenterpage=1&amp;parentnodeid=e33c255b5&amp;vbahtmlprocessed=1"/>
              <p:cNvSpPr>
                <a:spLocks noRot="1" noChangeAspect="1" noMove="1" noResize="1" noEditPoints="1" noAdjustHandles="1" noChangeArrowheads="1" noChangeShapeType="1" noTextEdit="1"/>
              </p:cNvSpPr>
              <p:nvPr/>
            </p:nvSpPr>
            <p:spPr>
              <a:xfrm>
                <a:off x="502920" y="1830991"/>
                <a:ext cx="11183112" cy="1038670"/>
              </a:xfrm>
              <a:prstGeom prst="rect">
                <a:avLst/>
              </a:prstGeom>
              <a:blipFill rotWithShape="1">
                <a:blip r:embed="rId3"/>
                <a:stretch>
                  <a:fillRect t="-28" r="1" b="-56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QO_6_BD.9_2#e329c45d6?segpoint=1&amp;vbadefaultcenterpage=1&amp;parentnodeid=e33c255b5&amp;vbahtmlprocessed=1"/>
              <p:cNvSpPr/>
              <p:nvPr/>
            </p:nvSpPr>
            <p:spPr>
              <a:xfrm>
                <a:off x="502920" y="2935891"/>
                <a:ext cx="11183112" cy="49003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（1）求数列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的通项公式；</a:t>
                </a:r>
                <a:endParaRPr lang="en-US" altLang="zh-CN" sz="2400" dirty="0"/>
              </a:p>
            </p:txBody>
          </p:sp>
        </mc:Choice>
        <mc:Fallback>
          <p:sp>
            <p:nvSpPr>
              <p:cNvPr id="6" name="QO_6_BD.9_2#e329c45d6?segpoint=1&amp;vbadefaultcenterpage=1&amp;parentnodeid=e33c255b5&amp;vbahtmlprocessed=1"/>
              <p:cNvSpPr>
                <a:spLocks noRot="1" noChangeAspect="1" noMove="1" noResize="1" noEditPoints="1" noAdjustHandles="1" noChangeArrowheads="1" noChangeShapeType="1" noTextEdit="1"/>
              </p:cNvSpPr>
              <p:nvPr/>
            </p:nvSpPr>
            <p:spPr>
              <a:xfrm>
                <a:off x="502920" y="2935891"/>
                <a:ext cx="11183112" cy="490030"/>
              </a:xfrm>
              <a:prstGeom prst="rect">
                <a:avLst/>
              </a:prstGeom>
              <a:blipFill rotWithShape="1">
                <a:blip r:embed="rId4"/>
                <a:stretch>
                  <a:fillRect t="-58" r="1" b="-119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QO_6_BD.9_3#e329c45d6?segpoint=1&amp;vbadefaultcenterpage=1&amp;parentnodeid=e33c255b5&amp;vbahtmlprocessed=1"/>
              <p:cNvSpPr/>
              <p:nvPr/>
            </p:nvSpPr>
            <p:spPr>
              <a:xfrm>
                <a:off x="502920" y="3426048"/>
                <a:ext cx="11183112" cy="1425258"/>
              </a:xfrm>
              <a:prstGeom prst="rect">
                <a:avLst/>
              </a:prstGeom>
              <a:noFill/>
            </p:spPr>
            <p:txBody>
              <a:bodyPr wrap="square" lIns="0" tIns="0" rIns="0" bIns="0" rtlCol="0" anchor="t"/>
              <a:lstStyle/>
              <a:p>
                <a:pPr marL="0" algn="l" latinLnBrk="1">
                  <a:lnSpc>
                    <a:spcPct val="11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（2）若</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成等差数列，记数列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满足</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为奇数</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为偶数</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7" name="QO_6_BD.9_3#e329c45d6?segpoint=1&amp;vbadefaultcenterpage=1&amp;parentnodeid=e33c255b5&amp;vbahtmlprocessed=1"/>
              <p:cNvSpPr>
                <a:spLocks noRot="1" noChangeAspect="1" noMove="1" noResize="1" noEditPoints="1" noAdjustHandles="1" noChangeArrowheads="1" noChangeShapeType="1" noTextEdit="1"/>
              </p:cNvSpPr>
              <p:nvPr/>
            </p:nvSpPr>
            <p:spPr>
              <a:xfrm>
                <a:off x="502920" y="3426048"/>
                <a:ext cx="11183112" cy="1425258"/>
              </a:xfrm>
              <a:prstGeom prst="rect">
                <a:avLst/>
              </a:prstGeom>
              <a:blipFill rotWithShape="1">
                <a:blip r:embed="rId5"/>
                <a:stretch>
                  <a:fillRect t="-16" r="1" b="38"/>
                </a:stretch>
              </a:blipFill>
            </p:spPr>
            <p:txBody>
              <a:bodyPr/>
              <a:lstStyle/>
              <a:p>
                <a:r>
                  <a:rPr lang="zh-CN" altLang="en-US">
                    <a:noFill/>
                  </a:rPr>
                  <a:t> </a:t>
                </a:r>
              </a:p>
            </p:txBody>
          </p:sp>
        </mc:Fallback>
      </mc:AlternateContent>
    </p:spTree>
  </p:cSld>
  <p:clrMapOvr>
    <a:masterClrMapping/>
  </p:clrMapOvr>
  <p:transition>
    <p:split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O_6_AS.10_1#e329c45d6?vbadefaultcenterpage=1&amp;parentnodeid=e33c255b5&amp;vbahtmlprocessed=1&amp;bbb=1&amp;hasbroken=1"/>
              <p:cNvSpPr/>
              <p:nvPr/>
            </p:nvSpPr>
            <p:spPr>
              <a:xfrm>
                <a:off x="502920" y="756000"/>
                <a:ext cx="11183112" cy="5586730"/>
              </a:xfrm>
              <a:prstGeom prst="rect">
                <a:avLst/>
              </a:prstGeom>
              <a:noFill/>
            </p:spPr>
            <p:txBody>
              <a:bodyPr wrap="square" lIns="0" tIns="0" rIns="0" bIns="0" rtlCol="0" anchor="t"/>
              <a:lstStyle/>
              <a:p>
                <a:pPr algn="l" latinLnBrk="1">
                  <a:lnSpc>
                    <a:spcPts val="38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（1）因为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,所以令</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38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为等比数列，所以公比为2，即</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38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是以1为首项，2为公差的等差数列，所以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38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2）由（1）知数列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是公比为2的等比数列，</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38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成等差数列得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65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为奇数</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为偶数</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latinLnBrk="1">
                  <a:lnSpc>
                    <a:spcPts val="38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的奇数项是以1为首项，4为公差的等差数列，偶数项是以4为首项，</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4为公</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ts val="38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比的等比数列，所以</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ts val="56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O_6_AS.10_1#e329c45d6?vbadefaultcenterpage=1&amp;parentnodeid=e33c255b5&amp;vbahtmlprocessed=1&amp;bbb=1&amp;hasbroken=1"/>
              <p:cNvSpPr>
                <a:spLocks noRot="1" noChangeAspect="1" noMove="1" noResize="1" noEditPoints="1" noAdjustHandles="1" noChangeArrowheads="1" noChangeShapeType="1" noTextEdit="1"/>
              </p:cNvSpPr>
              <p:nvPr/>
            </p:nvSpPr>
            <p:spPr>
              <a:xfrm>
                <a:off x="502920" y="756000"/>
                <a:ext cx="11183112" cy="5586730"/>
              </a:xfrm>
              <a:prstGeom prst="rect">
                <a:avLst/>
              </a:prstGeom>
              <a:blipFill rotWithShape="1">
                <a:blip r:embed="rId1"/>
                <a:stretch>
                  <a:fillRect t="-6" r="1" b="-69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wipe(left)">
                                      <p:cBhvr>
                                        <p:cTn id="3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11bce6af9?vbadefaultcenterpage=1&amp;parentnodeid=2e3f23f27&amp;inlineimagemarkindex=4&amp;vbahtmlprocessed=1" descr="preencoded.png"/>
          <p:cNvPicPr>
            <a:picLocks noChangeAspect="1"/>
          </p:cNvPicPr>
          <p:nvPr/>
        </p:nvPicPr>
        <p:blipFill>
          <a:blip r:embed="rId1"/>
          <a:stretch>
            <a:fillRect/>
          </a:stretch>
        </p:blipFill>
        <p:spPr>
          <a:xfrm>
            <a:off x="517811" y="886684"/>
            <a:ext cx="1856232" cy="384048"/>
          </a:xfrm>
          <a:prstGeom prst="rect">
            <a:avLst/>
          </a:prstGeom>
        </p:spPr>
      </p:pic>
      <p:sp>
        <p:nvSpPr>
          <p:cNvPr id="3" name="C_5_BD#11bce6af9?vbadefaultcenterpage=1&amp;parentnodeid=2e3f23f27&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4&amp;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将单数列的奇偶项递推问题改为双数列的奇偶项递推问题</a:t>
            </a:r>
            <a:endParaRPr lang="en-US" altLang="zh-CN" sz="100" dirty="0"/>
          </a:p>
        </p:txBody>
      </p:sp>
      <mc:AlternateContent xmlns:mc="http://schemas.openxmlformats.org/markup-compatibility/2006">
        <mc:Choice xmlns:a14="http://schemas.microsoft.com/office/drawing/2010/main" Requires="a14">
          <p:sp>
            <p:nvSpPr>
              <p:cNvPr id="4" name="QO_6_BD.11_1#06333b47a?segpoint=1&amp;vbadefaultcenterpage=1&amp;parentnodeid=11bce6af9&amp;vbahtmlprocessed=1"/>
              <p:cNvSpPr/>
              <p:nvPr/>
            </p:nvSpPr>
            <p:spPr>
              <a:xfrm>
                <a:off x="502920" y="1345851"/>
                <a:ext cx="11183112" cy="104228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潍坊模拟）</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已知等比数列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的公比</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，满足</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13</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Sup>
                      <m:sSub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sub>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O_6_BD.11_1#06333b47a?segpoint=1&amp;vbadefaultcenterpage=1&amp;parentnodeid=11bce6af9&amp;vbahtmlprocessed=1"/>
              <p:cNvSpPr>
                <a:spLocks noRot="1" noChangeAspect="1" noMove="1" noResize="1" noEditPoints="1" noAdjustHandles="1" noChangeArrowheads="1" noChangeShapeType="1" noTextEdit="1"/>
              </p:cNvSpPr>
              <p:nvPr/>
            </p:nvSpPr>
            <p:spPr>
              <a:xfrm>
                <a:off x="502920" y="1345851"/>
                <a:ext cx="11183112" cy="1042289"/>
              </a:xfrm>
              <a:prstGeom prst="rect">
                <a:avLst/>
              </a:prstGeom>
              <a:blipFill rotWithShape="1">
                <a:blip r:embed="rId2"/>
                <a:stretch>
                  <a:fillRect t="-27" r="1" b="-85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O_6_BD.11_2#06333b47a?segpoint=1&amp;vbadefaultcenterpage=1&amp;parentnodeid=11bce6af9&amp;vbahtmlprocessed=1"/>
              <p:cNvSpPr/>
              <p:nvPr/>
            </p:nvSpPr>
            <p:spPr>
              <a:xfrm>
                <a:off x="502920" y="2450751"/>
                <a:ext cx="11183112" cy="49003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（1）求</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的通项公式；</a:t>
                </a:r>
                <a:endParaRPr lang="en-US" altLang="zh-CN" sz="2400" dirty="0"/>
              </a:p>
            </p:txBody>
          </p:sp>
        </mc:Choice>
        <mc:Fallback>
          <p:sp>
            <p:nvSpPr>
              <p:cNvPr id="5" name="QO_6_BD.11_2#06333b47a?segpoint=1&amp;vbadefaultcenterpage=1&amp;parentnodeid=11bce6af9&amp;vbahtmlprocessed=1"/>
              <p:cNvSpPr>
                <a:spLocks noRot="1" noChangeAspect="1" noMove="1" noResize="1" noEditPoints="1" noAdjustHandles="1" noChangeArrowheads="1" noChangeShapeType="1" noTextEdit="1"/>
              </p:cNvSpPr>
              <p:nvPr/>
            </p:nvSpPr>
            <p:spPr>
              <a:xfrm>
                <a:off x="502920" y="2450751"/>
                <a:ext cx="11183112" cy="490030"/>
              </a:xfrm>
              <a:prstGeom prst="rect">
                <a:avLst/>
              </a:prstGeom>
              <a:blipFill rotWithShape="1">
                <a:blip r:embed="rId3"/>
                <a:stretch>
                  <a:fillRect t="-58" r="1" b="-119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QO_6_BD.11_3#06333b47a?segpoint=1&amp;vbadefaultcenterpage=1&amp;parentnodeid=11bce6af9&amp;vbahtmlprocessed=1"/>
              <p:cNvSpPr/>
              <p:nvPr/>
            </p:nvSpPr>
            <p:spPr>
              <a:xfrm>
                <a:off x="502920" y="2940908"/>
                <a:ext cx="11183112" cy="1044956"/>
              </a:xfrm>
              <a:prstGeom prst="rect">
                <a:avLst/>
              </a:prstGeom>
              <a:noFill/>
            </p:spPr>
            <p:txBody>
              <a:bodyPr wrap="square" lIns="0" tIns="0" rIns="0" bIns="0" rtlCol="0" anchor="t"/>
              <a:lstStyle/>
              <a:p>
                <a:pPr marL="0" algn="l" latinLnBrk="1">
                  <a:lnSpc>
                    <a:spcPct val="11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（2）设</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为奇数</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为偶数</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6" name="QO_6_BD.11_3#06333b47a?segpoint=1&amp;vbadefaultcenterpage=1&amp;parentnodeid=11bce6af9&amp;vbahtmlprocessed=1"/>
              <p:cNvSpPr>
                <a:spLocks noRot="1" noChangeAspect="1" noMove="1" noResize="1" noEditPoints="1" noAdjustHandles="1" noChangeArrowheads="1" noChangeShapeType="1" noTextEdit="1"/>
              </p:cNvSpPr>
              <p:nvPr/>
            </p:nvSpPr>
            <p:spPr>
              <a:xfrm>
                <a:off x="502920" y="2940908"/>
                <a:ext cx="11183112" cy="1044956"/>
              </a:xfrm>
              <a:prstGeom prst="rect">
                <a:avLst/>
              </a:prstGeom>
              <a:blipFill rotWithShape="1">
                <a:blip r:embed="rId4"/>
                <a:stretch>
                  <a:fillRect t="-21" r="1" b="58"/>
                </a:stretch>
              </a:blipFill>
            </p:spPr>
            <p:txBody>
              <a:bodyPr/>
              <a:lstStyle/>
              <a:p>
                <a:r>
                  <a:rPr lang="zh-CN" altLang="en-US">
                    <a:noFill/>
                  </a:rPr>
                  <a:t> </a:t>
                </a:r>
              </a:p>
            </p:txBody>
          </p:sp>
        </mc:Fallback>
      </mc:AlternateContent>
    </p:spTree>
  </p:cSld>
  <p:clrMapOvr>
    <a:masterClrMapping/>
  </p:clrMapOvr>
  <p:transition>
    <p:split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O_6_AS.12_1#06333b47a?vbadefaultcenterpage=1&amp;parentnodeid=11bce6af9&amp;vbahtmlprocessed=1&amp;bbb=1&amp;hasbroken=1"/>
              <p:cNvSpPr/>
              <p:nvPr/>
            </p:nvSpPr>
            <p:spPr>
              <a:xfrm>
                <a:off x="502920" y="1259790"/>
                <a:ext cx="11183112" cy="458832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是公比</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的等比数列，</a:t>
                </a:r>
                <a:endParaRPr lang="en-US" altLang="zh-CN" sz="2400" dirty="0"/>
              </a:p>
              <a:p>
                <a:pPr algn="l"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所以由</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algn="l"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algn="l"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两式相除得</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，整理得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O_6_AS.12_1#06333b47a?vbadefaultcenterpage=1&amp;parentnodeid=11bce6af9&amp;vbahtmlprocessed=1&amp;bbb=1&amp;hasbroken=1"/>
              <p:cNvSpPr>
                <a:spLocks noRot="1" noChangeAspect="1" noMove="1" noResize="1" noEditPoints="1" noAdjustHandles="1" noChangeArrowheads="1" noChangeShapeType="1" noTextEdit="1"/>
              </p:cNvSpPr>
              <p:nvPr/>
            </p:nvSpPr>
            <p:spPr>
              <a:xfrm>
                <a:off x="502920" y="1259790"/>
                <a:ext cx="11183112" cy="4588320"/>
              </a:xfrm>
              <a:prstGeom prst="rect">
                <a:avLst/>
              </a:prstGeom>
              <a:blipFill rotWithShape="1">
                <a:blip r:embed="rId1"/>
                <a:stretch>
                  <a:fillRect t="-13" r="1" b="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O_6_AS.12_2#06333b47a?vbadefaultcenterpage=1&amp;parentnodeid=11bce6af9&amp;vbahtmlprocessed=1"/>
              <p:cNvSpPr/>
              <p:nvPr/>
            </p:nvSpPr>
            <p:spPr>
              <a:xfrm>
                <a:off x="502920" y="1483723"/>
                <a:ext cx="11183112" cy="4178554"/>
              </a:xfrm>
              <a:prstGeom prst="rect">
                <a:avLst/>
              </a:prstGeom>
              <a:noFill/>
            </p:spPr>
            <p:txBody>
              <a:bodyPr wrap="square" lIns="0" tIns="0" rIns="0" bIns="0" rtlCol="0" anchor="t"/>
              <a:lstStyle/>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为奇数时，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为偶数时，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algn="l"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O_6_AS.12_2#06333b47a?vbadefaultcenterpage=1&amp;parentnodeid=11bce6af9&amp;vbahtmlprocessed=1"/>
              <p:cNvSpPr>
                <a:spLocks noRot="1" noChangeAspect="1" noMove="1" noResize="1" noEditPoints="1" noAdjustHandles="1" noChangeArrowheads="1" noChangeShapeType="1" noTextEdit="1"/>
              </p:cNvSpPr>
              <p:nvPr/>
            </p:nvSpPr>
            <p:spPr>
              <a:xfrm>
                <a:off x="502920" y="1483723"/>
                <a:ext cx="11183112" cy="4178554"/>
              </a:xfrm>
              <a:prstGeom prst="rect">
                <a:avLst/>
              </a:prstGeom>
              <a:blipFill rotWithShape="1">
                <a:blip r:embed="rId1"/>
                <a:stretch>
                  <a:fillRect t="-9" r="1" b="-45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edc4f20ef?vbadefaultcenterpage=1&amp;parentnodeid=2e3f23f27&amp;inlineimagemarkindex=5&amp;vbahtmlprocessed=1" descr="preencoded.png"/>
          <p:cNvPicPr>
            <a:picLocks noChangeAspect="1"/>
          </p:cNvPicPr>
          <p:nvPr/>
        </p:nvPicPr>
        <p:blipFill>
          <a:blip r:embed="rId1"/>
          <a:stretch>
            <a:fillRect/>
          </a:stretch>
        </p:blipFill>
        <p:spPr>
          <a:xfrm>
            <a:off x="517811" y="861156"/>
            <a:ext cx="1856232" cy="384048"/>
          </a:xfrm>
          <a:prstGeom prst="rect">
            <a:avLst/>
          </a:prstGeom>
        </p:spPr>
      </p:pic>
      <mc:AlternateContent xmlns:mc="http://schemas.openxmlformats.org/markup-compatibility/2006">
        <mc:Choice xmlns:a14="http://schemas.microsoft.com/office/drawing/2010/main" Requires="a14">
          <p:sp>
            <p:nvSpPr>
              <p:cNvPr id="3" name="C_5_BD#edc4f20ef?vbadefaultcenterpage=1&amp;parentnodeid=2e3f23f27&amp;vbahtmlprocessed=1"/>
              <p:cNvSpPr/>
              <p:nvPr/>
            </p:nvSpPr>
            <p:spPr>
              <a:xfrm>
                <a:off x="502920" y="756000"/>
                <a:ext cx="11183112" cy="1306576"/>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5&amp;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将数列递推关系的奇偶问题改为数列前</a:t>
                </a:r>
                <a14:m>
                  <m:oMath xmlns:m="http://schemas.openxmlformats.org/officeDocument/2006/math">
                    <m:r>
                      <a:rPr lang="en-US" altLang="zh-CN" sz="26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𝒏</m:t>
                    </m:r>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项和与通项交融的数列奇偶问题</a:t>
                </a:r>
                <a:endParaRPr lang="en-US" altLang="zh-CN" sz="100" dirty="0"/>
              </a:p>
            </p:txBody>
          </p:sp>
        </mc:Choice>
        <mc:Fallback>
          <p:sp>
            <p:nvSpPr>
              <p:cNvPr id="3" name="C_5_BD#edc4f20ef?vbadefaultcenterpage=1&amp;parentnodeid=2e3f23f27&amp;vbahtmlprocessed=1"/>
              <p:cNvSpPr>
                <a:spLocks noRot="1" noChangeAspect="1" noMove="1" noResize="1" noEditPoints="1" noAdjustHandles="1" noChangeArrowheads="1" noChangeShapeType="1" noTextEdit="1"/>
              </p:cNvSpPr>
              <p:nvPr/>
            </p:nvSpPr>
            <p:spPr>
              <a:xfrm>
                <a:off x="502920" y="756000"/>
                <a:ext cx="11183112" cy="1306576"/>
              </a:xfrm>
              <a:prstGeom prst="rect">
                <a:avLst/>
              </a:prstGeom>
              <a:blipFill rotWithShape="1">
                <a:blip r:embed="rId2"/>
                <a:stretch>
                  <a:fillRect t="-27" r="1"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O_6_BD.13_1#4c68646af?segpoint=1&amp;vbadefaultcenterpage=1&amp;parentnodeid=edc4f20ef&amp;vbahtmlprocessed=1"/>
              <p:cNvSpPr/>
              <p:nvPr/>
            </p:nvSpPr>
            <p:spPr>
              <a:xfrm>
                <a:off x="502920" y="1942751"/>
                <a:ext cx="11183112" cy="103867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南京模拟）</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已知等差数列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chemeClr val="tx1"/>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chemeClr val="tx1"/>
                                </a:solidFill>
                                <a:latin typeface="Cambria Math" panose="02040503050406030204" pitchFamily="18" charset="0"/>
                              </a:rPr>
                              <m:t>𝐍</m:t>
                            </m:r>
                          </m:e>
                          <m:sub>
                            <m:r>
                              <a:rPr lang="en-US" altLang="zh-CN" sz="2400" b="0" i="0" dirty="0">
                                <a:solidFill>
                                  <a:schemeClr val="tx1"/>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是等比数列，</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O_6_BD.13_1#4c68646af?segpoint=1&amp;vbadefaultcenterpage=1&amp;parentnodeid=edc4f20ef&amp;vbahtmlprocessed=1"/>
              <p:cNvSpPr>
                <a:spLocks noRot="1" noChangeAspect="1" noMove="1" noResize="1" noEditPoints="1" noAdjustHandles="1" noChangeArrowheads="1" noChangeShapeType="1" noTextEdit="1"/>
              </p:cNvSpPr>
              <p:nvPr/>
            </p:nvSpPr>
            <p:spPr>
              <a:xfrm>
                <a:off x="502920" y="1942751"/>
                <a:ext cx="11183112" cy="1038670"/>
              </a:xfrm>
              <a:prstGeom prst="rect">
                <a:avLst/>
              </a:prstGeom>
              <a:blipFill rotWithShape="1">
                <a:blip r:embed="rId3"/>
                <a:stretch>
                  <a:fillRect t="-28" r="1" b="-56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O_6_BD.13_2#4c68646af?segpoint=1&amp;vbadefaultcenterpage=1&amp;parentnodeid=edc4f20ef&amp;vbahtmlprocessed=1"/>
              <p:cNvSpPr/>
              <p:nvPr/>
            </p:nvSpPr>
            <p:spPr>
              <a:xfrm>
                <a:off x="502920" y="3047651"/>
                <a:ext cx="11183112" cy="49003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（1）求数列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和</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的通项公式；</a:t>
                </a:r>
                <a:endParaRPr lang="en-US" altLang="zh-CN" sz="2400" dirty="0"/>
              </a:p>
            </p:txBody>
          </p:sp>
        </mc:Choice>
        <mc:Fallback>
          <p:sp>
            <p:nvSpPr>
              <p:cNvPr id="5" name="QO_6_BD.13_2#4c68646af?segpoint=1&amp;vbadefaultcenterpage=1&amp;parentnodeid=edc4f20ef&amp;vbahtmlprocessed=1"/>
              <p:cNvSpPr>
                <a:spLocks noRot="1" noChangeAspect="1" noMove="1" noResize="1" noEditPoints="1" noAdjustHandles="1" noChangeArrowheads="1" noChangeShapeType="1" noTextEdit="1"/>
              </p:cNvSpPr>
              <p:nvPr/>
            </p:nvSpPr>
            <p:spPr>
              <a:xfrm>
                <a:off x="502920" y="3047651"/>
                <a:ext cx="11183112" cy="490030"/>
              </a:xfrm>
              <a:prstGeom prst="rect">
                <a:avLst/>
              </a:prstGeom>
              <a:blipFill rotWithShape="1">
                <a:blip r:embed="rId4"/>
                <a:stretch>
                  <a:fillRect t="-58" r="1" b="-119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QO_6_BD.13_3#4c68646af?segpoint=1&amp;vbadefaultcenterpage=1&amp;parentnodeid=edc4f20ef&amp;vbahtmlprocessed=1"/>
              <p:cNvSpPr/>
              <p:nvPr/>
            </p:nvSpPr>
            <p:spPr>
              <a:xfrm>
                <a:off x="502920" y="3537808"/>
                <a:ext cx="11183112" cy="1284478"/>
              </a:xfrm>
              <a:prstGeom prst="rect">
                <a:avLst/>
              </a:prstGeom>
              <a:noFill/>
            </p:spPr>
            <p:txBody>
              <a:bodyPr wrap="square" lIns="0" tIns="0" rIns="0" bIns="0" rtlCol="0" anchor="t"/>
              <a:lstStyle/>
              <a:p>
                <a:pPr marL="0" algn="l" latinLnBrk="1">
                  <a:lnSpc>
                    <a:spcPct val="11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（2）若</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num>
                              <m:den>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为奇数</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为偶数</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6" name="QO_6_BD.13_3#4c68646af?segpoint=1&amp;vbadefaultcenterpage=1&amp;parentnodeid=edc4f20ef&amp;vbahtmlprocessed=1"/>
              <p:cNvSpPr>
                <a:spLocks noRot="1" noChangeAspect="1" noMove="1" noResize="1" noEditPoints="1" noAdjustHandles="1" noChangeArrowheads="1" noChangeShapeType="1" noTextEdit="1"/>
              </p:cNvSpPr>
              <p:nvPr/>
            </p:nvSpPr>
            <p:spPr>
              <a:xfrm>
                <a:off x="502920" y="3537808"/>
                <a:ext cx="11183112" cy="1284478"/>
              </a:xfrm>
              <a:prstGeom prst="rect">
                <a:avLst/>
              </a:prstGeom>
              <a:blipFill rotWithShape="1">
                <a:blip r:embed="rId5"/>
                <a:stretch>
                  <a:fillRect t="-17" r="1" b="7"/>
                </a:stretch>
              </a:blipFill>
            </p:spPr>
            <p:txBody>
              <a:bodyPr/>
              <a:lstStyle/>
              <a:p>
                <a:r>
                  <a:rPr lang="zh-CN" altLang="en-US">
                    <a:noFill/>
                  </a:rPr>
                  <a:t> </a:t>
                </a:r>
              </a:p>
            </p:txBody>
          </p:sp>
        </mc:Fallback>
      </mc:AlternateContent>
    </p:spTree>
  </p:cSld>
  <p:clrMapOvr>
    <a:masterClrMapping/>
  </p:clrMapOvr>
  <p:transition>
    <p:split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O_6_AS.14_1#4c68646af?vbadefaultcenterpage=1&amp;parentnodeid=edc4f20ef&amp;vbahtmlprocessed=1&amp;bbb=1&amp;hasbroken=1"/>
              <p:cNvSpPr/>
              <p:nvPr/>
            </p:nvSpPr>
            <p:spPr>
              <a:xfrm>
                <a:off x="502920" y="756000"/>
                <a:ext cx="11183112" cy="5842000"/>
              </a:xfrm>
              <a:prstGeom prst="rect">
                <a:avLst/>
              </a:prstGeom>
              <a:noFill/>
            </p:spPr>
            <p:txBody>
              <a:bodyPr wrap="square" lIns="0" tIns="0" rIns="0" bIns="0" rtlCol="0" anchor="t"/>
              <a:lstStyle/>
              <a:p>
                <a:pPr algn="l" latinLnBrk="1">
                  <a:lnSpc>
                    <a:spcPts val="44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（1）设等差数列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的公差为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，等比数列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的公比为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71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ts val="7100"/>
                  </a:lnSpc>
                </a:pP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latinLnBrk="1">
                  <a:lnSpc>
                    <a:spcPts val="44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102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2）由（1）知，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为奇数</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为偶数</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latinLnBrk="1">
                  <a:lnSpc>
                    <a:spcPts val="32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ts val="48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O_6_AS.14_1#4c68646af?vbadefaultcenterpage=1&amp;parentnodeid=edc4f20ef&amp;vbahtmlprocessed=1&amp;bbb=1&amp;hasbroken=1"/>
              <p:cNvSpPr>
                <a:spLocks noRot="1" noChangeAspect="1" noMove="1" noResize="1" noEditPoints="1" noAdjustHandles="1" noChangeArrowheads="1" noChangeShapeType="1" noTextEdit="1"/>
              </p:cNvSpPr>
              <p:nvPr/>
            </p:nvSpPr>
            <p:spPr>
              <a:xfrm>
                <a:off x="502920" y="756000"/>
                <a:ext cx="11183112" cy="5842000"/>
              </a:xfrm>
              <a:prstGeom prst="rect">
                <a:avLst/>
              </a:prstGeom>
              <a:blipFill rotWithShape="1">
                <a:blip r:embed="rId1"/>
                <a:stretch>
                  <a:fillRect t="-6" r="1" b="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ff4b257fd.fixed?vbadefaultcenterpage=1&amp;parentnodeid=ea1189cdb&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培优点三</a:t>
            </a:r>
            <a:r>
              <a:rPr lang="en-US" altLang="zh-CN" sz="4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两数列的公共项问题</a:t>
            </a:r>
            <a:endParaRPr lang="en-US" altLang="zh-CN" sz="4400" dirty="0"/>
          </a:p>
        </p:txBody>
      </p:sp>
      <p:pic>
        <p:nvPicPr>
          <p:cNvPr id="3" name="C_3#ff4b257fd.fixed?vbadefaultcenterpage=1&amp;parentnodeid=ea1189cdb&amp;vbahtmlprocessed=1" descr="preencoded.png"/>
          <p:cNvPicPr>
            <a:picLocks noChangeAspect="1"/>
          </p:cNvPicPr>
          <p:nvPr/>
        </p:nvPicPr>
        <p:blipFill>
          <a:blip r:embed="rId1"/>
          <a:stretch>
            <a:fillRect/>
          </a:stretch>
        </p:blipFill>
        <p:spPr>
          <a:xfrm>
            <a:off x="1261872" y="3575304"/>
            <a:ext cx="9756648" cy="82296"/>
          </a:xfrm>
          <a:prstGeom prst="rect">
            <a:avLst/>
          </a:prstGeom>
        </p:spPr>
      </p:pic>
    </p:spTree>
  </p:cSld>
  <p:clrMapOvr>
    <a:masterClrMapping/>
  </p:clrMapOvr>
  <p:transition>
    <p:split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a2ad71e37?vbadefaultcenterpage=1&amp;parentnodeid=ff4b257fd&amp;vbahtmlprocessed=1" descr="preencoded.png"/>
          <p:cNvPicPr>
            <a:picLocks noChangeAspect="1"/>
          </p:cNvPicPr>
          <p:nvPr/>
        </p:nvPicPr>
        <p:blipFill>
          <a:blip r:embed="rId1"/>
          <a:stretch>
            <a:fillRect/>
          </a:stretch>
        </p:blipFill>
        <p:spPr>
          <a:xfrm>
            <a:off x="502920" y="756000"/>
            <a:ext cx="10799064" cy="347472"/>
          </a:xfrm>
          <a:prstGeom prst="rect">
            <a:avLst/>
          </a:prstGeom>
        </p:spPr>
      </p:pic>
      <mc:AlternateContent xmlns:mc="http://schemas.openxmlformats.org/markup-compatibility/2006">
        <mc:Choice xmlns:a14="http://schemas.microsoft.com/office/drawing/2010/main" Requires="a14">
          <p:sp>
            <p:nvSpPr>
              <p:cNvPr id="3" name="QO_5_BD.15_1#491fe479f?vbadefaultcenterpage=1&amp;parentnodeid=a2ad71e37&amp;vbahtmlprocessed=1&amp;bbb=1&amp;hasbroken=1"/>
              <p:cNvSpPr/>
              <p:nvPr/>
            </p:nvSpPr>
            <p:spPr>
              <a:xfrm>
                <a:off x="502920" y="1241425"/>
                <a:ext cx="11182985" cy="1856105"/>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典例3</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的通项公式分别为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，将它们的</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borderBox>
                      <m:borderBox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公共项由小到大排列组成数列</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borderBox>
                  </m:oMath>
                </a14:m>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（审题①找到</a:t>
                </a:r>
                <a14:m>
                  <m:oMath xmlns:m="http://schemas.openxmlformats.org/officeDocument/2006/math">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项的等量关系</a:t>
                </a: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，求数</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的通项公式.</a:t>
                </a:r>
                <a:endParaRPr lang="en-US" altLang="zh-CN" sz="2400" dirty="0"/>
              </a:p>
              <a:p>
                <a:pPr latinLnBrk="1">
                  <a:lnSpc>
                    <a:spcPct val="150000"/>
                  </a:lnSpc>
                </a:pPr>
                <a:endParaRPr lang="en-US" altLang="zh-CN" sz="2400" dirty="0"/>
              </a:p>
            </p:txBody>
          </p:sp>
        </mc:Choice>
        <mc:Fallback>
          <p:sp>
            <p:nvSpPr>
              <p:cNvPr id="3" name="QO_5_BD.15_1#491fe479f?vbadefaultcenterpage=1&amp;parentnodeid=a2ad71e37&amp;vbahtmlprocessed=1&amp;bbb=1&amp;hasbroken=1"/>
              <p:cNvSpPr>
                <a:spLocks noRot="1" noChangeAspect="1" noMove="1" noResize="1" noEditPoints="1" noAdjustHandles="1" noChangeArrowheads="1" noChangeShapeType="1" noTextEdit="1"/>
              </p:cNvSpPr>
              <p:nvPr/>
            </p:nvSpPr>
            <p:spPr>
              <a:xfrm>
                <a:off x="502920" y="1241425"/>
                <a:ext cx="11182985" cy="1856105"/>
              </a:xfrm>
              <a:prstGeom prst="rect">
                <a:avLst/>
              </a:prstGeom>
              <a:blipFill rotWithShape="1">
                <a:blip r:embed="rId2"/>
                <a:stretch>
                  <a:fillRect b="-2938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O_5_AS.16_1#491fe479f?vbadefaultcenterpage=1&amp;parentnodeid=a2ad71e37&amp;vbahtmlprocessed=1&amp;bbb=1&amp;hasbroken=1"/>
              <p:cNvSpPr/>
              <p:nvPr/>
            </p:nvSpPr>
            <p:spPr>
              <a:xfrm>
                <a:off x="502920" y="3629248"/>
                <a:ext cx="11183112" cy="2996629"/>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10000"/>
                  </a:lnSpc>
                </a:pP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所以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m:t>
                        </m:r>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审题①</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a:p>
                <a:pPr algn="l"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3,4互质，所以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必为4的倍数，即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14:m>
                  <m:oMath xmlns:m="http://schemas.openxmlformats.org/officeDocument/2006/math">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的通项公式为</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O_5_AS.16_1#491fe479f?vbadefaultcenterpage=1&amp;parentnodeid=a2ad71e37&amp;vbahtmlprocessed=1&amp;bbb=1&amp;hasbroken=1"/>
              <p:cNvSpPr>
                <a:spLocks noRot="1" noChangeAspect="1" noMove="1" noResize="1" noEditPoints="1" noAdjustHandles="1" noChangeArrowheads="1" noChangeShapeType="1" noTextEdit="1"/>
              </p:cNvSpPr>
              <p:nvPr/>
            </p:nvSpPr>
            <p:spPr>
              <a:xfrm>
                <a:off x="502920" y="3629248"/>
                <a:ext cx="11183112" cy="2996629"/>
              </a:xfrm>
              <a:prstGeom prst="rect">
                <a:avLst/>
              </a:prstGeom>
              <a:blipFill rotWithShape="1">
                <a:blip r:embed="rId3"/>
                <a:stretch>
                  <a:fillRect t="-7" r="1" b="-3084"/>
                </a:stretch>
              </a:blipFill>
            </p:spPr>
            <p:txBody>
              <a:bodyPr/>
              <a:lstStyle/>
              <a:p>
                <a:r>
                  <a:rPr lang="zh-CN" altLang="en-US">
                    <a:noFill/>
                  </a:rPr>
                  <a:t> </a:t>
                </a:r>
              </a:p>
            </p:txBody>
          </p:sp>
        </mc:Fallback>
      </mc:AlternateContent>
      <p:sp>
        <p:nvSpPr>
          <p:cNvPr id="5" name="文本框 4"/>
          <p:cNvSpPr txBox="1"/>
          <p:nvPr/>
        </p:nvSpPr>
        <p:spPr>
          <a:xfrm>
            <a:off x="411480" y="3106420"/>
            <a:ext cx="6096000" cy="645160"/>
          </a:xfrm>
          <a:prstGeom prst="rect">
            <a:avLst/>
          </a:prstGeom>
          <a:noFill/>
        </p:spPr>
        <p:txBody>
          <a:bodyPr wrap="square" rtlCol="0" anchor="t">
            <a:spAutoFit/>
          </a:bodyPr>
          <a:p>
            <a:pPr latinLnBrk="1">
              <a:lnSpc>
                <a:spcPct val="150000"/>
              </a:lnSpc>
            </a:pPr>
            <a:r>
              <a:rPr lang="en-US" altLang="zh-CN" sz="2400" b="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rPr>
              <a:t>解题观摩</a:t>
            </a:r>
            <a:endParaRPr lang="en-US" altLang="zh-CN" sz="2400" b="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endParaRP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bg/>
                                          </p:spTgt>
                                        </p:tgtEl>
                                        <p:attrNameLst>
                                          <p:attrName>style.visibility</p:attrName>
                                        </p:attrNameLst>
                                      </p:cBhvr>
                                      <p:to>
                                        <p:strVal val="visible"/>
                                      </p:to>
                                    </p:set>
                                    <p:animEffect transition="in" filter="wipe(left)">
                                      <p:cBhvr>
                                        <p:cTn id="10" dur="500"/>
                                        <p:tgtEl>
                                          <p:spTgt spid="4">
                                            <p:bg/>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ipe(left)">
                                      <p:cBhvr>
                                        <p:cTn id="13" dur="500"/>
                                        <p:tgtEl>
                                          <p:spTgt spid="4">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wipe(left)">
                                      <p:cBhvr>
                                        <p:cTn id="16" dur="500"/>
                                        <p:tgtEl>
                                          <p:spTgt spid="4">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left)">
                                      <p:cBhvr>
                                        <p:cTn id="19" dur="500"/>
                                        <p:tgtEl>
                                          <p:spTgt spid="4">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ae45a2c1a?vbadefaultcenterpage=1&amp;parentnodeid=ff4b257fd&amp;vbahtmlprocessed=1" descr="preencoded.png"/>
          <p:cNvPicPr>
            <a:picLocks noChangeAspect="1"/>
          </p:cNvPicPr>
          <p:nvPr/>
        </p:nvPicPr>
        <p:blipFill>
          <a:blip r:embed="rId1"/>
          <a:stretch>
            <a:fillRect/>
          </a:stretch>
        </p:blipFill>
        <p:spPr>
          <a:xfrm>
            <a:off x="502920" y="756000"/>
            <a:ext cx="10799064" cy="347472"/>
          </a:xfrm>
          <a:prstGeom prst="rect">
            <a:avLst/>
          </a:prstGeom>
        </p:spPr>
      </p:pic>
      <mc:AlternateContent xmlns:mc="http://schemas.openxmlformats.org/markup-compatibility/2006">
        <mc:Choice xmlns:a14="http://schemas.microsoft.com/office/drawing/2010/main" Requires="a14">
          <p:sp>
            <p:nvSpPr>
              <p:cNvPr id="3" name="P_5_BD#dace7d3f4?segpoint=1&amp;vbadefaultcenterpage=1&amp;parentnodeid=ae45a2c1a&amp;vbahtmlprocessed=1"/>
              <p:cNvSpPr/>
              <p:nvPr/>
            </p:nvSpPr>
            <p:spPr>
              <a:xfrm>
                <a:off x="502920" y="1241648"/>
                <a:ext cx="11183112" cy="3243390"/>
              </a:xfrm>
              <a:prstGeom prst="rect">
                <a:avLst/>
              </a:prstGeom>
              <a:noFill/>
            </p:spPr>
            <p:txBody>
              <a:bodyPr wrap="square" lIns="0" tIns="0" rIns="0" bIns="0" rtlCol="0" anchor="t"/>
              <a:lstStyle/>
              <a:p>
                <a:pPr algn="l" latinLnBrk="1">
                  <a:lnSpc>
                    <a:spcPts val="4400"/>
                  </a:lnSpc>
                </a:pP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解决两个等差数列的公共项问题的两种方法</a:t>
                </a:r>
                <a:endPar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不定方程法：列出两个项相等的不定方程，利用数论中的整除知识，求出符合条件的项，并解出相应的通项公式</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周期法（即寻找下一项</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m:rPr>
                        <m:nor/>
                      </m:rP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通过观察找到首项后，从首项开始向后，逐项判断变化较大（如公差的绝对值大）的数列中的项是否为另一个数列中的项，并找到规律（如周期），分析相邻两项之间的关系，从而得到通项公式.</a:t>
                </a:r>
                <a:endParaRPr lang="en-US" altLang="zh-CN" sz="2400" dirty="0"/>
              </a:p>
            </p:txBody>
          </p:sp>
        </mc:Choice>
        <mc:Fallback>
          <p:sp>
            <p:nvSpPr>
              <p:cNvPr id="3" name="P_5_BD#dace7d3f4?segpoint=1&amp;vbadefaultcenterpage=1&amp;parentnodeid=ae45a2c1a&amp;vbahtmlprocessed=1"/>
              <p:cNvSpPr>
                <a:spLocks noRot="1" noChangeAspect="1" noMove="1" noResize="1" noEditPoints="1" noAdjustHandles="1" noChangeArrowheads="1" noChangeShapeType="1" noTextEdit="1"/>
              </p:cNvSpPr>
              <p:nvPr/>
            </p:nvSpPr>
            <p:spPr>
              <a:xfrm>
                <a:off x="502920" y="1241648"/>
                <a:ext cx="11183112" cy="3243390"/>
              </a:xfrm>
              <a:prstGeom prst="rect">
                <a:avLst/>
              </a:prstGeom>
              <a:blipFill rotWithShape="1">
                <a:blip r:embed="rId2"/>
                <a:stretch>
                  <a:fillRect t="-7" r="1" b="-8026"/>
                </a:stretch>
              </a:blipFill>
            </p:spPr>
            <p:txBody>
              <a:bodyPr/>
              <a:lstStyle/>
              <a:p>
                <a:r>
                  <a:rPr lang="zh-CN" altLang="en-US">
                    <a:noFill/>
                  </a:rPr>
                  <a:t> </a:t>
                </a:r>
              </a:p>
            </p:txBody>
          </p:sp>
        </mc:Fallback>
      </mc:AlternateContent>
    </p:spTree>
  </p:cSld>
  <p:clrMapOvr>
    <a:masterClrMapping/>
  </p:clrMapOvr>
  <p:transition>
    <p:split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27585c3aa?vbadefaultcenterpage=1&amp;parentnodeid=ff4b257fd&amp;vbahtmlprocessed=1" descr="preencoded.png"/>
          <p:cNvPicPr>
            <a:picLocks noChangeAspect="1"/>
          </p:cNvPicPr>
          <p:nvPr/>
        </p:nvPicPr>
        <p:blipFill>
          <a:blip r:embed="rId1"/>
          <a:stretch>
            <a:fillRect/>
          </a:stretch>
        </p:blipFill>
        <p:spPr>
          <a:xfrm>
            <a:off x="502920" y="756000"/>
            <a:ext cx="10799064" cy="347472"/>
          </a:xfrm>
          <a:prstGeom prst="rect">
            <a:avLst/>
          </a:prstGeom>
        </p:spPr>
      </p:pic>
      <p:pic>
        <p:nvPicPr>
          <p:cNvPr id="3" name="C_5_BD#bd6524c4c?vbadefaultcenterpage=1&amp;parentnodeid=27585c3aa&amp;inlineimagemarkindex=6&amp;vbahtmlprocessed=1" descr="preencoded.png"/>
          <p:cNvPicPr>
            <a:picLocks noChangeAspect="1"/>
          </p:cNvPicPr>
          <p:nvPr/>
        </p:nvPicPr>
        <p:blipFill>
          <a:blip r:embed="rId2"/>
          <a:stretch>
            <a:fillRect/>
          </a:stretch>
        </p:blipFill>
        <p:spPr>
          <a:xfrm>
            <a:off x="517811" y="1372332"/>
            <a:ext cx="1856232" cy="384048"/>
          </a:xfrm>
          <a:prstGeom prst="rect">
            <a:avLst/>
          </a:prstGeom>
        </p:spPr>
      </p:pic>
      <p:sp>
        <p:nvSpPr>
          <p:cNvPr id="4" name="C_5_BD#bd6524c4c?vbadefaultcenterpage=1&amp;parentnodeid=27585c3aa&amp;vbahtmlprocessed=1"/>
          <p:cNvSpPr/>
          <p:nvPr/>
        </p:nvSpPr>
        <p:spPr>
          <a:xfrm>
            <a:off x="502920" y="1241648"/>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6&amp;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给定数列中一个是等差数列</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，一个是等比数列</a:t>
            </a:r>
            <a:endParaRPr lang="en-US" altLang="zh-CN" sz="100" dirty="0"/>
          </a:p>
        </p:txBody>
      </p:sp>
      <mc:AlternateContent xmlns:mc="http://schemas.openxmlformats.org/markup-compatibility/2006">
        <mc:Choice xmlns:a14="http://schemas.microsoft.com/office/drawing/2010/main" Requires="a14">
          <p:sp>
            <p:nvSpPr>
              <p:cNvPr id="5" name="QB_6_BD.17_1#27fd17395?vbadefaultcenterpage=1&amp;parentnodeid=bd6524c4c&amp;vbahtmlprocessed=1"/>
              <p:cNvSpPr/>
              <p:nvPr/>
            </p:nvSpPr>
            <p:spPr>
              <a:xfrm>
                <a:off x="502920" y="1830991"/>
                <a:ext cx="11183112" cy="1300861"/>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的通项公式分别为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，将这两个数列的公共项按从小到大的顺序排列组成一个新的数列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a:t>
                </a:r>
                <a:r>
                  <a:rPr lang="en-US" altLang="zh-CN" sz="3900" b="0" i="0" u="sng" kern="0" spc="-99900" dirty="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B_6_BD.17_1#27fd17395?vbadefaultcenterpage=1&amp;parentnodeid=bd6524c4c&amp;vbahtmlprocessed=1"/>
              <p:cNvSpPr>
                <a:spLocks noRot="1" noChangeAspect="1" noMove="1" noResize="1" noEditPoints="1" noAdjustHandles="1" noChangeArrowheads="1" noChangeShapeType="1" noTextEdit="1"/>
              </p:cNvSpPr>
              <p:nvPr/>
            </p:nvSpPr>
            <p:spPr>
              <a:xfrm>
                <a:off x="502920" y="1830991"/>
                <a:ext cx="11183112" cy="1300861"/>
              </a:xfrm>
              <a:prstGeom prst="rect">
                <a:avLst/>
              </a:prstGeom>
              <a:blipFill rotWithShape="1">
                <a:blip r:embed="rId3"/>
                <a:stretch>
                  <a:fillRect t="-22" r="1" b="-1068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QB_6_AN.18_1#27fd17395.blank?vbadefaultcenterpage=1&amp;parentnodeid=bd6524c4c&amp;vbapositionanswer=1&amp;vbahtmlprocessed=1&amp;rh=48.6"/>
              <p:cNvSpPr/>
              <p:nvPr/>
            </p:nvSpPr>
            <p:spPr>
              <a:xfrm>
                <a:off x="10324211" y="2488216"/>
                <a:ext cx="965454" cy="561467"/>
              </a:xfrm>
              <a:prstGeom prst="rect">
                <a:avLst/>
              </a:prstGeom>
              <a:noFill/>
            </p:spPr>
            <p:txBody>
              <a:bodyPr wrap="none" lIns="0" tIns="0" rIns="0" bIns="0" rtlCol="0" anchor="t"/>
              <a:lstStyle/>
              <a:p>
                <a:pPr marL="0" algn="ctr" latinLnBrk="1">
                  <a:lnSpc>
                    <a:spcPts val="44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6" name="QB_6_AN.18_1#27fd17395.blank?vbadefaultcenterpage=1&amp;parentnodeid=bd6524c4c&amp;vbapositionanswer=1&amp;vbahtmlprocessed=1&amp;rh=48.6"/>
              <p:cNvSpPr>
                <a:spLocks noRot="1" noChangeAspect="1" noMove="1" noResize="1" noEditPoints="1" noAdjustHandles="1" noChangeArrowheads="1" noChangeShapeType="1" noTextEdit="1"/>
              </p:cNvSpPr>
              <p:nvPr/>
            </p:nvSpPr>
            <p:spPr>
              <a:xfrm>
                <a:off x="10324211" y="2488216"/>
                <a:ext cx="965454" cy="561467"/>
              </a:xfrm>
              <a:prstGeom prst="rect">
                <a:avLst/>
              </a:prstGeom>
              <a:blipFill rotWithShape="1">
                <a:blip r:embed="rId4"/>
                <a:stretch>
                  <a:fillRect l="-39" t="-51" b="7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6_AS.19_1#27fd17395?vbadefaultcenterpage=1&amp;parentnodeid=bd6524c4c&amp;vbahtmlprocessed=1&amp;bbb=1&amp;hasbroken=1"/>
              <p:cNvSpPr/>
              <p:nvPr/>
            </p:nvSpPr>
            <p:spPr>
              <a:xfrm>
                <a:off x="502920" y="1555510"/>
                <a:ext cx="11183112" cy="3984181"/>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由题意，令</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，即2不是数列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的公共项；</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令</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，即4是数列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的公共项；</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令</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，即8不是数列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的公共项；</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令</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，即16是数列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的公共项.</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依此类推</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，可得数列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为4,</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是首项为4，公比为4</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的等比数列，</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项和为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B_6_AS.19_1#27fd17395?vbadefaultcenterpage=1&amp;parentnodeid=bd6524c4c&amp;vbahtmlprocessed=1&amp;bbb=1&amp;hasbroken=1"/>
              <p:cNvSpPr>
                <a:spLocks noRot="1" noChangeAspect="1" noMove="1" noResize="1" noEditPoints="1" noAdjustHandles="1" noChangeArrowheads="1" noChangeShapeType="1" noTextEdit="1"/>
              </p:cNvSpPr>
              <p:nvPr/>
            </p:nvSpPr>
            <p:spPr>
              <a:xfrm>
                <a:off x="502920" y="1555510"/>
                <a:ext cx="11183112" cy="3984181"/>
              </a:xfrm>
              <a:prstGeom prst="rect">
                <a:avLst/>
              </a:prstGeom>
              <a:blipFill rotWithShape="1">
                <a:blip r:embed="rId1"/>
                <a:stretch>
                  <a:fillRect t="-10" r="-1333" b="-365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2_BD#ea1189cdb.fixed?vbadefaultcenterpage=1&amp;parentnodeid=47d8bd8ec&amp;vbahtmlprocessed=1"/>
          <p:cNvSpPr/>
          <p:nvPr/>
        </p:nvSpPr>
        <p:spPr>
          <a:xfrm>
            <a:off x="621792" y="932688"/>
            <a:ext cx="10981944" cy="795528"/>
          </a:xfrm>
          <a:prstGeom prst="rect">
            <a:avLst/>
          </a:prstGeom>
          <a:noFill/>
        </p:spPr>
        <p:txBody>
          <a:bodyPr wrap="square" lIns="0" tIns="0" rIns="0" bIns="0" rtlCol="0" anchor="ctr"/>
          <a:lstStyle/>
          <a:p>
            <a:pPr algn="ctr" latinLnBrk="1">
              <a:lnSpc>
                <a:spcPct val="100000"/>
              </a:lnSpc>
            </a:pP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培优课11</a:t>
            </a:r>
            <a:r>
              <a:rPr lang="en-US" altLang="zh-CN" sz="4000" b="1" i="0" dirty="0">
                <a:solidFill>
                  <a:srgbClr val="01448D"/>
                </a:solidFill>
                <a:latin typeface="宋体" panose="02010600030101010101" pitchFamily="2" charset="-122"/>
                <a:ea typeface="宋体" panose="02010600030101010101" pitchFamily="2" charset="-122"/>
                <a:cs typeface="宋体" panose="02010600030101010101" pitchFamily="34" charset="-120"/>
              </a:rPr>
              <a:t> </a:t>
            </a: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数列的子数列问题</a:t>
            </a:r>
            <a:endParaRPr lang="en-US" altLang="zh-CN" sz="4000" dirty="0"/>
          </a:p>
        </p:txBody>
      </p:sp>
      <p:pic>
        <p:nvPicPr>
          <p:cNvPr id="3" name="C_0#ea1189cdb?linknodeid=1ec819209&amp;catalogrefid=1ec819209&amp;parentnodeid=47d8bd8ec&amp;vbahtmlprocessed=1" descr="preencoded.png">
            <a:hlinkClick r:id="rId1" action="ppaction://hlinksldjump"/>
          </p:cNvPr>
          <p:cNvPicPr>
            <a:picLocks noChangeAspect="1"/>
          </p:cNvPicPr>
          <p:nvPr/>
        </p:nvPicPr>
        <p:blipFill>
          <a:blip r:embed="rId2"/>
          <a:stretch>
            <a:fillRect/>
          </a:stretch>
        </p:blipFill>
        <p:spPr>
          <a:xfrm>
            <a:off x="3136392" y="2651760"/>
            <a:ext cx="502920" cy="502920"/>
          </a:xfrm>
          <a:prstGeom prst="rect">
            <a:avLst/>
          </a:prstGeom>
        </p:spPr>
      </p:pic>
      <p:sp>
        <p:nvSpPr>
          <p:cNvPr id="4" name="C_0#ea1189cdb?linknodeid=1ec819209&amp;catalogrefid=1ec819209&amp;parentnodeid=47d8bd8ec&amp;vbahtmlprocessed=1">
            <a:hlinkClick r:id="rId1" action="ppaction://hlinksldjump"/>
          </p:cNvPr>
          <p:cNvSpPr/>
          <p:nvPr/>
        </p:nvSpPr>
        <p:spPr>
          <a:xfrm>
            <a:off x="3703320" y="2624328"/>
            <a:ext cx="7132320" cy="557784"/>
          </a:xfrm>
          <a:prstGeom prst="rect">
            <a:avLst/>
          </a:prstGeom>
          <a:noFill/>
        </p:spPr>
        <p:txBody>
          <a:bodyPr wrap="square" lIns="0" tIns="0" rIns="0" bIns="0" rtlCol="0" anchor="ctr"/>
          <a:lstStyle/>
          <a:p>
            <a:pPr marL="7175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培优点一</a:t>
            </a:r>
            <a:r>
              <a:rPr lang="en-US" altLang="zh-CN" sz="3100" b="0" i="0" dirty="0">
                <a:solidFill>
                  <a:srgbClr val="E81B23"/>
                </a:solidFill>
                <a:latin typeface="宋体" panose="02010600030101010101" pitchFamily="2" charset="-122"/>
                <a:ea typeface="宋体" panose="02010600030101010101" pitchFamily="2" charset="-122"/>
                <a:cs typeface="宋体" panose="02010600030101010101" pitchFamily="34" charset="-120"/>
              </a:rPr>
              <a:t> </a:t>
            </a: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分段数列</a:t>
            </a:r>
            <a:endParaRPr lang="en-US" altLang="zh-CN" sz="3050" dirty="0"/>
          </a:p>
        </p:txBody>
      </p:sp>
      <p:pic>
        <p:nvPicPr>
          <p:cNvPr id="5" name="C_0#ea1189cdb?linknodeid=dcb212d77&amp;catalogrefid=dcb212d77&amp;parentnodeid=47d8bd8ec&amp;vbahtmlprocessed=1" descr="preencoded.png">
            <a:hlinkClick r:id="rId3" action="ppaction://hlinksldjump"/>
          </p:cNvPr>
          <p:cNvPicPr>
            <a:picLocks noChangeAspect="1"/>
          </p:cNvPicPr>
          <p:nvPr/>
        </p:nvPicPr>
        <p:blipFill>
          <a:blip r:embed="rId2"/>
          <a:stretch>
            <a:fillRect/>
          </a:stretch>
        </p:blipFill>
        <p:spPr>
          <a:xfrm>
            <a:off x="3136392" y="3429000"/>
            <a:ext cx="502920" cy="502920"/>
          </a:xfrm>
          <a:prstGeom prst="rect">
            <a:avLst/>
          </a:prstGeom>
        </p:spPr>
      </p:pic>
      <p:sp>
        <p:nvSpPr>
          <p:cNvPr id="6" name="C_0#ea1189cdb?linknodeid=dcb212d77&amp;catalogrefid=dcb212d77&amp;parentnodeid=47d8bd8ec&amp;vbahtmlprocessed=1">
            <a:hlinkClick r:id="rId3" action="ppaction://hlinksldjump"/>
          </p:cNvPr>
          <p:cNvSpPr/>
          <p:nvPr/>
        </p:nvSpPr>
        <p:spPr>
          <a:xfrm>
            <a:off x="3703320" y="3401568"/>
            <a:ext cx="7132320" cy="557784"/>
          </a:xfrm>
          <a:prstGeom prst="rect">
            <a:avLst/>
          </a:prstGeom>
          <a:noFill/>
        </p:spPr>
        <p:txBody>
          <a:bodyPr wrap="square" lIns="0" tIns="0" rIns="0" bIns="0" rtlCol="0" anchor="ctr"/>
          <a:lstStyle/>
          <a:p>
            <a:pPr marL="7175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培优点二</a:t>
            </a:r>
            <a:r>
              <a:rPr lang="en-US" altLang="zh-CN" sz="3100" b="0" i="0" dirty="0">
                <a:solidFill>
                  <a:srgbClr val="E81B23"/>
                </a:solidFill>
                <a:latin typeface="宋体" panose="02010600030101010101" pitchFamily="2" charset="-122"/>
                <a:ea typeface="宋体" panose="02010600030101010101" pitchFamily="2" charset="-122"/>
                <a:cs typeface="宋体" panose="02010600030101010101" pitchFamily="34" charset="-120"/>
              </a:rPr>
              <a:t> </a:t>
            </a: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数列中的奇偶项问题</a:t>
            </a:r>
            <a:endParaRPr lang="en-US" altLang="zh-CN" sz="3050" dirty="0"/>
          </a:p>
        </p:txBody>
      </p:sp>
      <p:pic>
        <p:nvPicPr>
          <p:cNvPr id="7" name="C_0#ea1189cdb?linknodeid=ff4b257fd&amp;catalogrefid=ff4b257fd&amp;parentnodeid=47d8bd8ec&amp;vbahtmlprocessed=1" descr="preencoded.png">
            <a:hlinkClick r:id="rId4" action="ppaction://hlinksldjump"/>
          </p:cNvPr>
          <p:cNvPicPr>
            <a:picLocks noChangeAspect="1"/>
          </p:cNvPicPr>
          <p:nvPr/>
        </p:nvPicPr>
        <p:blipFill>
          <a:blip r:embed="rId2"/>
          <a:stretch>
            <a:fillRect/>
          </a:stretch>
        </p:blipFill>
        <p:spPr>
          <a:xfrm>
            <a:off x="3136392" y="4206240"/>
            <a:ext cx="502920" cy="502920"/>
          </a:xfrm>
          <a:prstGeom prst="rect">
            <a:avLst/>
          </a:prstGeom>
        </p:spPr>
      </p:pic>
      <p:sp>
        <p:nvSpPr>
          <p:cNvPr id="8" name="C_0#ea1189cdb?linknodeid=ff4b257fd&amp;catalogrefid=ff4b257fd&amp;parentnodeid=47d8bd8ec&amp;vbahtmlprocessed=1">
            <a:hlinkClick r:id="rId4" action="ppaction://hlinksldjump"/>
          </p:cNvPr>
          <p:cNvSpPr/>
          <p:nvPr/>
        </p:nvSpPr>
        <p:spPr>
          <a:xfrm>
            <a:off x="3703320" y="4178808"/>
            <a:ext cx="7132320" cy="557784"/>
          </a:xfrm>
          <a:prstGeom prst="rect">
            <a:avLst/>
          </a:prstGeom>
          <a:noFill/>
        </p:spPr>
        <p:txBody>
          <a:bodyPr wrap="square" lIns="0" tIns="0" rIns="0" bIns="0" rtlCol="0" anchor="ctr"/>
          <a:lstStyle/>
          <a:p>
            <a:pPr marL="7175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培优点三</a:t>
            </a:r>
            <a:r>
              <a:rPr lang="en-US" altLang="zh-CN" sz="3100" b="0" i="0" dirty="0">
                <a:solidFill>
                  <a:srgbClr val="E81B23"/>
                </a:solidFill>
                <a:latin typeface="宋体" panose="02010600030101010101" pitchFamily="2" charset="-122"/>
                <a:ea typeface="宋体" panose="02010600030101010101" pitchFamily="2" charset="-122"/>
                <a:cs typeface="宋体" panose="02010600030101010101" pitchFamily="34" charset="-120"/>
              </a:rPr>
              <a:t> </a:t>
            </a: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两数列的公共项问题</a:t>
            </a:r>
            <a:endParaRPr lang="en-US" altLang="zh-CN" sz="3050" dirty="0"/>
          </a:p>
        </p:txBody>
      </p:sp>
    </p:spTree>
  </p:cSld>
  <p:clrMapOvr>
    <a:masterClrMapping/>
  </p:clrMapOvr>
  <p:transition>
    <p:split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cac2f8dc3?vbadefaultcenterpage=1&amp;parentnodeid=27585c3aa&amp;inlineimagemarkindex=7&amp;vbahtmlprocessed=1" descr="preencoded.png"/>
          <p:cNvPicPr>
            <a:picLocks noChangeAspect="1"/>
          </p:cNvPicPr>
          <p:nvPr/>
        </p:nvPicPr>
        <p:blipFill>
          <a:blip r:embed="rId1"/>
          <a:stretch>
            <a:fillRect/>
          </a:stretch>
        </p:blipFill>
        <p:spPr>
          <a:xfrm>
            <a:off x="517811" y="861156"/>
            <a:ext cx="1856232" cy="384048"/>
          </a:xfrm>
          <a:prstGeom prst="rect">
            <a:avLst/>
          </a:prstGeom>
        </p:spPr>
      </p:pic>
      <p:sp>
        <p:nvSpPr>
          <p:cNvPr id="3" name="C_5_BD#cac2f8dc3?vbadefaultcenterpage=1&amp;parentnodeid=27585c3aa&amp;vbahtmlprocessed=1"/>
          <p:cNvSpPr/>
          <p:nvPr/>
        </p:nvSpPr>
        <p:spPr>
          <a:xfrm>
            <a:off x="502920" y="756000"/>
            <a:ext cx="11183112" cy="1306576"/>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7&amp;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给定数列中一个是等差数列</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，一个是非等差非等比数列，求最小值</a:t>
            </a:r>
            <a:endParaRPr lang="en-US" altLang="zh-CN" sz="100" dirty="0"/>
          </a:p>
        </p:txBody>
      </p:sp>
      <mc:AlternateContent xmlns:mc="http://schemas.openxmlformats.org/markup-compatibility/2006">
        <mc:Choice xmlns:a14="http://schemas.microsoft.com/office/drawing/2010/main" Requires="a14">
          <p:sp>
            <p:nvSpPr>
              <p:cNvPr id="4" name="QB_6_BD.20_1#b285d7196?vbadefaultcenterpage=1&amp;parentnodeid=cac2f8dc3&amp;vbahtmlprocessed=1"/>
              <p:cNvSpPr/>
              <p:nvPr/>
            </p:nvSpPr>
            <p:spPr>
              <a:xfrm>
                <a:off x="502920" y="1942751"/>
                <a:ext cx="11183112" cy="158330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的通项公式分别为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，将这两个数列的公共项按从小到大的顺序排列组成一个新的数列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，则使得</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2025</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成立的</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的最小值为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B_6_BD.20_1#b285d7196?vbadefaultcenterpage=1&amp;parentnodeid=cac2f8dc3&amp;vbahtmlprocessed=1"/>
              <p:cNvSpPr>
                <a:spLocks noRot="1" noChangeAspect="1" noMove="1" noResize="1" noEditPoints="1" noAdjustHandles="1" noChangeArrowheads="1" noChangeShapeType="1" noTextEdit="1"/>
              </p:cNvSpPr>
              <p:nvPr/>
            </p:nvSpPr>
            <p:spPr>
              <a:xfrm>
                <a:off x="502920" y="1942751"/>
                <a:ext cx="11183112" cy="1583309"/>
              </a:xfrm>
              <a:prstGeom prst="rect">
                <a:avLst/>
              </a:prstGeom>
              <a:blipFill rotWithShape="1">
                <a:blip r:embed="rId2"/>
                <a:stretch>
                  <a:fillRect t="-18" r="1" b="-5059"/>
                </a:stretch>
              </a:blipFill>
            </p:spPr>
            <p:txBody>
              <a:bodyPr/>
              <a:lstStyle/>
              <a:p>
                <a:r>
                  <a:rPr lang="zh-CN" altLang="en-US">
                    <a:noFill/>
                  </a:rPr>
                  <a:t> </a:t>
                </a:r>
              </a:p>
            </p:txBody>
          </p:sp>
        </mc:Fallback>
      </mc:AlternateContent>
      <p:sp>
        <p:nvSpPr>
          <p:cNvPr id="5" name="QB_6_AN.21_1#b285d7196.blank?vbadefaultcenterpage=1&amp;parentnodeid=cac2f8dc3&amp;vbapositionanswer=2&amp;vbahtmlprocessed=1"/>
          <p:cNvSpPr/>
          <p:nvPr/>
        </p:nvSpPr>
        <p:spPr>
          <a:xfrm>
            <a:off x="1163320" y="3001931"/>
            <a:ext cx="525463" cy="47860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19</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6_AS.22_1#b285d7196?vbadefaultcenterpage=1&amp;parentnodeid=cac2f8dc3&amp;vbahtmlprocessed=1&amp;bbb=1&amp;hasbroken=1"/>
              <p:cNvSpPr/>
              <p:nvPr/>
            </p:nvSpPr>
            <p:spPr>
              <a:xfrm>
                <a:off x="502920" y="781381"/>
                <a:ext cx="11183112" cy="5507038"/>
              </a:xfrm>
              <a:prstGeom prst="rect">
                <a:avLst/>
              </a:prstGeom>
              <a:noFill/>
            </p:spPr>
            <p:txBody>
              <a:bodyPr wrap="non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令</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𝑖</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𝑖</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𝑖</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𝑖</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𝑖</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𝑖</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𝑖</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𝑖</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𝑖</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𝑖</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𝑖</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是首项为1，且从第二项起的每一项由数列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和</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的项</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按从小到大的顺序排列得到的数列</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，显然数列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和</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都是递增的，</a:t>
                </a:r>
                <a:endParaRPr lang="en-US" altLang="zh-CN" sz="2400" dirty="0"/>
              </a:p>
              <a:p>
                <a:pPr algn="l"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46</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2116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1936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39</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1521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41</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1681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的前18项均小于2025，第19项大于2025，是第一个大于2025的项</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使得</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成立的</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的最小值为19.</a:t>
                </a:r>
                <a:endParaRPr lang="en-US" altLang="zh-CN" sz="2400" dirty="0"/>
              </a:p>
            </p:txBody>
          </p:sp>
        </mc:Choice>
        <mc:Fallback>
          <p:sp>
            <p:nvSpPr>
              <p:cNvPr id="2" name="QB_6_AS.22_1#b285d7196?vbadefaultcenterpage=1&amp;parentnodeid=cac2f8dc3&amp;vbahtmlprocessed=1&amp;bbb=1&amp;hasbroken=1"/>
              <p:cNvSpPr>
                <a:spLocks noRot="1" noChangeAspect="1" noMove="1" noResize="1" noEditPoints="1" noAdjustHandles="1" noChangeArrowheads="1" noChangeShapeType="1" noTextEdit="1"/>
              </p:cNvSpPr>
              <p:nvPr/>
            </p:nvSpPr>
            <p:spPr>
              <a:xfrm>
                <a:off x="502920" y="781381"/>
                <a:ext cx="11183112" cy="5507038"/>
              </a:xfrm>
              <a:prstGeom prst="rect">
                <a:avLst/>
              </a:prstGeom>
              <a:blipFill rotWithShape="1">
                <a:blip r:embed="rId1"/>
                <a:stretch>
                  <a:fillRect t="-6" r="-1174" b="-1845"/>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wipe(left)">
                                      <p:cBhvr>
                                        <p:cTn id="34" dur="500"/>
                                        <p:tgtEl>
                                          <p:spTgt spid="2">
                                            <p:txEl>
                                              <p:pRg st="8" end="8"/>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wipe(left)">
                                      <p:cBhvr>
                                        <p:cTn id="3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1ec819209.fixed?vbadefaultcenterpage=1&amp;parentnodeid=ea1189cdb&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培优点一</a:t>
            </a:r>
            <a:r>
              <a:rPr lang="en-US" altLang="zh-CN" sz="4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分段数列</a:t>
            </a:r>
            <a:endParaRPr lang="en-US" altLang="zh-CN" sz="4400" dirty="0"/>
          </a:p>
        </p:txBody>
      </p:sp>
      <p:pic>
        <p:nvPicPr>
          <p:cNvPr id="3" name="C_3#1ec819209.fixed?vbadefaultcenterpage=1&amp;parentnodeid=ea1189cdb&amp;vbahtmlprocessed=1" descr="preencoded.png"/>
          <p:cNvPicPr>
            <a:picLocks noChangeAspect="1"/>
          </p:cNvPicPr>
          <p:nvPr/>
        </p:nvPicPr>
        <p:blipFill>
          <a:blip r:embed="rId1"/>
          <a:stretch>
            <a:fillRect/>
          </a:stretch>
        </p:blipFill>
        <p:spPr>
          <a:xfrm>
            <a:off x="1261872" y="3575304"/>
            <a:ext cx="9756648" cy="82296"/>
          </a:xfrm>
          <a:prstGeom prst="rect">
            <a:avLst/>
          </a:prstGeom>
        </p:spPr>
      </p:pic>
    </p:spTree>
  </p:cSld>
  <p:clrMapOvr>
    <a:masterClrMapping/>
  </p:clrMapOvr>
  <p:transition>
    <p:split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adb90551c?vbadefaultcenterpage=1&amp;parentnodeid=1ec819209&amp;vbahtmlprocessed=1" descr="preencoded.png"/>
          <p:cNvPicPr>
            <a:picLocks noChangeAspect="1"/>
          </p:cNvPicPr>
          <p:nvPr/>
        </p:nvPicPr>
        <p:blipFill>
          <a:blip r:embed="rId1"/>
          <a:stretch>
            <a:fillRect/>
          </a:stretch>
        </p:blipFill>
        <p:spPr>
          <a:xfrm>
            <a:off x="502920" y="756000"/>
            <a:ext cx="10799064" cy="347472"/>
          </a:xfrm>
          <a:prstGeom prst="rect">
            <a:avLst/>
          </a:prstGeom>
        </p:spPr>
      </p:pic>
      <mc:AlternateContent xmlns:mc="http://schemas.openxmlformats.org/markup-compatibility/2006">
        <mc:Choice xmlns:a14="http://schemas.microsoft.com/office/drawing/2010/main" Requires="a14">
          <p:sp>
            <p:nvSpPr>
              <p:cNvPr id="3" name="QO_5_BD.1_1#6c80af4b0?vbadefaultcenterpage=1&amp;parentnodeid=adb90551c&amp;vbahtmlprocessed=1"/>
              <p:cNvSpPr/>
              <p:nvPr/>
            </p:nvSpPr>
            <p:spPr>
              <a:xfrm>
                <a:off x="502920" y="1241648"/>
                <a:ext cx="11183112" cy="144106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典例1</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是公差不为0的等差数列，</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是等比数列，</a:t>
                </a:r>
                <a:endParaRPr lang="en-US" altLang="zh-CN" sz="2400" dirty="0"/>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borderBox>
                      <m:borderBox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sub>
                        </m:sSub>
                      </m:e>
                    </m:borderBox>
                  </m:oMath>
                </a14:m>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（审题①由</a:t>
                </a:r>
                <a14:m>
                  <m:oMath xmlns:m="http://schemas.openxmlformats.org/officeDocument/2006/math">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是等比数列可求</a:t>
                </a:r>
                <a14:m>
                  <m:oMath xmlns:m="http://schemas.openxmlformats.org/officeDocument/2006/math">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的公差）</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O_5_BD.1_1#6c80af4b0?vbadefaultcenterpage=1&amp;parentnodeid=adb90551c&amp;vbahtmlprocessed=1"/>
              <p:cNvSpPr>
                <a:spLocks noRot="1" noChangeAspect="1" noMove="1" noResize="1" noEditPoints="1" noAdjustHandles="1" noChangeArrowheads="1" noChangeShapeType="1" noTextEdit="1"/>
              </p:cNvSpPr>
              <p:nvPr/>
            </p:nvSpPr>
            <p:spPr>
              <a:xfrm>
                <a:off x="502920" y="1241648"/>
                <a:ext cx="11183112" cy="1441069"/>
              </a:xfrm>
              <a:prstGeom prst="rect">
                <a:avLst/>
              </a:prstGeom>
              <a:blipFill rotWithShape="1">
                <a:blip r:embed="rId2"/>
                <a:stretch>
                  <a:fillRect t="-15" r="1" b="-64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O_5_BD.1_2#6c80af4b0?segpoint=1&amp;vbadefaultcenterpage=1&amp;parentnodeid=adb90551c&amp;vbahtmlprocessed=1"/>
              <p:cNvSpPr/>
              <p:nvPr/>
            </p:nvSpPr>
            <p:spPr>
              <a:xfrm>
                <a:off x="502920" y="2689448"/>
                <a:ext cx="11183112" cy="49003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（1）求数列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的通项公式；</a:t>
                </a:r>
                <a:endParaRPr lang="en-US" altLang="zh-CN" sz="2400" dirty="0"/>
              </a:p>
            </p:txBody>
          </p:sp>
        </mc:Choice>
        <mc:Fallback>
          <p:sp>
            <p:nvSpPr>
              <p:cNvPr id="4" name="QO_5_BD.1_2#6c80af4b0?segpoint=1&amp;vbadefaultcenterpage=1&amp;parentnodeid=adb90551c&amp;vbahtmlprocessed=1"/>
              <p:cNvSpPr>
                <a:spLocks noRot="1" noChangeAspect="1" noMove="1" noResize="1" noEditPoints="1" noAdjustHandles="1" noChangeArrowheads="1" noChangeShapeType="1" noTextEdit="1"/>
              </p:cNvSpPr>
              <p:nvPr/>
            </p:nvSpPr>
            <p:spPr>
              <a:xfrm>
                <a:off x="502920" y="2689448"/>
                <a:ext cx="11183112" cy="490030"/>
              </a:xfrm>
              <a:prstGeom prst="rect">
                <a:avLst/>
              </a:prstGeom>
              <a:blipFill rotWithShape="1">
                <a:blip r:embed="rId3"/>
                <a:stretch>
                  <a:fillRect t="-46" r="1" b="-119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O_5_BD.1_3#6c80af4b0?segpoint=1&amp;vbadefaultcenterpage=1&amp;parentnodeid=adb90551c&amp;vbahtmlprocessed=1&amp;bbb=1&amp;hasbroken=1"/>
              <p:cNvSpPr/>
              <p:nvPr/>
            </p:nvSpPr>
            <p:spPr>
              <a:xfrm>
                <a:off x="502920" y="3184525"/>
                <a:ext cx="11182985" cy="1433195"/>
              </a:xfrm>
              <a:prstGeom prst="rect">
                <a:avLst/>
              </a:prstGeom>
              <a:noFill/>
            </p:spPr>
            <p:txBody>
              <a:bodyPr wrap="none" lIns="0" tIns="0" rIns="0" bIns="0" rtlCol="0" anchor="t"/>
              <a:lstStyle/>
              <a:p>
                <a:pPr algn="l" latinLnBrk="1">
                  <a:lnSpc>
                    <a:spcPct val="11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（2）设</a:t>
                </a:r>
                <a14:m>
                  <m:oMath xmlns:m="http://schemas.openxmlformats.org/officeDocument/2006/math">
                    <m:borderBox>
                      <m:borderBox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8</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chemeClr val="tx1"/>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chemeClr val="tx1"/>
                                </a:solidFill>
                                <a:latin typeface="Cambria Math" panose="02040503050406030204" pitchFamily="18" charset="0"/>
                              </a:rPr>
                              <m:t>𝐍</m:t>
                            </m:r>
                          </m:e>
                          <m:sub>
                            <m:r>
                              <a:rPr lang="en-US" altLang="zh-CN" sz="2400" b="0" i="0" dirty="0">
                                <a:solidFill>
                                  <a:schemeClr val="tx1"/>
                                </a:solidFill>
                                <a:latin typeface="Cambria Math" panose="02040503050406030204" pitchFamily="18" charset="0"/>
                                <a:ea typeface="微软雅黑" panose="020B0503020204020204" pitchFamily="34" charset="-122"/>
                                <a:cs typeface="Times New Roman" panose="02020603050405020304" pitchFamily="34" charset="-120"/>
                              </a:rPr>
                              <m:t>+</m:t>
                            </m:r>
                          </m:sub>
                        </m:sSub>
                      </m:e>
                    </m:borderBox>
                  </m:oMath>
                </a14:m>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（审题②</a:t>
                </a:r>
                <a14:m>
                  <m:oMath xmlns:m="http://schemas.openxmlformats.org/officeDocument/2006/math">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70C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是分段数列,要按不同范围求和</a:t>
                </a:r>
                <a:r>
                  <a:rPr lang="en-US" altLang="zh-CN" sz="2400" b="0" i="0">
                    <a:solidFill>
                      <a:srgbClr val="0070C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1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endParaRPr lang="en-US" altLang="zh-CN" sz="2400" dirty="0"/>
              </a:p>
            </p:txBody>
          </p:sp>
        </mc:Choice>
        <mc:Fallback>
          <p:sp>
            <p:nvSpPr>
              <p:cNvPr id="5" name="QO_5_BD.1_3#6c80af4b0?segpoint=1&amp;vbadefaultcenterpage=1&amp;parentnodeid=adb90551c&amp;vbahtmlprocessed=1&amp;bbb=1&amp;hasbroken=1"/>
              <p:cNvSpPr>
                <a:spLocks noRot="1" noChangeAspect="1" noMove="1" noResize="1" noEditPoints="1" noAdjustHandles="1" noChangeArrowheads="1" noChangeShapeType="1" noTextEdit="1"/>
              </p:cNvSpPr>
              <p:nvPr/>
            </p:nvSpPr>
            <p:spPr>
              <a:xfrm>
                <a:off x="502920" y="3184525"/>
                <a:ext cx="11182985" cy="1433195"/>
              </a:xfrm>
              <a:prstGeom prst="rect">
                <a:avLst/>
              </a:prstGeom>
              <a:blipFill rotWithShape="1">
                <a:blip r:embed="rId4"/>
                <a:stretch>
                  <a:fillRect r="-108" b="-29597"/>
                </a:stretch>
              </a:blipFill>
            </p:spPr>
            <p:txBody>
              <a:bodyPr/>
              <a:lstStyle/>
              <a:p>
                <a:r>
                  <a:rPr lang="zh-CN" altLang="en-US">
                    <a:noFill/>
                  </a:rPr>
                  <a:t> </a:t>
                </a:r>
              </a:p>
            </p:txBody>
          </p:sp>
        </mc:Fallback>
      </mc:AlternateContent>
    </p:spTree>
  </p:cSld>
  <p:clrMapOvr>
    <a:masterClrMapping/>
  </p:clrMapOvr>
  <p:transition>
    <p:split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O_5_AS.2_1#6c80af4b0?vbadefaultcenterpage=1&amp;parentnodeid=adb90551c&amp;vbahtmlprocessed=1&amp;bbb=1&amp;hasbroken=1"/>
              <p:cNvSpPr/>
              <p:nvPr/>
            </p:nvSpPr>
            <p:spPr>
              <a:xfrm>
                <a:off x="502920" y="1374186"/>
                <a:ext cx="11183112" cy="4346829"/>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（1）设等差数列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的公差为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10000"/>
                  </a:lnSpc>
                </a:pP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因为数列</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是等比数列，所以</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即</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审题①</a:t>
                </a:r>
                <a:endParaRPr lang="en-US" altLang="zh-CN" sz="2400" dirty="0"/>
              </a:p>
              <a:p>
                <a:pPr algn="l"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1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的公比</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num>
                      <m:den>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num>
                      <m:den>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e>
                        </m:d>
                      </m:num>
                      <m:den>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1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2" name="QO_5_AS.2_1#6c80af4b0?vbadefaultcenterpage=1&amp;parentnodeid=adb90551c&amp;vbahtmlprocessed=1&amp;bbb=1&amp;hasbroken=1"/>
              <p:cNvSpPr>
                <a:spLocks noRot="1" noChangeAspect="1" noMove="1" noResize="1" noEditPoints="1" noAdjustHandles="1" noChangeArrowheads="1" noChangeShapeType="1" noTextEdit="1"/>
              </p:cNvSpPr>
              <p:nvPr/>
            </p:nvSpPr>
            <p:spPr>
              <a:xfrm>
                <a:off x="502920" y="1374186"/>
                <a:ext cx="11183112" cy="4346829"/>
              </a:xfrm>
              <a:prstGeom prst="rect">
                <a:avLst/>
              </a:prstGeom>
              <a:blipFill rotWithShape="1">
                <a:blip r:embed="rId1"/>
                <a:stretch>
                  <a:fillRect t="-1" r="1" b="7"/>
                </a:stretch>
              </a:blipFill>
            </p:spPr>
            <p:txBody>
              <a:bodyPr/>
              <a:lstStyle/>
              <a:p>
                <a:r>
                  <a:rPr lang="zh-CN" altLang="en-US">
                    <a:noFill/>
                  </a:rPr>
                  <a:t> </a:t>
                </a:r>
              </a:p>
            </p:txBody>
          </p:sp>
        </mc:Fallback>
      </mc:AlternateContent>
      <p:sp>
        <p:nvSpPr>
          <p:cNvPr id="4" name="文本框 3"/>
          <p:cNvSpPr txBox="1"/>
          <p:nvPr/>
        </p:nvSpPr>
        <p:spPr>
          <a:xfrm>
            <a:off x="348615" y="809625"/>
            <a:ext cx="6096000" cy="645160"/>
          </a:xfrm>
          <a:prstGeom prst="rect">
            <a:avLst/>
          </a:prstGeom>
          <a:noFill/>
        </p:spPr>
        <p:txBody>
          <a:bodyPr wrap="square" rtlCol="0" anchor="t">
            <a:spAutoFit/>
          </a:bodyPr>
          <a:p>
            <a:pPr latinLnBrk="1">
              <a:lnSpc>
                <a:spcPct val="150000"/>
              </a:lnSpc>
            </a:pPr>
            <a:r>
              <a:rPr lang="en-US" altLang="zh-CN" sz="2400" b="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rPr>
              <a:t>解题观摩</a:t>
            </a:r>
            <a:endParaRPr lang="en-US" altLang="zh-CN" sz="2400" b="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endParaRP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bg/>
                                          </p:spTgt>
                                        </p:tgtEl>
                                        <p:attrNameLst>
                                          <p:attrName>style.visibility</p:attrName>
                                        </p:attrNameLst>
                                      </p:cBhvr>
                                      <p:to>
                                        <p:strVal val="visible"/>
                                      </p:to>
                                    </p:set>
                                    <p:animEffect transition="in" filter="wipe(left)">
                                      <p:cBhvr>
                                        <p:cTn id="10" dur="500"/>
                                        <p:tgtEl>
                                          <p:spTgt spid="2">
                                            <p:bg/>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wipe(left)">
                                      <p:cBhvr>
                                        <p:cTn id="13" dur="500"/>
                                        <p:tgtEl>
                                          <p:spTgt spid="2">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wipe(left)">
                                      <p:cBhvr>
                                        <p:cTn id="16" dur="500"/>
                                        <p:tgtEl>
                                          <p:spTgt spid="2">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left)">
                                      <p:cBhvr>
                                        <p:cTn id="19" dur="500"/>
                                        <p:tgtEl>
                                          <p:spTgt spid="2">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left)">
                                      <p:cBhvr>
                                        <p:cTn id="25" dur="500"/>
                                        <p:tgtEl>
                                          <p:spTgt spid="2">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wipe(left)">
                                      <p:cBhvr>
                                        <p:cTn id="28" dur="500"/>
                                        <p:tgtEl>
                                          <p:spTgt spid="2">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wipe(left)">
                                      <p:cBhvr>
                                        <p:cTn id="3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O_5_AS.2_2#6c80af4b0?vbadefaultcenterpage=1&amp;parentnodeid=adb90551c&amp;vbahtmlprocessed=1"/>
              <p:cNvSpPr/>
              <p:nvPr/>
            </p:nvSpPr>
            <p:spPr>
              <a:xfrm>
                <a:off x="502920" y="927463"/>
                <a:ext cx="11183112" cy="5291074"/>
              </a:xfrm>
              <a:prstGeom prst="rect">
                <a:avLst/>
              </a:prstGeom>
              <a:noFill/>
            </p:spPr>
            <p:txBody>
              <a:bodyPr wrap="square" lIns="0" tIns="0" rIns="0" bIns="0" rtlCol="0" anchor="t"/>
              <a:lstStyle/>
              <a:p>
                <a:pPr algn="l" latinLnBrk="1">
                  <a:lnSpc>
                    <a:spcPct val="11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（2）由（1）知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1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borderBox>
                      <m:borderBox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borderBox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e>
                    </m:borderBox>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审题②</a:t>
                </a:r>
                <a:endParaRPr lang="en-US" altLang="zh-CN" sz="2400" dirty="0"/>
              </a:p>
              <a:p>
                <a:pPr algn="l" latinLnBrk="1">
                  <a:lnSpc>
                    <a:spcPct val="11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1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27</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927</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1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27</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927</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O_5_AS.2_2#6c80af4b0?vbadefaultcenterpage=1&amp;parentnodeid=adb90551c&amp;vbahtmlprocessed=1"/>
              <p:cNvSpPr>
                <a:spLocks noRot="1" noChangeAspect="1" noMove="1" noResize="1" noEditPoints="1" noAdjustHandles="1" noChangeArrowheads="1" noChangeShapeType="1" noTextEdit="1"/>
              </p:cNvSpPr>
              <p:nvPr/>
            </p:nvSpPr>
            <p:spPr>
              <a:xfrm>
                <a:off x="502920" y="927463"/>
                <a:ext cx="11183112" cy="5291074"/>
              </a:xfrm>
              <a:prstGeom prst="rect">
                <a:avLst/>
              </a:prstGeom>
              <a:blipFill rotWithShape="1">
                <a:blip r:embed="rId1"/>
                <a:stretch>
                  <a:fillRect t="-7" r="1" b="1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58fdaf9dc?vbadefaultcenterpage=1&amp;parentnodeid=1ec819209&amp;vbahtmlprocessed=1" descr="preencoded.png"/>
          <p:cNvPicPr>
            <a:picLocks noChangeAspect="1"/>
          </p:cNvPicPr>
          <p:nvPr/>
        </p:nvPicPr>
        <p:blipFill>
          <a:blip r:embed="rId1"/>
          <a:stretch>
            <a:fillRect/>
          </a:stretch>
        </p:blipFill>
        <p:spPr>
          <a:xfrm>
            <a:off x="502920" y="756000"/>
            <a:ext cx="10799064" cy="347472"/>
          </a:xfrm>
          <a:prstGeom prst="rect">
            <a:avLst/>
          </a:prstGeom>
        </p:spPr>
      </p:pic>
      <mc:AlternateContent xmlns:mc="http://schemas.openxmlformats.org/markup-compatibility/2006">
        <mc:Choice xmlns:a14="http://schemas.microsoft.com/office/drawing/2010/main" Requires="a14">
          <p:sp>
            <p:nvSpPr>
              <p:cNvPr id="3" name="P_5_BD#356371950?segpoint=1&amp;vbadefaultcenterpage=1&amp;parentnodeid=58fdaf9dc&amp;vbahtmlprocessed=1"/>
              <p:cNvSpPr/>
              <p:nvPr/>
            </p:nvSpPr>
            <p:spPr>
              <a:xfrm>
                <a:off x="502920" y="1241648"/>
                <a:ext cx="11183112" cy="1571879"/>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利用等差数列的通项公式与等比中项的性质列式可解得等差数列的公差和等</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比数列的公比，进而可得所求通项公式</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ts val="4200"/>
                  </a:lnSpc>
                </a:pP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分类讨论，结合等差数列与等比数列的求和公式求和.</a:t>
                </a:r>
                <a:endParaRPr lang="en-US" altLang="zh-CN" sz="2400" dirty="0"/>
              </a:p>
            </p:txBody>
          </p:sp>
        </mc:Choice>
        <mc:Fallback>
          <p:sp>
            <p:nvSpPr>
              <p:cNvPr id="3" name="P_5_BD#356371950?segpoint=1&amp;vbadefaultcenterpage=1&amp;parentnodeid=58fdaf9dc&amp;vbahtmlprocessed=1"/>
              <p:cNvSpPr>
                <a:spLocks noRot="1" noChangeAspect="1" noMove="1" noResize="1" noEditPoints="1" noAdjustHandles="1" noChangeArrowheads="1" noChangeShapeType="1" noTextEdit="1"/>
              </p:cNvSpPr>
              <p:nvPr/>
            </p:nvSpPr>
            <p:spPr>
              <a:xfrm>
                <a:off x="502920" y="1241648"/>
                <a:ext cx="11183112" cy="1571879"/>
              </a:xfrm>
              <a:prstGeom prst="rect">
                <a:avLst/>
              </a:prstGeom>
              <a:blipFill rotWithShape="1">
                <a:blip r:embed="rId2"/>
                <a:stretch>
                  <a:fillRect t="-14" r="1" b="-3727"/>
                </a:stretch>
              </a:blipFill>
            </p:spPr>
            <p:txBody>
              <a:bodyPr/>
              <a:lstStyle/>
              <a:p>
                <a:r>
                  <a:rPr lang="zh-CN" altLang="en-US">
                    <a:noFill/>
                  </a:rPr>
                  <a:t> </a:t>
                </a:r>
              </a:p>
            </p:txBody>
          </p:sp>
        </mc:Fallback>
      </mc:AlternateContent>
    </p:spTree>
  </p:cSld>
  <p:clrMapOvr>
    <a:masterClrMapping/>
  </p:clrMapOvr>
  <p:transition>
    <p:split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04b77e871?vbadefaultcenterpage=1&amp;parentnodeid=1ec819209&amp;vbahtmlprocessed=1" descr="preencoded.png"/>
          <p:cNvPicPr>
            <a:picLocks noChangeAspect="1"/>
          </p:cNvPicPr>
          <p:nvPr/>
        </p:nvPicPr>
        <p:blipFill>
          <a:blip r:embed="rId1"/>
          <a:stretch>
            <a:fillRect/>
          </a:stretch>
        </p:blipFill>
        <p:spPr>
          <a:xfrm>
            <a:off x="502920" y="756000"/>
            <a:ext cx="10799064" cy="347472"/>
          </a:xfrm>
          <a:prstGeom prst="rect">
            <a:avLst/>
          </a:prstGeom>
        </p:spPr>
      </p:pic>
      <p:pic>
        <p:nvPicPr>
          <p:cNvPr id="3" name="C_5_BD#6400539f1?vbadefaultcenterpage=1&amp;parentnodeid=04b77e871&amp;inlineimagemarkindex=1&amp;vbahtmlprocessed=1" descr="preencoded.png"/>
          <p:cNvPicPr>
            <a:picLocks noChangeAspect="1"/>
          </p:cNvPicPr>
          <p:nvPr/>
        </p:nvPicPr>
        <p:blipFill>
          <a:blip r:embed="rId2"/>
          <a:stretch>
            <a:fillRect/>
          </a:stretch>
        </p:blipFill>
        <p:spPr>
          <a:xfrm>
            <a:off x="517811" y="1372332"/>
            <a:ext cx="1856232" cy="384048"/>
          </a:xfrm>
          <a:prstGeom prst="rect">
            <a:avLst/>
          </a:prstGeom>
        </p:spPr>
      </p:pic>
      <p:sp>
        <p:nvSpPr>
          <p:cNvPr id="4" name="C_5_BD#6400539f1?vbadefaultcenterpage=1&amp;parentnodeid=04b77e871&amp;vbahtmlprocessed=1"/>
          <p:cNvSpPr/>
          <p:nvPr/>
        </p:nvSpPr>
        <p:spPr>
          <a:xfrm>
            <a:off x="502920" y="1241648"/>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1&amp;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在分段数列关系中引入参数</a:t>
            </a:r>
            <a:endParaRPr lang="en-US" altLang="zh-CN" sz="100" dirty="0"/>
          </a:p>
        </p:txBody>
      </p:sp>
      <mc:AlternateContent xmlns:mc="http://schemas.openxmlformats.org/markup-compatibility/2006">
        <mc:Choice xmlns:a14="http://schemas.microsoft.com/office/drawing/2010/main" Requires="a14">
          <p:sp>
            <p:nvSpPr>
              <p:cNvPr id="5" name="QO_6_BD.3_1#fe1efdd34?vbadefaultcenterpage=1&amp;parentnodeid=6400539f1&amp;vbahtmlprocessed=1"/>
              <p:cNvSpPr/>
              <p:nvPr/>
            </p:nvSpPr>
            <p:spPr>
              <a:xfrm>
                <a:off x="502920" y="1775048"/>
                <a:ext cx="11183112" cy="1664780"/>
              </a:xfrm>
              <a:prstGeom prst="rect">
                <a:avLst/>
              </a:prstGeom>
              <a:noFill/>
            </p:spPr>
            <p:txBody>
              <a:bodyPr wrap="square" lIns="0" tIns="0" rIns="0" bIns="0" rtlCol="0" anchor="t"/>
              <a:lstStyle/>
              <a:p>
                <a:pPr marL="0"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满足</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𝜆</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𝜆</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2025</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的值.</a:t>
                </a:r>
                <a:endParaRPr lang="en-US" altLang="zh-CN" sz="2400" dirty="0"/>
              </a:p>
            </p:txBody>
          </p:sp>
        </mc:Choice>
        <mc:Fallback>
          <p:sp>
            <p:nvSpPr>
              <p:cNvPr id="5" name="QO_6_BD.3_1#fe1efdd34?vbadefaultcenterpage=1&amp;parentnodeid=6400539f1&amp;vbahtmlprocessed=1"/>
              <p:cNvSpPr>
                <a:spLocks noRot="1" noChangeAspect="1" noMove="1" noResize="1" noEditPoints="1" noAdjustHandles="1" noChangeArrowheads="1" noChangeShapeType="1" noTextEdit="1"/>
              </p:cNvSpPr>
              <p:nvPr/>
            </p:nvSpPr>
            <p:spPr>
              <a:xfrm>
                <a:off x="502920" y="1775048"/>
                <a:ext cx="11183112" cy="1664780"/>
              </a:xfrm>
              <a:prstGeom prst="rect">
                <a:avLst/>
              </a:prstGeom>
              <a:blipFill rotWithShape="1">
                <a:blip r:embed="rId3"/>
                <a:stretch>
                  <a:fillRect t="-13" r="-1379" b="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QO_6_AS.4_1#fe1efdd34?vbadefaultcenterpage=1&amp;parentnodeid=6400539f1&amp;vbahtmlprocessed=1&amp;bbb=1&amp;hasbroken=1"/>
              <p:cNvSpPr/>
              <p:nvPr/>
            </p:nvSpPr>
            <p:spPr>
              <a:xfrm>
                <a:off x="502920" y="3451448"/>
                <a:ext cx="11183112" cy="1821625"/>
              </a:xfrm>
              <a:prstGeom prst="rect">
                <a:avLst/>
              </a:prstGeom>
              <a:noFill/>
            </p:spPr>
            <p:txBody>
              <a:bodyPr wrap="square" lIns="0" tIns="0" rIns="0" bIns="0" rtlCol="0" anchor="t"/>
              <a:lstStyle/>
              <a:p>
                <a:pPr algn="l" latinLnBrk="1">
                  <a:lnSpc>
                    <a:spcPts val="44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51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2024</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2022</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2020</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1012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4049</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6" name="QO_6_AS.4_1#fe1efdd34?vbadefaultcenterpage=1&amp;parentnodeid=6400539f1&amp;vbahtmlprocessed=1&amp;bbb=1&amp;hasbroken=1"/>
              <p:cNvSpPr>
                <a:spLocks noRot="1" noChangeAspect="1" noMove="1" noResize="1" noEditPoints="1" noAdjustHandles="1" noChangeArrowheads="1" noChangeShapeType="1" noTextEdit="1"/>
              </p:cNvSpPr>
              <p:nvPr/>
            </p:nvSpPr>
            <p:spPr>
              <a:xfrm>
                <a:off x="502920" y="3451448"/>
                <a:ext cx="11183112" cy="1821625"/>
              </a:xfrm>
              <a:prstGeom prst="rect">
                <a:avLst/>
              </a:prstGeom>
              <a:blipFill rotWithShape="1">
                <a:blip r:embed="rId4"/>
                <a:stretch>
                  <a:fillRect t="-12" r="1" b="-177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wipe(left)">
                                      <p:cBhvr>
                                        <p:cTn id="13"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Lst>
  </p:timing>
</p:sld>
</file>

<file path=ppt/tags/tag1.xml><?xml version="1.0" encoding="utf-8"?>
<p:tagLst xmlns:p="http://schemas.openxmlformats.org/presentationml/2006/main">
  <p:tag name="commondata" val="eyJoZGlkIjoiMDZiMTU1MDljNDlhODY1MWYwNDk4MjYwNjJlNDA3ZTQifQ=="/>
</p:tagLst>
</file>

<file path=ppt/theme/theme1.xml><?xml version="1.0" encoding="utf-8"?>
<a:theme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8203</Words>
  <Application>WPS 演示</Application>
  <PresentationFormat>宽屏</PresentationFormat>
  <Paragraphs>204</Paragraphs>
  <Slides>32</Slides>
  <Notes>31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Arial</vt:lpstr>
      <vt:lpstr>宋体</vt:lpstr>
      <vt:lpstr>Wingdings</vt:lpstr>
      <vt:lpstr>Times New Roman</vt:lpstr>
      <vt:lpstr>微软雅黑</vt:lpstr>
      <vt:lpstr>Times New Roman</vt:lpstr>
      <vt:lpstr>宋体</vt:lpstr>
      <vt:lpstr>Cambria Math</vt:lpstr>
      <vt:lpstr>Arial Unicode MS</vt:lpstr>
      <vt:lpstr>等线</vt:lpstr>
      <vt:lpstr>Calibri</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Mr.Lee</cp:lastModifiedBy>
  <cp:revision>8</cp:revision>
  <dcterms:created xsi:type="dcterms:W3CDTF">2023-12-21T08:55:00Z</dcterms:created>
  <dcterms:modified xsi:type="dcterms:W3CDTF">2024-01-11T01:28:21Z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CC98ACE7248C4AEA82CBFD403A4F6A24_12</vt:lpwstr>
  </property>
  <property fmtid="{D5CDD505-2E9C-101B-9397-08002B2CF9AE}" pid="3" name="KSOProductBuildVer">
    <vt:lpwstr>2052-12.1.0.15990</vt:lpwstr>
  </property>
</Properties>
</file>