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4" r:id="rId41"/>
    <p:sldId id="293" r:id="rId42"/>
  </p:sldIdLst>
  <p:sldSz cx="12192000" cy="6858000"/>
  <p:notesSz cx="6858000" cy="12192000"/>
  <p:custDataLst>
    <p:tags r:id="rId46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8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gs" Target="tags/tag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5212ef25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基础课31 数列的概念及其通项公式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175CF240-094D-4BEC-A332-30F8C3B9444D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5212ef25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基础课31 数列的概念及其通项公式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371A459D-745C-4674-B979-EB1B68E6A42A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5212ef25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基础课31 数列的概念及其通项公式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AB6CAD30-832C-450A-A25A-11466EEB66C9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5212ef25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基础课31 数列的概念及其通项公式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8F098376-C93C-4361-99D0-0F3D88C2EC6A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c41cd2100092ee9f2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FA9571BC-8455-4F53-812B-C00DF99A7CF3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5212ef25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基础课31 数列的概念及其通项公式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2516FF8B-D275-4B66-A5CF-0C2501D80119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4.png"/><Relationship Id="rId1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3.png"/><Relationship Id="rId1" Type="http://schemas.openxmlformats.org/officeDocument/2006/relationships/image" Target="../media/image42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5.png"/><Relationship Id="rId1" Type="http://schemas.openxmlformats.org/officeDocument/2006/relationships/image" Target="../media/image42.jpe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0.png"/><Relationship Id="rId1" Type="http://schemas.openxmlformats.org/officeDocument/2006/relationships/image" Target="../media/image42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51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1.png"/><Relationship Id="rId1" Type="http://schemas.openxmlformats.org/officeDocument/2006/relationships/image" Target="../media/image4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slide" Target="slide15.xml"/><Relationship Id="rId2" Type="http://schemas.openxmlformats.org/officeDocument/2006/relationships/image" Target="../media/image8.png"/><Relationship Id="rId1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56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5.png"/><Relationship Id="rId1" Type="http://schemas.openxmlformats.org/officeDocument/2006/relationships/image" Target="../media/image42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7.png"/><Relationship Id="rId1" Type="http://schemas.openxmlformats.org/officeDocument/2006/relationships/image" Target="../media/image7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8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9.png"/><Relationship Id="rId1" Type="http://schemas.openxmlformats.org/officeDocument/2006/relationships/image" Target="../media/image42.jpe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82.png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image" Target="../media/image61.jpe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0d718f7ed?vbadefaultcenterpage=1&amp;parentnodeid=e7221fdd3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ee7a6808d?vbadefaultcenterpage=1&amp;parentnodeid=0d718f7ed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题组1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走出误区</a:t>
            </a:r>
            <a:endParaRPr lang="en-US" altLang="zh-CN" sz="2600" dirty="0"/>
          </a:p>
        </p:txBody>
      </p:sp>
      <p:sp>
        <p:nvSpPr>
          <p:cNvPr id="4" name="QO_6_BD.10_1#212cd406e?vbadefaultcenterpage=1&amp;parentnodeid=ee7a6808d&amp;vbahtmlprocessed=1"/>
          <p:cNvSpPr/>
          <p:nvPr/>
        </p:nvSpPr>
        <p:spPr>
          <a:xfrm>
            <a:off x="502920" y="1993304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判一判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.（对的打“√”，错的打“×”）</a:t>
            </a:r>
            <a:endParaRPr lang="en-US" altLang="zh-CN" sz="2400" dirty="0"/>
          </a:p>
        </p:txBody>
      </p:sp>
      <p:sp>
        <p:nvSpPr>
          <p:cNvPr id="5" name="QT_7_BD.11_1#aa190d8e5?vbadefaultcenterpage=1&amp;parentnodeid=212cd406e&amp;vbahtmlprocessed=1"/>
          <p:cNvSpPr/>
          <p:nvPr/>
        </p:nvSpPr>
        <p:spPr>
          <a:xfrm>
            <a:off x="502920" y="2523903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（1）一个数列中的数是不可以重复的.(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</a:t>
            </a:r>
            <a:endParaRPr lang="en-US" altLang="zh-CN" sz="2400" dirty="0"/>
          </a:p>
        </p:txBody>
      </p:sp>
      <p:sp>
        <p:nvSpPr>
          <p:cNvPr id="6" name="QT_7_AN.12_1#aa190d8e5.bracket?vbadefaultcenterpage=1&amp;parentnodeid=212cd406e&amp;vbapositionanswer=10&amp;vbahtmlprocessed=1"/>
          <p:cNvSpPr/>
          <p:nvPr/>
        </p:nvSpPr>
        <p:spPr>
          <a:xfrm>
            <a:off x="5792959" y="2540392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p:sp>
        <p:nvSpPr>
          <p:cNvPr id="7" name="QT_7_BD.13_1#7752bba28?vbadefaultcenterpage=1&amp;parentnodeid=212cd406e&amp;vbahtmlprocessed=1"/>
          <p:cNvSpPr/>
          <p:nvPr/>
        </p:nvSpPr>
        <p:spPr>
          <a:xfrm>
            <a:off x="502920" y="3057303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（2）数列的通项公式的表达式是唯一的.(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endParaRPr lang="en-US" altLang="zh-CN" sz="2400" dirty="0"/>
          </a:p>
        </p:txBody>
      </p:sp>
      <p:sp>
        <p:nvSpPr>
          <p:cNvPr id="8" name="QT_7_AN.14_1#7752bba28.bracket?vbadefaultcenterpage=1&amp;parentnodeid=212cd406e&amp;vbapositionanswer=11&amp;vbahtmlprocessed=1"/>
          <p:cNvSpPr/>
          <p:nvPr/>
        </p:nvSpPr>
        <p:spPr>
          <a:xfrm>
            <a:off x="6094476" y="3074258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QT_7_BD.15_1#696daddb5?vbadefaultcenterpage=1&amp;parentnodeid=212cd406e&amp;vbahtmlprocessed=1"/>
              <p:cNvSpPr/>
              <p:nvPr/>
            </p:nvSpPr>
            <p:spPr>
              <a:xfrm>
                <a:off x="502920" y="3553048"/>
                <a:ext cx="11183112" cy="71399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（3）数列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的第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9" name="QT_7_BD.15_1#696daddb5?vbadefaultcenterpage=1&amp;parentnodeid=212cd406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53048"/>
                <a:ext cx="11183112" cy="713994"/>
              </a:xfrm>
              <a:prstGeom prst="rect">
                <a:avLst/>
              </a:prstGeom>
              <a:blipFill rotWithShape="1">
                <a:blip r:embed="rId2"/>
                <a:stretch>
                  <a:fillRect t="-31" r="1" b="-9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QT_7_AN.16_1#696daddb5.bracket?vbadefaultcenterpage=1&amp;parentnodeid=212cd406e&amp;vbapositionanswer=12&amp;vbahtmlprocessed=1"/>
          <p:cNvSpPr/>
          <p:nvPr/>
        </p:nvSpPr>
        <p:spPr>
          <a:xfrm>
            <a:off x="5039600" y="3837020"/>
            <a:ext cx="387350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  <p:sp>
        <p:nvSpPr>
          <p:cNvPr id="11" name="QT_7_BD.17_1#1e9bca81f?vbadefaultcenterpage=1&amp;parentnodeid=212cd406e&amp;vbahtmlprocessed=1"/>
          <p:cNvSpPr/>
          <p:nvPr/>
        </p:nvSpPr>
        <p:spPr>
          <a:xfrm>
            <a:off x="502920" y="4276948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（4）任何一个数列不是递增数列，就是递减数列.(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endParaRPr lang="en-US" altLang="zh-CN" sz="2400" dirty="0"/>
          </a:p>
        </p:txBody>
      </p:sp>
      <p:sp>
        <p:nvSpPr>
          <p:cNvPr id="12" name="QT_7_AN.18_1#1e9bca81f.bracket?vbadefaultcenterpage=1&amp;parentnodeid=212cd406e&amp;vbapositionanswer=13&amp;vbahtmlprocessed=1"/>
          <p:cNvSpPr/>
          <p:nvPr/>
        </p:nvSpPr>
        <p:spPr>
          <a:xfrm>
            <a:off x="7316959" y="4294093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8" grpId="0" animBg="1" build="p"/>
      <p:bldP spid="10" grpId="0" animBg="1" build="p"/>
      <p:bldP spid="12" grpId="0" animBg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BD.19_1#dc192a519?vbadefaultcenterpage=1&amp;parentnodeid=ee7a6808d&amp;vbahtmlprocessed=1&amp;bbb=1&amp;hasbroken=1"/>
              <p:cNvSpPr/>
              <p:nvPr/>
            </p:nvSpPr>
            <p:spPr>
              <a:xfrm>
                <a:off x="502920" y="2010741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（易错题）已知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，且对于任意的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是递增数列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，则实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BD.19_1#dc192a519?vbadefaultcenterpage=1&amp;parentnodeid=ee7a6808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10741"/>
                <a:ext cx="11183112" cy="1034669"/>
              </a:xfrm>
              <a:prstGeom prst="rect">
                <a:avLst/>
              </a:prstGeom>
              <a:blipFill rotWithShape="1">
                <a:blip r:embed="rId1"/>
                <a:stretch>
                  <a:fillRect t="-32" r="1" b="-7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AN.20_1#dc192a519.blank?vbadefaultcenterpage=1&amp;parentnodeid=ee7a6808d&amp;vbapositionanswer=14&amp;vbahtmlprocessed=1&amp;rh=27"/>
              <p:cNvSpPr/>
              <p:nvPr/>
            </p:nvSpPr>
            <p:spPr>
              <a:xfrm>
                <a:off x="3014790" y="2636850"/>
                <a:ext cx="1402334" cy="3429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6_AN.20_1#dc192a519.blank?vbadefaultcenterpage=1&amp;parentnodeid=ee7a6808d&amp;vbapositionanswer=14&amp;vbahtmlprocessed=1&amp;rh=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790" y="2636850"/>
                <a:ext cx="1402334" cy="342900"/>
              </a:xfrm>
              <a:prstGeom prst="rect">
                <a:avLst/>
              </a:prstGeom>
              <a:blipFill rotWithShape="1">
                <a:blip r:embed="rId2"/>
                <a:stretch>
                  <a:fillRect l="-32" t="-96" r="5" b="-11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6_EX.21_1#dc192a519?vbadefaultcenterpage=1&amp;parentnodeid=ee7a6808d&amp;vbahtmlprocessed=1"/>
          <p:cNvSpPr/>
          <p:nvPr/>
        </p:nvSpPr>
        <p:spPr>
          <a:xfrm>
            <a:off x="502920" y="3052649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【易错点】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本题容易忽视数列是特殊函数.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S.22_1#dc192a519?vbadefaultcenterpage=1&amp;parentnodeid=ee7a6808d&amp;vbahtmlprocessed=1&amp;bbb=1&amp;hasbroken=1"/>
              <p:cNvSpPr/>
              <p:nvPr/>
            </p:nvSpPr>
            <p:spPr>
              <a:xfrm>
                <a:off x="502920" y="3547949"/>
                <a:ext cx="11183112" cy="15873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是递增数列，所以对任意的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，整理得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∗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，要使不等式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∗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恒成立，只需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AS.22_1#dc192a519?vbadefaultcenterpage=1&amp;parentnodeid=ee7a6808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47949"/>
                <a:ext cx="11183112" cy="1587310"/>
              </a:xfrm>
              <a:prstGeom prst="rect">
                <a:avLst/>
              </a:prstGeom>
              <a:blipFill rotWithShape="1">
                <a:blip r:embed="rId3"/>
                <a:stretch>
                  <a:fillRect t="-13" r="1" b="-3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  <p:bldP spid="5" grpId="0" animBg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919c0a955?vbadefaultcenterpage=1&amp;parentnodeid=0d718f7ed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题组2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走进教材</a:t>
            </a:r>
            <a:endParaRPr lang="en-US" altLang="zh-CN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6_BD.23_1#243c09cc9?vbadefaultcenterpage=1&amp;parentnodeid=919c0a955&amp;vbahtmlprocessed=1&amp;bbb=1&amp;hasbroken=1"/>
              <p:cNvSpPr/>
              <p:nvPr/>
            </p:nvSpPr>
            <p:spPr>
              <a:xfrm>
                <a:off x="502920" y="1330103"/>
                <a:ext cx="11183112" cy="15833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（人教A版选修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②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P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改编）已知数列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的首项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单调递增，则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6_BD.23_1#243c09cc9?vbadefaultcenterpage=1&amp;parentnodeid=919c0a95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0103"/>
                <a:ext cx="11183112" cy="1583309"/>
              </a:xfrm>
              <a:prstGeom prst="rect">
                <a:avLst/>
              </a:prstGeom>
              <a:blipFill rotWithShape="1">
                <a:blip r:embed="rId1"/>
                <a:stretch>
                  <a:fillRect t="-26" r="1" b="-16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24_1#243c09cc9.bracket?vbadefaultcenterpage=1&amp;parentnodeid=919c0a955&amp;vbapositionanswer=15&amp;vbahtmlprocessed=1"/>
          <p:cNvSpPr/>
          <p:nvPr/>
        </p:nvSpPr>
        <p:spPr>
          <a:xfrm>
            <a:off x="769620" y="2624233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6_BD.25_1#243c09cc9.choices?vbadefaultcenterpage=1&amp;parentnodeid=919c0a955&amp;vbahtmlprocessed=1"/>
              <p:cNvSpPr/>
              <p:nvPr/>
            </p:nvSpPr>
            <p:spPr>
              <a:xfrm>
                <a:off x="502920" y="2918048"/>
                <a:ext cx="11183112" cy="752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865120" algn="l"/>
                    <a:tab pos="5705475" algn="l"/>
                    <a:tab pos="853313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6_BD.25_1#243c09cc9.choices?vbadefaultcenterpage=1&amp;parentnodeid=919c0a95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18048"/>
                <a:ext cx="11183112" cy="752666"/>
              </a:xfrm>
              <a:prstGeom prst="rect">
                <a:avLst/>
              </a:prstGeom>
              <a:blipFill rotWithShape="1">
                <a:blip r:embed="rId2"/>
                <a:stretch>
                  <a:fillRect t="-30" r="1" b="-7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6_AS.26_1#243c09cc9?vbadefaultcenterpage=1&amp;parentnodeid=919c0a955&amp;vbahtmlprocessed=1&amp;bbb=1&amp;hasbroken=1"/>
              <p:cNvSpPr/>
              <p:nvPr/>
            </p:nvSpPr>
            <p:spPr>
              <a:xfrm>
                <a:off x="502920" y="3680048"/>
                <a:ext cx="11183112" cy="236435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，因此有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，两式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相减得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，说明该数列从第2项起，偶数项和奇数项都成等差数列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，且它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们的公差都是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2，由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单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调递增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6_AS.26_1#243c09cc9?vbadefaultcenterpage=1&amp;parentnodeid=919c0a95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80048"/>
                <a:ext cx="11183112" cy="2364359"/>
              </a:xfrm>
              <a:prstGeom prst="rect">
                <a:avLst/>
              </a:prstGeom>
              <a:blipFill rotWithShape="1">
                <a:blip r:embed="rId3"/>
                <a:stretch>
                  <a:fillRect t="-9" r="-646" b="-3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6" grpId="0" animBg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BD.27_1#fc761933f?vbadefaultcenterpage=1&amp;parentnodeid=919c0a955&amp;vbahtmlprocessed=1&amp;bbb=1&amp;hasbroken=1"/>
              <p:cNvSpPr/>
              <p:nvPr/>
            </p:nvSpPr>
            <p:spPr>
              <a:xfrm>
                <a:off x="502920" y="1589038"/>
                <a:ext cx="11183112" cy="133165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（人教A版选修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②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P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  <m:r>
                      <a:rPr lang="en-US" altLang="zh-CN" sz="24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（4）改编）设数列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则该数列前2025项的乘积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⋯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BD.27_1#fc761933f?vbadefaultcenterpage=1&amp;parentnodeid=919c0a95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89038"/>
                <a:ext cx="11183112" cy="1331659"/>
              </a:xfrm>
              <a:prstGeom prst="rect">
                <a:avLst/>
              </a:prstGeom>
              <a:blipFill rotWithShape="1">
                <a:blip r:embed="rId1"/>
                <a:stretch>
                  <a:fillRect t="-20" r="-3173" b="-5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6_AN.28_1#fc761933f.blank?vbadefaultcenterpage=1&amp;parentnodeid=919c0a955&amp;vbapositionanswer=16&amp;vbahtmlprocessed=1"/>
          <p:cNvSpPr/>
          <p:nvPr/>
        </p:nvSpPr>
        <p:spPr>
          <a:xfrm>
            <a:off x="6514275" y="2396568"/>
            <a:ext cx="3730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AS.29_1#fc761933f?vbadefaultcenterpage=1&amp;parentnodeid=919c0a955&amp;vbahtmlprocessed=1&amp;bbb=1&amp;hasbroken=1"/>
              <p:cNvSpPr/>
              <p:nvPr/>
            </p:nvSpPr>
            <p:spPr>
              <a:xfrm>
                <a:off x="502920" y="2925585"/>
                <a:ext cx="11183112" cy="26313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.因为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4是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的一个周期.由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⋯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506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6_AS.29_1#fc761933f?vbadefaultcenterpage=1&amp;parentnodeid=919c0a95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25585"/>
                <a:ext cx="11183112" cy="2631377"/>
              </a:xfrm>
              <a:prstGeom prst="rect">
                <a:avLst/>
              </a:prstGeom>
              <a:blipFill rotWithShape="1">
                <a:blip r:embed="rId2"/>
                <a:stretch>
                  <a:fillRect t="-5" r="1" b="-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b422ef2d4?vbadefaultcenterpage=1&amp;parentnodeid=0d718f7ed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题组3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走向高考</a:t>
            </a:r>
            <a:endParaRPr lang="en-US" altLang="zh-CN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BD.30_1#43fab5440?vbadefaultcenterpage=1&amp;parentnodeid=b422ef2d4&amp;vbahtmlprocessed=1&amp;bbb=1&amp;hasbroken=1"/>
              <p:cNvSpPr/>
              <p:nvPr/>
            </p:nvSpPr>
            <p:spPr>
              <a:xfrm>
                <a:off x="502920" y="1330103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（2022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北京卷改编）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的各项均为正数，其前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,⋯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为递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数列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.（填“增”或“减”）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B_6_BD.30_1#43fab5440?vbadefaultcenterpage=1&amp;parentnodeid=b422ef2d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0103"/>
                <a:ext cx="11183112" cy="1034669"/>
              </a:xfrm>
              <a:prstGeom prst="rect">
                <a:avLst/>
              </a:prstGeom>
              <a:blipFill rotWithShape="1">
                <a:blip r:embed="rId1"/>
                <a:stretch>
                  <a:fillRect t="-40" r="1" b="-6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6_AN.31_1#43fab5440.blank?vbadefaultcenterpage=1&amp;parentnodeid=b422ef2d4&amp;vbapositionanswer=17&amp;vbahtmlprocessed=1"/>
          <p:cNvSpPr/>
          <p:nvPr/>
        </p:nvSpPr>
        <p:spPr>
          <a:xfrm>
            <a:off x="5416106" y="1840643"/>
            <a:ext cx="525463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减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S.32_1#43fab5440?vbadefaultcenterpage=1&amp;parentnodeid=b422ef2d4&amp;vbahtmlprocessed=1&amp;bbb=1&amp;hasbroken=1"/>
              <p:cNvSpPr/>
              <p:nvPr/>
            </p:nvSpPr>
            <p:spPr>
              <a:xfrm>
                <a:off x="502920" y="2371948"/>
                <a:ext cx="11183112" cy="127038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由题意可知，当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，又由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为递减数列.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AS.32_1#43fab5440?vbadefaultcenterpage=1&amp;parentnodeid=b422ef2d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71948"/>
                <a:ext cx="11183112" cy="1270381"/>
              </a:xfrm>
              <a:prstGeom prst="rect">
                <a:avLst/>
              </a:prstGeom>
              <a:blipFill rotWithShape="1">
                <a:blip r:embed="rId2"/>
                <a:stretch>
                  <a:fillRect t="-18" r="1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nimBg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3c12f42ed.fixed?vbadefaultcenterpage=1&amp;parentnodeid=5212ef25a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4400" dirty="0"/>
          </a:p>
        </p:txBody>
      </p:sp>
      <p:pic>
        <p:nvPicPr>
          <p:cNvPr id="3" name="C_3#3c12f42ed.fixed?vbadefaultcenterpage=1&amp;parentnodeid=5212ef25a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_4_BD#1456c1de8?vbadefaultcenterpage=1&amp;parentnodeid=3c12f42ed&amp;vbahtmlprocessed=1"/>
              <p:cNvSpPr/>
              <p:nvPr/>
            </p:nvSpPr>
            <p:spPr>
              <a:xfrm>
                <a:off x="502920" y="756000"/>
                <a:ext cx="11183112" cy="803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800" b="1" i="0" dirty="0">
                    <a:solidFill>
                      <a:srgbClr val="6E87BD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考点一</a:t>
                </a:r>
                <a:r>
                  <a:rPr lang="en-US" altLang="zh-CN" sz="2800" b="1" i="0" dirty="0">
                    <a:solidFill>
                      <a:srgbClr val="6E87BD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800" b="1" i="0" dirty="0">
                    <a:solidFill>
                      <a:srgbClr val="6E87BD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>
                            <a:solidFill>
                              <a:srgbClr val="6E87BD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800" b="1" i="0" dirty="0">
                            <a:solidFill>
                              <a:srgbClr val="6E87BD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0" dirty="0">
                            <a:solidFill>
                              <a:srgbClr val="6E87BD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800" b="1" i="0" dirty="0">
                    <a:solidFill>
                      <a:srgbClr val="6E87BD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>
                            <a:solidFill>
                              <a:srgbClr val="6E87BD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800" b="1" i="0" dirty="0">
                            <a:solidFill>
                              <a:srgbClr val="6E87BD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𝑺</m:t>
                        </m:r>
                      </m:e>
                      <m:sub>
                        <m:r>
                          <a:rPr lang="en-US" altLang="zh-CN" sz="2800" b="1" i="0" dirty="0">
                            <a:solidFill>
                              <a:srgbClr val="6E87BD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100" b="1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800" b="1" i="0" dirty="0">
                    <a:solidFill>
                      <a:srgbClr val="6E87BD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的关系求通项公式［师生共研］</a:t>
                </a:r>
                <a:endParaRPr lang="en-US" altLang="zh-CN" sz="2800" dirty="0"/>
              </a:p>
            </p:txBody>
          </p:sp>
        </mc:Choice>
        <mc:Fallback>
          <p:sp>
            <p:nvSpPr>
              <p:cNvPr id="2" name="C_4_BD#1456c1de8?vbadefaultcenterpage=1&amp;parentnodeid=3c12f42e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803656"/>
              </a:xfrm>
              <a:prstGeom prst="rect">
                <a:avLst/>
              </a:prstGeom>
              <a:blipFill rotWithShape="1">
                <a:blip r:embed="rId1"/>
                <a:stretch>
                  <a:fillRect t="-44" r="1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BD.33_1#7192366a9?vbadefaultcenterpage=1&amp;parentnodeid=1456c1de8&amp;vbahtmlprocessed=1&amp;bbb=1"/>
              <p:cNvSpPr/>
              <p:nvPr/>
            </p:nvSpPr>
            <p:spPr>
              <a:xfrm>
                <a:off x="502920" y="1374476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，那么它的通项公式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B_5_BD.33_1#7192366a9?vbadefaultcenterpage=1&amp;parentnodeid=1456c1de8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74476"/>
                <a:ext cx="11183112" cy="486029"/>
              </a:xfrm>
              <a:prstGeom prst="rect">
                <a:avLst/>
              </a:prstGeom>
              <a:blipFill rotWithShape="1">
                <a:blip r:embed="rId2"/>
                <a:stretch>
                  <a:fillRect t="-69" r="1" b="-1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N.34_1#7192366a9.blank?vbadefaultcenterpage=1&amp;parentnodeid=1456c1de8&amp;vbapositionanswer=18&amp;vbahtmlprocessed=1"/>
              <p:cNvSpPr/>
              <p:nvPr/>
            </p:nvSpPr>
            <p:spPr>
              <a:xfrm>
                <a:off x="9751314" y="1431703"/>
                <a:ext cx="1034479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5_AN.34_1#7192366a9.blank?vbadefaultcenterpage=1&amp;parentnodeid=1456c1de8&amp;vbapositionanswer=1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314" y="1431703"/>
                <a:ext cx="1034479" cy="353441"/>
              </a:xfrm>
              <a:prstGeom prst="rect">
                <a:avLst/>
              </a:prstGeom>
              <a:blipFill rotWithShape="1">
                <a:blip r:embed="rId3"/>
                <a:stretch>
                  <a:fillRect l="-25" t="-117" r="31" b="-7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5_AS.35_1#7192366a9?vbadefaultcenterpage=1&amp;parentnodeid=1456c1de8&amp;vbahtmlprocessed=1"/>
              <p:cNvSpPr/>
              <p:nvPr/>
            </p:nvSpPr>
            <p:spPr>
              <a:xfrm>
                <a:off x="502920" y="1863948"/>
                <a:ext cx="11183112" cy="2131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−[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时，上式也成立.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5_AS.35_1#7192366a9?vbadefaultcenterpage=1&amp;parentnodeid=1456c1de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63948"/>
                <a:ext cx="11183112" cy="2131949"/>
              </a:xfrm>
              <a:prstGeom prst="rect">
                <a:avLst/>
              </a:prstGeom>
              <a:blipFill rotWithShape="1">
                <a:blip r:embed="rId4"/>
                <a:stretch>
                  <a:fillRect t="-10" r="1" b="-4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nimBg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BD.36_1#150d6a49c?vbadefaultcenterpage=1&amp;parentnodeid=1456c1de8&amp;vbahtmlprocessed=1&amp;bbb=1&amp;hasbroken=1"/>
              <p:cNvSpPr/>
              <p:nvPr/>
            </p:nvSpPr>
            <p:spPr>
              <a:xfrm>
                <a:off x="502920" y="1832433"/>
                <a:ext cx="11183112" cy="14744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变式设问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若将本例中的条件“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”改为“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”，则通项公式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</a:t>
                </a:r>
                <a:r>
                  <a:rPr lang="en-US" altLang="zh-CN" sz="4800" b="0" i="0" u="sng" kern="0" spc="-99900" dirty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BD.36_1#150d6a49c?vbadefaultcenterpage=1&amp;parentnodeid=1456c1de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32433"/>
                <a:ext cx="11183112" cy="1474470"/>
              </a:xfrm>
              <a:prstGeom prst="rect">
                <a:avLst/>
              </a:prstGeom>
              <a:blipFill rotWithShape="1">
                <a:blip r:embed="rId1"/>
                <a:stretch>
                  <a:fillRect t="-31" r="1" b="-12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AN.37_1#150d6a49c.blank?vbadefaultcenterpage=1&amp;parentnodeid=1456c1de8&amp;vbapositionanswer=19&amp;vbahtmlprocessed=1&amp;rh=64.8"/>
              <p:cNvSpPr/>
              <p:nvPr/>
            </p:nvSpPr>
            <p:spPr>
              <a:xfrm>
                <a:off x="1196150" y="2397075"/>
                <a:ext cx="2045018" cy="81356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64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5_AN.37_1#150d6a49c.blank?vbadefaultcenterpage=1&amp;parentnodeid=1456c1de8&amp;vbapositionanswer=19&amp;vbahtmlprocessed=1&amp;rh=64.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150" y="2397075"/>
                <a:ext cx="2045018" cy="813562"/>
              </a:xfrm>
              <a:prstGeom prst="rect">
                <a:avLst/>
              </a:prstGeom>
              <a:blipFill rotWithShape="1">
                <a:blip r:embed="rId2"/>
                <a:stretch>
                  <a:fillRect l="-22" t="-72" r="6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S.38_1#150d6a49c?vbadefaultcenterpage=1&amp;parentnodeid=1456c1de8&amp;vbahtmlprocessed=1"/>
              <p:cNvSpPr/>
              <p:nvPr/>
            </p:nvSpPr>
            <p:spPr>
              <a:xfrm>
                <a:off x="502920" y="3318840"/>
                <a:ext cx="11183112" cy="1994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，不满足上式.故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5_AS.38_1#150d6a49c?vbadefaultcenterpage=1&amp;parentnodeid=1456c1de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18840"/>
                <a:ext cx="11183112" cy="1994726"/>
              </a:xfrm>
              <a:prstGeom prst="rect">
                <a:avLst/>
              </a:prstGeom>
              <a:blipFill rotWithShape="1">
                <a:blip r:embed="rId3"/>
                <a:stretch>
                  <a:fillRect t="-17" r="1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4641a397a?vbadefaultcenterpage=1&amp;parentnodeid=1456c1de8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67419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5_BD#4641a397a?vbadefaultcenterpage=1&amp;parentnodeid=1456c1de8&amp;vbahtmlprocessed=1&amp;bbb=1&amp;hasbroken=1"/>
              <p:cNvSpPr/>
              <p:nvPr/>
            </p:nvSpPr>
            <p:spPr>
              <a:xfrm>
                <a:off x="502920" y="2200479"/>
                <a:ext cx="11183112" cy="32332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的3个步骤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利用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替换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得到一个新的关系式，利用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求出当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  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的表达式.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时的结果进行检验，看是否符合当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的表达式，若符合，则可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以把数列的通项公式合写；若不符合，则应该分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两段来写.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5_BD#4641a397a?vbadefaultcenterpage=1&amp;parentnodeid=1456c1de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00479"/>
                <a:ext cx="11183112" cy="3233230"/>
              </a:xfrm>
              <a:prstGeom prst="rect">
                <a:avLst/>
              </a:prstGeom>
              <a:blipFill rotWithShape="1">
                <a:blip r:embed="rId2"/>
                <a:stretch>
                  <a:fillRect t="-6" r="1" b="-1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f0616c75e?vbadefaultcenterpage=1&amp;parentnodeid=1456c1de8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BD.39_1#f572c3f79?vbadefaultcenterpage=1&amp;parentnodeid=f0616c75e&amp;vbahtmlprocessed=1&amp;bbb=1"/>
              <p:cNvSpPr/>
              <p:nvPr/>
            </p:nvSpPr>
            <p:spPr>
              <a:xfrm>
                <a:off x="502920" y="1419448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B_6_BD.39_1#f572c3f79?vbadefaultcenterpage=1&amp;parentnodeid=f0616c75e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486029"/>
              </a:xfrm>
              <a:prstGeom prst="rect">
                <a:avLst/>
              </a:prstGeom>
              <a:blipFill rotWithShape="1">
                <a:blip r:embed="rId2"/>
                <a:stretch>
                  <a:fillRect t="-46" r="1" b="-16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AN.40_1#f572c3f79.blank?vbadefaultcenterpage=1&amp;parentnodeid=f0616c75e&amp;vbapositionanswer=20&amp;vbahtmlprocessed=1"/>
              <p:cNvSpPr/>
              <p:nvPr/>
            </p:nvSpPr>
            <p:spPr>
              <a:xfrm>
                <a:off x="9706225" y="1485741"/>
                <a:ext cx="1034479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6_AN.40_1#f572c3f79.blank?vbadefaultcenterpage=1&amp;parentnodeid=f0616c75e&amp;vbapositionanswer=2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225" y="1485741"/>
                <a:ext cx="1034479" cy="353441"/>
              </a:xfrm>
              <a:prstGeom prst="rect">
                <a:avLst/>
              </a:prstGeom>
              <a:blipFill rotWithShape="1">
                <a:blip r:embed="rId3"/>
                <a:stretch>
                  <a:fillRect l="-24" t="-135" r="30" b="-76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S.41_1#f572c3f79?vbadefaultcenterpage=1&amp;parentnodeid=f0616c75e&amp;vbahtmlprocessed=1&amp;bbb=1&amp;hasbroken=1"/>
              <p:cNvSpPr/>
              <p:nvPr/>
            </p:nvSpPr>
            <p:spPr>
              <a:xfrm>
                <a:off x="502920" y="1914748"/>
                <a:ext cx="11183112" cy="15873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两式相减得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符合上式，所以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AS.41_1#f572c3f79?vbadefaultcenterpage=1&amp;parentnodeid=f0616c75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14748"/>
                <a:ext cx="11183112" cy="1587310"/>
              </a:xfrm>
              <a:prstGeom prst="rect">
                <a:avLst/>
              </a:prstGeom>
              <a:blipFill rotWithShape="1">
                <a:blip r:embed="rId4"/>
                <a:stretch>
                  <a:fillRect t="-14" r="1" b="-47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nimBg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BD.42_1#9e3c90e31?vbadefaultcenterpage=1&amp;parentnodeid=f0616c75e&amp;vbahtmlprocessed=1&amp;bbb=1"/>
              <p:cNvSpPr/>
              <p:nvPr/>
            </p:nvSpPr>
            <p:spPr>
              <a:xfrm>
                <a:off x="502920" y="1168795"/>
                <a:ext cx="11183112" cy="1272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</a:t>
                </a:r>
                <a:r>
                  <a:rPr lang="en-US" altLang="zh-CN" sz="6600" b="0" i="0" u="sng" kern="0" spc="-99900" dirty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BD.42_1#9e3c90e31?vbadefaultcenterpage=1&amp;parentnodeid=f0616c75e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68795"/>
                <a:ext cx="11183112" cy="1272985"/>
              </a:xfrm>
              <a:prstGeom prst="rect">
                <a:avLst/>
              </a:prstGeom>
              <a:blipFill rotWithShape="1">
                <a:blip r:embed="rId1"/>
                <a:stretch>
                  <a:fillRect t="-31" r="1" b="-18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AN.43_1#9e3c90e31.blank?vbadefaultcenterpage=1&amp;parentnodeid=f0616c75e&amp;vbapositionanswer=21&amp;vbahtmlprocessed=1&amp;rh=97.2"/>
              <p:cNvSpPr/>
              <p:nvPr/>
            </p:nvSpPr>
            <p:spPr>
              <a:xfrm>
                <a:off x="8564323" y="1167716"/>
                <a:ext cx="2016951" cy="115868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91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 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6_AN.43_1#9e3c90e31.blank?vbadefaultcenterpage=1&amp;parentnodeid=f0616c75e&amp;vbapositionanswer=21&amp;vbahtmlprocessed=1&amp;rh=97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323" y="1167716"/>
                <a:ext cx="2016951" cy="1158685"/>
              </a:xfrm>
              <a:prstGeom prst="rect">
                <a:avLst/>
              </a:prstGeom>
              <a:blipFill rotWithShape="1">
                <a:blip r:embed="rId2"/>
                <a:stretch>
                  <a:fillRect l="-4" t="-51" r="13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AS.44_1#9e3c90e31?vbadefaultcenterpage=1&amp;parentnodeid=f0616c75e&amp;vbahtmlprocessed=1"/>
              <p:cNvSpPr/>
              <p:nvPr/>
            </p:nvSpPr>
            <p:spPr>
              <a:xfrm>
                <a:off x="502920" y="2442859"/>
                <a:ext cx="11183112" cy="3557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，不符合上式，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 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6_AS.44_1#9e3c90e31?vbadefaultcenterpage=1&amp;parentnodeid=f0616c75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42859"/>
                <a:ext cx="11183112" cy="3557016"/>
              </a:xfrm>
              <a:prstGeom prst="rect">
                <a:avLst/>
              </a:prstGeom>
              <a:blipFill rotWithShape="1">
                <a:blip r:embed="rId3"/>
                <a:stretch>
                  <a:fillRect r="1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8470a7e55?vbadefaultcenterpage=1&amp;parentnodeid=3c12f42ed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考点二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由数列的递推关系求通项公式［多维探究］</a:t>
            </a:r>
            <a:endParaRPr lang="en-US" altLang="zh-CN" sz="2800" dirty="0"/>
          </a:p>
        </p:txBody>
      </p:sp>
      <p:pic>
        <p:nvPicPr>
          <p:cNvPr id="3" name="C_5_BD#feb6a07af?vbadefaultcenterpage=1&amp;parentnodeid=8470a7e55&amp;inlineimagemarkindex=1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098" y="1517754"/>
            <a:ext cx="1435608" cy="384048"/>
          </a:xfrm>
          <a:prstGeom prst="rect">
            <a:avLst/>
          </a:prstGeom>
        </p:spPr>
      </p:pic>
      <p:sp>
        <p:nvSpPr>
          <p:cNvPr id="4" name="C_5_BD#feb6a07af?vbadefaultcenterpage=1&amp;parentnodeid=8470a7e55&amp;vbahtmlprocessed=1"/>
          <p:cNvSpPr/>
          <p:nvPr/>
        </p:nvSpPr>
        <p:spPr>
          <a:xfrm>
            <a:off x="502920" y="1370751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累加法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BD.45_1#b1f942f29?vbadefaultcenterpage=1&amp;parentnodeid=feb6a07af&amp;vbahtmlprocessed=1&amp;bbb=1&amp;hasbroken=1"/>
              <p:cNvSpPr/>
              <p:nvPr/>
            </p:nvSpPr>
            <p:spPr>
              <a:xfrm>
                <a:off x="502920" y="1902048"/>
                <a:ext cx="11183112" cy="130708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项公式为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BD.45_1#b1f942f29?vbadefaultcenterpage=1&amp;parentnodeid=feb6a07a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02048"/>
                <a:ext cx="11183112" cy="1307084"/>
              </a:xfrm>
              <a:prstGeom prst="rect">
                <a:avLst/>
              </a:prstGeom>
              <a:blipFill rotWithShape="1">
                <a:blip r:embed="rId2"/>
                <a:stretch>
                  <a:fillRect t="-17" r="1" b="-4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B_6_AN.46_1#b1f942f29.blank?vbadefaultcenterpage=1&amp;parentnodeid=feb6a07af&amp;vbapositionanswer=22&amp;vbahtmlprocessed=1&amp;rh=27"/>
              <p:cNvSpPr/>
              <p:nvPr/>
            </p:nvSpPr>
            <p:spPr>
              <a:xfrm>
                <a:off x="1760220" y="2790286"/>
                <a:ext cx="1921891" cy="3429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6" name="QB_6_AN.46_1#b1f942f29.blank?vbadefaultcenterpage=1&amp;parentnodeid=feb6a07af&amp;vbapositionanswer=22&amp;vbahtmlprocessed=1&amp;rh=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220" y="2790286"/>
                <a:ext cx="1921891" cy="342900"/>
              </a:xfrm>
              <a:prstGeom prst="rect">
                <a:avLst/>
              </a:prstGeom>
              <a:blipFill rotWithShape="1">
                <a:blip r:embed="rId3"/>
                <a:stretch>
                  <a:fillRect t="-28" r="20" b="-11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QB_6_AS.47_1#b1f942f29?vbadefaultcenterpage=1&amp;parentnodeid=feb6a07af&amp;vbahtmlprocessed=1&amp;bbb=1&amp;hasbroken=1"/>
              <p:cNvSpPr/>
              <p:nvPr/>
            </p:nvSpPr>
            <p:spPr>
              <a:xfrm>
                <a:off x="502920" y="3210148"/>
                <a:ext cx="11183112" cy="29530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,以上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个等式累加得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,满足上式.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B_6_AS.47_1#b1f942f29?vbadefaultcenterpage=1&amp;parentnodeid=feb6a07a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10148"/>
                <a:ext cx="11183112" cy="2953004"/>
              </a:xfrm>
              <a:prstGeom prst="rect">
                <a:avLst/>
              </a:prstGeom>
              <a:blipFill rotWithShape="1">
                <a:blip r:embed="rId4"/>
                <a:stretch>
                  <a:fillRect t="-8" r="-805" b="-1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7" grpId="0" animBg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74cb95e99?vbadefaultcenterpage=1&amp;parentnodeid=feb6a07af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79052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6_BD#74cb95e99?vbadefaultcenterpage=1&amp;parentnodeid=feb6a07af&amp;vbahtmlprocessed=1&amp;bbb=1&amp;hasbroken=1"/>
              <p:cNvSpPr/>
              <p:nvPr/>
            </p:nvSpPr>
            <p:spPr>
              <a:xfrm>
                <a:off x="502920" y="3316809"/>
                <a:ext cx="11183112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形如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的递推关系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，可用累加法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求通项公式.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6_BD#74cb95e99?vbadefaultcenterpage=1&amp;parentnodeid=feb6a07a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16809"/>
                <a:ext cx="11183112" cy="1038670"/>
              </a:xfrm>
              <a:prstGeom prst="rect">
                <a:avLst/>
              </a:prstGeom>
              <a:blipFill rotWithShape="1">
                <a:blip r:embed="rId2"/>
                <a:stretch>
                  <a:fillRect t="-20" r="1" b="-5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7a783f3cd?vbadefaultcenterpage=1&amp;parentnodeid=8470a7e55&amp;inlineimagemarkindex=2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098" y="903003"/>
            <a:ext cx="1435608" cy="384048"/>
          </a:xfrm>
          <a:prstGeom prst="rect">
            <a:avLst/>
          </a:prstGeom>
        </p:spPr>
      </p:pic>
      <p:sp>
        <p:nvSpPr>
          <p:cNvPr id="3" name="C_5_BD#7a783f3cd?vbadefaultcenterpage=1&amp;parentnodeid=8470a7e55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累乘法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BD.48_1#e0ca1ded8?vbadefaultcenterpage=1&amp;parentnodeid=7a783f3cd&amp;vbahtmlprocessed=1&amp;bbb=1"/>
              <p:cNvSpPr/>
              <p:nvPr/>
            </p:nvSpPr>
            <p:spPr>
              <a:xfrm>
                <a:off x="502920" y="133105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典例3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6_BD.48_1#e0ca1ded8?vbadefaultcenterpage=1&amp;parentnodeid=7a783f3cd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1051"/>
                <a:ext cx="11183112" cy="486029"/>
              </a:xfrm>
              <a:prstGeom prst="rect">
                <a:avLst/>
              </a:prstGeom>
              <a:blipFill rotWithShape="1">
                <a:blip r:embed="rId2"/>
                <a:stretch>
                  <a:fillRect t="-19" r="1" b="-1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N.49_1#e0ca1ded8.blank?vbadefaultcenterpage=1&amp;parentnodeid=7a783f3cd&amp;vbapositionanswer=23&amp;vbahtmlprocessed=1&amp;rh=43.2"/>
              <p:cNvSpPr/>
              <p:nvPr/>
            </p:nvSpPr>
            <p:spPr>
              <a:xfrm>
                <a:off x="10792905" y="1227551"/>
                <a:ext cx="541338" cy="5104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675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5" name="QB_6_AN.49_1#e0ca1ded8.blank?vbadefaultcenterpage=1&amp;parentnodeid=7a783f3cd&amp;vbapositionanswer=23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905" y="1227551"/>
                <a:ext cx="541338" cy="510477"/>
              </a:xfrm>
              <a:prstGeom prst="rect">
                <a:avLst/>
              </a:prstGeom>
              <a:blipFill rotWithShape="1">
                <a:blip r:embed="rId3"/>
                <a:stretch>
                  <a:fillRect l="-82" t="-19" r="24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B_6_AS.50_1#e0ca1ded8?vbadefaultcenterpage=1&amp;parentnodeid=7a783f3cd&amp;vbahtmlprocessed=1&amp;bbb=1&amp;hasbroken=1"/>
              <p:cNvSpPr/>
              <p:nvPr/>
            </p:nvSpPr>
            <p:spPr>
              <a:xfrm>
                <a:off x="502920" y="1823308"/>
                <a:ext cx="11183112" cy="324669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①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⋅⋯⋅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⋅⋯⋅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675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B_6_AS.50_1#e0ca1ded8?vbadefaultcenterpage=1&amp;parentnodeid=7a783f3c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23308"/>
                <a:ext cx="11183112" cy="3246692"/>
              </a:xfrm>
              <a:prstGeom prst="rect">
                <a:avLst/>
              </a:prstGeom>
              <a:blipFill rotWithShape="1">
                <a:blip r:embed="rId4"/>
                <a:stretch>
                  <a:fillRect t="-7" r="1" b="-5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  <p:bldP spid="6" grpId="0" animBg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6291b99c1?vbadefaultcenterpage=1&amp;parentnodeid=7a783f3cd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262709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6_BD#6291b99c1?vbadefaultcenterpage=1&amp;parentnodeid=7a783f3cd&amp;vbahtmlprocessed=1&amp;bbb=1&amp;hasbroken=1"/>
              <p:cNvSpPr/>
              <p:nvPr/>
            </p:nvSpPr>
            <p:spPr>
              <a:xfrm>
                <a:off x="502920" y="2788997"/>
                <a:ext cx="11183112" cy="209429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形如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的递推关系式可化为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的形式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，可用累乘法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⋅⋯⋅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求通项公式.注意检验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是否满足所求公式，若满足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，则合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并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，若不满足，则写成分段形式.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6_BD#6291b99c1?vbadefaultcenterpage=1&amp;parentnodeid=7a783f3c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88997"/>
                <a:ext cx="11183112" cy="2094294"/>
              </a:xfrm>
              <a:prstGeom prst="rect">
                <a:avLst/>
              </a:prstGeom>
              <a:blipFill rotWithShape="1">
                <a:blip r:embed="rId2"/>
                <a:stretch>
                  <a:fillRect t="-4" r="-601" b="-10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94bbbbd24?vbadefaultcenterpage=1&amp;parentnodeid=8470a7e55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6_BD.51_1#87e3d46cd?vbadefaultcenterpage=1&amp;parentnodeid=94bbbbd24&amp;vbahtmlprocessed=1&amp;hasbroken=1"/>
              <p:cNvSpPr/>
              <p:nvPr/>
            </p:nvSpPr>
            <p:spPr>
              <a:xfrm>
                <a:off x="502920" y="1419448"/>
                <a:ext cx="11183112" cy="130365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吉安模拟）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的首项为1，且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最小值是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6_BD.51_1#87e3d46cd?vbadefaultcenterpage=1&amp;parentnodeid=94bbbbd24&amp;vbahtmlprocessed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1303655"/>
              </a:xfrm>
              <a:prstGeom prst="rect">
                <a:avLst/>
              </a:prstGeom>
              <a:blipFill rotWithShape="1">
                <a:blip r:embed="rId2"/>
                <a:stretch>
                  <a:fillRect t="-17" r="1" b="-45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52_1#87e3d46cd.bracket?vbadefaultcenterpage=1&amp;parentnodeid=94bbbbd24&amp;vbapositionanswer=24&amp;vbahtmlprocessed=1"/>
          <p:cNvSpPr/>
          <p:nvPr/>
        </p:nvSpPr>
        <p:spPr>
          <a:xfrm>
            <a:off x="2001520" y="2237074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6_BD.53_1#87e3d46cd.choices?vbadefaultcenterpage=1&amp;parentnodeid=94bbbbd24&amp;vbahtmlprocessed=1"/>
              <p:cNvSpPr/>
              <p:nvPr/>
            </p:nvSpPr>
            <p:spPr>
              <a:xfrm>
                <a:off x="502920" y="2727548"/>
                <a:ext cx="11183112" cy="71024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842895" algn="l"/>
                    <a:tab pos="5686425" algn="l"/>
                    <a:tab pos="85299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B.1</a:t>
                </a:r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C.2</a:t>
                </a:r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D.3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6_BD.53_1#87e3d46cd.choices?vbadefaultcenterpage=1&amp;parentnodeid=94bbbbd2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27548"/>
                <a:ext cx="11183112" cy="710248"/>
              </a:xfrm>
              <a:prstGeom prst="rect">
                <a:avLst/>
              </a:prstGeom>
              <a:blipFill rotWithShape="1">
                <a:blip r:embed="rId3"/>
                <a:stretch>
                  <a:fillRect t="-31" r="1" b="-10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AS.54_1#87e3d46cd?vbadefaultcenterpage=1&amp;parentnodeid=94bbbbd24&amp;vbahtmlprocessed=1&amp;hasbroken=1"/>
              <p:cNvSpPr/>
              <p:nvPr/>
            </p:nvSpPr>
            <p:spPr>
              <a:xfrm>
                <a:off x="502920" y="1470452"/>
                <a:ext cx="11183112" cy="420509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，显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然当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满足上式，所以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时，等号成立，因为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最小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的最小值为1.故选B.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6_AS.54_1#87e3d46cd?vbadefaultcenterpage=1&amp;parentnodeid=94bbbbd24&amp;vbahtmlprocessed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70452"/>
                <a:ext cx="11183112" cy="4205097"/>
              </a:xfrm>
              <a:prstGeom prst="rect">
                <a:avLst/>
              </a:prstGeom>
              <a:blipFill rotWithShape="1">
                <a:blip r:embed="rId1"/>
                <a:stretch>
                  <a:fillRect t="-10" r="-4110" b="-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BD.55_1#4ccb279e6?vbadefaultcenterpage=1&amp;parentnodeid=94bbbbd24&amp;vbahtmlprocessed=1"/>
              <p:cNvSpPr/>
              <p:nvPr/>
            </p:nvSpPr>
            <p:spPr>
              <a:xfrm>
                <a:off x="502920" y="102230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的首项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，则其通项公式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BD.55_1#4ccb279e6?vbadefaultcenterpage=1&amp;parentnodeid=94bbbbd2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22301"/>
                <a:ext cx="11183112" cy="486029"/>
              </a:xfrm>
              <a:prstGeom prst="rect">
                <a:avLst/>
              </a:prstGeom>
              <a:blipFill rotWithShape="1">
                <a:blip r:embed="rId1"/>
                <a:stretch>
                  <a:fillRect t="-121" r="1" b="-12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AN.56_1#4ccb279e6.blank?vbadefaultcenterpage=1&amp;parentnodeid=94bbbbd24&amp;vbapositionanswer=25&amp;vbahtmlprocessed=1&amp;rh=37.8"/>
              <p:cNvSpPr/>
              <p:nvPr/>
            </p:nvSpPr>
            <p:spPr>
              <a:xfrm>
                <a:off x="8703208" y="1009491"/>
                <a:ext cx="991489" cy="4800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6_AN.56_1#4ccb279e6.blank?vbadefaultcenterpage=1&amp;parentnodeid=94bbbbd24&amp;vbapositionanswer=25&amp;vbahtmlprocessed=1&amp;rh=37.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208" y="1009491"/>
                <a:ext cx="991489" cy="480060"/>
              </a:xfrm>
              <a:prstGeom prst="rect">
                <a:avLst/>
              </a:prstGeom>
              <a:blipFill rotWithShape="1">
                <a:blip r:embed="rId2"/>
                <a:stretch>
                  <a:fillRect l="-54" t="-99" r="15" b="-24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AS.57_1#4ccb279e6?vbadefaultcenterpage=1&amp;parentnodeid=94bbbbd24&amp;vbahtmlprocessed=1&amp;hasbroken=1"/>
              <p:cNvSpPr/>
              <p:nvPr/>
            </p:nvSpPr>
            <p:spPr>
              <a:xfrm>
                <a:off x="502920" y="1520648"/>
                <a:ext cx="11183112" cy="466731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⋯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⋅⋯⋅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×⋯⋅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+⋯+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+⋯+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满足上式，所以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6_AS.57_1#4ccb279e6?vbadefaultcenterpage=1&amp;parentnodeid=94bbbbd24&amp;vbahtmlprocessed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0648"/>
                <a:ext cx="11183112" cy="4667314"/>
              </a:xfrm>
              <a:prstGeom prst="rect">
                <a:avLst/>
              </a:prstGeom>
              <a:blipFill rotWithShape="1">
                <a:blip r:embed="rId3"/>
                <a:stretch>
                  <a:fillRect t="-10" r="1" b="-11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9ea79effd?vbadefaultcenterpage=1&amp;parentnodeid=3c12f42ed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考点三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数列的性质［多维探究］</a:t>
            </a:r>
            <a:endParaRPr lang="en-US" altLang="zh-CN" sz="2800" dirty="0"/>
          </a:p>
        </p:txBody>
      </p:sp>
      <p:pic>
        <p:nvPicPr>
          <p:cNvPr id="3" name="C_5_BD#28d6458c6?vbadefaultcenterpage=1&amp;parentnodeid=9ea79effd&amp;inlineimagemarkindex=3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098" y="1517754"/>
            <a:ext cx="1435608" cy="384048"/>
          </a:xfrm>
          <a:prstGeom prst="rect">
            <a:avLst/>
          </a:prstGeom>
        </p:spPr>
      </p:pic>
      <p:sp>
        <p:nvSpPr>
          <p:cNvPr id="4" name="C_5_BD#28d6458c6?vbadefaultcenterpage=1&amp;parentnodeid=9ea79effd&amp;vbahtmlprocessed=1"/>
          <p:cNvSpPr/>
          <p:nvPr/>
        </p:nvSpPr>
        <p:spPr>
          <a:xfrm>
            <a:off x="502920" y="1370751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数列的单调性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BD.58_1#2bbd27707?vbadefaultcenterpage=1&amp;parentnodeid=28d6458c6&amp;vbahtmlprocessed=1&amp;bbb=1&amp;hasbroken=1"/>
              <p:cNvSpPr/>
              <p:nvPr/>
            </p:nvSpPr>
            <p:spPr>
              <a:xfrm>
                <a:off x="502920" y="1939703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典例4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是正项递增数列，则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取值范围是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BD.58_1#2bbd27707?vbadefaultcenterpage=1&amp;parentnodeid=28d6458c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39703"/>
                <a:ext cx="11183112" cy="1034669"/>
              </a:xfrm>
              <a:prstGeom prst="rect">
                <a:avLst/>
              </a:prstGeom>
              <a:blipFill rotWithShape="1">
                <a:blip r:embed="rId2"/>
                <a:stretch>
                  <a:fillRect t="-40" r="-271" b="-7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B_6_AN.59_1#2bbd27707.blank?vbadefaultcenterpage=1&amp;parentnodeid=28d6458c6&amp;vbapositionanswer=26&amp;vbahtmlprocessed=1&amp;rh=27"/>
              <p:cNvSpPr/>
              <p:nvPr/>
            </p:nvSpPr>
            <p:spPr>
              <a:xfrm>
                <a:off x="2052320" y="2563972"/>
                <a:ext cx="1175322" cy="3429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6" name="QB_6_AN.59_1#2bbd27707.blank?vbadefaultcenterpage=1&amp;parentnodeid=28d6458c6&amp;vbapositionanswer=26&amp;vbahtmlprocessed=1&amp;rh=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320" y="2563972"/>
                <a:ext cx="1175322" cy="342900"/>
              </a:xfrm>
              <a:prstGeom prst="rect">
                <a:avLst/>
              </a:prstGeom>
              <a:blipFill rotWithShape="1">
                <a:blip r:embed="rId3"/>
                <a:stretch>
                  <a:fillRect t="-139" r="49" b="-10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QB_6_AS.60_1#2bbd27707?vbadefaultcenterpage=1&amp;parentnodeid=28d6458c6&amp;vbahtmlprocessed=1&amp;bbb=1&amp;hasbroken=1"/>
              <p:cNvSpPr/>
              <p:nvPr/>
            </p:nvSpPr>
            <p:spPr>
              <a:xfrm>
                <a:off x="502920" y="2981548"/>
                <a:ext cx="11183112" cy="34686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是正项递增数列，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则对于任意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（舍去）.故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范围是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B_6_AS.60_1#2bbd27707?vbadefaultcenterpage=1&amp;parentnodeid=28d6458c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81548"/>
                <a:ext cx="11183112" cy="3468624"/>
              </a:xfrm>
              <a:prstGeom prst="rect">
                <a:avLst/>
              </a:prstGeom>
              <a:blipFill rotWithShape="1">
                <a:blip r:embed="rId4"/>
                <a:stretch>
                  <a:fillRect t="-6" r="1" b="-4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7" grpId="0" animBg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484844ed0?vbadefaultcenterpage=1&amp;parentnodeid=28d6458c6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51620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6_BD#484844ed0?vbadefaultcenterpage=1&amp;parentnodeid=28d6458c6&amp;vbahtmlprocessed=1"/>
              <p:cNvSpPr/>
              <p:nvPr/>
            </p:nvSpPr>
            <p:spPr>
              <a:xfrm>
                <a:off x="502920" y="3042489"/>
                <a:ext cx="11183112" cy="1587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解决数列的单调性问题的方法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用作差比较法，根据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的符号判断.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利用不等式的性质或放缩法判断数列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是递增数列、递减数列还是常数列.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6_BD#484844ed0?vbadefaultcenterpage=1&amp;parentnodeid=28d6458c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42489"/>
                <a:ext cx="11183112" cy="1587310"/>
              </a:xfrm>
              <a:prstGeom prst="rect">
                <a:avLst/>
              </a:prstGeom>
              <a:blipFill rotWithShape="1">
                <a:blip r:embed="rId2"/>
                <a:stretch>
                  <a:fillRect t="-13" r="1" b="-3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5212ef25a.fixed?vbadefaultcenterpage=1&amp;parentnodeid=47d8bd8ec&amp;vbahtmlprocessed=1"/>
          <p:cNvSpPr/>
          <p:nvPr/>
        </p:nvSpPr>
        <p:spPr>
          <a:xfrm>
            <a:off x="621792" y="932688"/>
            <a:ext cx="10981944" cy="11521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基础课31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数列的概念及其通项公式</a:t>
            </a:r>
            <a:endParaRPr lang="en-US" altLang="zh-CN" sz="4000" dirty="0"/>
          </a:p>
        </p:txBody>
      </p:sp>
      <p:pic>
        <p:nvPicPr>
          <p:cNvPr id="3" name="C_0#5212ef25a?linknodeid=e7221fdd3&amp;catalogrefid=e7221fdd3&amp;parentnodeid=47d8bd8ec&amp;vbahtmlprocessed=1" descr="preencod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712" y="2642616"/>
            <a:ext cx="502920" cy="502920"/>
          </a:xfrm>
          <a:prstGeom prst="rect">
            <a:avLst/>
          </a:prstGeom>
        </p:spPr>
      </p:pic>
      <p:sp>
        <p:nvSpPr>
          <p:cNvPr id="4" name="C_0#5212ef25a?linknodeid=e7221fdd3&amp;catalogrefid=e7221fdd3&amp;parentnodeid=47d8bd8ec&amp;vbahtmlprocessed=1">
            <a:hlinkClick r:id="rId1" action="ppaction://hlinksldjump"/>
          </p:cNvPr>
          <p:cNvSpPr/>
          <p:nvPr/>
        </p:nvSpPr>
        <p:spPr>
          <a:xfrm>
            <a:off x="5202936" y="26151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3050" dirty="0"/>
          </a:p>
        </p:txBody>
      </p:sp>
      <p:pic>
        <p:nvPicPr>
          <p:cNvPr id="5" name="C_0#5212ef25a?linknodeid=3c12f42ed&amp;catalogrefid=3c12f42ed&amp;parentnodeid=47d8bd8ec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712" y="3557016"/>
            <a:ext cx="502920" cy="502920"/>
          </a:xfrm>
          <a:prstGeom prst="rect">
            <a:avLst/>
          </a:prstGeom>
        </p:spPr>
      </p:pic>
      <p:sp>
        <p:nvSpPr>
          <p:cNvPr id="6" name="C_0#5212ef25a?linknodeid=3c12f42ed&amp;catalogrefid=3c12f42ed&amp;parentnodeid=47d8bd8ec&amp;vbahtmlprocessed=1">
            <a:hlinkClick r:id="rId3" action="ppaction://hlinksldjump"/>
          </p:cNvPr>
          <p:cNvSpPr/>
          <p:nvPr/>
        </p:nvSpPr>
        <p:spPr>
          <a:xfrm>
            <a:off x="5202936" y="35295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d8851b3e0?vbadefaultcenterpage=1&amp;parentnodeid=9ea79effd&amp;inlineimagemarkindex=4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098" y="903003"/>
            <a:ext cx="1435608" cy="384048"/>
          </a:xfrm>
          <a:prstGeom prst="rect">
            <a:avLst/>
          </a:prstGeom>
        </p:spPr>
      </p:pic>
      <p:sp>
        <p:nvSpPr>
          <p:cNvPr id="3" name="C_5_BD#d8851b3e0?vbadefaultcenterpage=1&amp;parentnodeid=9ea79effd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数列的周期性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6_BD.61_1#be760eb29?vbadefaultcenterpage=1&amp;parentnodeid=d8851b3e0&amp;vbahtmlprocessed=1&amp;bbb=1&amp;hasbroken=1"/>
              <p:cNvSpPr/>
              <p:nvPr/>
            </p:nvSpPr>
            <p:spPr>
              <a:xfrm>
                <a:off x="502920" y="1327563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典例5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已知在数列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6_BD.61_1#be760eb29?vbadefaultcenterpage=1&amp;parentnodeid=d8851b3e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27563"/>
                <a:ext cx="11183112" cy="1034669"/>
              </a:xfrm>
              <a:prstGeom prst="rect">
                <a:avLst/>
              </a:prstGeom>
              <a:blipFill rotWithShape="1">
                <a:blip r:embed="rId2"/>
                <a:stretch>
                  <a:fillRect t="-40" r="1" b="-6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6_AN.62_1#be760eb29.bracket?vbadefaultcenterpage=1&amp;parentnodeid=d8851b3e0&amp;vbapositionanswer=27&amp;vbahtmlprocessed=1"/>
          <p:cNvSpPr/>
          <p:nvPr/>
        </p:nvSpPr>
        <p:spPr>
          <a:xfrm>
            <a:off x="769620" y="1876203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6_BD.63_1#be760eb29.choices?vbadefaultcenterpage=1&amp;parentnodeid=d8851b3e0&amp;vbahtmlprocessed=1"/>
              <p:cNvSpPr/>
              <p:nvPr/>
            </p:nvSpPr>
            <p:spPr>
              <a:xfrm>
                <a:off x="502920" y="2407063"/>
                <a:ext cx="11183112" cy="479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741295" algn="l"/>
                    <a:tab pos="5699125" algn="l"/>
                    <a:tab pos="84156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.3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C.6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6_BD.63_1#be760eb29.choices?vbadefaultcenterpage=1&amp;parentnodeid=d8851b3e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07063"/>
                <a:ext cx="11183112" cy="479235"/>
              </a:xfrm>
              <a:prstGeom prst="rect">
                <a:avLst/>
              </a:prstGeom>
              <a:blipFill rotWithShape="1">
                <a:blip r:embed="rId3"/>
                <a:stretch>
                  <a:fillRect t="-86" r="1" b="-14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QC_6_AS.64_1#be760eb29?vbadefaultcenterpage=1&amp;parentnodeid=d8851b3e0&amp;vbahtmlprocessed=1"/>
              <p:cNvSpPr/>
              <p:nvPr/>
            </p:nvSpPr>
            <p:spPr>
              <a:xfrm>
                <a:off x="502920" y="2890108"/>
                <a:ext cx="11183112" cy="268058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是周期为6的数列，则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C_6_AS.64_1#be760eb29?vbadefaultcenterpage=1&amp;parentnodeid=d8851b3e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90108"/>
                <a:ext cx="11183112" cy="2680589"/>
              </a:xfrm>
              <a:prstGeom prst="rect">
                <a:avLst/>
              </a:prstGeom>
              <a:blipFill rotWithShape="1">
                <a:blip r:embed="rId4"/>
                <a:stretch>
                  <a:fillRect t="-8" r="1" b="-2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  <p:bldP spid="7" grpId="0" animBg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b9f857324?vbadefaultcenterpage=1&amp;parentnodeid=d8851b3e0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79052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6_BD#b9f857324?vbadefaultcenterpage=1&amp;parentnodeid=d8851b3e0&amp;vbahtmlprocessed=1&amp;bbb=1&amp;hasbroken=1"/>
              <p:cNvSpPr/>
              <p:nvPr/>
            </p:nvSpPr>
            <p:spPr>
              <a:xfrm>
                <a:off x="502920" y="3316809"/>
                <a:ext cx="11183112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对于数列的周期性问题，先根据给出的关系式求出数列的若干项，再通过观察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，归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纳出数列的周期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，进而求出有关项的值或前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6_BD#b9f857324?vbadefaultcenterpage=1&amp;parentnodeid=d8851b3e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16809"/>
                <a:ext cx="11183112" cy="1038670"/>
              </a:xfrm>
              <a:prstGeom prst="rect">
                <a:avLst/>
              </a:prstGeom>
              <a:blipFill rotWithShape="1">
                <a:blip r:embed="rId2"/>
                <a:stretch>
                  <a:fillRect t="-20" r="1" b="-5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1f4dbdf23?vbadefaultcenterpage=1&amp;parentnodeid=9ea79effd&amp;inlineimagemarkindex=5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812" y="866427"/>
            <a:ext cx="1554480" cy="420624"/>
          </a:xfrm>
          <a:prstGeom prst="rect">
            <a:avLst/>
          </a:prstGeom>
        </p:spPr>
      </p:pic>
      <p:sp>
        <p:nvSpPr>
          <p:cNvPr id="3" name="C_5_BD#1f4dbdf23?vbadefaultcenterpage=1&amp;parentnodeid=9ea79effd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数列的最值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BD.65_1#ba07ff009?vbadefaultcenterpage=1&amp;parentnodeid=1f4dbdf23&amp;vbahtmlprocessed=1&amp;bbb=1&amp;hasbroken=1"/>
              <p:cNvSpPr/>
              <p:nvPr/>
            </p:nvSpPr>
            <p:spPr>
              <a:xfrm>
                <a:off x="502920" y="1291432"/>
                <a:ext cx="11183112" cy="11504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典例6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若在数列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≤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≤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大项的值是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6_BD.65_1#ba07ff009?vbadefaultcenterpage=1&amp;parentnodeid=1f4dbdf2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1432"/>
                <a:ext cx="11183112" cy="1150430"/>
              </a:xfrm>
              <a:prstGeom prst="rect">
                <a:avLst/>
              </a:prstGeom>
              <a:blipFill rotWithShape="1">
                <a:blip r:embed="rId2"/>
                <a:stretch>
                  <a:fillRect t="-41" r="1" b="-9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B_6_AN.66_1#ba07ff009.blank?vbadefaultcenterpage=1&amp;parentnodeid=1f4dbdf23&amp;vbapositionanswer=28&amp;vbahtmlprocessed=1"/>
          <p:cNvSpPr/>
          <p:nvPr/>
        </p:nvSpPr>
        <p:spPr>
          <a:xfrm>
            <a:off x="2077720" y="1917733"/>
            <a:ext cx="3730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AS.67_1#ba07ff009?vbadefaultcenterpage=1&amp;parentnodeid=1f4dbdf23&amp;vbahtmlprocessed=1&amp;bbb=1&amp;hasbroken=1"/>
              <p:cNvSpPr/>
              <p:nvPr/>
            </p:nvSpPr>
            <p:spPr>
              <a:xfrm>
                <a:off x="502920" y="972294"/>
                <a:ext cx="11183112" cy="512521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①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同号，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为递减数列，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因此数列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的最大项是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，其值是4.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AS.67_1#ba07ff009?vbadefaultcenterpage=1&amp;parentnodeid=1f4dbdf2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72294"/>
                <a:ext cx="11183112" cy="5125212"/>
              </a:xfrm>
              <a:prstGeom prst="rect">
                <a:avLst/>
              </a:prstGeom>
              <a:blipFill rotWithShape="1">
                <a:blip r:embed="rId1"/>
                <a:stretch>
                  <a:fillRect t="-2" r="1" b="-7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bfc24d0ec?vbadefaultcenterpage=1&amp;parentnodeid=1f4dbdf23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57675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6_BD#bfc24d0ec?vbadefaultcenterpage=1&amp;parentnodeid=1f4dbdf23&amp;vbahtmlprocessed=1&amp;bbb=1&amp;hasbroken=1"/>
              <p:cNvSpPr/>
              <p:nvPr/>
            </p:nvSpPr>
            <p:spPr>
              <a:xfrm>
                <a:off x="502920" y="2103038"/>
                <a:ext cx="11183112" cy="34408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求数列的最大项与最小项的常用方法</a:t>
                </a:r>
                <a:endParaRPr lang="en-US" altLang="zh-CN" sz="2400" dirty="0"/>
              </a:p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将数列视为当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所对应的函数值，根据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的类型作出相应的函数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图象，或利用求函数最值的方法求出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的最值，进而求出数列的最大（小）项.</a:t>
                </a:r>
                <a:endParaRPr lang="en-US" altLang="zh-CN" sz="2400" dirty="0"/>
              </a:p>
              <a:p>
                <a:pPr algn="ctr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通过通项公式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研究数列的单调性，利用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确定最大项，利用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ctr" latinLnBrk="1">
                  <a:lnSpc>
                    <a:spcPct val="110000"/>
                  </a:lnSpc>
                </a:pPr>
                <a:r>
                  <a:rPr lang="en-US" altLang="zh-CN" sz="2400" b="0" dirty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确定最小项.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6_BD#bfc24d0ec?vbadefaultcenterpage=1&amp;parentnodeid=1f4dbdf2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03038"/>
                <a:ext cx="11183112" cy="3440811"/>
              </a:xfrm>
              <a:prstGeom prst="rect">
                <a:avLst/>
              </a:prstGeom>
              <a:blipFill rotWithShape="1">
                <a:blip r:embed="rId2"/>
                <a:stretch>
                  <a:fillRect l="-148" t="-16" r="-902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862994a9f?vbadefaultcenterpage=1&amp;parentnodeid=9ea79effd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6_BD.68_1#e884c3ac4?vbadefaultcenterpage=1&amp;parentnodeid=862994a9f&amp;vbahtmlprocessed=1&amp;bbb=1&amp;hasbroken=1"/>
              <p:cNvSpPr/>
              <p:nvPr/>
            </p:nvSpPr>
            <p:spPr>
              <a:xfrm>
                <a:off x="502920" y="1419448"/>
                <a:ext cx="11183112" cy="12733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（多选题）已知数列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为递减数列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，则实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的值可以是(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6_BD.68_1#e884c3ac4?vbadefaultcenterpage=1&amp;parentnodeid=862994a9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1273302"/>
              </a:xfrm>
              <a:prstGeom prst="rect">
                <a:avLst/>
              </a:prstGeom>
              <a:blipFill rotWithShape="1">
                <a:blip r:embed="rId2"/>
                <a:stretch>
                  <a:fillRect t="-18" r="1" b="-5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69_1#e884c3ac4.bracket?vbadefaultcenterpage=1&amp;parentnodeid=862994a9f&amp;vbapositionanswer=29&amp;vbahtmlprocessed=1"/>
          <p:cNvSpPr/>
          <p:nvPr/>
        </p:nvSpPr>
        <p:spPr>
          <a:xfrm>
            <a:off x="2839149" y="2206721"/>
            <a:ext cx="6445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6_BD.70_1#e884c3ac4.choices?vbadefaultcenterpage=1&amp;parentnodeid=862994a9f&amp;vbahtmlprocessed=1"/>
              <p:cNvSpPr/>
              <p:nvPr/>
            </p:nvSpPr>
            <p:spPr>
              <a:xfrm>
                <a:off x="502920" y="273980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801620" algn="l"/>
                    <a:tab pos="5578475" algn="l"/>
                    <a:tab pos="859663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.3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.0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6_BD.70_1#e884c3ac4.choices?vbadefaultcenterpage=1&amp;parentnodeid=862994a9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39803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85" r="1" b="-12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6_AS.71_1#e884c3ac4?vbadefaultcenterpage=1&amp;parentnodeid=862994a9f&amp;vbahtmlprocessed=1&amp;bbb=1&amp;hasbroken=1"/>
              <p:cNvSpPr/>
              <p:nvPr/>
            </p:nvSpPr>
            <p:spPr>
              <a:xfrm>
                <a:off x="502920" y="3235548"/>
                <a:ext cx="11183112" cy="206457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为递减数列知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，对任意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，结合选项知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的值可以是2或3.故选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AB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6_AS.71_1#e884c3ac4?vbadefaultcenterpage=1&amp;parentnodeid=862994a9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35548"/>
                <a:ext cx="11183112" cy="2064576"/>
              </a:xfrm>
              <a:prstGeom prst="rect">
                <a:avLst/>
              </a:prstGeom>
              <a:blipFill rotWithShape="1">
                <a:blip r:embed="rId4"/>
                <a:stretch>
                  <a:fillRect t="-11" r="1" b="-3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6" grpId="0" animBg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BD.72_1#e24c43c01?vbadefaultcenterpage=1&amp;parentnodeid=862994a9f&amp;vbahtmlprocessed=1&amp;bbb=1&amp;hasbroken=1"/>
              <p:cNvSpPr/>
              <p:nvPr/>
            </p:nvSpPr>
            <p:spPr>
              <a:xfrm>
                <a:off x="502920" y="1319766"/>
                <a:ext cx="11183112" cy="13328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广东统考）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的前2025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项的和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6_BD.72_1#e24c43c01?vbadefaultcenterpage=1&amp;parentnodeid=862994a9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19766"/>
                <a:ext cx="11183112" cy="1332802"/>
              </a:xfrm>
              <a:prstGeom prst="rect">
                <a:avLst/>
              </a:prstGeom>
              <a:blipFill rotWithShape="1">
                <a:blip r:embed="rId1"/>
                <a:stretch>
                  <a:fillRect t="-18" r="-856" b="-5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6_AN.73_1#e24c43c01.bracket?vbadefaultcenterpage=1&amp;parentnodeid=862994a9f&amp;vbapositionanswer=30&amp;vbahtmlprocessed=1"/>
          <p:cNvSpPr/>
          <p:nvPr/>
        </p:nvSpPr>
        <p:spPr>
          <a:xfrm>
            <a:off x="2671191" y="2166539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6_BD.74_1#e24c43c01.choices?vbadefaultcenterpage=1&amp;parentnodeid=862994a9f&amp;vbahtmlprocessed=1"/>
              <p:cNvSpPr/>
              <p:nvPr/>
            </p:nvSpPr>
            <p:spPr>
              <a:xfrm>
                <a:off x="502920" y="2656314"/>
                <a:ext cx="11183112" cy="721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798445" algn="l"/>
                    <a:tab pos="5572125" algn="l"/>
                    <a:tab pos="84728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247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247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1765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1765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6_BD.74_1#e24c43c01.choices?vbadefaultcenterpage=1&amp;parentnodeid=862994a9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56314"/>
                <a:ext cx="11183112" cy="721868"/>
              </a:xfrm>
              <a:prstGeom prst="rect">
                <a:avLst/>
              </a:prstGeom>
              <a:blipFill rotWithShape="1">
                <a:blip r:embed="rId2"/>
                <a:stretch>
                  <a:fillRect t="-15" r="1" b="-9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6_AS.75_1#e24c43c01?vbadefaultcenterpage=1&amp;parentnodeid=862994a9f&amp;vbahtmlprocessed=1&amp;bbb=1&amp;hasbroken=1"/>
              <p:cNvSpPr/>
              <p:nvPr/>
            </p:nvSpPr>
            <p:spPr>
              <a:xfrm>
                <a:off x="502920" y="3380214"/>
                <a:ext cx="11183112" cy="2446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是周期为4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的数列，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506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1765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6_AS.75_1#e24c43c01?vbadefaultcenterpage=1&amp;parentnodeid=862994a9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80214"/>
                <a:ext cx="11183112" cy="2446020"/>
              </a:xfrm>
              <a:prstGeom prst="rect">
                <a:avLst/>
              </a:prstGeom>
              <a:blipFill rotWithShape="1">
                <a:blip r:embed="rId3"/>
                <a:stretch>
                  <a:fillRect t="-4" r="1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5" grpId="0" animBg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BD.76_1#accdffdf8?vbadefaultcenterpage=1&amp;parentnodeid=862994a9f&amp;vbahtmlprocessed=1"/>
              <p:cNvSpPr/>
              <p:nvPr/>
            </p:nvSpPr>
            <p:spPr>
              <a:xfrm>
                <a:off x="502920" y="2877707"/>
                <a:ext cx="11183112" cy="67303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的最小值为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6_BD.76_1#accdffdf8?vbadefaultcenterpage=1&amp;parentnodeid=862994a9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77707"/>
                <a:ext cx="11183112" cy="673037"/>
              </a:xfrm>
              <a:prstGeom prst="rect">
                <a:avLst/>
              </a:prstGeom>
              <a:blipFill rotWithShape="1">
                <a:blip r:embed="rId1"/>
                <a:stretch>
                  <a:fillRect t="-78" r="1" b="-18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6_AN.77_1#accdffdf8.bracket?vbadefaultcenterpage=1&amp;parentnodeid=862994a9f&amp;vbapositionanswer=31&amp;vbahtmlprocessed=1"/>
          <p:cNvSpPr/>
          <p:nvPr/>
        </p:nvSpPr>
        <p:spPr>
          <a:xfrm>
            <a:off x="8731441" y="3119514"/>
            <a:ext cx="441325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6_BD.78_1#accdffdf8.choices?vbadefaultcenterpage=1&amp;parentnodeid=862994a9f&amp;vbahtmlprocessed=1"/>
              <p:cNvSpPr/>
              <p:nvPr/>
            </p:nvSpPr>
            <p:spPr>
              <a:xfrm>
                <a:off x="502920" y="3553854"/>
                <a:ext cx="11183112" cy="714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658745" algn="l"/>
                    <a:tab pos="5292725" algn="l"/>
                    <a:tab pos="86887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26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.13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6_BD.78_1#accdffdf8.choices?vbadefaultcenterpage=1&amp;parentnodeid=862994a9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53854"/>
                <a:ext cx="11183112" cy="714439"/>
              </a:xfrm>
              <a:prstGeom prst="rect">
                <a:avLst/>
              </a:prstGeom>
              <a:blipFill rotWithShape="1">
                <a:blip r:embed="rId2"/>
                <a:stretch>
                  <a:fillRect t="-55" r="1" b="-9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AS.79_1#accdffdf8?vbadefaultcenterpage=1&amp;parentnodeid=862994a9f&amp;vbahtmlprocessed=1&amp;bbb=1&amp;hasbroken=1"/>
              <p:cNvSpPr/>
              <p:nvPr/>
            </p:nvSpPr>
            <p:spPr>
              <a:xfrm>
                <a:off x="502920" y="755999"/>
                <a:ext cx="11183112" cy="561949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由题意可知，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显然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，满足上式,</a:t>
                </a:r>
                <a:endParaRPr lang="en-US" altLang="zh-CN" sz="2400" dirty="0"/>
              </a:p>
              <a:p>
                <a:pPr latinLnBrk="1">
                  <a:lnSpc>
                    <a:spcPts val="5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26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26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26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5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的最小值为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6_AS.79_1#accdffdf8?vbadefaultcenterpage=1&amp;parentnodeid=862994a9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5999"/>
                <a:ext cx="11183112" cy="5619496"/>
              </a:xfrm>
              <a:prstGeom prst="rect">
                <a:avLst/>
              </a:prstGeom>
              <a:blipFill rotWithShape="1">
                <a:blip r:embed="rId1"/>
                <a:stretch>
                  <a:fillRect t="-6" r="1" b="-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P_3_BD#704572dcf?colgroup=4,4,14,4,5&amp;vbadefaultcenterpage=1&amp;parentnodeid=5212ef25a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501693"/>
              <a:ext cx="11137392" cy="4152583"/>
            </p:xfrm>
            <a:graphic>
              <a:graphicData uri="http://schemas.openxmlformats.org/drawingml/2006/table">
                <a:tbl>
                  <a:tblPr/>
                  <a:tblGrid>
                    <a:gridCol w="1572768"/>
                    <a:gridCol w="1664208"/>
                    <a:gridCol w="4553712"/>
                    <a:gridCol w="1664208"/>
                    <a:gridCol w="1682496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27148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数列的有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关概念和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简单表示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2023年新高考卷Ⅰ卷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2023年全国甲卷（理）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17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2023年北京卷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10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2021年新高考Ⅰ卷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16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2021年新高考Ⅱ卷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12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从近几年高考的情况来看，一般以选择题或填空题的形式出现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，属于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中档题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，命题热点是递推式或图表式的数列有关问题.预计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2025年高考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命题情况变化不大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，但应加强对创新问题的关注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P_3_BD#704572dcf?colgroup=4,4,14,4,5&amp;vbadefaultcenterpage=1&amp;parentnodeid=5212ef25a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501693"/>
              <a:ext cx="11137392" cy="4152583"/>
            </p:xfrm>
            <a:graphic>
              <a:graphicData uri="http://schemas.openxmlformats.org/drawingml/2006/table">
                <a:tbl>
                  <a:tblPr/>
                  <a:tblGrid>
                    <a:gridCol w="1572768"/>
                    <a:gridCol w="1664208"/>
                    <a:gridCol w="4553712"/>
                    <a:gridCol w="1664208"/>
                    <a:gridCol w="1682496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7490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数列的有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关概念和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简单表示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从近几年高考的情况来看，一般以选择题或填空题的形式出现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，属于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中档题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，命题热点是递推式或图表式的数列有关问题.预计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2025年高考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命题情况变化不大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，但应加强对创新问题的关注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e7221fdd3.fixed?vbadefaultcenterpage=1&amp;parentnodeid=5212ef25a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4400" dirty="0"/>
          </a:p>
        </p:txBody>
      </p:sp>
      <p:pic>
        <p:nvPicPr>
          <p:cNvPr id="3" name="C_3#e7221fdd3.fixed?vbadefaultcenterpage=1&amp;parentnodeid=5212ef25a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7b19f09d6?vbadefaultcenterpage=1&amp;parentnodeid=e7221fdd3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fcd2c5f27?segpoint=1&amp;vbadefaultcenterpage=1&amp;parentnodeid=7b19f09d6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一、数列的有关概念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P_6_BD#fb8ab3ef1?colgroup=5,29&amp;vbadefaultcenterpage=1&amp;parentnodeid=fcd2c5f27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079848"/>
              <a:ext cx="11155680" cy="3558921"/>
            </p:xfrm>
            <a:graphic>
              <a:graphicData uri="http://schemas.openxmlformats.org/drawingml/2006/table">
                <a:tbl>
                  <a:tblPr/>
                  <a:tblGrid>
                    <a:gridCol w="1883664"/>
                    <a:gridCol w="9272016"/>
                  </a:tblGrid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概念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含义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按照①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排列的一列数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数列的项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 err="1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数列中的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②</a:t>
                          </a:r>
                          <a:r>
                            <a:rPr lang="en-US" altLang="zh-CN" sz="240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数列的通项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数列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项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通项公式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如果数列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项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与③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之间的对应关系可以用一个式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子来表示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，那么这个式子叫作这个数列的通项公式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0665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前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项和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把数列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从第1项起到第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项止的各项之和称为数列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的前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项</a:t>
                          </a:r>
                          <a:endPara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 err="1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和，记作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，即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④</a:t>
                          </a:r>
                          <a:r>
                            <a:rPr lang="en-US" altLang="zh-CN" sz="240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P_6_BD#fb8ab3ef1?colgroup=5,29&amp;vbadefaultcenterpage=1&amp;parentnodeid=fcd2c5f27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079848"/>
              <a:ext cx="11155680" cy="3558921"/>
            </p:xfrm>
            <a:graphic>
              <a:graphicData uri="http://schemas.openxmlformats.org/drawingml/2006/table">
                <a:tbl>
                  <a:tblPr/>
                  <a:tblGrid>
                    <a:gridCol w="1883664"/>
                    <a:gridCol w="9272016"/>
                  </a:tblGrid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概念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含义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按照①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排列的一列数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数列的项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 err="1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数列中的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②</a:t>
                          </a:r>
                          <a:r>
                            <a:rPr lang="en-US" altLang="zh-CN" sz="240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数列的通项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通项公式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P_6_AN.1_1#fb8ab3ef1.blank?vbadefaultcenterpage=1&amp;parentnodeid=fcd2c5f27&amp;vbapositionanswer=1&amp;vbahtmlprocessed=1&amp;bbb=1"/>
          <p:cNvSpPr/>
          <p:nvPr/>
        </p:nvSpPr>
        <p:spPr>
          <a:xfrm>
            <a:off x="3423784" y="2479200"/>
            <a:ext cx="14398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确定顺序</a:t>
            </a:r>
            <a:endParaRPr lang="en-US" altLang="zh-CN" sz="2400" dirty="0"/>
          </a:p>
        </p:txBody>
      </p:sp>
      <p:sp>
        <p:nvSpPr>
          <p:cNvPr id="6" name="P_6_AN.2_1#fb8ab3ef1.blank?vbadefaultcenterpage=1&amp;parentnodeid=fcd2c5f27&amp;vbapositionanswer=2&amp;vbahtmlprocessed=1&amp;bbb=1"/>
          <p:cNvSpPr/>
          <p:nvPr/>
        </p:nvSpPr>
        <p:spPr>
          <a:xfrm>
            <a:off x="4024494" y="2997741"/>
            <a:ext cx="14398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每一个数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P_6_AN.3_1#fb8ab3ef1.blank?vbadefaultcenterpage=1&amp;parentnodeid=fcd2c5f27&amp;vbapositionanswer=3&amp;vbahtmlprocessed=1&amp;bbb=1"/>
              <p:cNvSpPr/>
              <p:nvPr/>
            </p:nvSpPr>
            <p:spPr>
              <a:xfrm>
                <a:off x="6341609" y="4067205"/>
                <a:ext cx="945007" cy="3487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8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序号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P_6_AN.3_1#fb8ab3ef1.blank?vbadefaultcenterpage=1&amp;parentnodeid=fcd2c5f27&amp;vbapositionanswer=3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609" y="4067205"/>
                <a:ext cx="945007" cy="348742"/>
              </a:xfrm>
              <a:prstGeom prst="rect">
                <a:avLst/>
              </a:prstGeom>
              <a:blipFill rotWithShape="1">
                <a:blip r:embed="rId3"/>
                <a:stretch>
                  <a:fillRect l="-53" t="-7474" r="66" b="-4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P_6_AN.4_1#fb8ab3ef1.blank?vbadefaultcenterpage=1&amp;parentnodeid=fcd2c5f27&amp;vbapositionanswer=4&amp;vbahtmlprocessed=1"/>
              <p:cNvSpPr/>
              <p:nvPr/>
            </p:nvSpPr>
            <p:spPr>
              <a:xfrm>
                <a:off x="5535413" y="5523643"/>
                <a:ext cx="2432431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8" name="P_6_AN.4_1#fb8ab3ef1.blank?vbadefaultcenterpage=1&amp;parentnodeid=fcd2c5f27&amp;vbapositionanswer=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413" y="5523643"/>
                <a:ext cx="2432431" cy="355600"/>
              </a:xfrm>
              <a:prstGeom prst="rect">
                <a:avLst/>
              </a:prstGeom>
              <a:blipFill rotWithShape="1">
                <a:blip r:embed="rId4"/>
                <a:stretch>
                  <a:fillRect l="-5" t="-116" r="21" b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  <p:bldP spid="6" grpId="0" animBg="1" build="p"/>
      <p:bldP spid="4" grpId="0" animBg="1" build="p"/>
      <p:bldP spid="8" grpId="0" animBg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8ec7b272b?segpoint=1&amp;vbadefaultcenterpage=1&amp;parentnodeid=7b19f09d6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二、数列的分类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P_6_BD#fae1e5669?colgroup=6,6,22&amp;vbadefaultcenterpage=1&amp;parentnodeid=8ec7b272b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46536" cy="3522980"/>
            </p:xfrm>
            <a:graphic>
              <a:graphicData uri="http://schemas.openxmlformats.org/drawingml/2006/table">
                <a:tbl>
                  <a:tblPr/>
                  <a:tblGrid>
                    <a:gridCol w="2011680"/>
                    <a:gridCol w="2002536"/>
                    <a:gridCol w="3904488"/>
                    <a:gridCol w="3227832"/>
                  </a:tblGrid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分类标准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类型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满足条件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</a:tr>
                  <a:tr h="435356">
                    <a:tc rowSpan="2"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项数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有穷数列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项数⑤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</a:tr>
                  <a:tr h="435356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无穷数列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项数⑥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</a:tr>
                  <a:tr h="435356">
                    <a:tc rowSpan="4"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项与项间的大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小关系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递增数列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⑦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其中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5356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递减数列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⑧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cPr/>
                    </a:tc>
                  </a:tr>
                  <a:tr h="435356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常数列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cPr/>
                    </a:tc>
                  </a:tr>
                  <a:tr h="910844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摆动数列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从第二项起，有些项大于它的前一项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，有些项小于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它的前一项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P_6_BD#fae1e5669?colgroup=6,6,22&amp;vbadefaultcenterpage=1&amp;parentnodeid=8ec7b272b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46536" cy="3522980"/>
            </p:xfrm>
            <a:graphic>
              <a:graphicData uri="http://schemas.openxmlformats.org/drawingml/2006/table">
                <a:tbl>
                  <a:tblPr/>
                  <a:tblGrid>
                    <a:gridCol w="2011680"/>
                    <a:gridCol w="2002536"/>
                    <a:gridCol w="3904488"/>
                    <a:gridCol w="3227832"/>
                  </a:tblGrid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分类标准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类型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满足条件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</a:tr>
                  <a:tr h="435356">
                    <a:tc rowSpan="2"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项数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有穷数列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项数⑤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</a:tr>
                  <a:tr h="435356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无穷数列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项数⑥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</a:tr>
                  <a:tr h="474980">
                    <a:tc rowSpan="4"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项与项间的大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小关系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递增数列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474980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递减数列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 vMerge="1">
                      <a:tcPr/>
                    </a:tc>
                  </a:tr>
                  <a:tr h="474980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常数列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 vMerge="1">
                      <a:tcPr/>
                    </a:tc>
                  </a:tr>
                  <a:tr h="910844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摆动数列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从第二项起，有些项大于它的前一项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，有些项小于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它的前一项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P_6_AN.5_1#fae1e5669.blank?vbadefaultcenterpage=1&amp;parentnodeid=8ec7b272b&amp;vbapositionanswer=5&amp;vbahtmlprocessed=1"/>
          <p:cNvSpPr/>
          <p:nvPr/>
        </p:nvSpPr>
        <p:spPr>
          <a:xfrm>
            <a:off x="8134096" y="1818800"/>
            <a:ext cx="8302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有限</a:t>
            </a:r>
            <a:endParaRPr lang="en-US" altLang="zh-CN" sz="2400" dirty="0"/>
          </a:p>
        </p:txBody>
      </p:sp>
      <p:sp>
        <p:nvSpPr>
          <p:cNvPr id="5" name="P_6_AN.6_1#fae1e5669.blank?vbadefaultcenterpage=1&amp;parentnodeid=8ec7b272b&amp;vbapositionanswer=6&amp;vbahtmlprocessed=1"/>
          <p:cNvSpPr/>
          <p:nvPr/>
        </p:nvSpPr>
        <p:spPr>
          <a:xfrm>
            <a:off x="8134096" y="2362106"/>
            <a:ext cx="8302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无限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P_6_AN.7_1#fae1e5669.blank?vbadefaultcenterpage=1&amp;parentnodeid=8ec7b272b&amp;vbapositionanswer=7&amp;vbahtmlprocessed=1"/>
              <p:cNvSpPr/>
              <p:nvPr/>
            </p:nvSpPr>
            <p:spPr>
              <a:xfrm>
                <a:off x="6576537" y="2906935"/>
                <a:ext cx="384175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6" name="P_6_AN.7_1#fae1e5669.blank?vbadefaultcenterpage=1&amp;parentnodeid=8ec7b272b&amp;vbapositionanswer=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537" y="2906935"/>
                <a:ext cx="384175" cy="355600"/>
              </a:xfrm>
              <a:prstGeom prst="rect">
                <a:avLst/>
              </a:prstGeom>
              <a:blipFill rotWithShape="1">
                <a:blip r:embed="rId2"/>
                <a:stretch>
                  <a:fillRect l="-124" t="-152" r="124" b="-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P_6_AN.8_1#fae1e5669.blank?vbadefaultcenterpage=1&amp;parentnodeid=8ec7b272b&amp;vbapositionanswer=8&amp;vbahtmlprocessed=1"/>
              <p:cNvSpPr/>
              <p:nvPr/>
            </p:nvSpPr>
            <p:spPr>
              <a:xfrm>
                <a:off x="6567647" y="3429032"/>
                <a:ext cx="384175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7" name="P_6_AN.8_1#fae1e5669.blank?vbadefaultcenterpage=1&amp;parentnodeid=8ec7b272b&amp;vbapositionanswer=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647" y="3429032"/>
                <a:ext cx="384175" cy="355600"/>
              </a:xfrm>
              <a:prstGeom prst="rect">
                <a:avLst/>
              </a:prstGeom>
              <a:blipFill rotWithShape="1">
                <a:blip r:embed="rId3"/>
                <a:stretch>
                  <a:fillRect l="-124" t="-9" r="124" b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nimBg="1" build="p"/>
      <p:bldP spid="6" grpId="0" animBg="1" build="p"/>
      <p:bldP spid="7" grpId="0" animBg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490257686?segpoint=1&amp;vbadefaultcenterpage=1&amp;parentnodeid=7b19f09d6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三、数列的表示方法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P_6_BD#2a6288c06?colgroup=9,25&amp;vbadefaultcenterpage=1&amp;parentnodeid=490257686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37392" cy="2216912"/>
            </p:xfrm>
            <a:graphic>
              <a:graphicData uri="http://schemas.openxmlformats.org/drawingml/2006/table">
                <a:tbl>
                  <a:tblPr/>
                  <a:tblGrid>
                    <a:gridCol w="1207008"/>
                    <a:gridCol w="1883664"/>
                    <a:gridCol w="8046720"/>
                  </a:tblGrid>
                  <a:tr h="435356">
                    <a:tc gridSpan="2"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列表法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列表格表示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的对应关系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5356">
                    <a:tc gridSpan="2"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图象法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把点⑨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画在平面直角坐标系中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5356">
                    <a:tc rowSpan="2"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公式法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通项公式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数列的通项使用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表示的方法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递推公式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使用初始值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或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00" b="0" i="0" kern="0" spc="-99900">
                            <a:solidFill>
                              <a:srgbClr val="FFFFFF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表示数列的方法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P_6_BD#2a6288c06?colgroup=9,25&amp;vbadefaultcenterpage=1&amp;parentnodeid=490257686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37392" cy="2216912"/>
            </p:xfrm>
            <a:graphic>
              <a:graphicData uri="http://schemas.openxmlformats.org/drawingml/2006/table">
                <a:tbl>
                  <a:tblPr/>
                  <a:tblGrid>
                    <a:gridCol w="1207008"/>
                    <a:gridCol w="1883664"/>
                    <a:gridCol w="8046720"/>
                  </a:tblGrid>
                  <a:tr h="474980">
                    <a:tc gridSpan="2"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列表法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435356">
                    <a:tc gridSpan="2"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图象法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把点⑨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画在平面直角坐标系中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4980">
                    <a:tc rowSpan="2"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公式法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通项公式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949960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递推公式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P_6_AN.9_1#2a6288c06.blank?vbadefaultcenterpage=1&amp;parentnodeid=490257686&amp;vbapositionanswer=9&amp;vbahtmlprocessed=1&amp;bbb=1"/>
              <p:cNvSpPr/>
              <p:nvPr/>
            </p:nvSpPr>
            <p:spPr>
              <a:xfrm>
                <a:off x="4605392" y="1953292"/>
                <a:ext cx="1031875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P_6_AN.9_1#2a6288c06.blank?vbadefaultcenterpage=1&amp;parentnodeid=490257686&amp;vbapositionanswer=9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392" y="1953292"/>
                <a:ext cx="1031875" cy="355600"/>
              </a:xfrm>
              <a:prstGeom prst="rect">
                <a:avLst/>
              </a:prstGeom>
              <a:blipFill rotWithShape="1">
                <a:blip r:embed="rId2"/>
                <a:stretch>
                  <a:fillRect l="-36" t="-9" r="36" b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6_BD#afb91d34b?vbadefaultcenterpage=1&amp;parentnodeid=490257686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8032" y="756000"/>
            <a:ext cx="2532888" cy="4480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7_BD#04b582525?segpoint=1&amp;vbadefaultcenterpage=1&amp;parentnodeid=afb91d34b&amp;vbahtmlprocessed=1&amp;bbb=1&amp;hasbroken=1"/>
              <p:cNvSpPr/>
              <p:nvPr/>
            </p:nvSpPr>
            <p:spPr>
              <a:xfrm>
                <a:off x="502920" y="1343248"/>
                <a:ext cx="11183112" cy="179489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最大，则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最小，则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dirty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7_BD#04b582525?segpoint=1&amp;vbadefaultcenterpage=1&amp;parentnodeid=afb91d34b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3248"/>
                <a:ext cx="11183112" cy="1794891"/>
              </a:xfrm>
              <a:prstGeom prst="rect">
                <a:avLst/>
              </a:prstGeom>
              <a:blipFill rotWithShape="1">
                <a:blip r:embed="rId2"/>
                <a:stretch>
                  <a:fillRect t="-12" r="1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P_7_BD#04b582525?segpoint=1&amp;vbadefaultcenterpage=1&amp;parentnodeid=afb91d34b&amp;vbahtmlprocessed=1"/>
              <p:cNvSpPr/>
              <p:nvPr/>
            </p:nvSpPr>
            <p:spPr>
              <a:xfrm>
                <a:off x="502920" y="3146648"/>
                <a:ext cx="11183112" cy="303339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,通项公式为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为周期数列，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的一个周期.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数列通项公式的注意点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（1）并不是所有的数列都有通项公式；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（2）同一个数列的通项公式在形式上未必唯一.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P_7_BD#04b582525?segpoint=1&amp;vbadefaultcenterpage=1&amp;parentnodeid=afb91d34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46648"/>
                <a:ext cx="11183112" cy="3033395"/>
              </a:xfrm>
              <a:prstGeom prst="rect">
                <a:avLst/>
              </a:prstGeom>
              <a:blipFill rotWithShape="1">
                <a:blip r:embed="rId3"/>
                <a:stretch>
                  <a:fillRect t="-7" r="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tags/tag1.xml><?xml version="1.0" encoding="utf-8"?>
<p:tagLst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10309</Words>
  <Application>WPS 演示</Application>
  <PresentationFormat>宽屏</PresentationFormat>
  <Paragraphs>472</Paragraphs>
  <Slides>39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Arial</vt:lpstr>
      <vt:lpstr>宋体</vt:lpstr>
      <vt:lpstr>Wingdings</vt:lpstr>
      <vt:lpstr>Times New Roman</vt:lpstr>
      <vt:lpstr>微软雅黑</vt:lpstr>
      <vt:lpstr>Times New Roman</vt:lpstr>
      <vt:lpstr>宋体</vt:lpstr>
      <vt:lpstr>Cambria Math</vt:lpstr>
      <vt:lpstr>Arial Unicode MS</vt:lpstr>
      <vt:lpstr>等线</vt:lpstr>
      <vt:lpstr>Calibri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Mr.Lee</cp:lastModifiedBy>
  <cp:revision>6</cp:revision>
  <dcterms:created xsi:type="dcterms:W3CDTF">2023-12-21T11:30:00Z</dcterms:created>
  <dcterms:modified xsi:type="dcterms:W3CDTF">2024-01-11T00:46:33Z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3D150DFA0FD748A582F4BB4B27D118F3_12</vt:lpwstr>
  </property>
  <property fmtid="{D5CDD505-2E9C-101B-9397-08002B2CF9AE}" pid="3" name="KSOProductBuildVer">
    <vt:lpwstr>2052-12.1.0.15990</vt:lpwstr>
  </property>
</Properties>
</file>