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12192000"/>
  <p:custDataLst>
    <p:tags r:id="rId4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405dc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E4303E4-CFA9-427B-8763-95067DC4EDE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405dc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C069FB8-C3B8-4440-8868-2F3CC13715D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405dc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CE4CF1C-E4CD-4D3D-95E0-EEC55460B5C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405dc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359B32B-A0E5-4E9E-B783-781B315C7A8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A01B292-AEF8-4EC8-9111-9A85A3F531E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b405dc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基础课32 等差数列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EC9718D-3786-42E1-AA13-BE4C6F139A6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6.png"/><Relationship Id="rId1" Type="http://schemas.openxmlformats.org/officeDocument/2006/relationships/image" Target="../media/image5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9.png"/><Relationship Id="rId1" Type="http://schemas.openxmlformats.org/officeDocument/2006/relationships/image" Target="../media/image55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5.png"/><Relationship Id="rId1" Type="http://schemas.openxmlformats.org/officeDocument/2006/relationships/image" Target="../media/image55.jpe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0.png"/><Relationship Id="rId1" Type="http://schemas.openxmlformats.org/officeDocument/2006/relationships/image" Target="../media/image55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7_BD#9cdc102ad?segpoint=1&amp;vbadefaultcenterpage=1&amp;parentnodeid=dc3cc7d9f&amp;vbahtmlprocessed=1&amp;bbb=1&amp;hasbroken=1"/>
              <p:cNvSpPr/>
              <p:nvPr/>
            </p:nvSpPr>
            <p:spPr>
              <a:xfrm>
                <a:off x="502920" y="756000"/>
                <a:ext cx="11183112" cy="18754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1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存在最大值；若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存在最小值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31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8.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等差数列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的单调性：当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是递增数列；当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是递减数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31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列；当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是常数列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7_BD#9cdc102ad?segpoint=1&amp;vbadefaultcenterpage=1&amp;parentnodeid=dc3cc7d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875473"/>
              </a:xfrm>
              <a:prstGeom prst="rect">
                <a:avLst/>
              </a:prstGeom>
              <a:blipFill rotWithShape="1">
                <a:blip r:embed="rId1"/>
                <a:stretch>
                  <a:fillRect t="-19" r="-5" b="-2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7_BD#9cdc102ad?segpoint=1&amp;vbadefaultcenterpage=1&amp;parentnodeid=dc3cc7d9f&amp;vbahtmlprocessed=1"/>
              <p:cNvSpPr/>
              <p:nvPr/>
            </p:nvSpPr>
            <p:spPr>
              <a:xfrm>
                <a:off x="502920" y="2673763"/>
                <a:ext cx="11183112" cy="437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1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9.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(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，这里公差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7_BD#9cdc102ad?segpoint=1&amp;vbadefaultcenterpage=1&amp;parentnodeid=dc3cc7d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3763"/>
                <a:ext cx="11183112" cy="437388"/>
              </a:xfrm>
              <a:prstGeom prst="rect">
                <a:avLst/>
              </a:prstGeom>
              <a:blipFill rotWithShape="1">
                <a:blip r:embed="rId2"/>
                <a:stretch>
                  <a:fillRect t="-94" r="1" b="-14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7_BD#9cdc102ad?segpoint=1&amp;vbadefaultcenterpage=1&amp;parentnodeid=dc3cc7d9f&amp;vbahtmlprocessed=1&amp;bbb=1&amp;hasbroken=1"/>
              <p:cNvSpPr/>
              <p:nvPr/>
            </p:nvSpPr>
            <p:spPr>
              <a:xfrm>
                <a:off x="502920" y="3118708"/>
                <a:ext cx="11183112" cy="32065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1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10.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中，若项数为偶数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 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奇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 baseline="-1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 baseline="-1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偶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若项数为奇数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奇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 baseline="-1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 baseline="-10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偶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31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11.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均为等差数列，且前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 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P_7_BD#9cdc102ad?segpoint=1&amp;vbadefaultcenterpage=1&amp;parentnodeid=dc3cc7d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8708"/>
                <a:ext cx="11183112" cy="3206560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2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f9206f43?vbadefaultcenterpage=1&amp;parentnodeid=3c101566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537844a4c?vbadefaultcenterpage=1&amp;parentnodeid=9f9206f43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7_1#cf8981ed6?vbadefaultcenterpage=1&amp;parentnodeid=537844a4c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8_1#43997ef14?vbadefaultcenterpage=1&amp;parentnodeid=cf8981ed6&amp;vbahtmlprocessed=1"/>
              <p:cNvSpPr/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的单调性是由公差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决定的.(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8_1#43997ef14?vbadefaultcenterpage=1&amp;parentnodeid=cf8981e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9_1#43997ef14.bracket?vbadefaultcenterpage=1&amp;parentnodeid=cf8981ed6&amp;vbapositionanswer=7&amp;vbahtmlprocessed=1"/>
          <p:cNvSpPr/>
          <p:nvPr/>
        </p:nvSpPr>
        <p:spPr>
          <a:xfrm>
            <a:off x="6804406" y="25239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10_1#5add7059c?vbadefaultcenterpage=1&amp;parentnodeid=cf8981ed6&amp;vbahtmlprocessed=1&amp;bbb=1&amp;hasbroken=1"/>
              <p:cNvSpPr/>
              <p:nvPr/>
            </p:nvSpPr>
            <p:spPr>
              <a:xfrm>
                <a:off x="502920" y="30196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（2）“数列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为等差数列”的充要条件是“对任意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”.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10_1#5add7059c?vbadefaultcenterpage=1&amp;parentnodeid=cf8981e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648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2" r="-402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1_1#5add7059c.bracket?vbadefaultcenterpage=1&amp;parentnodeid=cf8981ed6&amp;vbapositionanswer=8&amp;vbahtmlprocessed=1"/>
          <p:cNvSpPr/>
          <p:nvPr/>
        </p:nvSpPr>
        <p:spPr>
          <a:xfrm>
            <a:off x="642620" y="356828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12_1#045423aac?vbadefaultcenterpage=1&amp;parentnodeid=cf8981ed6&amp;vbahtmlprocessed=1"/>
              <p:cNvSpPr/>
              <p:nvPr/>
            </p:nvSpPr>
            <p:spPr>
              <a:xfrm>
                <a:off x="502920" y="40987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12_1#045423aac?vbadefaultcenterpage=1&amp;parentnodeid=cf8981e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87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3_1#045423aac.bracket?vbadefaultcenterpage=1&amp;parentnodeid=cf8981ed6&amp;vbapositionanswer=9&amp;vbahtmlprocessed=1"/>
          <p:cNvSpPr/>
          <p:nvPr/>
        </p:nvSpPr>
        <p:spPr>
          <a:xfrm>
            <a:off x="8395335" y="40987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T_7_BD.14_1#088685ce4?vbadefaultcenterpage=1&amp;parentnodeid=cf8981ed6&amp;vbahtmlprocessed=1&amp;bbb=1&amp;hasbroken=1"/>
              <p:cNvSpPr/>
              <p:nvPr/>
            </p:nvSpPr>
            <p:spPr>
              <a:xfrm>
                <a:off x="502920" y="4594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（4）“数列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为等差数列”的充要条件是“数列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的通项公式是关于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的一次函数”.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QT_7_BD.14_1#088685ce4?vbadefaultcenterpage=1&amp;parentnodeid=cf8981e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94448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-1015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5_1#088685ce4.bracket?vbadefaultcenterpage=1&amp;parentnodeid=cf8981ed6&amp;vbapositionanswer=10&amp;vbahtmlprocessed=1"/>
          <p:cNvSpPr/>
          <p:nvPr/>
        </p:nvSpPr>
        <p:spPr>
          <a:xfrm>
            <a:off x="617220" y="514308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16_1#8c2dfb50f?vbadefaultcenterpage=1&amp;parentnodeid=537844a4c&amp;vbahtmlprocessed=1&amp;bbb=1&amp;hasbroken=1"/>
              <p:cNvSpPr/>
              <p:nvPr/>
            </p:nvSpPr>
            <p:spPr>
              <a:xfrm>
                <a:off x="502920" y="149004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（多选题）（易错题）设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16_1#8c2dfb50f?vbadefaultcenterpage=1&amp;parentnodeid=537844a4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004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17_1#8c2dfb50f.bracket?vbadefaultcenterpage=1&amp;parentnodeid=537844a4c&amp;vbapositionanswer=11&amp;vbahtmlprocessed=1"/>
          <p:cNvSpPr/>
          <p:nvPr/>
        </p:nvSpPr>
        <p:spPr>
          <a:xfrm>
            <a:off x="6788658" y="2038682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18_1#8c2dfb50f.choices?vbadefaultcenterpage=1&amp;parentnodeid=537844a4c&amp;vbahtmlprocessed=1"/>
              <p:cNvSpPr/>
              <p:nvPr/>
            </p:nvSpPr>
            <p:spPr>
              <a:xfrm>
                <a:off x="502920" y="2531949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18_1#8c2dfb50f.choices?vbadefaultcenterpage=1&amp;parentnodeid=537844a4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949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6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19_1#8c2dfb50f?vbadefaultcenterpage=1&amp;parentnodeid=537844a4c&amp;vbahtmlprocessed=1"/>
          <p:cNvSpPr/>
          <p:nvPr/>
        </p:nvSpPr>
        <p:spPr>
          <a:xfrm>
            <a:off x="502920" y="357334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本题容易对等差数列的公式理解不到位.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20_1#8c2dfb50f?vbadefaultcenterpage=1&amp;parentnodeid=537844a4c&amp;vbahtmlprocessed=1&amp;bbb=1&amp;hasbroken=1"/>
              <p:cNvSpPr/>
              <p:nvPr/>
            </p:nvSpPr>
            <p:spPr>
              <a:xfrm>
                <a:off x="502920" y="406864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中的最大值.从而A，B，D均正确.故选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20_1#8c2dfb50f?vbadefaultcenterpage=1&amp;parentnodeid=537844a4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8649"/>
                <a:ext cx="11183112" cy="1587310"/>
              </a:xfrm>
              <a:prstGeom prst="rect">
                <a:avLst/>
              </a:prstGeom>
              <a:blipFill rotWithShape="1">
                <a:blip r:embed="rId3"/>
                <a:stretch>
                  <a:fillRect t="-13" r="-73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  <p:bldP spid="6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fec7fea58?vbadefaultcenterpage=1&amp;parentnodeid=9f9206f4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1_1#e76f895c2?vbadefaultcenterpage=1&amp;parentnodeid=fec7fea58&amp;vbahtmlprocessed=1&amp;bbb=1&amp;hasbroken=1"/>
              <p:cNvSpPr/>
              <p:nvPr/>
            </p:nvSpPr>
            <p:spPr>
              <a:xfrm>
                <a:off x="502920" y="1292448"/>
                <a:ext cx="11183112" cy="1462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5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1_1#e76f895c2?vbadefaultcenterpage=1&amp;parentnodeid=fec7fea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462024"/>
              </a:xfrm>
              <a:prstGeom prst="rect">
                <a:avLst/>
              </a:prstGeom>
              <a:blipFill rotWithShape="1">
                <a:blip r:embed="rId1"/>
                <a:stretch>
                  <a:fillRect t="-15" r="-856" b="-13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2_1#e76f895c2.blank?vbadefaultcenterpage=1&amp;parentnodeid=fec7fea58&amp;vbapositionanswer=12&amp;vbahtmlprocessed=1&amp;rh=48.6"/>
              <p:cNvSpPr/>
              <p:nvPr/>
            </p:nvSpPr>
            <p:spPr>
              <a:xfrm>
                <a:off x="5663946" y="2105184"/>
                <a:ext cx="861378" cy="5612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2_1#e76f895c2.blank?vbadefaultcenterpage=1&amp;parentnodeid=fec7fea58&amp;vbapositionanswer=12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46" y="2105184"/>
                <a:ext cx="861378" cy="561213"/>
              </a:xfrm>
              <a:prstGeom prst="rect">
                <a:avLst/>
              </a:prstGeom>
              <a:blipFill rotWithShape="1">
                <a:blip r:embed="rId2"/>
                <a:stretch>
                  <a:fillRect l="-44" t="-28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3_1#e76f895c2?vbadefaultcenterpage=1&amp;parentnodeid=fec7fea58&amp;vbahtmlprocessed=1&amp;bbb=1&amp;hasbroken=1"/>
              <p:cNvSpPr/>
              <p:nvPr/>
            </p:nvSpPr>
            <p:spPr>
              <a:xfrm>
                <a:off x="502920" y="2765648"/>
                <a:ext cx="11183112" cy="30946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析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,公差为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spc="-5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,公差为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的等差数列.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m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&gt;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8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5" name="QB_6_AS.23_1#e76f895c2?vbadefaultcenterpage=1&amp;parentnodeid=fec7fea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5648"/>
                <a:ext cx="11183112" cy="3094673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24_1#6622ebf0a?vbadefaultcenterpage=1&amp;parentnodeid=fec7fea58&amp;vbahtmlprocessed=1&amp;bbb=1&amp;hasbroken=1"/>
              <p:cNvSpPr/>
              <p:nvPr/>
            </p:nvSpPr>
            <p:spPr>
              <a:xfrm>
                <a:off x="502920" y="1697147"/>
                <a:ext cx="11183112" cy="10500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（多选题）（人教A版选修②P23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例9改编）已知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项和,则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的大小关系可能是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24_1#6622ebf0a?vbadefaultcenterpage=1&amp;parentnodeid=fec7fea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7147"/>
                <a:ext cx="11183112" cy="1050036"/>
              </a:xfrm>
              <a:prstGeom prst="rect">
                <a:avLst/>
              </a:prstGeom>
              <a:blipFill rotWithShape="1">
                <a:blip r:embed="rId1"/>
                <a:stretch>
                  <a:fillRect t="-41" r="-317" b="-9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5_1#6622ebf0a.bracket?vbadefaultcenterpage=1&amp;parentnodeid=fec7fea58&amp;vbapositionanswer=13&amp;vbahtmlprocessed=1"/>
          <p:cNvSpPr/>
          <p:nvPr/>
        </p:nvSpPr>
        <p:spPr>
          <a:xfrm>
            <a:off x="7221665" y="2245787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26_1#6622ebf0a.choices?vbadefaultcenterpage=1&amp;parentnodeid=fec7fea58&amp;vbahtmlprocessed=1"/>
              <p:cNvSpPr/>
              <p:nvPr/>
            </p:nvSpPr>
            <p:spPr>
              <a:xfrm>
                <a:off x="502920" y="2751755"/>
                <a:ext cx="11183112" cy="10673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.无法判定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26_1#6622ebf0a.choices?vbadefaultcenterpage=1&amp;parentnodeid=fec7fea5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1755"/>
                <a:ext cx="11183112" cy="1067372"/>
              </a:xfrm>
              <a:prstGeom prst="rect">
                <a:avLst/>
              </a:prstGeom>
              <a:blipFill rotWithShape="1">
                <a:blip r:embed="rId2"/>
                <a:stretch>
                  <a:fillRect t="-28" r="1" b="-1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27_1#6622ebf0a?vbadefaultcenterpage=1&amp;parentnodeid=fec7fea58&amp;vbahtmlprocessed=1&amp;bbb=1&amp;hasbroken=1"/>
              <p:cNvSpPr/>
              <p:nvPr/>
            </p:nvSpPr>
            <p:spPr>
              <a:xfrm>
                <a:off x="502920" y="3831255"/>
                <a:ext cx="11183112" cy="16175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27_1#6622ebf0a?vbadefaultcenterpage=1&amp;parentnodeid=fec7fea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255"/>
                <a:ext cx="11183112" cy="1617599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7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c2f01c64?vbadefaultcenterpage=1&amp;parentnodeid=9f9206f4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28_1#b641a8383?vbadefaultcenterpage=1&amp;parentnodeid=3c2f01c64&amp;vbahtmlprocessed=1&amp;bbb=1&amp;hasbroken=1"/>
              <p:cNvSpPr/>
              <p:nvPr/>
            </p:nvSpPr>
            <p:spPr>
              <a:xfrm>
                <a:off x="502920" y="1330103"/>
                <a:ext cx="11183112" cy="12658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项和，设甲：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为等差数列；乙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为等差数列.则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28_1#b641a8383?vbadefaultcenterpage=1&amp;parentnodeid=3c2f01c6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265809"/>
              </a:xfrm>
              <a:prstGeom prst="rect">
                <a:avLst/>
              </a:prstGeom>
              <a:blipFill rotWithShape="1">
                <a:blip r:embed="rId1"/>
                <a:stretch>
                  <a:fillRect t="-33" r="1" b="-1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9_1#b641a8383.bracket?vbadefaultcenterpage=1&amp;parentnodeid=3c2f01c64&amp;vbapositionanswer=14&amp;vbahtmlprocessed=1"/>
          <p:cNvSpPr/>
          <p:nvPr/>
        </p:nvSpPr>
        <p:spPr>
          <a:xfrm>
            <a:off x="3159824" y="2170526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6_BD.30_1#b641a8383.choices?vbadefaultcenterpage=1&amp;parentnodeid=3c2f01c64&amp;vbahtmlprocessed=1"/>
          <p:cNvSpPr/>
          <p:nvPr/>
        </p:nvSpPr>
        <p:spPr>
          <a:xfrm>
            <a:off x="502920" y="2600548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A.甲是乙的充分条件但不是必要条件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B.甲是乙的必要条件但不是充分条件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C.甲是乙的充要条件</a:t>
            </a:r>
            <a:endParaRPr lang="en-US" altLang="zh-CN" sz="2400" dirty="0"/>
          </a:p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D.甲既不是乙的充分条件也不是乙的必要条件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31_1#b641a8383?vbadefaultcenterpage=1&amp;parentnodeid=3c2f01c64&amp;vbahtmlprocessed=1&amp;bbb=1&amp;hasbroken=1"/>
              <p:cNvSpPr/>
              <p:nvPr/>
            </p:nvSpPr>
            <p:spPr>
              <a:xfrm>
                <a:off x="502920" y="756285"/>
                <a:ext cx="11182985" cy="5953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为等差数列，设其公差为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为等差数列，即甲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⇒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乙.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为等差数列，设其公差为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也满足上式.故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差数列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，即甲⇐乙.故甲是乙的充要条件.故选C.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31_1#b641a8383?vbadefaultcenterpage=1&amp;parentnodeid=3c2f01c6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285"/>
                <a:ext cx="11182985" cy="5953760"/>
              </a:xfrm>
              <a:prstGeom prst="rect">
                <a:avLst/>
              </a:prstGeom>
              <a:blipFill rotWithShape="1">
                <a:blip r:embed="rId1"/>
                <a:stretch>
                  <a:fillRect b="-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41b8a8c3.fixed?vbadefaultcenterpage=1&amp;parentnodeid=8b405dc5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441b8a8c3.fixed?vbadefaultcenterpage=1&amp;parentnodeid=8b405dc5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b75450b89?vbadefaultcenterpage=1&amp;parentnodeid=441b8a8c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等差数列的基本量的计算［自主练透］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2_1#19584add6?vbadefaultcenterpage=1&amp;parentnodeid=b75450b89&amp;vbahtmlprocessed=1&amp;bbb=1&amp;hasbroken=1"/>
              <p:cNvSpPr/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2_1#19584add6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9" r="-629" b="-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3_1#19584add6.bracket?vbadefaultcenterpage=1&amp;parentnodeid=b75450b89&amp;vbapositionanswer=15&amp;vbahtmlprocessed=1"/>
          <p:cNvSpPr/>
          <p:nvPr/>
        </p:nvSpPr>
        <p:spPr>
          <a:xfrm>
            <a:off x="1371029" y="19181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4_1#19584add6.choices?vbadefaultcenterpage=1&amp;parentnodeid=b75450b89&amp;vbahtmlprocessed=1"/>
          <p:cNvSpPr/>
          <p:nvPr/>
        </p:nvSpPr>
        <p:spPr>
          <a:xfrm>
            <a:off x="502920" y="241004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.15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35_1#19584add6?vbadefaultcenterpage=1&amp;parentnodeid=b75450b89&amp;vbahtmlprocessed=1&amp;bbb=1&amp;hasbroken=1"/>
              <p:cNvSpPr/>
              <p:nvPr/>
            </p:nvSpPr>
            <p:spPr>
              <a:xfrm>
                <a:off x="502920" y="2905349"/>
                <a:ext cx="11183112" cy="23643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，依题意可得，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35_1#19584add6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5349"/>
                <a:ext cx="11183112" cy="2364359"/>
              </a:xfrm>
              <a:prstGeom prst="rect">
                <a:avLst/>
              </a:prstGeom>
              <a:blipFill rotWithShape="1">
                <a:blip r:embed="rId2"/>
                <a:stretch>
                  <a:fillRect t="-9" r="1" b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36_1#fea39b549?vbadefaultcenterpage=1&amp;parentnodeid=b75450b89&amp;vbahtmlprocessed=1&amp;bbb=1&amp;hasbroken=1"/>
              <p:cNvSpPr/>
              <p:nvPr/>
            </p:nvSpPr>
            <p:spPr>
              <a:xfrm>
                <a:off x="502920" y="2581352"/>
                <a:ext cx="11183112" cy="12647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36_1#fea39b549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1352"/>
                <a:ext cx="11183112" cy="1264730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5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7_1#fea39b549.bracket?vbadefaultcenterpage=1&amp;parentnodeid=b75450b89&amp;vbapositionanswer=16&amp;vbahtmlprocessed=1"/>
          <p:cNvSpPr/>
          <p:nvPr/>
        </p:nvSpPr>
        <p:spPr>
          <a:xfrm>
            <a:off x="3269615" y="336005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8_1#fea39b549.choices?vbadefaultcenterpage=1&amp;parentnodeid=b75450b89&amp;vbahtmlprocessed=1"/>
              <p:cNvSpPr/>
              <p:nvPr/>
            </p:nvSpPr>
            <p:spPr>
              <a:xfrm>
                <a:off x="502920" y="3854400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5770" algn="l"/>
                    <a:tab pos="5959475" algn="l"/>
                    <a:tab pos="86791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8_1#fea39b549.choices?vbadefaultcenterpage=1&amp;parentnodeid=b75450b8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4400"/>
                <a:ext cx="11183112" cy="710248"/>
              </a:xfrm>
              <a:prstGeom prst="rect">
                <a:avLst/>
              </a:prstGeom>
              <a:blipFill rotWithShape="1">
                <a:blip r:embed="rId2"/>
                <a:stretch>
                  <a:fillRect t="-82" r="1" b="-10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9_1#fea39b549?vbadefaultcenterpage=1&amp;parentnodeid=b75450b89&amp;vbahtmlprocessed=1&amp;bbb=1&amp;hasbroken=1"/>
              <p:cNvSpPr/>
              <p:nvPr/>
            </p:nvSpPr>
            <p:spPr>
              <a:xfrm>
                <a:off x="502920" y="1335514"/>
                <a:ext cx="11183112" cy="44622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依题意，在等差数列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的周期为3，而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最多有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3个不同的取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9_1#fea39b549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5514"/>
                <a:ext cx="11183112" cy="4462272"/>
              </a:xfrm>
              <a:prstGeom prst="rect">
                <a:avLst/>
              </a:prstGeom>
              <a:blipFill rotWithShape="1">
                <a:blip r:embed="rId1"/>
                <a:stretch>
                  <a:fillRect t="-2" r="-27" b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9_2#fea39b549?vbadefaultcenterpage=1&amp;parentnodeid=b75450b89&amp;vbahtmlprocessed=1&amp;bbb=1&amp;hasbroken=1"/>
              <p:cNvSpPr/>
              <p:nvPr/>
            </p:nvSpPr>
            <p:spPr>
              <a:xfrm>
                <a:off x="502920" y="1577798"/>
                <a:ext cx="11183112" cy="39396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2" name="QC_5_AS.39_2#fea39b549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7798"/>
                <a:ext cx="11183112" cy="3939604"/>
              </a:xfrm>
              <a:prstGeom prst="rect">
                <a:avLst/>
              </a:prstGeom>
              <a:blipFill rotWithShape="1">
                <a:blip r:embed="rId1"/>
                <a:stretch>
                  <a:fillRect t="-12" r="-3860" b="-2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0_1#853dee5ab?vbadefaultcenterpage=1&amp;parentnodeid=b75450b89&amp;vbahtmlprocessed=1&amp;bbb=1&amp;hasbroken=1"/>
              <p:cNvSpPr/>
              <p:nvPr/>
            </p:nvSpPr>
            <p:spPr>
              <a:xfrm>
                <a:off x="502920" y="827006"/>
                <a:ext cx="11183112" cy="11504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（双空题）（原创）已知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为公差的等差数列，则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0_1#853dee5ab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7006"/>
                <a:ext cx="11183112" cy="1150430"/>
              </a:xfrm>
              <a:prstGeom prst="rect">
                <a:avLst/>
              </a:prstGeom>
              <a:blipFill rotWithShape="1">
                <a:blip r:embed="rId1"/>
                <a:stretch>
                  <a:fillRect t="-21" r="-50" b="-9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1_1#853dee5ab.blank?vbadefaultcenterpage=1&amp;parentnodeid=b75450b89&amp;vbapositionanswer=17&amp;vbahtmlprocessed=1&amp;rh=43.2"/>
              <p:cNvSpPr/>
              <p:nvPr/>
            </p:nvSpPr>
            <p:spPr>
              <a:xfrm>
                <a:off x="4856607" y="1396093"/>
                <a:ext cx="284163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1_1#853dee5ab.blank?vbadefaultcenterpage=1&amp;parentnodeid=b75450b89&amp;vbapositionanswer=1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607" y="1396093"/>
                <a:ext cx="284163" cy="510096"/>
              </a:xfrm>
              <a:prstGeom prst="rect">
                <a:avLst/>
              </a:prstGeom>
              <a:blipFill rotWithShape="1">
                <a:blip r:embed="rId2"/>
                <a:stretch>
                  <a:fillRect l="-45" t="-71" r="157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42_1#853dee5ab.blank?vbadefaultcenterpage=1&amp;parentnodeid=b75450b89&amp;vbapositionanswer=18&amp;vbahtmlprocessed=1&amp;rh=43.2"/>
              <p:cNvSpPr/>
              <p:nvPr/>
            </p:nvSpPr>
            <p:spPr>
              <a:xfrm>
                <a:off x="6284214" y="1395331"/>
                <a:ext cx="663575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42_1#853dee5ab.blank?vbadefaultcenterpage=1&amp;parentnodeid=b75450b89&amp;vbapositionanswer=1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214" y="1395331"/>
                <a:ext cx="663575" cy="510286"/>
              </a:xfrm>
              <a:prstGeom prst="rect">
                <a:avLst/>
              </a:prstGeom>
              <a:blipFill rotWithShape="1">
                <a:blip r:embed="rId3"/>
                <a:stretch>
                  <a:fillRect l="-38" t="-46" r="38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43_1#853dee5ab?vbadefaultcenterpage=1&amp;parentnodeid=b75450b89&amp;vbahtmlprocessed=1&amp;bbb=1&amp;hasbroken=1"/>
              <p:cNvSpPr/>
              <p:nvPr/>
            </p:nvSpPr>
            <p:spPr>
              <a:xfrm>
                <a:off x="502920" y="1985246"/>
                <a:ext cx="11183112" cy="43210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考虑到等差数列的通项公式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的一次函数，其前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的且没有常数项的二次函数，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为公差的等差数列，即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的一次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，所以满足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4049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43_1#853dee5ab?vbadefaultcenterpage=1&amp;parentnodeid=b75450b8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5246"/>
                <a:ext cx="11183112" cy="4321048"/>
              </a:xfrm>
              <a:prstGeom prst="rect">
                <a:avLst/>
              </a:prstGeom>
              <a:blipFill rotWithShape="1">
                <a:blip r:embed="rId4"/>
                <a:stretch>
                  <a:fillRect t="-5" r="-118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1fe90c530?vbadefaultcenterpage=1&amp;parentnodeid=b75450b89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10316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1fe90c530?vbadefaultcenterpage=1&amp;parentnodeid=b75450b89&amp;vbahtmlprocessed=1"/>
          <p:cNvSpPr/>
          <p:nvPr/>
        </p:nvSpPr>
        <p:spPr>
          <a:xfrm>
            <a:off x="502920" y="2436604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等差数列基本运算的常见类型及解题策略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P_5_BD#1fe90c530?colgroup=7,28&amp;vbadefaultcenterpage=1&amp;parentnodeid=b75450b89&amp;vbahtmlprocessed=1"/>
              <p:cNvGraphicFramePr>
                <a:graphicFrameLocks noGrp="1"/>
              </p:cNvGraphicFramePr>
              <p:nvPr/>
            </p:nvGraphicFramePr>
            <p:xfrm>
              <a:off x="502920" y="3058904"/>
              <a:ext cx="11146536" cy="2176780"/>
            </p:xfrm>
            <a:graphic>
              <a:graphicData uri="http://schemas.openxmlformats.org/drawingml/2006/table">
                <a:tbl>
                  <a:tblPr/>
                  <a:tblGrid>
                    <a:gridCol w="2359152"/>
                    <a:gridCol w="8787384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类型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解题策略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求公差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或项数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在求解时，一般要运用方程思想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确定两个基本量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求特定项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利用等差数列的通项公式或性质求解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利用等差数列的前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项和公式直接求解或利用等差中项间接求解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P_5_BD#1fe90c530?colgroup=7,28&amp;vbadefaultcenterpage=1&amp;parentnodeid=b75450b89&amp;vbahtmlprocessed=1"/>
              <p:cNvGraphicFramePr>
                <a:graphicFrameLocks noGrp="1"/>
              </p:cNvGraphicFramePr>
              <p:nvPr/>
            </p:nvGraphicFramePr>
            <p:xfrm>
              <a:off x="502920" y="3058904"/>
              <a:ext cx="11146536" cy="2176780"/>
            </p:xfrm>
            <a:graphic>
              <a:graphicData uri="http://schemas.openxmlformats.org/drawingml/2006/table">
                <a:tbl>
                  <a:tblPr/>
                  <a:tblGrid>
                    <a:gridCol w="2359152"/>
                    <a:gridCol w="8787384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类型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解题策略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在求解时，一般要运用方程思想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求特定项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利用等差数列的通项公式或性质求解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cd7d4b30?vbadefaultcenterpage=1&amp;parentnodeid=441b8a8c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等差数列的判定与证明［师生共研］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44_1#7bed10ab1?vbadefaultcenterpage=1&amp;parentnodeid=acd7d4b30&amp;vbahtmlprocessed=1&amp;bbb=1&amp;hasbroken=1"/>
              <p:cNvSpPr/>
              <p:nvPr/>
            </p:nvSpPr>
            <p:spPr>
              <a:xfrm>
                <a:off x="502920" y="1330548"/>
                <a:ext cx="11183112" cy="13368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福建模拟）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44_1#7bed10ab1?vbadefaultcenterpage=1&amp;parentnodeid=acd7d4b3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1336802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45_1#7bed10ab1?vbadefaultcenterpage=1&amp;parentnodeid=acd7d4b30&amp;vbahtmlprocessed=1&amp;bbb=1&amp;hasbroken=1"/>
              <p:cNvSpPr/>
              <p:nvPr/>
            </p:nvSpPr>
            <p:spPr>
              <a:xfrm>
                <a:off x="502920" y="2676748"/>
                <a:ext cx="11183112" cy="19774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是首项为3，公差为2的等差数列.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AS.45_1#7bed10ab1?vbadefaultcenterpage=1&amp;parentnodeid=acd7d4b3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6748"/>
                <a:ext cx="11183112" cy="1977454"/>
              </a:xfrm>
              <a:prstGeom prst="rect">
                <a:avLst/>
              </a:prstGeom>
              <a:blipFill rotWithShape="1">
                <a:blip r:embed="rId2"/>
                <a:stretch>
                  <a:fillRect t="-11" r="1" b="-2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fdb1a8059?vbadefaultcenterpage=1&amp;parentnodeid=acd7d4b3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3927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fdb1a8059?vbadefaultcenterpage=1&amp;parentnodeid=acd7d4b30&amp;vbahtmlprocessed=1"/>
          <p:cNvSpPr/>
          <p:nvPr/>
        </p:nvSpPr>
        <p:spPr>
          <a:xfrm>
            <a:off x="502920" y="1465562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等差数列的四种判定与证明方法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P_5_BD#fdb1a8059?colgroup=4,31&amp;vbadefaultcenterpage=1&amp;parentnodeid=acd7d4b3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87862"/>
              <a:ext cx="11155680" cy="4118864"/>
            </p:xfrm>
            <a:graphic>
              <a:graphicData uri="http://schemas.openxmlformats.org/drawingml/2006/table">
                <a:tbl>
                  <a:tblPr/>
                  <a:tblGrid>
                    <a:gridCol w="1435608"/>
                    <a:gridCol w="972007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的值为同一常数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⇔{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}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是等差数列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等差中项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成立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⇔{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}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是等差数列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的通项公式满足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，则可以推出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是首项为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，公差为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的等差数列，该方法适用于选择题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、填空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项和公式满足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，则可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以推出数列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是首项为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，公差为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的等差数列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，该方法适用于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选择题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、填空题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P_5_BD#fdb1a8059?colgroup=4,31&amp;vbadefaultcenterpage=1&amp;parentnodeid=acd7d4b3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87862"/>
              <a:ext cx="11155680" cy="4118864"/>
            </p:xfrm>
            <a:graphic>
              <a:graphicData uri="http://schemas.openxmlformats.org/drawingml/2006/table">
                <a:tbl>
                  <a:tblPr/>
                  <a:tblGrid>
                    <a:gridCol w="1435608"/>
                    <a:gridCol w="9720072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等差中项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4458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ea69d824?vbadefaultcenterpage=1&amp;parentnodeid=acd7d4b3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120" y="756000"/>
            <a:ext cx="5705856" cy="6583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6_BD.46_1#ff9140b91?vbadefaultcenterpage=1&amp;parentnodeid=2ea69d824&amp;vbahtmlprocessed=1&amp;bbb=1&amp;hasbroken=1"/>
              <p:cNvSpPr/>
              <p:nvPr/>
            </p:nvSpPr>
            <p:spPr>
              <a:xfrm>
                <a:off x="502920" y="1546448"/>
                <a:ext cx="11183112" cy="1145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（改编）已知递增数列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,且数列{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}是等差数列.求证：数列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6_BD.46_1#ff9140b91?vbadefaultcenterpage=1&amp;parentnodeid=2ea69d82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6448"/>
                <a:ext cx="11183112" cy="1145731"/>
              </a:xfrm>
              <a:prstGeom prst="rect">
                <a:avLst/>
              </a:prstGeom>
              <a:blipFill rotWithShape="1">
                <a:blip r:embed="rId2"/>
                <a:stretch>
                  <a:fillRect t="-19" r="1" b="-10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AS.47_1#ff9140b91?vbadefaultcenterpage=1&amp;parentnodeid=2ea69d824&amp;vbahtmlprocessed=1&amp;bbb=1&amp;hasbroken=1"/>
              <p:cNvSpPr/>
              <p:nvPr/>
            </p:nvSpPr>
            <p:spPr>
              <a:xfrm>
                <a:off x="502920" y="2702148"/>
                <a:ext cx="11183112" cy="236747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也满足上式，此时公差为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AS.47_1#ff9140b91?vbadefaultcenterpage=1&amp;parentnodeid=2ea69d82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2148"/>
                <a:ext cx="11183112" cy="2367471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7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1f803805b?vbadefaultcenterpage=1&amp;parentnodeid=441b8a8c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等差数列的性质及其应用［多维探究］</a:t>
            </a:r>
            <a:endParaRPr lang="en-US" altLang="zh-CN" sz="2800" dirty="0"/>
          </a:p>
        </p:txBody>
      </p:sp>
      <p:pic>
        <p:nvPicPr>
          <p:cNvPr id="3" name="C_5_BD#e502c9ad0?vbadefaultcenterpage=1&amp;parentnodeid=1f803805b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e502c9ad0?vbadefaultcenterpage=1&amp;parentnodeid=1f803805b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等差数列项的性质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7_BD.48_1#54440cccc?vbadefaultcenterpage=1&amp;parentnodeid=8e9a78b32&amp;vbahtmlprocessed=1&amp;bbb=1&amp;hasbroken=1"/>
              <p:cNvSpPr/>
              <p:nvPr/>
            </p:nvSpPr>
            <p:spPr>
              <a:xfrm>
                <a:off x="502920" y="19397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7_BD.48_1#54440cccc?vbadefaultcenterpage=1&amp;parentnodeid=8e9a78b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703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40" r="1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49_1#54440cccc.bracket?vbadefaultcenterpage=1&amp;parentnodeid=8e9a78b32&amp;vbapositionanswer=19&amp;vbahtmlprocessed=1"/>
          <p:cNvSpPr/>
          <p:nvPr/>
        </p:nvSpPr>
        <p:spPr>
          <a:xfrm>
            <a:off x="4904105" y="248834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7" name="QC_7_BD.50_1#54440cccc.choices?vbadefaultcenterpage=1&amp;parentnodeid=8e9a78b32&amp;vbahtmlprocessed=1"/>
          <p:cNvSpPr/>
          <p:nvPr/>
        </p:nvSpPr>
        <p:spPr>
          <a:xfrm>
            <a:off x="502920" y="29815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B.7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.9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QC_7_AS.51_1#54440cccc?vbadefaultcenterpage=1&amp;parentnodeid=8e9a78b32&amp;vbahtmlprocessed=1&amp;bbb=1&amp;hasbroken=1"/>
              <p:cNvSpPr/>
              <p:nvPr/>
            </p:nvSpPr>
            <p:spPr>
              <a:xfrm>
                <a:off x="502920" y="3476848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，由等差数列的性质可得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C_7_AS.51_1#54440cccc?vbadefaultcenterpage=1&amp;parentnodeid=8e9a78b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76848"/>
                <a:ext cx="11183112" cy="1587310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BD.52_1#35d7356da?vbadefaultcenterpage=1&amp;parentnodeid=8e9a78b32&amp;vbahtmlprocessed=1&amp;bbb=1&amp;hasbroken=1"/>
              <p:cNvSpPr/>
              <p:nvPr/>
            </p:nvSpPr>
            <p:spPr>
              <a:xfrm>
                <a:off x="502920" y="1603389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黑龙江模拟）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的前13项和为(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7_BD.52_1#35d7356da?vbadefaultcenterpage=1&amp;parentnodeid=8e9a78b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3389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6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53_1#35d7356da.bracket?vbadefaultcenterpage=1&amp;parentnodeid=8e9a78b32&amp;vbapositionanswer=20&amp;vbahtmlprocessed=1"/>
          <p:cNvSpPr/>
          <p:nvPr/>
        </p:nvSpPr>
        <p:spPr>
          <a:xfrm>
            <a:off x="9207310" y="2152029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7_BD.54_1#35d7356da.choices?vbadefaultcenterpage=1&amp;parentnodeid=8e9a78b32&amp;vbahtmlprocessed=1"/>
          <p:cNvSpPr/>
          <p:nvPr/>
        </p:nvSpPr>
        <p:spPr>
          <a:xfrm>
            <a:off x="502920" y="264529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23845" algn="l"/>
                <a:tab pos="5622925" algn="l"/>
                <a:tab pos="84220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B.39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C.52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.104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7_AS.55_1#35d7356da?vbadefaultcenterpage=1&amp;parentnodeid=8e9a78b32&amp;vbahtmlprocessed=1&amp;bbb=1&amp;hasbroken=1"/>
              <p:cNvSpPr/>
              <p:nvPr/>
            </p:nvSpPr>
            <p:spPr>
              <a:xfrm>
                <a:off x="502920" y="3140596"/>
                <a:ext cx="11183112" cy="24020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由等差数列的性质可得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的前13项和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7_AS.55_1#35d7356da?vbadefaultcenterpage=1&amp;parentnodeid=8e9a78b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0596"/>
                <a:ext cx="11183112" cy="2402015"/>
              </a:xfrm>
              <a:prstGeom prst="rect">
                <a:avLst/>
              </a:prstGeom>
              <a:blipFill rotWithShape="1">
                <a:blip r:embed="rId2"/>
                <a:stretch>
                  <a:fillRect t="-22" r="-232" b="-2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f87135a1?vbadefaultcenterpage=1&amp;parentnodeid=1f803805b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7f87135a1?vbadefaultcenterpage=1&amp;parentnodeid=1f803805b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</a:t>
                </a:r>
                <a:r>
                  <a:rPr lang="en-US" altLang="zh-CN" sz="2600" b="1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等差数列前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𝒏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项和的性质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7f87135a1?vbadefaultcenterpage=1&amp;parentnodeid=1f803805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7_BD.56_1#c94a127ca?vbadefaultcenterpage=1&amp;parentnodeid=d69a4903a&amp;vbahtmlprocessed=1&amp;bbb=1&amp;hasbroken=1"/>
              <p:cNvSpPr/>
              <p:nvPr/>
            </p:nvSpPr>
            <p:spPr>
              <a:xfrm>
                <a:off x="502920" y="132756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渭南模拟）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7_BD.56_1#c94a127ca?vbadefaultcenterpage=1&amp;parentnodeid=d69a4903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7563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0" r="1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7_AN.57_1#c94a127ca.bracket?vbadefaultcenterpage=1&amp;parentnodeid=d69a4903a&amp;vbapositionanswer=21&amp;vbahtmlprocessed=1"/>
          <p:cNvSpPr/>
          <p:nvPr/>
        </p:nvSpPr>
        <p:spPr>
          <a:xfrm>
            <a:off x="3273108" y="187620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6" name="QC_7_BD.58_1#c94a127ca.choices?vbadefaultcenterpage=1&amp;parentnodeid=d69a4903a&amp;vbahtmlprocessed=1"/>
          <p:cNvSpPr/>
          <p:nvPr/>
        </p:nvSpPr>
        <p:spPr>
          <a:xfrm>
            <a:off x="502920" y="236940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B.30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C.40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.50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7_AS.59_1#c94a127ca?vbadefaultcenterpage=1&amp;parentnodeid=d69a4903a&amp;vbahtmlprocessed=1&amp;bbb=1&amp;hasbroken=1"/>
              <p:cNvSpPr/>
              <p:nvPr/>
            </p:nvSpPr>
            <p:spPr>
              <a:xfrm>
                <a:off x="502920" y="2864708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项和的性质可得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也成等差数列，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7_AS.59_1#c94a127ca?vbadefaultcenterpage=1&amp;parentnodeid=d69a4903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4708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4" r="-2662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b405dc58.fixed?vbadefaultcenterpage=1&amp;parentnodeid=47d8bd8ec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基础课32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等差数列</a:t>
            </a:r>
            <a:endParaRPr lang="en-US" altLang="zh-CN" sz="4000" dirty="0"/>
          </a:p>
        </p:txBody>
      </p:sp>
      <p:pic>
        <p:nvPicPr>
          <p:cNvPr id="3" name="C_0#8b405dc58?linknodeid=3c1015663&amp;catalogrefid=3c1015663&amp;parentnodeid=47d8bd8ec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8b405dc58?linknodeid=3c1015663&amp;catalogrefid=3c1015663&amp;parentnodeid=47d8bd8ec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8b405dc58?linknodeid=441b8a8c3&amp;catalogrefid=441b8a8c3&amp;parentnodeid=47d8bd8e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8b405dc58?linknodeid=441b8a8c3&amp;catalogrefid=441b8a8c3&amp;parentnodeid=47d8bd8ec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7_BD.60_1#33107bd13?vbadefaultcenterpage=1&amp;parentnodeid=d69a4903a&amp;vbahtmlprocessed=1"/>
              <p:cNvSpPr/>
              <p:nvPr/>
            </p:nvSpPr>
            <p:spPr>
              <a:xfrm>
                <a:off x="385689" y="1823099"/>
                <a:ext cx="11183112" cy="7800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（改编）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7_BD.60_1#33107bd13?vbadefaultcenterpage=1&amp;parentnodeid=d69a4903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9" y="1823099"/>
                <a:ext cx="11183112" cy="780098"/>
              </a:xfrm>
              <a:prstGeom prst="rect">
                <a:avLst/>
              </a:prstGeom>
              <a:blipFill rotWithShape="1">
                <a:blip r:embed="rId1"/>
                <a:stretch>
                  <a:fillRect l="-2" t="-2" r="3" b="-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61_1#33107bd13.bracket?vbadefaultcenterpage=1&amp;parentnodeid=d69a4903a&amp;vbapositionanswer=22&amp;vbahtmlprocessed=1"/>
          <p:cNvSpPr/>
          <p:nvPr/>
        </p:nvSpPr>
        <p:spPr>
          <a:xfrm>
            <a:off x="10179431" y="2185779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7_BD.62_1#33107bd13.choices?vbadefaultcenterpage=1&amp;parentnodeid=d69a4903a&amp;vbahtmlprocessed=1"/>
              <p:cNvSpPr/>
              <p:nvPr/>
            </p:nvSpPr>
            <p:spPr>
              <a:xfrm>
                <a:off x="502920" y="2665839"/>
                <a:ext cx="11183112" cy="71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30195" algn="l"/>
                    <a:tab pos="5635625" algn="l"/>
                    <a:tab pos="85680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7_BD.62_1#33107bd13.choices?vbadefaultcenterpage=1&amp;parentnodeid=d69a4903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5839"/>
                <a:ext cx="11183112" cy="718439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22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7_AS.63_1#33107bd13?vbadefaultcenterpage=1&amp;parentnodeid=d69a4903a&amp;vbahtmlprocessed=1&amp;bbb=1&amp;hasbroken=1"/>
              <p:cNvSpPr/>
              <p:nvPr/>
            </p:nvSpPr>
            <p:spPr>
              <a:xfrm>
                <a:off x="502920" y="3389739"/>
                <a:ext cx="11183112" cy="18808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成等差数列，该数列的首项为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7_AS.63_1#33107bd13?vbadefaultcenterpage=1&amp;parentnodeid=d69a4903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9739"/>
                <a:ext cx="11183112" cy="1880870"/>
              </a:xfrm>
              <a:prstGeom prst="rect">
                <a:avLst/>
              </a:prstGeom>
              <a:blipFill rotWithShape="1">
                <a:blip r:embed="rId3"/>
                <a:stretch>
                  <a:fillRect t="-6" r="-1083" b="-4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f4e82b7fd?vbadefaultcenterpage=1&amp;parentnodeid=7f87135a1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14355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f4e82b7fd?vbadefaultcenterpage=1&amp;parentnodeid=7f87135a1&amp;vbahtmlprocessed=1&amp;bbb=1&amp;hasbroken=1"/>
              <p:cNvSpPr/>
              <p:nvPr/>
            </p:nvSpPr>
            <p:spPr>
              <a:xfrm>
                <a:off x="502920" y="1669841"/>
                <a:ext cx="11183112" cy="43072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应用等差数列的性质解题的两个注意点</a:t>
                </a:r>
                <a:endParaRPr lang="en-US" altLang="zh-CN" sz="2400" dirty="0"/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等项时，可以利用此性质将已知条件转化为与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或其他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项）有关的条件；若求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项，可由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转化为求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ctr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的值.</a:t>
                </a:r>
                <a:endParaRPr lang="en-US" altLang="zh-CN" sz="2400" dirty="0"/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要注意等差数列通项公式及前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项和公式的灵活运用，如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ctr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f4e82b7fd?vbadefaultcenterpage=1&amp;parentnodeid=7f87135a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9841"/>
                <a:ext cx="11183112" cy="4307205"/>
              </a:xfrm>
              <a:prstGeom prst="rect">
                <a:avLst/>
              </a:prstGeom>
              <a:blipFill rotWithShape="1">
                <a:blip r:embed="rId2"/>
                <a:stretch>
                  <a:fillRect l="-1238" t="-10" r="-1992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f1d8e6855?vbadefaultcenterpage=1&amp;parentnodeid=1f803805b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f1d8e6855?vbadefaultcenterpage=1&amp;parentnodeid=1f803805b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</a:t>
                </a:r>
                <a:r>
                  <a:rPr lang="en-US" altLang="zh-CN" sz="2600" b="1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等差数列前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𝒏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项和的最值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f1d8e6855?vbadefaultcenterpage=1&amp;parentnodeid=1f803805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64_1#e3256ccba?vbadefaultcenterpage=1&amp;parentnodeid=f1d8e6855&amp;vbahtmlprocessed=1&amp;bbb=1&amp;hasbroken=1"/>
              <p:cNvSpPr/>
              <p:nvPr/>
            </p:nvSpPr>
            <p:spPr>
              <a:xfrm>
                <a:off x="502920" y="1291432"/>
                <a:ext cx="11183112" cy="1288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有最小值，且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64_1#e3256ccba?vbadefaultcenterpage=1&amp;parentnodeid=f1d8e68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1288352"/>
              </a:xfrm>
              <a:prstGeom prst="rect">
                <a:avLst/>
              </a:prstGeom>
              <a:blipFill rotWithShape="1">
                <a:blip r:embed="rId3"/>
                <a:stretch>
                  <a:fillRect t="-37" r="1" b="-10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5_1#e3256ccba.bracket?vbadefaultcenterpage=1&amp;parentnodeid=f1d8e6855&amp;vbapositionanswer=23&amp;vbahtmlprocessed=1"/>
          <p:cNvSpPr/>
          <p:nvPr/>
        </p:nvSpPr>
        <p:spPr>
          <a:xfrm>
            <a:off x="3692652" y="209375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6" name="QC_6_BD.66_1#e3256ccba.choices?vbadefaultcenterpage=1&amp;parentnodeid=f1d8e6855&amp;vbahtmlprocessed=1"/>
          <p:cNvSpPr/>
          <p:nvPr/>
        </p:nvSpPr>
        <p:spPr>
          <a:xfrm>
            <a:off x="502920" y="2586832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47645" algn="l"/>
                <a:tab pos="5622925" algn="l"/>
                <a:tab pos="84982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.9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C.17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.18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67_1#e3256ccba?vbadefaultcenterpage=1&amp;parentnodeid=f1d8e6855&amp;vbahtmlprocessed=1&amp;bbb=1&amp;hasbroken=1"/>
              <p:cNvSpPr/>
              <p:nvPr/>
            </p:nvSpPr>
            <p:spPr>
              <a:xfrm>
                <a:off x="502920" y="3082132"/>
                <a:ext cx="11183112" cy="20946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19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成立的正整数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的最小值为18.故选D.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67_1#e3256ccba?vbadefaultcenterpage=1&amp;parentnodeid=f1d8e68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2132"/>
                <a:ext cx="11183112" cy="2094675"/>
              </a:xfrm>
              <a:prstGeom prst="rect">
                <a:avLst/>
              </a:prstGeom>
              <a:blipFill rotWithShape="1">
                <a:blip r:embed="rId4"/>
                <a:stretch>
                  <a:fillRect t="-23" r="-3213" b="-1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192ebef02?vbadefaultcenterpage=1&amp;parentnodeid=f1d8e6855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5704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192ebef02?vbadefaultcenterpage=1&amp;parentnodeid=f1d8e6855&amp;vbahtmlprocessed=1&amp;bbb=1&amp;hasbroken=1"/>
              <p:cNvSpPr/>
              <p:nvPr/>
            </p:nvSpPr>
            <p:spPr>
              <a:xfrm>
                <a:off x="502920" y="2096688"/>
                <a:ext cx="11183112" cy="34408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函数法：利用等差数列前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项和的函数表达式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通过配方或借助图象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求二次函数最值的方法求解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邻项变号法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时，满足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时，满足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的项数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192ebef02?vbadefaultcenterpage=1&amp;parentnodeid=f1d8e68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6688"/>
                <a:ext cx="11183112" cy="3440811"/>
              </a:xfrm>
              <a:prstGeom prst="rect">
                <a:avLst/>
              </a:prstGeom>
              <a:blipFill rotWithShape="1">
                <a:blip r:embed="rId2"/>
                <a:stretch>
                  <a:fillRect t="-16" r="-111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799581b5?vbadefaultcenterpage=1&amp;parentnodeid=1f803805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68_1#b98f992b5?vbadefaultcenterpage=1&amp;parentnodeid=5799581b5&amp;vbahtmlprocessed=1&amp;bbb=1&amp;hasbroken=1"/>
              <p:cNvSpPr/>
              <p:nvPr/>
            </p:nvSpPr>
            <p:spPr>
              <a:xfrm>
                <a:off x="502920" y="1419448"/>
                <a:ext cx="11183112" cy="12883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68_1#b98f992b5?vbadefaultcenterpage=1&amp;parentnodeid=57995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288352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10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9_1#b98f992b5.bracket?vbadefaultcenterpage=1&amp;parentnodeid=5799581b5&amp;vbapositionanswer=24&amp;vbahtmlprocessed=1"/>
          <p:cNvSpPr/>
          <p:nvPr/>
        </p:nvSpPr>
        <p:spPr>
          <a:xfrm>
            <a:off x="769620" y="222177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70_1#b98f992b5.choices?vbadefaultcenterpage=1&amp;parentnodeid=5799581b5&amp;vbahtmlprocessed=1"/>
              <p:cNvSpPr/>
              <p:nvPr/>
            </p:nvSpPr>
            <p:spPr>
              <a:xfrm>
                <a:off x="502920" y="2714848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25445" algn="l"/>
                    <a:tab pos="5699125" algn="l"/>
                    <a:tab pos="84728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70_1#b98f992b5.choices?vbadefaultcenterpage=1&amp;parentnodeid=5799581b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4848"/>
                <a:ext cx="11183112" cy="714439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71_1#b98f992b5?vbadefaultcenterpage=1&amp;parentnodeid=5799581b5&amp;vbahtmlprocessed=1&amp;bbb=1&amp;hasbroken=1"/>
              <p:cNvSpPr/>
              <p:nvPr/>
            </p:nvSpPr>
            <p:spPr>
              <a:xfrm>
                <a:off x="502920" y="3438748"/>
                <a:ext cx="11183112" cy="30191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的表达式满足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×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×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71_1#b98f992b5?vbadefaultcenterpage=1&amp;parentnodeid=57995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8748"/>
                <a:ext cx="11183112" cy="3019108"/>
              </a:xfrm>
              <a:prstGeom prst="rect">
                <a:avLst/>
              </a:prstGeom>
              <a:blipFill rotWithShape="1">
                <a:blip r:embed="rId4"/>
                <a:stretch>
                  <a:fillRect t="-7" r="-686" b="-2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72_1#ebf79e7b1?vbadefaultcenterpage=1&amp;parentnodeid=5799581b5&amp;vbahtmlprocessed=1&amp;bbb=1&amp;hasbroken=1"/>
              <p:cNvSpPr/>
              <p:nvPr/>
            </p:nvSpPr>
            <p:spPr>
              <a:xfrm>
                <a:off x="502920" y="123762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济宁联考）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取得最大值时，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endParaRPr lang="en-US" altLang="zh-CN" sz="2400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72_1#ebf79e7b1?vbadefaultcenterpage=1&amp;parentnodeid=57995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7628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1" r="-1288" b="-3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73_1#ebf79e7b1.blank?vbadefaultcenterpage=1&amp;parentnodeid=5799581b5&amp;vbapositionanswer=25&amp;vbahtmlprocessed=1"/>
          <p:cNvSpPr/>
          <p:nvPr/>
        </p:nvSpPr>
        <p:spPr>
          <a:xfrm>
            <a:off x="502920" y="1657998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                             </a:t>
            </a:r>
            <a:r>
              <a:rPr lang="en-US" altLang="zh-CN" sz="2400" b="0" i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或8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74_1#ebf79e7b1?vbadefaultcenterpage=1&amp;parentnodeid=5799581b5&amp;vbahtmlprocessed=1&amp;bbb=1&amp;hasbroken=1"/>
              <p:cNvSpPr/>
              <p:nvPr/>
            </p:nvSpPr>
            <p:spPr>
              <a:xfrm>
                <a:off x="502920" y="2825636"/>
                <a:ext cx="11183112" cy="30446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取得最大值.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74_1#ebf79e7b1?vbadefaultcenterpage=1&amp;parentnodeid=57995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5636"/>
                <a:ext cx="11183112" cy="3044635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240f89937?colgroup=7,4,13,4,4&amp;vbadefaultcenterpage=1&amp;parentnodeid=8b405dc5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17498"/>
              <a:ext cx="11137392" cy="3717227"/>
            </p:xfrm>
            <a:graphic>
              <a:graphicData uri="http://schemas.openxmlformats.org/drawingml/2006/table">
                <a:tbl>
                  <a:tblPr/>
                  <a:tblGrid>
                    <a:gridCol w="2386584"/>
                    <a:gridCol w="1527048"/>
                    <a:gridCol w="4151376"/>
                    <a:gridCol w="1536192"/>
                    <a:gridCol w="15361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8187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等差数列的通项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公式与前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240f89937?colgroup=7,4,13,4,4&amp;vbadefaultcenterpage=1&amp;parentnodeid=8b405dc5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17498"/>
              <a:ext cx="11137392" cy="3717227"/>
            </p:xfrm>
            <a:graphic>
              <a:graphicData uri="http://schemas.openxmlformats.org/drawingml/2006/table">
                <a:tbl>
                  <a:tblPr/>
                  <a:tblGrid>
                    <a:gridCol w="2386584"/>
                    <a:gridCol w="1527048"/>
                    <a:gridCol w="4151376"/>
                    <a:gridCol w="1536192"/>
                    <a:gridCol w="15361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248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P_3_BD#240f89937?colgroup=7,4,13,4,4&amp;vbadefaultcenterpage=1&amp;parentnodeid=8b405dc5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522520"/>
              <a:ext cx="11137392" cy="2732532"/>
            </p:xfrm>
            <a:graphic>
              <a:graphicData uri="http://schemas.openxmlformats.org/drawingml/2006/table">
                <a:tbl>
                  <a:tblPr/>
                  <a:tblGrid>
                    <a:gridCol w="2386584"/>
                    <a:gridCol w="1527048"/>
                    <a:gridCol w="4151376"/>
                    <a:gridCol w="1536192"/>
                    <a:gridCol w="15361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等差数列的性质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及其应用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从近几年高考的情况来看，属于中档题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，命题热点是以递推式为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载体或构建关系式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2025年高考命题热点是对实际应用问题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的考查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P_3_BD#240f89937?colgroup=7,4,13,4,4&amp;vbadefaultcenterpage=1&amp;parentnodeid=8b405dc5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522520"/>
              <a:ext cx="11137392" cy="2732532"/>
            </p:xfrm>
            <a:graphic>
              <a:graphicData uri="http://schemas.openxmlformats.org/drawingml/2006/table">
                <a:tbl>
                  <a:tblPr/>
                  <a:tblGrid>
                    <a:gridCol w="2386584"/>
                    <a:gridCol w="1527048"/>
                    <a:gridCol w="4151376"/>
                    <a:gridCol w="1536192"/>
                    <a:gridCol w="15361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等差数列的性质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及其应用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从近几年高考的情况来看，属于中档题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，命题热点是以递推式为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载体或构建关系式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2025年高考命题热点是对实际应用问题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的考查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P_3_BD#240f89937?colgroup=7,4,13,4,4&amp;vbadefaultcenterpage=1&amp;parentnodeid=8b405dc58&amp;vbahtmlprocessed=1&amp;bbb=1"/>
          <p:cNvSpPr txBox="1"/>
          <p:nvPr/>
        </p:nvSpPr>
        <p:spPr>
          <a:xfrm>
            <a:off x="9100312" y="1897172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c1015663.fixed?vbadefaultcenterpage=1&amp;parentnodeid=8b405dc5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3c1015663.fixed?vbadefaultcenterpage=1&amp;parentnodeid=8b405dc5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586080c6?vbadefaultcenterpage=1&amp;parentnodeid=3c101566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385c5bb37?segpoint=1&amp;vbadefaultcenterpage=1&amp;parentnodeid=3586080c6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一、等差数列的有关概念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e2d63209a?colgroup=2,32&amp;vbadefaultcenterpage=1&amp;parentnodeid=385c5bb3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46536" cy="3201607"/>
            </p:xfrm>
            <a:graphic>
              <a:graphicData uri="http://schemas.openxmlformats.org/drawingml/2006/table">
                <a:tbl>
                  <a:tblPr/>
                  <a:tblGrid>
                    <a:gridCol w="987552"/>
                    <a:gridCol w="10158984"/>
                  </a:tblGrid>
                  <a:tr h="1379919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如果一个数列从第2项起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，每一项与它的前一项的差都等于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那么这个数列就叫作等差数列，即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𝑑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为常数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是首项为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，公差为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的等差数列，则通项公式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由三个数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组成的等差数列可以看成是最简单的等差数列，这时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endParaRPr lang="en-US" altLang="zh-CN" sz="2400" i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叫作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的等差中项，根据等差数列的定义可以知道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e2d63209a?colgroup=2,32&amp;vbadefaultcenterpage=1&amp;parentnodeid=385c5bb3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46536" cy="3201607"/>
            </p:xfrm>
            <a:graphic>
              <a:graphicData uri="http://schemas.openxmlformats.org/drawingml/2006/table">
                <a:tbl>
                  <a:tblPr/>
                  <a:tblGrid>
                    <a:gridCol w="987552"/>
                    <a:gridCol w="10158984"/>
                  </a:tblGrid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等差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P_6_AN.1_1#e2d63209a.blank?vbadefaultcenterpage=1&amp;parentnodeid=385c5bb37&amp;vbapositionanswer=1&amp;vbahtmlprocessed=1"/>
          <p:cNvSpPr/>
          <p:nvPr/>
        </p:nvSpPr>
        <p:spPr>
          <a:xfrm>
            <a:off x="1918072" y="2517236"/>
            <a:ext cx="1744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同一个常数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2_1#e2d63209a.blank?vbadefaultcenterpage=1&amp;parentnodeid=385c5bb37&amp;vbapositionanswer=2&amp;vbahtmlprocessed=1&amp;bbb=1"/>
              <p:cNvSpPr/>
              <p:nvPr/>
            </p:nvSpPr>
            <p:spPr>
              <a:xfrm>
                <a:off x="1879972" y="4022376"/>
                <a:ext cx="1971612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2_1#e2d63209a.blank?vbadefaultcenterpage=1&amp;parentnodeid=385c5bb37&amp;vbapositionanswer=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972" y="4022376"/>
                <a:ext cx="1971612" cy="355600"/>
              </a:xfrm>
              <a:prstGeom prst="rect">
                <a:avLst/>
              </a:prstGeom>
              <a:blipFill rotWithShape="1">
                <a:blip r:embed="rId3"/>
                <a:stretch>
                  <a:fillRect l="-19" t="-80" r="16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3_1#e2d63209a.blank?vbadefaultcenterpage=1&amp;parentnodeid=385c5bb37&amp;vbapositionanswer=3&amp;vbahtmlprocessed=1"/>
              <p:cNvSpPr/>
              <p:nvPr/>
            </p:nvSpPr>
            <p:spPr>
              <a:xfrm>
                <a:off x="11163291" y="4498245"/>
                <a:ext cx="35223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3_1#e2d63209a.blank?vbadefaultcenterpage=1&amp;parentnodeid=385c5bb37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291" y="4498245"/>
                <a:ext cx="352235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178" t="-152" r="12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4_1#e2d63209a.blank?vbadefaultcenterpage=1&amp;parentnodeid=385c5bb37&amp;vbapositionanswer=4&amp;vbahtmlprocessed=1&amp;bbb=1"/>
              <p:cNvSpPr/>
              <p:nvPr/>
            </p:nvSpPr>
            <p:spPr>
              <a:xfrm>
                <a:off x="9252766" y="5048790"/>
                <a:ext cx="1628394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4_1#e2d63209a.blank?vbadefaultcenterpage=1&amp;parentnodeid=385c5bb37&amp;vbapositionanswer=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766" y="5048790"/>
                <a:ext cx="1628394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11" t="-152" r="27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  <p:bldP spid="7" grpId="0" animBg="1" build="p"/>
      <p:bldP spid="4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_5_BD#2caed54f4?segpoint=1&amp;vbadefaultcenterpage=1&amp;parentnodeid=3586080c6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二、等差数列的前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𝒏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项和公式</a:t>
                </a:r>
                <a:endParaRPr lang="en-US" altLang="zh-CN" sz="2600" dirty="0"/>
              </a:p>
            </p:txBody>
          </p:sp>
        </mc:Choice>
        <mc:Fallback>
          <p:sp>
            <p:nvSpPr>
              <p:cNvPr id="2" name="C_5_BD#2caed54f4?segpoint=1&amp;vbadefaultcenterpage=1&amp;parentnodeid=3586080c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1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2a436b958?colgroup=13,22&amp;vbadefaultcenterpage=1&amp;parentnodeid=2caed54f4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1744600"/>
            </p:xfrm>
            <a:graphic>
              <a:graphicData uri="http://schemas.openxmlformats.org/drawingml/2006/table">
                <a:tbl>
                  <a:tblPr/>
                  <a:tblGrid>
                    <a:gridCol w="4233672"/>
                    <a:gridCol w="6922008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已知条件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462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85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5462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85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2a436b958?colgroup=13,22&amp;vbadefaultcenterpage=1&amp;parentnodeid=2caed54f4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1744600"/>
            </p:xfrm>
            <a:graphic>
              <a:graphicData uri="http://schemas.openxmlformats.org/drawingml/2006/table">
                <a:tbl>
                  <a:tblPr/>
                  <a:tblGrid>
                    <a:gridCol w="4233672"/>
                    <a:gridCol w="6922008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已知条件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762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762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5_1#2a436b958.blank?vbadefaultcenterpage=1&amp;parentnodeid=2caed54f4&amp;vbapositionanswer=5&amp;vbahtmlprocessed=1&amp;rh=43.2"/>
              <p:cNvSpPr/>
              <p:nvPr/>
            </p:nvSpPr>
            <p:spPr>
              <a:xfrm>
                <a:off x="8038243" y="1883696"/>
                <a:ext cx="1249871" cy="5461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27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5_1#2a436b958.blank?vbadefaultcenterpage=1&amp;parentnodeid=2caed54f4&amp;vbapositionanswer=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243" y="1883696"/>
                <a:ext cx="1249871" cy="546100"/>
              </a:xfrm>
              <a:prstGeom prst="rect">
                <a:avLst/>
              </a:prstGeom>
              <a:blipFill rotWithShape="1">
                <a:blip r:embed="rId3"/>
                <a:stretch>
                  <a:fillRect l="-33" t="-52" r="48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6_1#2a436b958.blank?vbadefaultcenterpage=1&amp;parentnodeid=2caed54f4&amp;vbapositionanswer=6&amp;vbahtmlprocessed=1&amp;rh=43.2"/>
              <p:cNvSpPr/>
              <p:nvPr/>
            </p:nvSpPr>
            <p:spPr>
              <a:xfrm>
                <a:off x="7708043" y="2712244"/>
                <a:ext cx="1923606" cy="5461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27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6_1#2a436b958.blank?vbadefaultcenterpage=1&amp;parentnodeid=2caed54f4&amp;vbapositionanswer=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043" y="2712244"/>
                <a:ext cx="1923606" cy="546100"/>
              </a:xfrm>
              <a:prstGeom prst="rect">
                <a:avLst/>
              </a:prstGeom>
              <a:blipFill rotWithShape="1">
                <a:blip r:embed="rId4"/>
                <a:stretch>
                  <a:fillRect l="-21" t="-29" r="3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dc3cc7d9f?vbadefaultcenterpage=1&amp;parentnodeid=2caed54f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7_BD#9cdc102ad?segpoint=1&amp;vbadefaultcenterpage=1&amp;parentnodeid=dc3cc7d9f&amp;vbahtmlprocessed=1"/>
              <p:cNvSpPr/>
              <p:nvPr/>
            </p:nvSpPr>
            <p:spPr>
              <a:xfrm>
                <a:off x="502920" y="1343248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通项公式的推广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7_BD#9cdc102ad?segpoint=1&amp;vbadefaultcenterpage=1&amp;parentnodeid=dc3cc7d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7_BD#9cdc102ad?segpoint=1&amp;vbadefaultcenterpage=1&amp;parentnodeid=dc3cc7d9f&amp;vbahtmlprocessed=1&amp;bbb=1&amp;hasbroken=1"/>
              <p:cNvSpPr/>
              <p:nvPr/>
            </p:nvSpPr>
            <p:spPr>
              <a:xfrm>
                <a:off x="502920" y="23846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是等差数列，公差为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等差数列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P_7_BD#9cdc102ad?segpoint=1&amp;vbadefaultcenterpage=1&amp;parentnodeid=dc3cc7d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4648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1" r="-77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7_BD#9cdc102ad?segpoint=1&amp;vbadefaultcenterpage=1&amp;parentnodeid=dc3cc7d9f&amp;vbahtmlprocessed=1"/>
              <p:cNvSpPr/>
              <p:nvPr/>
            </p:nvSpPr>
            <p:spPr>
              <a:xfrm>
                <a:off x="502920" y="3426048"/>
                <a:ext cx="11183112" cy="1265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也是等差数列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若等差数列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P_7_BD#9cdc102ad?segpoint=1&amp;vbadefaultcenterpage=1&amp;parentnodeid=dc3cc7d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26048"/>
                <a:ext cx="11183112" cy="1265809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11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7_BD#9cdc102ad?segpoint=1&amp;vbadefaultcenterpage=1&amp;parentnodeid=dc3cc7d9f&amp;vbahtmlprocessed=1&amp;bbb=1&amp;hasbroken=1"/>
              <p:cNvSpPr/>
              <p:nvPr/>
            </p:nvSpPr>
            <p:spPr>
              <a:xfrm>
                <a:off x="502920" y="46960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为常数），则数列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一定是等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差数列，且公差为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P_7_BD#9cdc102ad?segpoint=1&amp;vbadefaultcenterpage=1&amp;parentnodeid=dc3cc7d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96048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11091</Words>
  <Application>WPS 演示</Application>
  <PresentationFormat>宽屏</PresentationFormat>
  <Paragraphs>445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2023-12-21T12:09:00Z</dcterms:created>
  <dcterms:modified xsi:type="dcterms:W3CDTF">2024-01-11T01:01:54Z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CE1F77FF544F468D8E687B82B5E1571F_12</vt:lpwstr>
  </property>
  <property fmtid="{D5CDD505-2E9C-101B-9397-08002B2CF9AE}" pid="3" name="KSOProductBuildVer">
    <vt:lpwstr>2052-12.1.0.15990</vt:lpwstr>
  </property>
</Properties>
</file>