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2192000" cy="6858000"/>
  <p:notesSz cx="6858000" cy="12192000"/>
  <p:custDataLst>
    <p:tags r:id="rId39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8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gs" Target="tags/tag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1ef1a40b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基础课33 等比数列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2B3F9A93-EB3C-4FA2-877D-A2190EDF6EB6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1ef1a40b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基础课33 等比数列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D3591E08-D5B3-4EF8-B526-BF0C30D74F65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1ef1a40b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基础课33 等比数列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E6EED8D7-D389-4B60-B7EF-89F2E20A4C68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1ef1a40b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基础课33 等比数列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1A8B4994-2D78-4E47-A96D-CEF399CB3452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25cdc41cd2100092ee9f4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DF2E77CB-631E-48D5-B051-C43976621290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1ef1a40b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基础课33 等比数列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348418F1-E485-4AA0-B1BB-0705A3731C2D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4.png"/><Relationship Id="rId1" Type="http://schemas.openxmlformats.org/officeDocument/2006/relationships/image" Target="../media/image53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7.png"/><Relationship Id="rId1" Type="http://schemas.openxmlformats.org/officeDocument/2006/relationships/image" Target="../media/image53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jpe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1.jpe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71.png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jpe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image" Target="../media/image72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75.png"/><Relationship Id="rId1" Type="http://schemas.openxmlformats.org/officeDocument/2006/relationships/image" Target="../media/image53.jpe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79.png"/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image" Target="../media/image76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Relationship Id="rId3" Type="http://schemas.openxmlformats.org/officeDocument/2006/relationships/slide" Target="slide16.xml"/><Relationship Id="rId2" Type="http://schemas.openxmlformats.org/officeDocument/2006/relationships/image" Target="../media/image8.png"/><Relationship Id="rId1" Type="http://schemas.openxmlformats.org/officeDocument/2006/relationships/slide" Target="slide5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1.png"/><Relationship Id="rId1" Type="http://schemas.openxmlformats.org/officeDocument/2006/relationships/image" Target="../media/image80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016123e61?vbadefaultcenterpage=1&amp;parentnodeid=dcd62cf63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ec3af7eb3?vbadefaultcenterpage=1&amp;parentnodeid=016123e61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题组1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走出误区</a:t>
            </a:r>
            <a:endParaRPr lang="en-US" altLang="zh-CN" sz="2600" dirty="0"/>
          </a:p>
        </p:txBody>
      </p:sp>
      <p:sp>
        <p:nvSpPr>
          <p:cNvPr id="4" name="QO_6_BD.7_1#9847776f3?vbadefaultcenterpage=1&amp;parentnodeid=ec3af7eb3&amp;vbahtmlprocessed=1"/>
          <p:cNvSpPr/>
          <p:nvPr/>
        </p:nvSpPr>
        <p:spPr>
          <a:xfrm>
            <a:off x="502920" y="1993304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判一判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.（对的打“√”,错的打“×”）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T_7_BD.8_1#81991c9d2?vbadefaultcenterpage=1&amp;parentnodeid=9847776f3&amp;vbahtmlprocessed=1"/>
              <p:cNvSpPr/>
              <p:nvPr/>
            </p:nvSpPr>
            <p:spPr>
              <a:xfrm>
                <a:off x="502920" y="2523903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为常数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为等比数列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T_7_BD.8_1#81991c9d2?vbadefaultcenterpage=1&amp;parentnodeid=9847776f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23903"/>
                <a:ext cx="11183112" cy="486029"/>
              </a:xfrm>
              <a:prstGeom prst="rect">
                <a:avLst/>
              </a:prstGeom>
              <a:blipFill rotWithShape="1">
                <a:blip r:embed="rId2"/>
                <a:stretch>
                  <a:fillRect t="-85" r="1" b="-12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T_7_AN.9_1#81991c9d2.bracket?vbadefaultcenterpage=1&amp;parentnodeid=9847776f3&amp;vbapositionanswer=7&amp;vbahtmlprocessed=1"/>
          <p:cNvSpPr/>
          <p:nvPr/>
        </p:nvSpPr>
        <p:spPr>
          <a:xfrm>
            <a:off x="9117140" y="2523903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QT_7_BD.10_1#f75c995a3?vbadefaultcenterpage=1&amp;parentnodeid=9847776f3&amp;vbahtmlprocessed=1"/>
              <p:cNvSpPr/>
              <p:nvPr/>
            </p:nvSpPr>
            <p:spPr>
              <a:xfrm>
                <a:off x="502920" y="3057303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𝐺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的等比中项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⇔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𝑎𝑏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QT_7_BD.10_1#f75c995a3?vbadefaultcenterpage=1&amp;parentnodeid=9847776f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57303"/>
                <a:ext cx="11183112" cy="486029"/>
              </a:xfrm>
              <a:prstGeom prst="rect">
                <a:avLst/>
              </a:prstGeom>
              <a:blipFill rotWithShape="1">
                <a:blip r:embed="rId3"/>
                <a:stretch>
                  <a:fillRect t="-85" r="1" b="-18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QT_7_AN.11_1#f75c995a3.bracket?vbadefaultcenterpage=1&amp;parentnodeid=9847776f3&amp;vbapositionanswer=8&amp;vbahtmlprocessed=1"/>
          <p:cNvSpPr/>
          <p:nvPr/>
        </p:nvSpPr>
        <p:spPr>
          <a:xfrm>
            <a:off x="5633974" y="3057303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QT_7_BD.12_1#8d3b892d8?vbadefaultcenterpage=1&amp;parentnodeid=9847776f3&amp;vbahtmlprocessed=1"/>
              <p:cNvSpPr/>
              <p:nvPr/>
            </p:nvSpPr>
            <p:spPr>
              <a:xfrm>
                <a:off x="502920" y="3590703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（3）若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为等比数列，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也是等比数列.(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9" name="QT_7_BD.12_1#8d3b892d8?vbadefaultcenterpage=1&amp;parentnodeid=9847776f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90703"/>
                <a:ext cx="11183112" cy="486029"/>
              </a:xfrm>
              <a:prstGeom prst="rect">
                <a:avLst/>
              </a:prstGeom>
              <a:blipFill rotWithShape="1">
                <a:blip r:embed="rId4"/>
                <a:stretch>
                  <a:fillRect t="-85" r="1" b="-12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QT_7_AN.13_1#8d3b892d8.bracket?vbadefaultcenterpage=1&amp;parentnodeid=9847776f3&amp;vbapositionanswer=9&amp;vbahtmlprocessed=1"/>
          <p:cNvSpPr/>
          <p:nvPr/>
        </p:nvSpPr>
        <p:spPr>
          <a:xfrm>
            <a:off x="10038461" y="3590703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QT_7_BD.14_1#0df12aec5?vbadefaultcenterpage=1&amp;parentnodeid=9847776f3&amp;vbahtmlprocessed=1"/>
              <p:cNvSpPr/>
              <p:nvPr/>
            </p:nvSpPr>
            <p:spPr>
              <a:xfrm>
                <a:off x="502920" y="4086448"/>
                <a:ext cx="11183112" cy="7615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（4）若数列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的通项公式是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，则其前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11" name="QT_7_BD.14_1#0df12aec5?vbadefaultcenterpage=1&amp;parentnodeid=9847776f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86448"/>
                <a:ext cx="11183112" cy="761556"/>
              </a:xfrm>
              <a:prstGeom prst="rect">
                <a:avLst/>
              </a:prstGeom>
              <a:blipFill rotWithShape="1">
                <a:blip r:embed="rId5"/>
                <a:stretch>
                  <a:fillRect t="-29" r="1" b="-74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QT_7_AN.15_1#0df12aec5.bracket?vbadefaultcenterpage=1&amp;parentnodeid=9847776f3&amp;vbapositionanswer=10&amp;vbahtmlprocessed=1"/>
          <p:cNvSpPr/>
          <p:nvPr/>
        </p:nvSpPr>
        <p:spPr>
          <a:xfrm>
            <a:off x="9751949" y="4419950"/>
            <a:ext cx="446088" cy="3549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p"/>
      <p:bldP spid="8" grpId="0" animBg="1" build="p"/>
      <p:bldP spid="10" grpId="0" animBg="1" build="p"/>
      <p:bldP spid="12" grpId="0" animBg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6_BD.16_1#a7b4f62c1?vbadefaultcenterpage=1&amp;parentnodeid=ec3af7eb3&amp;vbahtmlprocessed=1&amp;bbb=1&amp;hasbroken=1"/>
              <p:cNvSpPr/>
              <p:nvPr/>
            </p:nvSpPr>
            <p:spPr>
              <a:xfrm>
                <a:off x="502920" y="1705783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（易错题）若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是2与8的等比中项，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的等差中项，则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6_BD.16_1#a7b4f62c1?vbadefaultcenterpage=1&amp;parentnodeid=ec3af7eb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05783"/>
                <a:ext cx="11183112" cy="1034669"/>
              </a:xfrm>
              <a:prstGeom prst="rect">
                <a:avLst/>
              </a:prstGeom>
              <a:blipFill rotWithShape="1">
                <a:blip r:embed="rId1"/>
                <a:stretch>
                  <a:fillRect t="-17" r="1" b="-6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6_AN.17_1#a7b4f62c1.blank?vbadefaultcenterpage=1&amp;parentnodeid=ec3af7eb3&amp;vbapositionanswer=11&amp;vbahtmlprocessed=1&amp;rh=32.4"/>
              <p:cNvSpPr/>
              <p:nvPr/>
            </p:nvSpPr>
            <p:spPr>
              <a:xfrm>
                <a:off x="807720" y="2309032"/>
                <a:ext cx="1073150" cy="35477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2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7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或9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QB_6_AN.17_1#a7b4f62c1.blank?vbadefaultcenterpage=1&amp;parentnodeid=ec3af7eb3&amp;vbapositionanswer=11&amp;vbahtmlprocessed=1&amp;rh=32.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" y="2309032"/>
                <a:ext cx="1073150" cy="354775"/>
              </a:xfrm>
              <a:prstGeom prst="rect">
                <a:avLst/>
              </a:prstGeom>
              <a:blipFill rotWithShape="1">
                <a:blip r:embed="rId2"/>
                <a:stretch>
                  <a:fillRect t="-6850" b="-37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6_EX.18_1#a7b4f62c1?vbadefaultcenterpage=1&amp;parentnodeid=ec3af7eb3&amp;vbahtmlprocessed=1"/>
          <p:cNvSpPr/>
          <p:nvPr/>
        </p:nvSpPr>
        <p:spPr>
          <a:xfrm>
            <a:off x="502920" y="2751691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【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易错点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】本题容易忽视讨论公比的正负.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AS.19_1#a7b4f62c1?vbadefaultcenterpage=1&amp;parentnodeid=ec3af7eb3&amp;vbahtmlprocessed=1&amp;bbb=1&amp;hasbroken=1"/>
              <p:cNvSpPr/>
              <p:nvPr/>
            </p:nvSpPr>
            <p:spPr>
              <a:xfrm>
                <a:off x="502920" y="3242990"/>
                <a:ext cx="11183112" cy="219722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是2与8的等比中项，所以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的等差中项，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，联立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16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7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6_AS.19_1#a7b4f62c1?vbadefaultcenterpage=1&amp;parentnodeid=ec3af7eb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42990"/>
                <a:ext cx="11183112" cy="2197227"/>
              </a:xfrm>
              <a:prstGeom prst="rect">
                <a:avLst/>
              </a:prstGeom>
              <a:blipFill rotWithShape="1">
                <a:blip r:embed="rId3"/>
                <a:stretch>
                  <a:fillRect t="-2" r="1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4" grpId="0" animBg="1" build="p"/>
      <p:bldP spid="5" grpId="0" animBg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035ce32ce?vbadefaultcenterpage=1&amp;parentnodeid=016123e61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题组2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走进教材</a:t>
            </a:r>
            <a:endParaRPr lang="en-US" altLang="zh-CN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6_BD.20_1#40475a76a?vbadefaultcenterpage=1&amp;parentnodeid=035ce32ce&amp;vbahtmlprocessed=1&amp;bbb=1&amp;hasbroken=1"/>
              <p:cNvSpPr/>
              <p:nvPr/>
            </p:nvSpPr>
            <p:spPr>
              <a:xfrm>
                <a:off x="502920" y="1292448"/>
                <a:ext cx="11183112" cy="126079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（人教A版选修②P41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T10改编）已知数列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为等比数列，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1024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,公比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项积,则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的最大值为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B_6_BD.20_1#40475a76a?vbadefaultcenterpage=1&amp;parentnodeid=035ce32c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92448"/>
                <a:ext cx="11183112" cy="1260793"/>
              </a:xfrm>
              <a:prstGeom prst="rect">
                <a:avLst/>
              </a:prstGeom>
              <a:blipFill rotWithShape="1">
                <a:blip r:embed="rId1"/>
                <a:stretch>
                  <a:fillRect t="-18" r="-482" b="-5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6_AN.21_1#40475a76a.blank?vbadefaultcenterpage=1&amp;parentnodeid=035ce32ce&amp;vbapositionanswer=12&amp;vbahtmlprocessed=1&amp;rh=27"/>
              <p:cNvSpPr/>
              <p:nvPr/>
            </p:nvSpPr>
            <p:spPr>
              <a:xfrm>
                <a:off x="6205030" y="2145634"/>
                <a:ext cx="593662" cy="3429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QB_6_AN.21_1#40475a76a.blank?vbadefaultcenterpage=1&amp;parentnodeid=035ce32ce&amp;vbapositionanswer=12&amp;vbahtmlprocessed=1&amp;rh=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030" y="2145634"/>
                <a:ext cx="593662" cy="342900"/>
              </a:xfrm>
              <a:prstGeom prst="rect">
                <a:avLst/>
              </a:prstGeom>
              <a:blipFill rotWithShape="1">
                <a:blip r:embed="rId2"/>
                <a:stretch>
                  <a:fillRect l="-75" t="-176" r="64" b="-10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AS.22_1#40475a76a?vbadefaultcenterpage=1&amp;parentnodeid=035ce32ce&amp;vbahtmlprocessed=1&amp;bbb=1&amp;hasbroken=1"/>
              <p:cNvSpPr/>
              <p:nvPr/>
            </p:nvSpPr>
            <p:spPr>
              <a:xfrm>
                <a:off x="502920" y="2417445"/>
                <a:ext cx="11182985" cy="43827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5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依题意得，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1024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⋅⋯⋅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1024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1024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1024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×⋯×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1024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1024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,因此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1024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最大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，且最大值为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1024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6_AS.22_1#40475a76a?vbadefaultcenterpage=1&amp;parentnodeid=035ce32c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17445"/>
                <a:ext cx="11182985" cy="43827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5" grpId="0" animBg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6_BD.23_1#9da1c6ead?vbadefaultcenterpage=1&amp;parentnodeid=035ce32ce&amp;vbahtmlprocessed=1&amp;bbb=1&amp;hasbroken=1"/>
              <p:cNvSpPr/>
              <p:nvPr/>
            </p:nvSpPr>
            <p:spPr>
              <a:xfrm>
                <a:off x="502920" y="2420507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（多选题）（人教A版选修②P41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·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T8改编）已知数列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则下列结论正确的是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6_BD.23_1#9da1c6ead?vbadefaultcenterpage=1&amp;parentnodeid=035ce32c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20507"/>
                <a:ext cx="11183112" cy="1034669"/>
              </a:xfrm>
              <a:prstGeom prst="rect">
                <a:avLst/>
              </a:prstGeom>
              <a:blipFill rotWithShape="1">
                <a:blip r:embed="rId1"/>
                <a:stretch>
                  <a:fillRect t="-50" r="-402" b="-60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6_AN.24_1#9da1c6ead.bracket?vbadefaultcenterpage=1&amp;parentnodeid=035ce32ce&amp;vbapositionanswer=13&amp;vbahtmlprocessed=1"/>
          <p:cNvSpPr/>
          <p:nvPr/>
        </p:nvSpPr>
        <p:spPr>
          <a:xfrm>
            <a:off x="7452614" y="2969147"/>
            <a:ext cx="882650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ACD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6_BD.25_1#9da1c6ead.choices?vbadefaultcenterpage=1&amp;parentnodeid=035ce32ce&amp;vbahtmlprocessed=1"/>
              <p:cNvSpPr/>
              <p:nvPr/>
            </p:nvSpPr>
            <p:spPr>
              <a:xfrm>
                <a:off x="502920" y="3462414"/>
                <a:ext cx="11183112" cy="126307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是等比数列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是递增数列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6_BD.25_1#9da1c6ead.choices?vbadefaultcenterpage=1&amp;parentnodeid=035ce32ce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62414"/>
                <a:ext cx="11183112" cy="1263079"/>
              </a:xfrm>
              <a:prstGeom prst="rect">
                <a:avLst/>
              </a:prstGeom>
              <a:blipFill rotWithShape="1">
                <a:blip r:embed="rId2"/>
                <a:stretch>
                  <a:fillRect t="-31" r="1" b="-11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6_AS.26_1#9da1c6ead?vbadefaultcenterpage=1&amp;parentnodeid=035ce32ce&amp;vbahtmlprocessed=1&amp;bbb=1&amp;hasbroken=1"/>
              <p:cNvSpPr/>
              <p:nvPr/>
            </p:nvSpPr>
            <p:spPr>
              <a:xfrm>
                <a:off x="502920" y="756000"/>
                <a:ext cx="11183112" cy="54855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36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36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相减得，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36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/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不是等比数列.</a:t>
                </a:r>
                <a:endParaRPr lang="en-US" altLang="zh-CN" sz="2400" dirty="0"/>
              </a:p>
              <a:p>
                <a:pPr latinLnBrk="1"/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36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;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36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.因为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36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36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,因此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是递增数列.故选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ACD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6_AS.26_1#9da1c6ead?vbadefaultcenterpage=1&amp;parentnodeid=035ce32c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485511"/>
              </a:xfrm>
              <a:prstGeom prst="rect">
                <a:avLst/>
              </a:prstGeom>
              <a:blipFill rotWithShape="1">
                <a:blip r:embed="rId1"/>
                <a:stretch>
                  <a:fillRect t="-6" r="1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322c88af7?vbadefaultcenterpage=1&amp;parentnodeid=016123e61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题组3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走向高考</a:t>
            </a:r>
            <a:endParaRPr lang="en-US" altLang="zh-CN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QC_6_BD.27_1#b89eb77e3?vbadefaultcenterpage=1&amp;parentnodeid=322c88af7&amp;vbahtmlprocessed=1&amp;bbb=1&amp;hasbroken=1"/>
              <p:cNvSpPr/>
              <p:nvPr/>
            </p:nvSpPr>
            <p:spPr>
              <a:xfrm>
                <a:off x="502920" y="1330103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新高考Ⅱ卷）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为等比数列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21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C_6_BD.27_1#b89eb77e3?vbadefaultcenterpage=1&amp;parentnodeid=322c88af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30103"/>
                <a:ext cx="11183112" cy="1034669"/>
              </a:xfrm>
              <a:prstGeom prst="rect">
                <a:avLst/>
              </a:prstGeom>
              <a:blipFill rotWithShape="1">
                <a:blip r:embed="rId1"/>
                <a:stretch>
                  <a:fillRect t="-40" r="-595" b="-60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28_1#b89eb77e3.bracket?vbadefaultcenterpage=1&amp;parentnodeid=322c88af7&amp;vbapositionanswer=14&amp;vbahtmlprocessed=1"/>
          <p:cNvSpPr/>
          <p:nvPr/>
        </p:nvSpPr>
        <p:spPr>
          <a:xfrm>
            <a:off x="1371029" y="1878743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6_BD.29_1#b89eb77e3.choices?vbadefaultcenterpage=1&amp;parentnodeid=322c88af7&amp;vbahtmlprocessed=1"/>
              <p:cNvSpPr/>
              <p:nvPr/>
            </p:nvSpPr>
            <p:spPr>
              <a:xfrm>
                <a:off x="502920" y="2409603"/>
                <a:ext cx="11183112" cy="479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804795" algn="l"/>
                    <a:tab pos="5432425" algn="l"/>
                    <a:tab pos="831405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.120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B.85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85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120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6_BD.29_1#b89eb77e3.choices?vbadefaultcenterpage=1&amp;parentnodeid=322c88af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09603"/>
                <a:ext cx="11183112" cy="479235"/>
              </a:xfrm>
              <a:prstGeom prst="rect">
                <a:avLst/>
              </a:prstGeom>
              <a:blipFill rotWithShape="1">
                <a:blip r:embed="rId2"/>
                <a:stretch>
                  <a:fillRect t="-86" r="1" b="-14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C_6_AS.30_1#b89eb77e3?vbadefaultcenterpage=1&amp;parentnodeid=322c88af7&amp;vbahtmlprocessed=1"/>
              <p:cNvSpPr/>
              <p:nvPr/>
            </p:nvSpPr>
            <p:spPr>
              <a:xfrm>
                <a:off x="502920" y="2892648"/>
                <a:ext cx="11183112" cy="3227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设等比数列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的公比为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,首项为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21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，显然公比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6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21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化简②得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（舍去），代入①得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8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16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C_6_AS.30_1#b89eb77e3?vbadefaultcenterpage=1&amp;parentnodeid=322c88af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92648"/>
                <a:ext cx="11183112" cy="3227832"/>
              </a:xfrm>
              <a:prstGeom prst="rect">
                <a:avLst/>
              </a:prstGeom>
              <a:blipFill rotWithShape="1">
                <a:blip r:embed="rId3"/>
                <a:stretch>
                  <a:fillRect t="-7" r="1" b="-171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6" grpId="0" animBg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15256846c.fixed?vbadefaultcenterpage=1&amp;parentnodeid=1ef1a40b4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4400" dirty="0"/>
          </a:p>
        </p:txBody>
      </p:sp>
      <p:pic>
        <p:nvPicPr>
          <p:cNvPr id="3" name="C_3#15256846c.fixed?vbadefaultcenterpage=1&amp;parentnodeid=1ef1a40b4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9ea2bfd96?vbadefaultcenterpage=1&amp;parentnodeid=15256846c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考点一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等比数列的基本量的计算［自主练透］</a:t>
            </a:r>
            <a:endParaRPr lang="en-US" altLang="zh-CN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QC_5_BD.31_1#24fd0b480?vbadefaultcenterpage=1&amp;parentnodeid=9ea2bfd96&amp;vbahtmlprocessed=1&amp;bbb=1&amp;hasbroken=1"/>
              <p:cNvSpPr/>
              <p:nvPr/>
            </p:nvSpPr>
            <p:spPr>
              <a:xfrm>
                <a:off x="502920" y="1369462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全国甲卷）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设等比数列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的各项均为正数，前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C_5_BD.31_1#24fd0b480?vbadefaultcenterpage=1&amp;parentnodeid=9ea2bfd9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69462"/>
                <a:ext cx="11183112" cy="1034669"/>
              </a:xfrm>
              <a:prstGeom prst="rect">
                <a:avLst/>
              </a:prstGeom>
              <a:blipFill rotWithShape="1">
                <a:blip r:embed="rId1"/>
                <a:stretch>
                  <a:fillRect t="-39" r="1" b="-60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2_1#24fd0b480.bracket?vbadefaultcenterpage=1&amp;parentnodeid=9ea2bfd96&amp;vbapositionanswer=15&amp;vbahtmlprocessed=1"/>
          <p:cNvSpPr/>
          <p:nvPr/>
        </p:nvSpPr>
        <p:spPr>
          <a:xfrm>
            <a:off x="3655505" y="1918102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BD.33_1#24fd0b480.choices?vbadefaultcenterpage=1&amp;parentnodeid=9ea2bfd96&amp;vbahtmlprocessed=1"/>
              <p:cNvSpPr/>
              <p:nvPr/>
            </p:nvSpPr>
            <p:spPr>
              <a:xfrm>
                <a:off x="502920" y="2410049"/>
                <a:ext cx="11183112" cy="721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836545" algn="l"/>
                    <a:tab pos="5648325" algn="l"/>
                    <a:tab pos="851090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C.15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.40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BD.33_1#24fd0b480.choices?vbadefaultcenterpage=1&amp;parentnodeid=9ea2bfd9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10049"/>
                <a:ext cx="11183112" cy="721868"/>
              </a:xfrm>
              <a:prstGeom prst="rect">
                <a:avLst/>
              </a:prstGeom>
              <a:blipFill rotWithShape="1">
                <a:blip r:embed="rId2"/>
                <a:stretch>
                  <a:fillRect t="-31" r="1" b="-97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C_5_AS.34_1#24fd0b480?vbadefaultcenterpage=1&amp;parentnodeid=9ea2bfd96&amp;vbahtmlprocessed=1&amp;bbb=1&amp;hasbroken=1"/>
              <p:cNvSpPr/>
              <p:nvPr/>
            </p:nvSpPr>
            <p:spPr>
              <a:xfrm>
                <a:off x="502920" y="3133949"/>
                <a:ext cx="11183112" cy="15873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设等比数列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的公比为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,由题意知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.又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C_5_AS.34_1#24fd0b480?vbadefaultcenterpage=1&amp;parentnodeid=9ea2bfd9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33949"/>
                <a:ext cx="11183112" cy="1587310"/>
              </a:xfrm>
              <a:prstGeom prst="rect">
                <a:avLst/>
              </a:prstGeom>
              <a:blipFill rotWithShape="1">
                <a:blip r:embed="rId3"/>
                <a:stretch>
                  <a:fillRect t="-14" r="1" b="-60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6" grpId="0" animBg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BD.35_1#cca1d2db7?vbadefaultcenterpage=1&amp;parentnodeid=9ea2bfd96&amp;vbahtmlprocessed=1&amp;bbb=1&amp;hasbroken=1"/>
              <p:cNvSpPr/>
              <p:nvPr/>
            </p:nvSpPr>
            <p:spPr>
              <a:xfrm>
                <a:off x="502920" y="1725722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天津卷）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为等比数列，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BD.35_1#cca1d2db7?vbadefaultcenterpage=1&amp;parentnodeid=9ea2bfd9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25722"/>
                <a:ext cx="11183112" cy="1034669"/>
              </a:xfrm>
              <a:prstGeom prst="rect">
                <a:avLst/>
              </a:prstGeom>
              <a:blipFill rotWithShape="1">
                <a:blip r:embed="rId1"/>
                <a:stretch>
                  <a:fillRect t="-41" r="-3133" b="-6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6_1#cca1d2db7.bracket?vbadefaultcenterpage=1&amp;parentnodeid=9ea2bfd96&amp;vbapositionanswer=16&amp;vbahtmlprocessed=1"/>
          <p:cNvSpPr/>
          <p:nvPr/>
        </p:nvSpPr>
        <p:spPr>
          <a:xfrm>
            <a:off x="2299907" y="2274362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4" name="QC_5_BD.37_1#cca1d2db7.choices?vbadefaultcenterpage=1&amp;parentnodeid=9ea2bfd96&amp;vbahtmlprocessed=1"/>
          <p:cNvSpPr/>
          <p:nvPr/>
        </p:nvSpPr>
        <p:spPr>
          <a:xfrm>
            <a:off x="502920" y="2767629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709545" algn="l"/>
                <a:tab pos="5546725" algn="l"/>
                <a:tab pos="83839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.3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B.18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C.54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.152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AS.38_1#cca1d2db7?vbadefaultcenterpage=1&amp;parentnodeid=9ea2bfd96&amp;vbahtmlprocessed=1&amp;bbb=1&amp;hasbroken=1"/>
              <p:cNvSpPr/>
              <p:nvPr/>
            </p:nvSpPr>
            <p:spPr>
              <a:xfrm>
                <a:off x="502920" y="3262929"/>
                <a:ext cx="11183112" cy="21319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设等比数列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的公比为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,由题意可得，当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联立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①②可得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AS.38_1#cca1d2db7?vbadefaultcenterpage=1&amp;parentnodeid=9ea2bfd9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62929"/>
                <a:ext cx="11183112" cy="2131949"/>
              </a:xfrm>
              <a:prstGeom prst="rect">
                <a:avLst/>
              </a:prstGeom>
              <a:blipFill rotWithShape="1">
                <a:blip r:embed="rId2"/>
                <a:stretch>
                  <a:fillRect t="-14" r="1" b="-4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5" grpId="0" animBg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BD.39_1#0ee7d17ad?vbadefaultcenterpage=1&amp;parentnodeid=9ea2bfd96&amp;vbahtmlprocessed=1&amp;bbb=1&amp;hasbroken=1"/>
              <p:cNvSpPr/>
              <p:nvPr/>
            </p:nvSpPr>
            <p:spPr>
              <a:xfrm>
                <a:off x="502920" y="1510806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全国甲卷）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为等比数列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7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的公比为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5_BD.39_1#0ee7d17ad?vbadefaultcenterpage=1&amp;parentnodeid=9ea2bfd9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10806"/>
                <a:ext cx="11183112" cy="1034669"/>
              </a:xfrm>
              <a:prstGeom prst="rect">
                <a:avLst/>
              </a:prstGeom>
              <a:blipFill rotWithShape="1">
                <a:blip r:embed="rId1"/>
                <a:stretch>
                  <a:fillRect t="-14" r="-328" b="-6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5_AN.40_1#0ee7d17ad.blank?vbadefaultcenterpage=1&amp;parentnodeid=9ea2bfd96&amp;vbapositionanswer=17&amp;vbahtmlprocessed=1&amp;rh=43.2"/>
              <p:cNvSpPr/>
              <p:nvPr/>
            </p:nvSpPr>
            <p:spPr>
              <a:xfrm>
                <a:off x="528320" y="1963306"/>
                <a:ext cx="561975" cy="51009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QB_5_AN.40_1#0ee7d17ad.blank?vbadefaultcenterpage=1&amp;parentnodeid=9ea2bfd96&amp;vbapositionanswer=17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0" y="1963306"/>
                <a:ext cx="561975" cy="510096"/>
              </a:xfrm>
              <a:prstGeom prst="rect">
                <a:avLst/>
              </a:prstGeom>
              <a:blipFill rotWithShape="1">
                <a:blip r:embed="rId2"/>
                <a:stretch>
                  <a:fillRect t="-102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5_AS.41_1#0ee7d17ad?vbadefaultcenterpage=1&amp;parentnodeid=9ea2bfd96&amp;vbahtmlprocessed=1&amp;bbb=1&amp;hasbroken=1"/>
              <p:cNvSpPr/>
              <p:nvPr/>
            </p:nvSpPr>
            <p:spPr>
              <a:xfrm>
                <a:off x="502920" y="2552713"/>
                <a:ext cx="11183112" cy="304438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设等比数列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的首项为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,公比为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7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6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7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7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7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7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5_AS.41_1#0ee7d17ad?vbadefaultcenterpage=1&amp;parentnodeid=9ea2bfd9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52713"/>
                <a:ext cx="11183112" cy="3044381"/>
              </a:xfrm>
              <a:prstGeom prst="rect">
                <a:avLst/>
              </a:prstGeom>
              <a:blipFill rotWithShape="1">
                <a:blip r:embed="rId3"/>
                <a:stretch>
                  <a:fillRect r="1" b="-2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4" grpId="0" animBg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d5665f726?vbadefaultcenterpage=1&amp;parentnodeid=9ea2bfd96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791444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5_BD#d5665f726?vbadefaultcenterpage=1&amp;parentnodeid=9ea2bfd96&amp;vbahtmlprocessed=1&amp;bbb=1&amp;hasbroken=1"/>
              <p:cNvSpPr/>
              <p:nvPr/>
            </p:nvSpPr>
            <p:spPr>
              <a:xfrm>
                <a:off x="502920" y="2317732"/>
                <a:ext cx="11183112" cy="30114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等比数列基本量运算的解题策略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等比数列基本量的运算是等比数列中的一类基本问题，若等比数列中有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   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这5个量，则一般可以“知三求二”，通过列方程（组）求解.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等比数列的前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项和公式涉及对公比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的分类讨论:当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   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5_BD#d5665f726?vbadefaultcenterpage=1&amp;parentnodeid=9ea2bfd9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17732"/>
                <a:ext cx="11183112" cy="3011424"/>
              </a:xfrm>
              <a:prstGeom prst="rect">
                <a:avLst/>
              </a:prstGeom>
              <a:blipFill rotWithShape="1">
                <a:blip r:embed="rId2"/>
                <a:stretch>
                  <a:fillRect t="-20" r="1" b="-22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415fd8bb0?vbadefaultcenterpage=1&amp;parentnodeid=15256846c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考点二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等比数列的判定与证明［师生共研］</a:t>
            </a:r>
            <a:endParaRPr lang="en-US" altLang="zh-CN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5_BD.42_1#c3e1c12a5?vbadefaultcenterpage=1&amp;parentnodeid=415fd8bb0&amp;vbahtmlprocessed=1&amp;bbb=1&amp;hasbroken=1"/>
              <p:cNvSpPr/>
              <p:nvPr/>
            </p:nvSpPr>
            <p:spPr>
              <a:xfrm>
                <a:off x="502920" y="1369462"/>
                <a:ext cx="11183112" cy="10386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典例1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.证明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为等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比数列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，并求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的通项公式.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O_5_BD.42_1#c3e1c12a5?vbadefaultcenterpage=1&amp;parentnodeid=415fd8bb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69462"/>
                <a:ext cx="11183112" cy="1038670"/>
              </a:xfrm>
              <a:prstGeom prst="rect">
                <a:avLst/>
              </a:prstGeom>
              <a:blipFill rotWithShape="1">
                <a:blip r:embed="rId1"/>
                <a:stretch>
                  <a:fillRect t="-39" r="1" b="-5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O_5_AS.43_1#c3e1c12a5?vbadefaultcenterpage=1&amp;parentnodeid=415fd8bb0&amp;vbahtmlprocessed=1"/>
              <p:cNvSpPr/>
              <p:nvPr/>
            </p:nvSpPr>
            <p:spPr>
              <a:xfrm>
                <a:off x="502920" y="2410049"/>
                <a:ext cx="11183112" cy="213550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是以1为首项，2为公比的等比数列，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O_5_AS.43_1#c3e1c12a5?vbadefaultcenterpage=1&amp;parentnodeid=415fd8bb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10049"/>
                <a:ext cx="11183112" cy="2135505"/>
              </a:xfrm>
              <a:prstGeom prst="rect">
                <a:avLst/>
              </a:prstGeom>
              <a:blipFill rotWithShape="1">
                <a:blip r:embed="rId2"/>
                <a:stretch>
                  <a:fillRect t="-10" r="1" b="-3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d0dd7cd0a?vbadefaultcenterpage=1&amp;parentnodeid=415fd8bb0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063194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5_BD#d0dd7cd0a?vbadefaultcenterpage=1&amp;parentnodeid=415fd8bb0&amp;vbahtmlprocessed=1"/>
          <p:cNvSpPr/>
          <p:nvPr/>
        </p:nvSpPr>
        <p:spPr>
          <a:xfrm>
            <a:off x="502920" y="1589482"/>
            <a:ext cx="11183112" cy="4902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等比数列的四种判定与证明方法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P_5_BD#d0dd7cd0a?colgroup=3,32&amp;vbadefaultcenterpage=1&amp;parentnodeid=415fd8bb0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211782"/>
              <a:ext cx="11155680" cy="3871024"/>
            </p:xfrm>
            <a:graphic>
              <a:graphicData uri="http://schemas.openxmlformats.org/drawingml/2006/table">
                <a:tbl>
                  <a:tblPr/>
                  <a:tblGrid>
                    <a:gridCol w="1207008"/>
                    <a:gridCol w="9948672"/>
                  </a:tblGrid>
                  <a:tr h="1130491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定义法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若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+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𝑞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(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为非零常数，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𝑛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𝐍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或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𝑞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(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为非零常数且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𝑛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≥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𝑛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𝐍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，则数列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是等比数列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8845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等比中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项法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若在数列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中，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≠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且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(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𝑛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𝐍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，则数列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是等比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通项公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式法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若数列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的通项公式满足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𝑐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−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(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𝑐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均为非零常数，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𝑛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𝐍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的形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式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，则数列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是等比数列，该方法适用于选择题和填空题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前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项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和法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若数列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的前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项和公式满足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𝑘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−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𝑘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(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为非零常数，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𝑞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≠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,1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形式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，则数列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是等比数列，该方法适用于选择题和填空题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P_5_BD#d0dd7cd0a?colgroup=3,32&amp;vbadefaultcenterpage=1&amp;parentnodeid=415fd8bb0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211782"/>
              <a:ext cx="11155680" cy="3871024"/>
            </p:xfrm>
            <a:graphic>
              <a:graphicData uri="http://schemas.openxmlformats.org/drawingml/2006/table">
                <a:tbl>
                  <a:tblPr/>
                  <a:tblGrid>
                    <a:gridCol w="1207008"/>
                    <a:gridCol w="9948672"/>
                  </a:tblGrid>
                  <a:tr h="1237615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定义法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98552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等比中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项法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97028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通项公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式法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05f2533e1?vbadefaultcenterpage=1&amp;parentnodeid=415fd8bb0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6_BD.44_1#6d0b8612c?vbadefaultcenterpage=1&amp;parentnodeid=05f2533e1&amp;vbahtmlprocessed=1&amp;bbb=1&amp;hasbroken=1"/>
              <p:cNvSpPr/>
              <p:nvPr/>
            </p:nvSpPr>
            <p:spPr>
              <a:xfrm>
                <a:off x="502920" y="1419448"/>
                <a:ext cx="11183112" cy="10479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.证明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是等比数列，并求数列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O_6_BD.44_1#6d0b8612c?vbadefaultcenterpage=1&amp;parentnodeid=05f2533e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1047941"/>
              </a:xfrm>
              <a:prstGeom prst="rect">
                <a:avLst/>
              </a:prstGeom>
              <a:blipFill rotWithShape="1">
                <a:blip r:embed="rId2"/>
                <a:stretch>
                  <a:fillRect t="-21" r="1" b="-8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O_6_AS.45_1#6d0b8612c?vbadefaultcenterpage=1&amp;parentnodeid=05f2533e1&amp;vbahtmlprocessed=1&amp;bbb=1&amp;hasbroken=1"/>
              <p:cNvSpPr/>
              <p:nvPr/>
            </p:nvSpPr>
            <p:spPr>
              <a:xfrm>
                <a:off x="502920" y="2473548"/>
                <a:ext cx="11183112" cy="387851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是以3为首项，2为公比的等比数列，则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O_6_AS.45_1#6d0b8612c?vbadefaultcenterpage=1&amp;parentnodeid=05f2533e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73548"/>
                <a:ext cx="11183112" cy="3878517"/>
              </a:xfrm>
              <a:prstGeom prst="rect">
                <a:avLst/>
              </a:prstGeom>
              <a:blipFill rotWithShape="1">
                <a:blip r:embed="rId3"/>
                <a:stretch>
                  <a:fillRect t="-6" r="-385" b="-3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6863e8a68?vbadefaultcenterpage=1&amp;parentnodeid=15256846c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考点三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等比数列的性质及其应用［多维探究］</a:t>
            </a:r>
            <a:endParaRPr lang="en-US" altLang="zh-CN" sz="2800" dirty="0"/>
          </a:p>
        </p:txBody>
      </p:sp>
      <p:pic>
        <p:nvPicPr>
          <p:cNvPr id="3" name="C_5_BD#700d34694?vbadefaultcenterpage=1&amp;parentnodeid=6863e8a68&amp;inlineimagemarkindex=1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098" y="1517754"/>
            <a:ext cx="1435608" cy="384048"/>
          </a:xfrm>
          <a:prstGeom prst="rect">
            <a:avLst/>
          </a:prstGeom>
        </p:spPr>
      </p:pic>
      <p:sp>
        <p:nvSpPr>
          <p:cNvPr id="4" name="C_5_BD#700d34694?vbadefaultcenterpage=1&amp;parentnodeid=6863e8a68&amp;vbahtmlprocessed=1"/>
          <p:cNvSpPr/>
          <p:nvPr/>
        </p:nvSpPr>
        <p:spPr>
          <a:xfrm>
            <a:off x="502920" y="1370751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等比数列项的性质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7_BD.46_1#0bf5bf1c8?vbadefaultcenterpage=1&amp;parentnodeid=9d62e27b9&amp;vbahtmlprocessed=1&amp;bbb=1&amp;hasbroken=1"/>
              <p:cNvSpPr/>
              <p:nvPr/>
            </p:nvSpPr>
            <p:spPr>
              <a:xfrm>
                <a:off x="502920" y="1939703"/>
                <a:ext cx="11183112" cy="13089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典例2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贵阳月考）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是等差数列，数列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是等比数列，若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8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9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7_BD.46_1#0bf5bf1c8?vbadefaultcenterpage=1&amp;parentnodeid=9d62e27b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39703"/>
                <a:ext cx="11183112" cy="1308989"/>
              </a:xfrm>
              <a:prstGeom prst="rect">
                <a:avLst/>
              </a:prstGeom>
              <a:blipFill rotWithShape="1">
                <a:blip r:embed="rId2"/>
                <a:stretch>
                  <a:fillRect t="-32" r="-1611" b="-12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C_7_AN.47_1#0bf5bf1c8.bracket?vbadefaultcenterpage=1&amp;parentnodeid=9d62e27b9&amp;vbapositionanswer=18&amp;vbahtmlprocessed=1"/>
          <p:cNvSpPr/>
          <p:nvPr/>
        </p:nvSpPr>
        <p:spPr>
          <a:xfrm>
            <a:off x="6503861" y="2774030"/>
            <a:ext cx="423863" cy="354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QC_7_BD.48_1#0bf5bf1c8.choices?vbadefaultcenterpage=1&amp;parentnodeid=9d62e27b9&amp;vbahtmlprocessed=1"/>
              <p:cNvSpPr/>
              <p:nvPr/>
            </p:nvSpPr>
            <p:spPr>
              <a:xfrm>
                <a:off x="502920" y="3260948"/>
                <a:ext cx="11183112" cy="71024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842895" algn="l"/>
                    <a:tab pos="5686425" algn="l"/>
                    <a:tab pos="852995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B.1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C.2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.4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QC_7_BD.48_1#0bf5bf1c8.choices?vbadefaultcenterpage=1&amp;parentnodeid=9d62e27b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60948"/>
                <a:ext cx="11183112" cy="710248"/>
              </a:xfrm>
              <a:prstGeom prst="rect">
                <a:avLst/>
              </a:prstGeom>
              <a:blipFill rotWithShape="1">
                <a:blip r:embed="rId3"/>
                <a:stretch>
                  <a:fillRect t="-31" r="1" b="-10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QC_7_AS.49_1#0bf5bf1c8?vbadefaultcenterpage=1&amp;parentnodeid=9d62e27b9&amp;vbahtmlprocessed=1&amp;bbb=1&amp;hasbroken=1"/>
              <p:cNvSpPr/>
              <p:nvPr/>
            </p:nvSpPr>
            <p:spPr>
              <a:xfrm>
                <a:off x="502920" y="3972148"/>
                <a:ext cx="11183112" cy="134924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由等差中项的性质可得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，由等比中项的性质可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，因此，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8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9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8" name="QC_7_AS.49_1#0bf5bf1c8?vbadefaultcenterpage=1&amp;parentnodeid=9d62e27b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972148"/>
                <a:ext cx="11183112" cy="1349248"/>
              </a:xfrm>
              <a:prstGeom prst="rect">
                <a:avLst/>
              </a:prstGeom>
              <a:blipFill rotWithShape="1">
                <a:blip r:embed="rId4"/>
                <a:stretch>
                  <a:fillRect t="-17" r="-663" b="-4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p"/>
      <p:bldP spid="8" grpId="0" animBg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7_BD.50_1#c127a4dd5?vbadefaultcenterpage=1&amp;parentnodeid=9d62e27b9&amp;vbahtmlprocessed=1&amp;bbb=1&amp;hasbroken=1"/>
              <p:cNvSpPr/>
              <p:nvPr/>
            </p:nvSpPr>
            <p:spPr>
              <a:xfrm>
                <a:off x="502920" y="2256423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全国乙卷）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为等比数列，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7_BD.50_1#c127a4dd5?vbadefaultcenterpage=1&amp;parentnodeid=9d62e27b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56423"/>
                <a:ext cx="11183112" cy="1034669"/>
              </a:xfrm>
              <a:prstGeom prst="rect">
                <a:avLst/>
              </a:prstGeom>
              <a:blipFill rotWithShape="1">
                <a:blip r:embed="rId1"/>
                <a:stretch>
                  <a:fillRect t="-26" r="1" b="-6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7_AN.51_1#c127a4dd5.blank?vbadefaultcenterpage=1&amp;parentnodeid=9d62e27b9&amp;vbapositionanswer=19&amp;vbahtmlprocessed=1"/>
              <p:cNvSpPr/>
              <p:nvPr/>
            </p:nvSpPr>
            <p:spPr>
              <a:xfrm>
                <a:off x="1163765" y="2868117"/>
                <a:ext cx="550863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QB_7_AN.51_1#c127a4dd5.blank?vbadefaultcenterpage=1&amp;parentnodeid=9d62e27b9&amp;vbapositionanswer=1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765" y="2868117"/>
                <a:ext cx="550863" cy="353441"/>
              </a:xfrm>
              <a:prstGeom prst="rect">
                <a:avLst/>
              </a:prstGeom>
              <a:blipFill rotWithShape="1">
                <a:blip r:embed="rId2"/>
                <a:stretch>
                  <a:fillRect l="-81" t="-129" r="23" b="-76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7_AS.52_1#c127a4dd5?vbadefaultcenterpage=1&amp;parentnodeid=9d62e27b9&amp;vbahtmlprocessed=1&amp;bbb=1&amp;hasbroken=1"/>
              <p:cNvSpPr/>
              <p:nvPr/>
            </p:nvSpPr>
            <p:spPr>
              <a:xfrm>
                <a:off x="502920" y="3298330"/>
                <a:ext cx="11183112" cy="15912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的公比为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，显然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5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7_AS.52_1#c127a4dd5?vbadefaultcenterpage=1&amp;parentnodeid=9d62e27b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98330"/>
                <a:ext cx="11183112" cy="1591247"/>
              </a:xfrm>
              <a:prstGeom prst="rect">
                <a:avLst/>
              </a:prstGeom>
              <a:blipFill rotWithShape="1">
                <a:blip r:embed="rId3"/>
                <a:stretch>
                  <a:fillRect t="-9" r="1" b="-153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4" grpId="0" animBg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cf0252530?vbadefaultcenterpage=1&amp;parentnodeid=6863e8a68&amp;inlineimagemarkindex=2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098" y="903003"/>
            <a:ext cx="1435608" cy="3840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_5_BD#cf0252530?vbadefaultcenterpage=1&amp;parentnodeid=6863e8a68&amp;vbahtmlprocessed=1"/>
              <p:cNvSpPr/>
              <p:nvPr/>
            </p:nvSpPr>
            <p:spPr>
              <a:xfrm>
                <a:off x="502920" y="756000"/>
                <a:ext cx="11183112" cy="7670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&amp;</a:t>
                </a:r>
                <a:r>
                  <a:rPr lang="en-US" altLang="zh-CN" sz="100" b="0" i="0" kern="0" spc="-9990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2&amp;</a:t>
                </a:r>
                <a:r>
                  <a:rPr lang="en-US" altLang="zh-CN" sz="900" b="0" i="0" kern="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                     </a:t>
                </a:r>
                <a:r>
                  <a:rPr lang="en-US" altLang="zh-CN" sz="2600" b="1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等比数列前</a:t>
                </a:r>
                <a14:m>
                  <m:oMath xmlns:m="http://schemas.openxmlformats.org/officeDocument/2006/math">
                    <m:r>
                      <a:rPr lang="en-US" altLang="zh-CN" sz="26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𝒏</m:t>
                    </m:r>
                  </m:oMath>
                </a14:m>
                <a:r>
                  <a:rPr lang="en-US" altLang="zh-CN" sz="100" b="1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6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项和的性质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C_5_BD#cf0252530?vbadefaultcenterpage=1&amp;parentnodeid=6863e8a6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767080"/>
              </a:xfrm>
              <a:prstGeom prst="rect">
                <a:avLst/>
              </a:prstGeom>
              <a:blipFill rotWithShape="1">
                <a:blip r:embed="rId2"/>
                <a:stretch>
                  <a:fillRect t="-46" r="1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6_BD.53_1#730b964b8?vbadefaultcenterpage=1&amp;parentnodeid=cf0252530&amp;vbahtmlprocessed=1&amp;bbb=1&amp;hasbroken=1"/>
              <p:cNvSpPr/>
              <p:nvPr/>
            </p:nvSpPr>
            <p:spPr>
              <a:xfrm>
                <a:off x="502920" y="1289908"/>
                <a:ext cx="11183112" cy="133699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典例3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哈尔滨校考）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已知等比数列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8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 dirty="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6_BD.53_1#730b964b8?vbadefaultcenterpage=1&amp;parentnodeid=cf025253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89908"/>
                <a:ext cx="11183112" cy="1336993"/>
              </a:xfrm>
              <a:prstGeom prst="rect">
                <a:avLst/>
              </a:prstGeom>
              <a:blipFill rotWithShape="1">
                <a:blip r:embed="rId3"/>
                <a:stretch>
                  <a:fillRect t="-17" r="1" b="-4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6_AN.54_1#730b964b8.bracket?vbadefaultcenterpage=1&amp;parentnodeid=cf0252530&amp;vbapositionanswer=20&amp;vbahtmlprocessed=1"/>
          <p:cNvSpPr/>
          <p:nvPr/>
        </p:nvSpPr>
        <p:spPr>
          <a:xfrm>
            <a:off x="769620" y="2140872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400" dirty="0"/>
          </a:p>
        </p:txBody>
      </p:sp>
      <p:sp>
        <p:nvSpPr>
          <p:cNvPr id="6" name="QC_6_BD.55_1#730b964b8.choices?vbadefaultcenterpage=1&amp;parentnodeid=cf0252530&amp;vbahtmlprocessed=1"/>
          <p:cNvSpPr/>
          <p:nvPr/>
        </p:nvSpPr>
        <p:spPr>
          <a:xfrm>
            <a:off x="502920" y="2673763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861945" algn="l"/>
                <a:tab pos="5699125" algn="l"/>
                <a:tab pos="85363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.41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B.45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C.36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.43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QC_6_AS.56_1#730b964b8?vbadefaultcenterpage=1&amp;parentnodeid=cf0252530&amp;vbahtmlprocessed=1&amp;bbb=1&amp;hasbroken=1"/>
              <p:cNvSpPr/>
              <p:nvPr/>
            </p:nvSpPr>
            <p:spPr>
              <a:xfrm>
                <a:off x="502920" y="3169508"/>
                <a:ext cx="11183112" cy="187401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7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为等比数列，所以根据等比数列的性质，可得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sub>
                    </m:sSub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5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仍成等比数</a:t>
                </a:r>
                <a:endParaRPr lang="en-US" altLang="zh-CN" sz="2400" b="0" i="0" spc="-5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spc="-5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列</a:t>
                </a:r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8</m:t>
                            </m:r>
                          </m:sub>
                        </m:s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sub>
                    </m:sSub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36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sub>
                    </m:sSub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43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.故选D.</a:t>
                </a:r>
                <a:endParaRPr lang="en-US" altLang="zh-CN" sz="2400" spc="-50" dirty="0"/>
              </a:p>
            </p:txBody>
          </p:sp>
        </mc:Choice>
        <mc:Fallback>
          <p:sp>
            <p:nvSpPr>
              <p:cNvPr id="7" name="QC_6_AS.56_1#730b964b8?vbadefaultcenterpage=1&amp;parentnodeid=cf025253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69508"/>
                <a:ext cx="11183112" cy="1874012"/>
              </a:xfrm>
              <a:prstGeom prst="rect">
                <a:avLst/>
              </a:prstGeom>
              <a:blipFill rotWithShape="1">
                <a:blip r:embed="rId4"/>
                <a:stretch>
                  <a:fillRect t="-12" r="-794" b="-37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  <p:bldP spid="7" grpId="0" animBg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78e6a72cb?vbadefaultcenterpage=1&amp;parentnodeid=6863e8a68&amp;inlineimagemarkindex=3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812" y="866427"/>
            <a:ext cx="1554480" cy="420624"/>
          </a:xfrm>
          <a:prstGeom prst="rect">
            <a:avLst/>
          </a:prstGeom>
        </p:spPr>
      </p:pic>
      <p:sp>
        <p:nvSpPr>
          <p:cNvPr id="3" name="C_5_BD#78e6a72cb?vbadefaultcenterpage=1&amp;parentnodeid=6863e8a68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等比数列的最值问题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6_BD.57_1#27d4464ae?vbadefaultcenterpage=1&amp;parentnodeid=78e6a72cb&amp;vbahtmlprocessed=1&amp;bbb=1&amp;hasbroken=1"/>
              <p:cNvSpPr/>
              <p:nvPr/>
            </p:nvSpPr>
            <p:spPr>
              <a:xfrm>
                <a:off x="502920" y="1291432"/>
                <a:ext cx="11183112" cy="126473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典例4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已知在等比数列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，公比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，记其前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，则对于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恒成立的最小整数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6_BD.57_1#27d4464ae?vbadefaultcenterpage=1&amp;parentnodeid=78e6a72cb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91432"/>
                <a:ext cx="11183112" cy="1264730"/>
              </a:xfrm>
              <a:prstGeom prst="rect">
                <a:avLst/>
              </a:prstGeom>
              <a:blipFill rotWithShape="1">
                <a:blip r:embed="rId2"/>
                <a:stretch>
                  <a:fillRect t="-38" r="1" b="-5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6_AN.58_1#27d4464ae.bracket?vbadefaultcenterpage=1&amp;parentnodeid=78e6a72cb&amp;vbapositionanswer=21&amp;vbahtmlprocessed=1"/>
          <p:cNvSpPr/>
          <p:nvPr/>
        </p:nvSpPr>
        <p:spPr>
          <a:xfrm>
            <a:off x="6543993" y="2070133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p:sp>
        <p:nvSpPr>
          <p:cNvPr id="6" name="QC_6_BD.59_1#27d4464ae.choices?vbadefaultcenterpage=1&amp;parentnodeid=78e6a72cb&amp;vbahtmlprocessed=1"/>
          <p:cNvSpPr/>
          <p:nvPr/>
        </p:nvSpPr>
        <p:spPr>
          <a:xfrm>
            <a:off x="502920" y="2561432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861945" algn="l"/>
                <a:tab pos="5699125" algn="l"/>
                <a:tab pos="85363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.6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B.3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C.4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.2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QC_6_AS.60_1#27d4464ae?vbadefaultcenterpage=1&amp;parentnodeid=78e6a72cb&amp;vbahtmlprocessed=1"/>
              <p:cNvSpPr/>
              <p:nvPr/>
            </p:nvSpPr>
            <p:spPr>
              <a:xfrm>
                <a:off x="502920" y="3056732"/>
                <a:ext cx="11183112" cy="6830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由题意知，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QC_6_AS.60_1#27d4464ae?vbadefaultcenterpage=1&amp;parentnodeid=78e6a72cb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56732"/>
                <a:ext cx="11183112" cy="683070"/>
              </a:xfrm>
              <a:prstGeom prst="rect">
                <a:avLst/>
              </a:prstGeom>
              <a:blipFill rotWithShape="1">
                <a:blip r:embed="rId3"/>
                <a:stretch>
                  <a:fillRect t="-70" r="1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  <p:bldP spid="7" grpId="0" animBg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a9ae02e4b?vbadefaultcenterpage=1&amp;parentnodeid=78e6a72cb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95486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6_BD#a9ae02e4b?vbadefaultcenterpage=1&amp;parentnodeid=78e6a72cb&amp;vbahtmlprocessed=1&amp;bbb=1&amp;hasbroken=1"/>
              <p:cNvSpPr/>
              <p:nvPr/>
            </p:nvSpPr>
            <p:spPr>
              <a:xfrm>
                <a:off x="502920" y="2481149"/>
                <a:ext cx="11183112" cy="268459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等比数列的性质问题的解题策略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等比数列的性质可以分为3类：一是通项公式的变形，二是等比中项的变形，三是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项和公式的变形.根据题目条件，认真分析，发现具体的变化特征即可找出解决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问题的突破口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涉及等比数列的单调性与最值的问题，一般要考虑公比与首项的符号对其的影响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6_BD#a9ae02e4b?vbadefaultcenterpage=1&amp;parentnodeid=78e6a72cb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81149"/>
                <a:ext cx="11183112" cy="2684590"/>
              </a:xfrm>
              <a:prstGeom prst="rect">
                <a:avLst/>
              </a:prstGeom>
              <a:blipFill rotWithShape="1">
                <a:blip r:embed="rId2"/>
                <a:stretch>
                  <a:fillRect t="-8" r="-1117" b="-2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ef611f7dc?vbadefaultcenterpage=1&amp;parentnodeid=6863e8a68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C_6_BD.61_1#8f613f538?vbadefaultcenterpage=1&amp;parentnodeid=ef611f7dc&amp;vbahtmlprocessed=1"/>
              <p:cNvSpPr/>
              <p:nvPr/>
            </p:nvSpPr>
            <p:spPr>
              <a:xfrm>
                <a:off x="502920" y="1419448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在等比数列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，则此数列的前10项积为(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C_6_BD.61_1#8f613f538?vbadefaultcenterpage=1&amp;parentnodeid=ef611f7d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486029"/>
              </a:xfrm>
              <a:prstGeom prst="rect">
                <a:avLst/>
              </a:prstGeom>
              <a:blipFill rotWithShape="1">
                <a:blip r:embed="rId2"/>
                <a:stretch>
                  <a:fillRect t="-46" r="1" b="-12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62_1#8f613f538.bracket?vbadefaultcenterpage=1&amp;parentnodeid=ef611f7dc&amp;vbapositionanswer=22&amp;vbahtmlprocessed=1"/>
          <p:cNvSpPr/>
          <p:nvPr/>
        </p:nvSpPr>
        <p:spPr>
          <a:xfrm>
            <a:off x="9694863" y="1419448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6_BD.63_1#8f613f538.choices?vbadefaultcenterpage=1&amp;parentnodeid=ef611f7dc&amp;vbahtmlprocessed=1"/>
              <p:cNvSpPr/>
              <p:nvPr/>
            </p:nvSpPr>
            <p:spPr>
              <a:xfrm>
                <a:off x="502920" y="1952403"/>
                <a:ext cx="11183112" cy="48469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674620" algn="l"/>
                    <a:tab pos="5616575" algn="l"/>
                    <a:tab pos="8431530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.50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6_BD.63_1#8f613f538.choices?vbadefaultcenterpage=1&amp;parentnodeid=ef611f7d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52403"/>
                <a:ext cx="11183112" cy="484696"/>
              </a:xfrm>
              <a:prstGeom prst="rect">
                <a:avLst/>
              </a:prstGeom>
              <a:blipFill rotWithShape="1">
                <a:blip r:embed="rId3"/>
                <a:stretch>
                  <a:fillRect t="-85" r="1" b="-205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C_6_AS.64_1#8f613f538?vbadefaultcenterpage=1&amp;parentnodeid=ef611f7dc&amp;vbahtmlprocessed=1&amp;bbb=1&amp;hasbroken=1"/>
              <p:cNvSpPr/>
              <p:nvPr/>
            </p:nvSpPr>
            <p:spPr>
              <a:xfrm>
                <a:off x="502920" y="2448148"/>
                <a:ext cx="11183112" cy="15912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为等比数列，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⋅⋯⋅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⋅⋯⋅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5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C_6_AS.64_1#8f613f538?vbadefaultcenterpage=1&amp;parentnodeid=ef611f7d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48148"/>
                <a:ext cx="11183112" cy="1591247"/>
              </a:xfrm>
              <a:prstGeom prst="rect">
                <a:avLst/>
              </a:prstGeom>
              <a:blipFill rotWithShape="1">
                <a:blip r:embed="rId4"/>
                <a:stretch>
                  <a:fillRect t="-14" r="1" b="-52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6" grpId="0" animBg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1ef1a40b4.fixed?vbadefaultcenterpage=1&amp;parentnodeid=47d8bd8ec&amp;vbahtmlprocessed=1"/>
          <p:cNvSpPr/>
          <p:nvPr/>
        </p:nvSpPr>
        <p:spPr>
          <a:xfrm>
            <a:off x="621792" y="932688"/>
            <a:ext cx="10981944" cy="115214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基础课33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等比数列</a:t>
            </a:r>
            <a:endParaRPr lang="en-US" altLang="zh-CN" sz="4000" dirty="0"/>
          </a:p>
        </p:txBody>
      </p:sp>
      <p:pic>
        <p:nvPicPr>
          <p:cNvPr id="3" name="C_0#1ef1a40b4?linknodeid=dcd62cf63&amp;catalogrefid=dcd62cf63&amp;parentnodeid=47d8bd8ec&amp;vbahtmlprocessed=1" descr="preencod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712" y="2642616"/>
            <a:ext cx="502920" cy="502920"/>
          </a:xfrm>
          <a:prstGeom prst="rect">
            <a:avLst/>
          </a:prstGeom>
        </p:spPr>
      </p:pic>
      <p:sp>
        <p:nvSpPr>
          <p:cNvPr id="4" name="C_0#1ef1a40b4?linknodeid=dcd62cf63&amp;catalogrefid=dcd62cf63&amp;parentnodeid=47d8bd8ec&amp;vbahtmlprocessed=1">
            <a:hlinkClick r:id="rId1" action="ppaction://hlinksldjump"/>
          </p:cNvPr>
          <p:cNvSpPr/>
          <p:nvPr/>
        </p:nvSpPr>
        <p:spPr>
          <a:xfrm>
            <a:off x="5202936" y="26151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3050" dirty="0"/>
          </a:p>
        </p:txBody>
      </p:sp>
      <p:pic>
        <p:nvPicPr>
          <p:cNvPr id="5" name="C_0#1ef1a40b4?linknodeid=15256846c&amp;catalogrefid=15256846c&amp;parentnodeid=47d8bd8ec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712" y="3557016"/>
            <a:ext cx="502920" cy="502920"/>
          </a:xfrm>
          <a:prstGeom prst="rect">
            <a:avLst/>
          </a:prstGeom>
        </p:spPr>
      </p:pic>
      <p:sp>
        <p:nvSpPr>
          <p:cNvPr id="6" name="C_0#1ef1a40b4?linknodeid=15256846c&amp;catalogrefid=15256846c&amp;parentnodeid=47d8bd8ec&amp;vbahtmlprocessed=1">
            <a:hlinkClick r:id="rId3" action="ppaction://hlinksldjump"/>
          </p:cNvPr>
          <p:cNvSpPr/>
          <p:nvPr/>
        </p:nvSpPr>
        <p:spPr>
          <a:xfrm>
            <a:off x="5202936" y="35295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6_BD.65_1#49f44a110?vbadefaultcenterpage=1&amp;parentnodeid=ef611f7dc&amp;vbahtmlprocessed=1&amp;bbb=1&amp;hasbroken=1"/>
              <p:cNvSpPr/>
              <p:nvPr/>
            </p:nvSpPr>
            <p:spPr>
              <a:xfrm>
                <a:off x="502920" y="1440067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已知等比数列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38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 dirty="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6_BD.65_1#49f44a110?vbadefaultcenterpage=1&amp;parentnodeid=ef611f7d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40067"/>
                <a:ext cx="11183112" cy="1034669"/>
              </a:xfrm>
              <a:prstGeom prst="rect">
                <a:avLst/>
              </a:prstGeom>
              <a:blipFill rotWithShape="1">
                <a:blip r:embed="rId1"/>
                <a:stretch>
                  <a:fillRect t="-50" r="1" b="-60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6_AN.66_1#49f44a110.bracket?vbadefaultcenterpage=1&amp;parentnodeid=ef611f7dc&amp;vbapositionanswer=23&amp;vbahtmlprocessed=1"/>
          <p:cNvSpPr/>
          <p:nvPr/>
        </p:nvSpPr>
        <p:spPr>
          <a:xfrm>
            <a:off x="769620" y="1988707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4" name="QC_6_BD.67_1#49f44a110.choices?vbadefaultcenterpage=1&amp;parentnodeid=ef611f7dc&amp;vbahtmlprocessed=1"/>
          <p:cNvSpPr/>
          <p:nvPr/>
        </p:nvSpPr>
        <p:spPr>
          <a:xfrm>
            <a:off x="502920" y="2522170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861945" algn="l"/>
                <a:tab pos="5699125" algn="l"/>
                <a:tab pos="85363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.27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B.45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C.65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.73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6_AS.68_1#49f44a110?vbadefaultcenterpage=1&amp;parentnodeid=ef611f7dc&amp;vbahtmlprocessed=1"/>
              <p:cNvSpPr/>
              <p:nvPr/>
            </p:nvSpPr>
            <p:spPr>
              <a:xfrm>
                <a:off x="502920" y="3017915"/>
                <a:ext cx="11183112" cy="268801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由等比数列前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项和的性质可得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18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成等比数列，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18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8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38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整理可得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240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（舍去）或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18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24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18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38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20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24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38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6_AS.68_1#49f44a110?vbadefaultcenterpage=1&amp;parentnodeid=ef611f7d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17915"/>
                <a:ext cx="11183112" cy="2688019"/>
              </a:xfrm>
              <a:prstGeom prst="rect">
                <a:avLst/>
              </a:prstGeom>
              <a:blipFill rotWithShape="1">
                <a:blip r:embed="rId2"/>
                <a:stretch>
                  <a:fillRect t="-15" r="1" b="-25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5" grpId="0" animBg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6_BD.69_1#9957e0f4c?vbadefaultcenterpage=1&amp;parentnodeid=ef611f7dc&amp;vbahtmlprocessed=1&amp;bbb=1&amp;hasbroken=1"/>
              <p:cNvSpPr/>
              <p:nvPr/>
            </p:nvSpPr>
            <p:spPr>
              <a:xfrm>
                <a:off x="502920" y="1364121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已知正项等比数列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最小值为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6_BD.69_1#9957e0f4c?vbadefaultcenterpage=1&amp;parentnodeid=ef611f7d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64121"/>
                <a:ext cx="11183112" cy="1034669"/>
              </a:xfrm>
              <a:prstGeom prst="rect">
                <a:avLst/>
              </a:prstGeom>
              <a:blipFill rotWithShape="1">
                <a:blip r:embed="rId1"/>
                <a:stretch>
                  <a:fillRect t="-14" r="-839" b="-6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6_AN.70_1#9957e0f4c.bracket?vbadefaultcenterpage=1&amp;parentnodeid=ef611f7dc&amp;vbapositionanswer=24&amp;vbahtmlprocessed=1"/>
          <p:cNvSpPr/>
          <p:nvPr/>
        </p:nvSpPr>
        <p:spPr>
          <a:xfrm>
            <a:off x="2001520" y="1912761"/>
            <a:ext cx="423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4" name="QC_6_BD.71_1#9957e0f4c.choices?vbadefaultcenterpage=1&amp;parentnodeid=ef611f7dc&amp;vbahtmlprocessed=1"/>
          <p:cNvSpPr/>
          <p:nvPr/>
        </p:nvSpPr>
        <p:spPr>
          <a:xfrm>
            <a:off x="502920" y="2443683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861945" algn="l"/>
                <a:tab pos="5699125" algn="l"/>
                <a:tab pos="85363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.25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B.20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C.15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.10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6_AS.72_1#9957e0f4c?vbadefaultcenterpage=1&amp;parentnodeid=ef611f7dc&amp;vbahtmlprocessed=1&amp;bbb=1&amp;hasbroken=1"/>
              <p:cNvSpPr/>
              <p:nvPr/>
            </p:nvSpPr>
            <p:spPr>
              <a:xfrm>
                <a:off x="502920" y="2939428"/>
                <a:ext cx="11183112" cy="280435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在正项等比数列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易知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成等比数列，所以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8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5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25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25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sub>
                        </m:sSub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（当且仅当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等号成立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sub>
                    </m:sSub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sub>
                    </m:sSub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11</m:t>
                        </m:r>
                      </m:sub>
                    </m:sSub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sub>
                    </m:sSub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sub>
                    </m:sSub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sub>
                    </m:sSub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sub>
                    </m:sSub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11</m:t>
                        </m:r>
                      </m:sub>
                    </m:sSub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的最小值为20.故选B.</a:t>
                </a:r>
                <a:endParaRPr lang="en-US" altLang="zh-CN" sz="2400" spc="-50" dirty="0"/>
              </a:p>
            </p:txBody>
          </p:sp>
        </mc:Choice>
        <mc:Fallback>
          <p:sp>
            <p:nvSpPr>
              <p:cNvPr id="5" name="QC_6_AS.72_1#9957e0f4c?vbadefaultcenterpage=1&amp;parentnodeid=ef611f7d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39428"/>
                <a:ext cx="11183112" cy="2804351"/>
              </a:xfrm>
              <a:prstGeom prst="rect">
                <a:avLst/>
              </a:prstGeom>
              <a:blipFill rotWithShape="1">
                <a:blip r:embed="rId2"/>
                <a:stretch>
                  <a:fillRect r="-521" b="-2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5" grpId="0" animBg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P_3_BD#cc045495e?colgroup=4,5,12,6,5&amp;vbadefaultcenterpage=1&amp;parentnodeid=1ef1a40b4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044398"/>
              <a:ext cx="11146536" cy="5063427"/>
            </p:xfrm>
            <a:graphic>
              <a:graphicData uri="http://schemas.openxmlformats.org/drawingml/2006/table">
                <a:tbl>
                  <a:tblPr/>
                  <a:tblGrid>
                    <a:gridCol w="1545336"/>
                    <a:gridCol w="1783080"/>
                    <a:gridCol w="4032504"/>
                    <a:gridCol w="2002536"/>
                    <a:gridCol w="1783080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330895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等比数列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的通项公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式与前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项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和公式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掌握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2023年新高考Ⅱ卷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8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2023年全国甲卷（理）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5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2023年全国甲卷（文）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13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2023年全国乙卷（理）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15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2023年天津卷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6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★★★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等比数列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的性质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2023年北京卷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14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2021年新高考Ⅰ卷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16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8633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命题分析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预测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从近几年高考的情况来看，本基础课是高考的热点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，命题热点是证明题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或以数学文化为背景的题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.预计2025年高考命题情况变化不大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，但也要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加强对有关探索创新和以生活实践情景为载体的试题的训练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P_3_BD#cc045495e?colgroup=4,5,12,6,5&amp;vbadefaultcenterpage=1&amp;parentnodeid=1ef1a40b4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044398"/>
              <a:ext cx="11146536" cy="5063427"/>
            </p:xfrm>
            <a:graphic>
              <a:graphicData uri="http://schemas.openxmlformats.org/drawingml/2006/table">
                <a:tbl>
                  <a:tblPr/>
                  <a:tblGrid>
                    <a:gridCol w="1545336"/>
                    <a:gridCol w="1783080"/>
                    <a:gridCol w="4032504"/>
                    <a:gridCol w="2002536"/>
                    <a:gridCol w="1783080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3749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掌握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★★★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等比数列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的性质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8633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命题分析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预测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从近几年高考的情况来看，本基础课是高考的热点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，命题热点是证明题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或以数学文化为背景的题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.预计2025年高考命题情况变化不大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，但也要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加强对有关探索创新和以生活实践情景为载体的试题的训练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dcd62cf63.fixed?vbadefaultcenterpage=1&amp;parentnodeid=1ef1a40b4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4400" dirty="0"/>
          </a:p>
        </p:txBody>
      </p:sp>
      <p:pic>
        <p:nvPicPr>
          <p:cNvPr id="3" name="C_3#dcd62cf63.fixed?vbadefaultcenterpage=1&amp;parentnodeid=1ef1a40b4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02242683a?vbadefaultcenterpage=1&amp;parentnodeid=dcd62cf63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3dfff7483?segpoint=1&amp;vbadefaultcenterpage=1&amp;parentnodeid=02242683a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一、等比数列的有关概念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P_6_BD#9eb934d25?colgroup=3,32&amp;vbadefaultcenterpage=1&amp;parentnodeid=3dfff7483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079848"/>
              <a:ext cx="11155680" cy="3421253"/>
            </p:xfrm>
            <a:graphic>
              <a:graphicData uri="http://schemas.openxmlformats.org/drawingml/2006/table">
                <a:tbl>
                  <a:tblPr/>
                  <a:tblGrid>
                    <a:gridCol w="1097280"/>
                    <a:gridCol w="10058400"/>
                  </a:tblGrid>
                  <a:tr h="1599565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如果一个数列从①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起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每一项与它的前一项的②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都等于同一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个常数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（不为零），那么这个数列就叫作等比数列，即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𝑞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(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为非零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常数且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𝑛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≥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𝑛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𝐍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通项公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设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}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是首项为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，公比为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的等比数列，则通项公式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③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</a:t>
                          </a:r>
                          <a:endParaRPr lang="en-US" altLang="zh-CN" sz="2400" i="0">
                            <a:solidFill>
                              <a:srgbClr val="000000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  <a:cs typeface="宋体" panose="02010600030101010101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(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𝑛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𝐍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等比中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项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如果在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𝑎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与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中间插入一个数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𝐺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，使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𝑎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𝐺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成等比数列，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那么④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叫作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𝑎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与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00" b="0" i="0" kern="0" spc="-99900">
                            <a:solidFill>
                              <a:srgbClr val="FFFFFF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的等比中项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，此时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，⑤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P_6_BD#9eb934d25?colgroup=3,32&amp;vbadefaultcenterpage=1&amp;parentnodeid=3dfff7483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079848"/>
              <a:ext cx="11155680" cy="3421253"/>
            </p:xfrm>
            <a:graphic>
              <a:graphicData uri="http://schemas.openxmlformats.org/drawingml/2006/table">
                <a:tbl>
                  <a:tblPr/>
                  <a:tblGrid>
                    <a:gridCol w="1097280"/>
                    <a:gridCol w="10058400"/>
                  </a:tblGrid>
                  <a:tr h="1712595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通项公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等比中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项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P_6_AN.1_1#9eb934d25.blank?vbadefaultcenterpage=1&amp;parentnodeid=3dfff7483&amp;vbapositionanswer=1&amp;vbahtmlprocessed=1&amp;bbb=1"/>
          <p:cNvSpPr/>
          <p:nvPr/>
        </p:nvSpPr>
        <p:spPr>
          <a:xfrm>
            <a:off x="4161400" y="2041748"/>
            <a:ext cx="982663" cy="4309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7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第2项</a:t>
            </a:r>
            <a:endParaRPr lang="en-US" altLang="zh-CN" sz="2400" dirty="0"/>
          </a:p>
        </p:txBody>
      </p:sp>
      <p:sp>
        <p:nvSpPr>
          <p:cNvPr id="6" name="P_6_AN.2_1#9eb934d25.blank?vbadefaultcenterpage=1&amp;parentnodeid=3dfff7483&amp;vbapositionanswer=2&amp;vbahtmlprocessed=1"/>
          <p:cNvSpPr/>
          <p:nvPr/>
        </p:nvSpPr>
        <p:spPr>
          <a:xfrm>
            <a:off x="9190599" y="2041748"/>
            <a:ext cx="830263" cy="431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7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比值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P_6_AN.3_1#9eb934d25.blank?vbadefaultcenterpage=1&amp;parentnodeid=3dfff7483&amp;vbapositionanswer=3&amp;vbahtmlprocessed=1&amp;bbb=1"/>
              <p:cNvSpPr/>
              <p:nvPr/>
            </p:nvSpPr>
            <p:spPr>
              <a:xfrm>
                <a:off x="9918755" y="3824256"/>
                <a:ext cx="1083755" cy="34391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65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P_6_AN.3_1#9eb934d25.blank?vbadefaultcenterpage=1&amp;parentnodeid=3dfff7483&amp;vbapositionanswer=3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755" y="3824256"/>
                <a:ext cx="1083755" cy="343916"/>
              </a:xfrm>
              <a:prstGeom prst="rect">
                <a:avLst/>
              </a:prstGeom>
              <a:blipFill rotWithShape="1">
                <a:blip r:embed="rId3"/>
                <a:stretch>
                  <a:fillRect l="-5" t="-83" r="46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P_6_AN.4_1#9eb934d25.blank?vbadefaultcenterpage=1&amp;parentnodeid=3dfff7483&amp;vbapositionanswer=4&amp;vbahtmlprocessed=1"/>
              <p:cNvSpPr/>
              <p:nvPr/>
            </p:nvSpPr>
            <p:spPr>
              <a:xfrm>
                <a:off x="9659611" y="4790091"/>
                <a:ext cx="361061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𝐺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8" name="P_6_AN.4_1#9eb934d25.blank?vbadefaultcenterpage=1&amp;parentnodeid=3dfff7483&amp;vbapositionanswer=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9611" y="4790091"/>
                <a:ext cx="361061" cy="355600"/>
              </a:xfrm>
              <a:prstGeom prst="rect">
                <a:avLst/>
              </a:prstGeom>
              <a:blipFill rotWithShape="1">
                <a:blip r:embed="rId4"/>
                <a:stretch>
                  <a:fillRect l="-173" t="-80" r="103" b="-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P_6_AN.5_1#9eb934d25.blank?vbadefaultcenterpage=1&amp;parentnodeid=3dfff7483&amp;vbapositionanswer=5&amp;vbahtmlprocessed=1&amp;bbb=1"/>
              <p:cNvSpPr/>
              <p:nvPr/>
            </p:nvSpPr>
            <p:spPr>
              <a:xfrm>
                <a:off x="4783700" y="5262785"/>
                <a:ext cx="1245426" cy="34391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7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𝐺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9" name="P_6_AN.5_1#9eb934d25.blank?vbadefaultcenterpage=1&amp;parentnodeid=3dfff7483&amp;vbapositionanswer=5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700" y="5262785"/>
                <a:ext cx="1245426" cy="343916"/>
              </a:xfrm>
              <a:prstGeom prst="rect">
                <a:avLst/>
              </a:prstGeom>
              <a:blipFill rotWithShape="1">
                <a:blip r:embed="rId5"/>
                <a:stretch>
                  <a:fillRect l="-20" t="-157" r="35" b="-5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  <p:bldP spid="6" grpId="0" animBg="1" build="p"/>
      <p:bldP spid="4" grpId="0" animBg="1" build="p"/>
      <p:bldP spid="8" grpId="0" animBg="1" build="p"/>
      <p:bldP spid="9" grpId="0" animBg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_5_BD#102ea4cf0?segpoint=1&amp;vbadefaultcenterpage=1&amp;parentnodeid=02242683a&amp;vbahtmlprocessed=1"/>
              <p:cNvSpPr/>
              <p:nvPr/>
            </p:nvSpPr>
            <p:spPr>
              <a:xfrm>
                <a:off x="502920" y="756000"/>
                <a:ext cx="11183112" cy="7670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6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二、等比数列的前</a:t>
                </a:r>
                <a14:m>
                  <m:oMath xmlns:m="http://schemas.openxmlformats.org/officeDocument/2006/math">
                    <m:r>
                      <a:rPr lang="en-US" altLang="zh-CN" sz="26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𝒏</m:t>
                    </m:r>
                  </m:oMath>
                </a14:m>
                <a:r>
                  <a:rPr lang="en-US" altLang="zh-CN" sz="100" b="1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6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项和公式</a:t>
                </a:r>
                <a:endParaRPr lang="en-US" altLang="zh-CN" sz="2600" dirty="0"/>
              </a:p>
            </p:txBody>
          </p:sp>
        </mc:Choice>
        <mc:Fallback>
          <p:sp>
            <p:nvSpPr>
              <p:cNvPr id="2" name="C_5_BD#102ea4cf0?segpoint=1&amp;vbadefaultcenterpage=1&amp;parentnodeid=02242683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767080"/>
              </a:xfrm>
              <a:prstGeom prst="rect">
                <a:avLst/>
              </a:prstGeom>
              <a:blipFill rotWithShape="1">
                <a:blip r:embed="rId1"/>
                <a:stretch>
                  <a:fillRect t="-46" r="1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6_BD#c73bfd8cf?braceblockid=1&amp;vbadefaultcenterpage=1&amp;parentnodeid=102ea4cf0&amp;vbahtmlprocessed=1"/>
              <p:cNvSpPr/>
              <p:nvPr/>
            </p:nvSpPr>
            <p:spPr>
              <a:xfrm>
                <a:off x="1444690" y="1330103"/>
                <a:ext cx="4241165" cy="127698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⑥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6_BD#c73bfd8cf?braceblockid=1&amp;vbadefaultcenterpage=1&amp;parentnodeid=102ea4cf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690" y="1330103"/>
                <a:ext cx="4241165" cy="1276985"/>
              </a:xfrm>
              <a:prstGeom prst="rect">
                <a:avLst/>
              </a:prstGeom>
              <a:blipFill rotWithShape="1">
                <a:blip r:embed="rId2"/>
                <a:stretch>
                  <a:fillRect l="-2" t="-32" r="2" b="-1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P_6_AN.6_1#c73bfd8cf.blank?vbadefaultcenterpage=1&amp;parentnodeid=102ea4cf0&amp;vbapositionanswer=6&amp;vbahtmlprocessed=1&amp;rh=48.6"/>
              <p:cNvSpPr/>
              <p:nvPr/>
            </p:nvSpPr>
            <p:spPr>
              <a:xfrm>
                <a:off x="1787590" y="1825911"/>
                <a:ext cx="1167067" cy="58661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6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P_6_AN.6_1#c73bfd8cf.blank?vbadefaultcenterpage=1&amp;parentnodeid=102ea4cf0&amp;vbapositionanswer=6&amp;vbahtmlprocessed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590" y="1825911"/>
                <a:ext cx="1167067" cy="586613"/>
              </a:xfrm>
              <a:prstGeom prst="rect">
                <a:avLst/>
              </a:prstGeom>
              <a:blipFill rotWithShape="1">
                <a:blip r:embed="rId3"/>
                <a:stretch>
                  <a:fillRect l="-6" t="-49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P_6_BD#c73bfd8cf?braceblockid=1&amp;vbadefaultcenterpage=1&amp;parentnodeid=102ea4cf0&amp;vbahtmlprocessed=1"/>
              <p:cNvSpPr/>
              <p:nvPr/>
            </p:nvSpPr>
            <p:spPr>
              <a:xfrm>
                <a:off x="502921" y="1764093"/>
                <a:ext cx="700469" cy="536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5" name="P_6_BD#c73bfd8cf?braceblockid=1&amp;vbadefaultcenterpage=1&amp;parentnodeid=102ea4cf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1" y="1764093"/>
                <a:ext cx="700469" cy="536004"/>
              </a:xfrm>
              <a:prstGeom prst="rect">
                <a:avLst/>
              </a:prstGeom>
              <a:blipFill rotWithShape="1">
                <a:blip r:embed="rId4"/>
                <a:stretch>
                  <a:fillRect t="-12" r="9" b="-104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ystemAddBraceShp"/>
          <p:cNvSpPr/>
          <p:nvPr/>
        </p:nvSpPr>
        <p:spPr>
          <a:xfrm>
            <a:off x="1190690" y="1584103"/>
            <a:ext cx="76200" cy="895985"/>
          </a:xfrm>
          <a:prstGeom prst="leftBrace">
            <a:avLst>
              <a:gd name="adj1" fmla="val 90000"/>
              <a:gd name="adj2" fmla="val 50000"/>
            </a:avLst>
          </a:prstGeom>
          <a:ln w="158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6_BD#7bcda33c2?vbadefaultcenterpage=1&amp;parentnodeid=102ea4cf0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8032" y="756000"/>
            <a:ext cx="2532888" cy="4480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7_BD#3fa0bfe8c?segpoint=1&amp;vbadefaultcenterpage=1&amp;parentnodeid=7bcda33c2&amp;vbahtmlprocessed=1"/>
              <p:cNvSpPr/>
              <p:nvPr/>
            </p:nvSpPr>
            <p:spPr>
              <a:xfrm>
                <a:off x="502920" y="1343248"/>
                <a:ext cx="11183112" cy="111366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通项公式的推广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∗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对任意的正整数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𝑝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b>
                      <m:sup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7_BD#3fa0bfe8c?segpoint=1&amp;vbadefaultcenterpage=1&amp;parentnodeid=7bcda33c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3248"/>
                <a:ext cx="11183112" cy="1113663"/>
              </a:xfrm>
              <a:prstGeom prst="rect">
                <a:avLst/>
              </a:prstGeom>
              <a:blipFill rotWithShape="1">
                <a:blip r:embed="rId2"/>
                <a:stretch>
                  <a:fillRect t="-20" r="1" b="-8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P_7_BD#3fa0bfe8c?segpoint=1&amp;vbadefaultcenterpage=1&amp;parentnodeid=7bcda33c2&amp;vbahtmlprocessed=1&amp;bbb=1&amp;hasbroken=1"/>
              <p:cNvSpPr/>
              <p:nvPr/>
            </p:nvSpPr>
            <p:spPr>
              <a:xfrm>
                <a:off x="502920" y="2498503"/>
                <a:ext cx="11183112" cy="214058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若等比数列前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仍成等比数列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为偶数且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  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除外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4.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在公比为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等比数列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中，等距离取出若干项也构成一个等比数列，即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vl="0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    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⋯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为等比数列，公比为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P_7_BD#3fa0bfe8c?segpoint=1&amp;vbadefaultcenterpage=1&amp;parentnodeid=7bcda33c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98503"/>
                <a:ext cx="11183112" cy="2140585"/>
              </a:xfrm>
              <a:prstGeom prst="rect">
                <a:avLst/>
              </a:prstGeom>
              <a:blipFill rotWithShape="1">
                <a:blip r:embed="rId3"/>
                <a:stretch>
                  <a:fillRect t="-19" r="-1004" b="-3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P_7_BD#3fa0bfe8c?segpoint=1&amp;vbadefaultcenterpage=1&amp;parentnodeid=7bcda33c2&amp;vbahtmlprocessed=1"/>
              <p:cNvSpPr/>
              <p:nvPr/>
            </p:nvSpPr>
            <p:spPr>
              <a:xfrm>
                <a:off x="502920" y="4645248"/>
                <a:ext cx="11183112" cy="179489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5.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𝑞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&lt;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&lt;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𝑞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&lt;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则等比数列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递增;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&lt;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𝑞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&lt;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&lt;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𝑞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则等比数列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递减.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P_7_BD#3fa0bfe8c?segpoint=1&amp;vbadefaultcenterpage=1&amp;parentnodeid=7bcda33c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645248"/>
                <a:ext cx="11183112" cy="1794891"/>
              </a:xfrm>
              <a:prstGeom prst="rect">
                <a:avLst/>
              </a:prstGeom>
              <a:blipFill rotWithShape="1">
                <a:blip r:embed="rId4"/>
                <a:stretch>
                  <a:fillRect t="-12" r="1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P_7_BD#3fa0bfe8c?segpoint=1&amp;vbadefaultcenterpage=1&amp;parentnodeid=7bcda33c2&amp;vbahtmlprocessed=1&amp;bbb=1&amp;hasbroken=1"/>
              <p:cNvSpPr/>
              <p:nvPr/>
            </p:nvSpPr>
            <p:spPr>
              <a:xfrm>
                <a:off x="502920" y="1618311"/>
                <a:ext cx="11183112" cy="132384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6.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（项数相同）是等比数列，则数列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  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也是等比数列.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P_7_BD#3fa0bfe8c?segpoint=1&amp;vbadefaultcenterpage=1&amp;parentnodeid=7bcda33c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18311"/>
                <a:ext cx="11183112" cy="1323848"/>
              </a:xfrm>
              <a:prstGeom prst="rect">
                <a:avLst/>
              </a:prstGeom>
              <a:blipFill rotWithShape="1">
                <a:blip r:embed="rId1"/>
                <a:stretch>
                  <a:fillRect t="-25" r="1" b="-5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7_BD#3fa0bfe8c?segpoint=1&amp;vbadefaultcenterpage=1&amp;parentnodeid=7bcda33c2&amp;vbahtmlprocessed=1"/>
              <p:cNvSpPr/>
              <p:nvPr/>
            </p:nvSpPr>
            <p:spPr>
              <a:xfrm>
                <a:off x="502920" y="2952319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7.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，并不能立即断言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为等比数列，还要验证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7_BD#3fa0bfe8c?segpoint=1&amp;vbadefaultcenterpage=1&amp;parentnodeid=7bcda33c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52319"/>
                <a:ext cx="11183112" cy="490030"/>
              </a:xfrm>
              <a:prstGeom prst="rect">
                <a:avLst/>
              </a:prstGeom>
              <a:blipFill rotWithShape="1">
                <a:blip r:embed="rId2"/>
                <a:stretch>
                  <a:fillRect t="-42" r="1" b="-11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P_7_BD#3fa0bfe8c?segpoint=1&amp;vbadefaultcenterpage=1&amp;parentnodeid=7bcda33c2&amp;vbahtmlprocessed=1&amp;bbb=1&amp;hasbroken=1"/>
              <p:cNvSpPr/>
              <p:nvPr/>
            </p:nvSpPr>
            <p:spPr>
              <a:xfrm>
                <a:off x="502920" y="3447619"/>
                <a:ext cx="11183112" cy="10386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8.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在运用等比数列的前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项和公式时，必须注意对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分类讨论，防止忽略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  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这一特殊情形导致解题失误.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P_7_BD#3fa0bfe8c?segpoint=1&amp;vbadefaultcenterpage=1&amp;parentnodeid=7bcda33c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47619"/>
                <a:ext cx="11183112" cy="1038670"/>
              </a:xfrm>
              <a:prstGeom prst="rect">
                <a:avLst/>
              </a:prstGeom>
              <a:blipFill rotWithShape="1">
                <a:blip r:embed="rId3"/>
                <a:stretch>
                  <a:fillRect t="-20" r="1" b="-5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P_7_BD#3fa0bfe8c?segpoint=1&amp;vbadefaultcenterpage=1&amp;parentnodeid=7bcda33c2&amp;vbahtmlprocessed=1"/>
              <p:cNvSpPr/>
              <p:nvPr/>
            </p:nvSpPr>
            <p:spPr>
              <a:xfrm>
                <a:off x="502920" y="4489019"/>
                <a:ext cx="11183112" cy="10386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9.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等比数列的前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项和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可以写成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10.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sup>
                    </m:sSup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P_7_BD#3fa0bfe8c?segpoint=1&amp;vbadefaultcenterpage=1&amp;parentnodeid=7bcda33c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489019"/>
                <a:ext cx="11183112" cy="1038670"/>
              </a:xfrm>
              <a:prstGeom prst="rect">
                <a:avLst/>
              </a:prstGeom>
              <a:blipFill rotWithShape="1">
                <a:blip r:embed="rId4"/>
                <a:stretch>
                  <a:fillRect t="-20" r="1" b="-5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tags/tag1.xml><?xml version="1.0" encoding="utf-8"?>
<p:tagLst xmlns:p="http://schemas.openxmlformats.org/presentationml/2006/main">
  <p:tag name="commondata" val="eyJoZGlkIjoiMDZiMTU1MDljNDlhODY1MWYwNDk4MjYwNjJlNDA3ZTQifQ==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9451</Words>
  <Application>WPS 演示</Application>
  <PresentationFormat>宽屏</PresentationFormat>
  <Paragraphs>385</Paragraphs>
  <Slides>32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Arial</vt:lpstr>
      <vt:lpstr>宋体</vt:lpstr>
      <vt:lpstr>Wingdings</vt:lpstr>
      <vt:lpstr>Times New Roman</vt:lpstr>
      <vt:lpstr>微软雅黑</vt:lpstr>
      <vt:lpstr>Times New Roman</vt:lpstr>
      <vt:lpstr>宋体</vt:lpstr>
      <vt:lpstr>Cambria Math</vt:lpstr>
      <vt:lpstr>Arial Unicode MS</vt:lpstr>
      <vt:lpstr>等线</vt:lpstr>
      <vt:lpstr>Calibri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Mr.Lee</cp:lastModifiedBy>
  <cp:revision>6</cp:revision>
  <dcterms:created xsi:type="dcterms:W3CDTF">2023-12-21T11:30:00Z</dcterms:created>
  <dcterms:modified xsi:type="dcterms:W3CDTF">2024-01-11T01:07:10Z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2C22F2B2D8DC4B72B24E824C16FF878B_12</vt:lpwstr>
  </property>
  <property fmtid="{D5CDD505-2E9C-101B-9397-08002B2CF9AE}" pid="3" name="KSOProductBuildVer">
    <vt:lpwstr>2052-12.1.0.15990</vt:lpwstr>
  </property>
</Properties>
</file>