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12192000" cy="6858000"/>
  <p:notesSz cx="6858000" cy="12192000"/>
  <p:custDataLst>
    <p:tags r:id="rId42"/>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8" d="100"/>
          <a:sy n="98" d="100"/>
        </p:scale>
        <p:origin x="8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205aee29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 数列求和</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8BD292A-9939-4816-9928-CDA33FD57A11}"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205aee29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 数列求和</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13FDC18-F897-4034-A838-99C97C9333C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205aee29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 数列求和</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FC76C810-0C70-4A83-9FAD-3EAA54B58903}"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205aee29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 数列求和</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EC507C30-75AE-406D-9B4F-76A8B3C7D3C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f5#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4FB23F3B-744C-4E86-AD9F-157B3FCE3A49}"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205aee29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 数列求和</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1158ECDA-9A73-43C4-9C17-4F85FBB8C3A1}"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9.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9.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9.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9.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9.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9.xml"/><Relationship Id="rId1"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9.xml"/><Relationship Id="rId2" Type="http://schemas.openxmlformats.org/officeDocument/2006/relationships/image" Target="../media/image40.png"/><Relationship Id="rId1" Type="http://schemas.openxmlformats.org/officeDocument/2006/relationships/image" Target="../media/image39.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9.xml"/><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9.xml"/><Relationship Id="rId2" Type="http://schemas.openxmlformats.org/officeDocument/2006/relationships/image" Target="../media/image46.png"/><Relationship Id="rId1" Type="http://schemas.openxmlformats.org/officeDocument/2006/relationships/image" Target="../media/image4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9.xml"/><Relationship Id="rId2" Type="http://schemas.openxmlformats.org/officeDocument/2006/relationships/image" Target="../media/image48.png"/><Relationship Id="rId1" Type="http://schemas.openxmlformats.org/officeDocument/2006/relationships/image" Target="../media/image47.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9.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xml"/><Relationship Id="rId1" Type="http://schemas.openxmlformats.org/officeDocument/2006/relationships/image" Target="../media/image5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53.png"/><Relationship Id="rId1" Type="http://schemas.openxmlformats.org/officeDocument/2006/relationships/image" Target="../media/image39.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image" Target="../media/image55.png"/><Relationship Id="rId3" Type="http://schemas.openxmlformats.org/officeDocument/2006/relationships/image" Target="../media/image34.png"/><Relationship Id="rId2" Type="http://schemas.openxmlformats.org/officeDocument/2006/relationships/image" Target="../media/image54.png"/><Relationship Id="rId1" Type="http://schemas.openxmlformats.org/officeDocument/2006/relationships/image" Target="../media/image41.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9.xml"/><Relationship Id="rId2" Type="http://schemas.openxmlformats.org/officeDocument/2006/relationships/image" Target="../media/image57.png"/><Relationship Id="rId1" Type="http://schemas.openxmlformats.org/officeDocument/2006/relationships/image" Target="../media/image56.pn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9.xml"/><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image" Target="../media/image58.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16.xml"/><Relationship Id="rId2" Type="http://schemas.openxmlformats.org/officeDocument/2006/relationships/image" Target="../media/image8.png"/><Relationship Id="rId1" Type="http://schemas.openxmlformats.org/officeDocument/2006/relationships/slide" Target="slide6.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9.xml"/><Relationship Id="rId1"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9.xml"/><Relationship Id="rId1" Type="http://schemas.openxmlformats.org/officeDocument/2006/relationships/image" Target="../media/image6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9.xml"/><Relationship Id="rId3" Type="http://schemas.openxmlformats.org/officeDocument/2006/relationships/image" Target="../media/image64.png"/><Relationship Id="rId2" Type="http://schemas.openxmlformats.org/officeDocument/2006/relationships/image" Target="../media/image63.jpeg"/><Relationship Id="rId1" Type="http://schemas.openxmlformats.org/officeDocument/2006/relationships/image" Target="../media/image39.jpeg"/></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9.xml"/><Relationship Id="rId4" Type="http://schemas.openxmlformats.org/officeDocument/2006/relationships/image" Target="../media/image66.png"/><Relationship Id="rId3" Type="http://schemas.openxmlformats.org/officeDocument/2006/relationships/image" Target="../media/image34.png"/><Relationship Id="rId2" Type="http://schemas.openxmlformats.org/officeDocument/2006/relationships/image" Target="../media/image65.png"/><Relationship Id="rId1" Type="http://schemas.openxmlformats.org/officeDocument/2006/relationships/image" Target="../media/image41.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9.xml"/><Relationship Id="rId2" Type="http://schemas.openxmlformats.org/officeDocument/2006/relationships/image" Target="../media/image68.png"/><Relationship Id="rId1"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7911d723?segpoint=1&amp;vbadefaultcenterpage=1&amp;parentnodeid=02d2f88e9&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四、裂项相消法</a:t>
            </a:r>
            <a:endParaRPr lang="en-US" altLang="zh-CN" sz="2600" dirty="0"/>
          </a:p>
        </p:txBody>
      </p:sp>
      <p:sp>
        <p:nvSpPr>
          <p:cNvPr id="3" name="P_6_BD#aff652463?vbadefaultcenterpage=1&amp;parentnodeid=77911d723&amp;vbahtmlprocessed=1&amp;bbb=1&amp;hasbroken=1"/>
          <p:cNvSpPr/>
          <p:nvPr/>
        </p:nvSpPr>
        <p:spPr>
          <a:xfrm>
            <a:off x="502920" y="1348391"/>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裂项相消法求和的实质是先将数列中的通项分解，然后重新组合</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，使之能消去一些</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，最终达到求和的目的，其解题的关键就是准确裂项和消项.</a:t>
            </a:r>
            <a:endParaRPr lang="en-US" altLang="zh-CN" sz="2400" dirty="0"/>
          </a:p>
        </p:txBody>
      </p:sp>
      <p:sp>
        <p:nvSpPr>
          <p:cNvPr id="4" name="P_6_BD#aff652463?segpoint=1&amp;vbadefaultcenterpage=1&amp;parentnodeid=77911d723&amp;vbahtmlprocessed=1"/>
          <p:cNvSpPr/>
          <p:nvPr/>
        </p:nvSpPr>
        <p:spPr>
          <a:xfrm>
            <a:off x="502920" y="2453291"/>
            <a:ext cx="11345863" cy="4900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（1）裂项原则：一般是前面裂几项，后面就裂几项，直到发现被消去项的规律为止.</a:t>
            </a:r>
            <a:endParaRPr lang="en-US" altLang="zh-CN" sz="2400" dirty="0"/>
          </a:p>
        </p:txBody>
      </p:sp>
      <p:sp>
        <p:nvSpPr>
          <p:cNvPr id="5" name="P_6_BD#aff652463?segpoint=1&amp;vbadefaultcenterpage=1&amp;parentnodeid=77911d723&amp;vbahtmlprocessed=1&amp;bbb=1&amp;hasbroken=1"/>
          <p:cNvSpPr/>
          <p:nvPr/>
        </p:nvSpPr>
        <p:spPr>
          <a:xfrm>
            <a:off x="502920" y="3002058"/>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（2）消项规律：消项后前面剩几项，后面就剩几项，前面剩第几项</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，后面就剩倒数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第几项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b43921825?vbadefaultcenterpage=1&amp;parentnodeid=fc248ed7f&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c5069785e?vbadefaultcenterpage=1&amp;parentnodeid=b43921825&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1_1#fd84ed2bf?vbadefaultcenterpage=1&amp;parentnodeid=c5069785e&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mc:Choice xmlns:a14="http://schemas.microsoft.com/office/drawing/2010/main" Requires="a14">
          <p:sp>
            <p:nvSpPr>
              <p:cNvPr id="5" name="QT_7_BD.2_1#24e43ca36?vbadefaultcenterpage=1&amp;parentnodeid=fd84ed2bf&amp;vbahtmlprocessed=1"/>
              <p:cNvSpPr/>
              <p:nvPr/>
            </p:nvSpPr>
            <p:spPr>
              <a:xfrm>
                <a:off x="502920" y="2511648"/>
                <a:ext cx="11183112" cy="728345"/>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为等比数列，且公比不等于1，则其前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5" name="QT_7_BD.2_1#24e43ca36?vbadefaultcenterpage=1&amp;parentnodeid=fd84ed2bf&amp;vbahtmlprocessed=1"/>
              <p:cNvSpPr>
                <a:spLocks noRot="1" noChangeAspect="1" noMove="1" noResize="1" noEditPoints="1" noAdjustHandles="1" noChangeArrowheads="1" noChangeShapeType="1" noTextEdit="1"/>
              </p:cNvSpPr>
              <p:nvPr/>
            </p:nvSpPr>
            <p:spPr>
              <a:xfrm>
                <a:off x="502920" y="2511648"/>
                <a:ext cx="11183112" cy="728345"/>
              </a:xfrm>
              <a:prstGeom prst="rect">
                <a:avLst/>
              </a:prstGeom>
              <a:blipFill rotWithShape="1">
                <a:blip r:embed="rId2"/>
                <a:stretch>
                  <a:fillRect t="-31" r="1" b="-20806"/>
                </a:stretch>
              </a:blipFill>
            </p:spPr>
            <p:txBody>
              <a:bodyPr/>
              <a:lstStyle/>
              <a:p>
                <a:r>
                  <a:rPr lang="zh-CN" altLang="en-US">
                    <a:noFill/>
                  </a:rPr>
                  <a:t> </a:t>
                </a:r>
              </a:p>
            </p:txBody>
          </p:sp>
        </mc:Fallback>
      </mc:AlternateContent>
      <p:sp>
        <p:nvSpPr>
          <p:cNvPr id="6" name="QT_7_AN.3_1#24e43ca36.bracket?vbadefaultcenterpage=1&amp;parentnodeid=fd84ed2bf&amp;vbapositionanswer=1&amp;vbahtmlprocessed=1"/>
          <p:cNvSpPr/>
          <p:nvPr/>
        </p:nvSpPr>
        <p:spPr>
          <a:xfrm>
            <a:off x="10429240" y="2774030"/>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7" name="QT_7_BD.4_1#a7694a5fe?vbadefaultcenterpage=1&amp;parentnodeid=fd84ed2bf&amp;vbahtmlprocessed=1"/>
              <p:cNvSpPr/>
              <p:nvPr/>
            </p:nvSpPr>
            <p:spPr>
              <a:xfrm>
                <a:off x="502920" y="3248248"/>
                <a:ext cx="11183112" cy="752666"/>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7" name="QT_7_BD.4_1#a7694a5fe?vbadefaultcenterpage=1&amp;parentnodeid=fd84ed2bf&amp;vbahtmlprocessed=1"/>
              <p:cNvSpPr>
                <a:spLocks noRot="1" noChangeAspect="1" noMove="1" noResize="1" noEditPoints="1" noAdjustHandles="1" noChangeArrowheads="1" noChangeShapeType="1" noTextEdit="1"/>
              </p:cNvSpPr>
              <p:nvPr/>
            </p:nvSpPr>
            <p:spPr>
              <a:xfrm>
                <a:off x="502920" y="3248248"/>
                <a:ext cx="11183112" cy="752666"/>
              </a:xfrm>
              <a:prstGeom prst="rect">
                <a:avLst/>
              </a:prstGeom>
              <a:blipFill rotWithShape="1">
                <a:blip r:embed="rId3"/>
                <a:stretch>
                  <a:fillRect t="-30" r="1" b="-7960"/>
                </a:stretch>
              </a:blipFill>
            </p:spPr>
            <p:txBody>
              <a:bodyPr/>
              <a:lstStyle/>
              <a:p>
                <a:r>
                  <a:rPr lang="zh-CN" altLang="en-US">
                    <a:noFill/>
                  </a:rPr>
                  <a:t> </a:t>
                </a:r>
              </a:p>
            </p:txBody>
          </p:sp>
        </mc:Fallback>
      </mc:AlternateContent>
      <p:sp>
        <p:nvSpPr>
          <p:cNvPr id="8" name="QT_7_AN.5_1#a7694a5fe.bracket?vbadefaultcenterpage=1&amp;parentnodeid=fd84ed2bf&amp;vbapositionanswer=2&amp;vbahtmlprocessed=1"/>
          <p:cNvSpPr/>
          <p:nvPr/>
        </p:nvSpPr>
        <p:spPr>
          <a:xfrm>
            <a:off x="5813362" y="3562700"/>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9" name="QT_7_BD.6_1#69d7d2f56?vbadefaultcenterpage=1&amp;parentnodeid=fd84ed2bf&amp;vbahtmlprocessed=1&amp;bbb=1&amp;hasbroken=1"/>
              <p:cNvSpPr/>
              <p:nvPr/>
            </p:nvSpPr>
            <p:spPr>
              <a:xfrm>
                <a:off x="502920" y="40102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时，只要将等号两边同时乘</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,即可根据错位相</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减法求得.(</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9" name="QT_7_BD.6_1#69d7d2f56?vbadefaultcenterpage=1&amp;parentnodeid=fd84ed2bf&amp;vbahtmlprocessed=1&amp;bbb=1&amp;hasbroken=1"/>
              <p:cNvSpPr>
                <a:spLocks noRot="1" noChangeAspect="1" noMove="1" noResize="1" noEditPoints="1" noAdjustHandles="1" noChangeArrowheads="1" noChangeShapeType="1" noTextEdit="1"/>
              </p:cNvSpPr>
              <p:nvPr/>
            </p:nvSpPr>
            <p:spPr>
              <a:xfrm>
                <a:off x="502920" y="4010248"/>
                <a:ext cx="11183112" cy="1034669"/>
              </a:xfrm>
              <a:prstGeom prst="rect">
                <a:avLst/>
              </a:prstGeom>
              <a:blipFill rotWithShape="1">
                <a:blip r:embed="rId4"/>
                <a:stretch>
                  <a:fillRect t="-22" r="-635" b="-7871"/>
                </a:stretch>
              </a:blipFill>
            </p:spPr>
            <p:txBody>
              <a:bodyPr/>
              <a:lstStyle/>
              <a:p>
                <a:r>
                  <a:rPr lang="zh-CN" altLang="en-US">
                    <a:noFill/>
                  </a:rPr>
                  <a:t> </a:t>
                </a:r>
              </a:p>
            </p:txBody>
          </p:sp>
        </mc:Fallback>
      </mc:AlternateContent>
      <p:sp>
        <p:nvSpPr>
          <p:cNvPr id="10" name="QT_7_AN.7_1#69d7d2f56.bracket?vbadefaultcenterpage=1&amp;parentnodeid=fd84ed2bf&amp;vbapositionanswer=3&amp;vbahtmlprocessed=1"/>
          <p:cNvSpPr/>
          <p:nvPr/>
        </p:nvSpPr>
        <p:spPr>
          <a:xfrm>
            <a:off x="1912620" y="455888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11" name="QT_7_BD.8_1#3e5f91370?vbadefaultcenterpage=1&amp;parentnodeid=fd84ed2bf&amp;vbahtmlprocessed=1&amp;bbb=1&amp;hasbroken=1"/>
              <p:cNvSpPr/>
              <p:nvPr/>
            </p:nvSpPr>
            <p:spPr>
              <a:xfrm>
                <a:off x="502920" y="5051648"/>
                <a:ext cx="11183112" cy="130752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（4）若数列</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是首项为1，公比为3的等比数列</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，则数列</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的通项公式是</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11" name="QT_7_BD.8_1#3e5f91370?vbadefaultcenterpage=1&amp;parentnodeid=fd84ed2bf&amp;vbahtmlprocessed=1&amp;bbb=1&amp;hasbroken=1"/>
              <p:cNvSpPr>
                <a:spLocks noRot="1" noChangeAspect="1" noMove="1" noResize="1" noEditPoints="1" noAdjustHandles="1" noChangeArrowheads="1" noChangeShapeType="1" noTextEdit="1"/>
              </p:cNvSpPr>
              <p:nvPr/>
            </p:nvSpPr>
            <p:spPr>
              <a:xfrm>
                <a:off x="502920" y="5051648"/>
                <a:ext cx="11183112" cy="1307529"/>
              </a:xfrm>
              <a:prstGeom prst="rect">
                <a:avLst/>
              </a:prstGeom>
              <a:blipFill rotWithShape="1">
                <a:blip r:embed="rId5"/>
                <a:stretch>
                  <a:fillRect t="-17" r="1" b="-4397"/>
                </a:stretch>
              </a:blipFill>
            </p:spPr>
            <p:txBody>
              <a:bodyPr/>
              <a:lstStyle/>
              <a:p>
                <a:r>
                  <a:rPr lang="zh-CN" altLang="en-US">
                    <a:noFill/>
                  </a:rPr>
                  <a:t> </a:t>
                </a:r>
              </a:p>
            </p:txBody>
          </p:sp>
        </mc:Fallback>
      </mc:AlternateContent>
      <p:sp>
        <p:nvSpPr>
          <p:cNvPr id="12" name="QT_7_AN.9_1#3e5f91370.bracket?vbadefaultcenterpage=1&amp;parentnodeid=fd84ed2bf&amp;vbapositionanswer=4&amp;vbahtmlprocessed=1"/>
          <p:cNvSpPr/>
          <p:nvPr/>
        </p:nvSpPr>
        <p:spPr>
          <a:xfrm>
            <a:off x="4397312" y="5935568"/>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P spid="10" grpId="0" animBg="1" build="p"/>
      <p:bldP spid="12"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10_1#b7f6e2808?vbadefaultcenterpage=1&amp;parentnodeid=c5069785e&amp;vbahtmlprocessed=1&amp;bbb=1&amp;hasbroken=1"/>
              <p:cNvSpPr/>
              <p:nvPr/>
            </p:nvSpPr>
            <p:spPr>
              <a:xfrm>
                <a:off x="502920" y="1576592"/>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10_1#b7f6e2808?vbadefaultcenterpage=1&amp;parentnodeid=c5069785e&amp;vbahtmlprocessed=1&amp;bbb=1&amp;hasbroken=1"/>
              <p:cNvSpPr>
                <a:spLocks noRot="1" noChangeAspect="1" noMove="1" noResize="1" noEditPoints="1" noAdjustHandles="1" noChangeArrowheads="1" noChangeShapeType="1" noTextEdit="1"/>
              </p:cNvSpPr>
              <p:nvPr/>
            </p:nvSpPr>
            <p:spPr>
              <a:xfrm>
                <a:off x="502920" y="1576592"/>
                <a:ext cx="11183112" cy="1034669"/>
              </a:xfrm>
              <a:prstGeom prst="rect">
                <a:avLst/>
              </a:prstGeom>
              <a:blipFill rotWithShape="1">
                <a:blip r:embed="rId1"/>
                <a:stretch>
                  <a:fillRect t="-50" r="1" b="-60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11_1#b7f6e2808.blank?vbadefaultcenterpage=1&amp;parentnodeid=c5069785e&amp;vbapositionanswer=5&amp;vbahtmlprocessed=1"/>
              <p:cNvSpPr/>
              <p:nvPr/>
            </p:nvSpPr>
            <p:spPr>
              <a:xfrm>
                <a:off x="1188720" y="2188286"/>
                <a:ext cx="1536827"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11_1#b7f6e2808.blank?vbadefaultcenterpage=1&amp;parentnodeid=c5069785e&amp;vbapositionanswer=5&amp;vbahtmlprocessed=1"/>
              <p:cNvSpPr>
                <a:spLocks noRot="1" noChangeAspect="1" noMove="1" noResize="1" noEditPoints="1" noAdjustHandles="1" noChangeArrowheads="1" noChangeShapeType="1" noTextEdit="1"/>
              </p:cNvSpPr>
              <p:nvPr/>
            </p:nvSpPr>
            <p:spPr>
              <a:xfrm>
                <a:off x="1188720" y="2188286"/>
                <a:ext cx="1536827" cy="353441"/>
              </a:xfrm>
              <a:prstGeom prst="rect">
                <a:avLst/>
              </a:prstGeom>
              <a:blipFill rotWithShape="1">
                <a:blip r:embed="rId2"/>
                <a:stretch>
                  <a:fillRect t="-22" r="8" b="-777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EX.12_1#b7f6e2808?vbadefaultcenterpage=1&amp;parentnodeid=c5069785e&amp;vbahtmlprocessed=1"/>
              <p:cNvSpPr/>
              <p:nvPr/>
            </p:nvSpPr>
            <p:spPr>
              <a:xfrm>
                <a:off x="502920" y="2674442"/>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忽视新数列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的公比致错.</a:t>
                </a:r>
                <a:endParaRPr lang="en-US" altLang="zh-CN" sz="2400" dirty="0"/>
              </a:p>
            </p:txBody>
          </p:sp>
        </mc:Choice>
        <mc:Fallback>
          <p:sp>
            <p:nvSpPr>
              <p:cNvPr id="4" name="QB_6_EX.12_1#b7f6e2808?vbadefaultcenterpage=1&amp;parentnodeid=c5069785e&amp;vbahtmlprocessed=1"/>
              <p:cNvSpPr>
                <a:spLocks noRot="1" noChangeAspect="1" noMove="1" noResize="1" noEditPoints="1" noAdjustHandles="1" noChangeArrowheads="1" noChangeShapeType="1" noTextEdit="1"/>
              </p:cNvSpPr>
              <p:nvPr/>
            </p:nvSpPr>
            <p:spPr>
              <a:xfrm>
                <a:off x="502920" y="2674442"/>
                <a:ext cx="11183112" cy="490030"/>
              </a:xfrm>
              <a:prstGeom prst="rect">
                <a:avLst/>
              </a:prstGeom>
              <a:blipFill rotWithShape="1">
                <a:blip r:embed="rId3"/>
                <a:stretch>
                  <a:fillRect t="-93" r="1" b="-118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13_1#b7f6e2808?vbadefaultcenterpage=1&amp;parentnodeid=c5069785e&amp;vbahtmlprocessed=1&amp;bbb=1&amp;hasbroken=1"/>
              <p:cNvSpPr/>
              <p:nvPr/>
            </p:nvSpPr>
            <p:spPr>
              <a:xfrm>
                <a:off x="502920" y="3164599"/>
                <a:ext cx="11183112" cy="240480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为首项，4为公比的等比数列，所以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13_1#b7f6e2808?vbadefaultcenterpage=1&amp;parentnodeid=c5069785e&amp;vbahtmlprocessed=1&amp;bbb=1&amp;hasbroken=1"/>
              <p:cNvSpPr>
                <a:spLocks noRot="1" noChangeAspect="1" noMove="1" noResize="1" noEditPoints="1" noAdjustHandles="1" noChangeArrowheads="1" noChangeShapeType="1" noTextEdit="1"/>
              </p:cNvSpPr>
              <p:nvPr/>
            </p:nvSpPr>
            <p:spPr>
              <a:xfrm>
                <a:off x="502920" y="3164599"/>
                <a:ext cx="11183112" cy="2404809"/>
              </a:xfrm>
              <a:prstGeom prst="rect">
                <a:avLst/>
              </a:prstGeom>
              <a:blipFill rotWithShape="1">
                <a:blip r:embed="rId4"/>
                <a:stretch>
                  <a:fillRect t="-16" r="1" b="-38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wipe(left)">
                                      <p:cBhvr>
                                        <p:cTn id="29" dur="500"/>
                                        <p:tgtEl>
                                          <p:spTgt spid="5">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wipe(left)">
                                      <p:cBhvr>
                                        <p:cTn id="3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P spid="5"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d921f562?vbadefaultcenterpage=1&amp;parentnodeid=b4392182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mc:Choice xmlns:a14="http://schemas.microsoft.com/office/drawing/2010/main" Requires="a14">
          <p:sp>
            <p:nvSpPr>
              <p:cNvPr id="3" name="QC_6_BD.14_1#a94425351?vbadefaultcenterpage=1&amp;parentnodeid=7d921f562&amp;vbahtmlprocessed=1&amp;bbb=1&amp;hasbroken=1"/>
              <p:cNvSpPr/>
              <p:nvPr/>
            </p:nvSpPr>
            <p:spPr>
              <a:xfrm>
                <a:off x="502920" y="1292448"/>
                <a:ext cx="11183112" cy="1578991"/>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（人教A版选修②P40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T4改编）设数列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14_1#a94425351?vbadefaultcenterpage=1&amp;parentnodeid=7d921f562&amp;vbahtmlprocessed=1&amp;bbb=1&amp;hasbroken=1"/>
              <p:cNvSpPr>
                <a:spLocks noRot="1" noChangeAspect="1" noMove="1" noResize="1" noEditPoints="1" noAdjustHandles="1" noChangeArrowheads="1" noChangeShapeType="1" noTextEdit="1"/>
              </p:cNvSpPr>
              <p:nvPr/>
            </p:nvSpPr>
            <p:spPr>
              <a:xfrm>
                <a:off x="502920" y="1292448"/>
                <a:ext cx="11183112" cy="1578991"/>
              </a:xfrm>
              <a:prstGeom prst="rect">
                <a:avLst/>
              </a:prstGeom>
              <a:blipFill rotWithShape="1">
                <a:blip r:embed="rId1"/>
                <a:stretch>
                  <a:fillRect t="-14" r="1" b="-5471"/>
                </a:stretch>
              </a:blipFill>
            </p:spPr>
            <p:txBody>
              <a:bodyPr/>
              <a:lstStyle/>
              <a:p>
                <a:r>
                  <a:rPr lang="zh-CN" altLang="en-US">
                    <a:noFill/>
                  </a:rPr>
                  <a:t> </a:t>
                </a:r>
              </a:p>
            </p:txBody>
          </p:sp>
        </mc:Fallback>
      </mc:AlternateContent>
      <p:sp>
        <p:nvSpPr>
          <p:cNvPr id="4" name="QC_6_AN.15_1#a94425351.bracket?vbadefaultcenterpage=1&amp;parentnodeid=7d921f562&amp;vbapositionanswer=6&amp;vbahtmlprocessed=1"/>
          <p:cNvSpPr/>
          <p:nvPr/>
        </p:nvSpPr>
        <p:spPr>
          <a:xfrm>
            <a:off x="6166041" y="2396840"/>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5" name="QC_6_BD.16_1#a94425351.choices?vbadefaultcenterpage=1&amp;parentnodeid=7d921f562&amp;vbahtmlprocessed=1"/>
              <p:cNvSpPr/>
              <p:nvPr/>
            </p:nvSpPr>
            <p:spPr>
              <a:xfrm>
                <a:off x="502920" y="2879948"/>
                <a:ext cx="11183112" cy="764667"/>
              </a:xfrm>
              <a:prstGeom prst="rect">
                <a:avLst/>
              </a:prstGeom>
              <a:noFill/>
            </p:spPr>
            <p:txBody>
              <a:bodyPr wrap="square" lIns="0" tIns="0" rIns="0" bIns="0" rtlCol="0" anchor="t"/>
              <a:lstStyle/>
              <a:p>
                <a:pPr latinLnBrk="1">
                  <a:lnSpc>
                    <a:spcPct val="150000"/>
                  </a:lnSpc>
                  <a:tabLst>
                    <a:tab pos="2499995" algn="l"/>
                    <a:tab pos="5699125" algn="l"/>
                    <a:tab pos="84156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16_1#a94425351.choices?vbadefaultcenterpage=1&amp;parentnodeid=7d921f562&amp;vbahtmlprocessed=1"/>
              <p:cNvSpPr>
                <a:spLocks noRot="1" noChangeAspect="1" noMove="1" noResize="1" noEditPoints="1" noAdjustHandles="1" noChangeArrowheads="1" noChangeShapeType="1" noTextEdit="1"/>
              </p:cNvSpPr>
              <p:nvPr/>
            </p:nvSpPr>
            <p:spPr>
              <a:xfrm>
                <a:off x="502920" y="2879948"/>
                <a:ext cx="11183112" cy="764667"/>
              </a:xfrm>
              <a:prstGeom prst="rect">
                <a:avLst/>
              </a:prstGeom>
              <a:blipFill rotWithShape="1">
                <a:blip r:embed="rId2"/>
                <a:stretch>
                  <a:fillRect t="-29" r="1" b="-100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17_1#a94425351?vbadefaultcenterpage=1&amp;parentnodeid=7d921f562&amp;vbahtmlprocessed=1&amp;bbb=1&amp;hasbroken=1"/>
              <p:cNvSpPr/>
              <p:nvPr/>
            </p:nvSpPr>
            <p:spPr>
              <a:xfrm>
                <a:off x="502920" y="3654648"/>
                <a:ext cx="11183112" cy="2445004"/>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是等差数列，所以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N</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,因此</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6" name="QC_6_AS.17_1#a94425351?vbadefaultcenterpage=1&amp;parentnodeid=7d921f562&amp;vbahtmlprocessed=1&amp;bbb=1&amp;hasbroken=1"/>
              <p:cNvSpPr>
                <a:spLocks noRot="1" noChangeAspect="1" noMove="1" noResize="1" noEditPoints="1" noAdjustHandles="1" noChangeArrowheads="1" noChangeShapeType="1" noTextEdit="1"/>
              </p:cNvSpPr>
              <p:nvPr/>
            </p:nvSpPr>
            <p:spPr>
              <a:xfrm>
                <a:off x="502920" y="3654648"/>
                <a:ext cx="11183112" cy="2445004"/>
              </a:xfrm>
              <a:prstGeom prst="rect">
                <a:avLst/>
              </a:prstGeom>
              <a:blipFill rotWithShape="1">
                <a:blip r:embed="rId3"/>
                <a:stretch>
                  <a:fillRect t="-9" r="-413" b="-24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500"/>
                                        <p:tgtEl>
                                          <p:spTgt spid="6">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18_1#90642dec1?vbadefaultcenterpage=1&amp;parentnodeid=7d921f562&amp;vbahtmlprocessed=1&amp;bbb=1&amp;hasbroken=1"/>
              <p:cNvSpPr/>
              <p:nvPr/>
            </p:nvSpPr>
            <p:spPr>
              <a:xfrm>
                <a:off x="502920" y="1820972"/>
                <a:ext cx="11183112" cy="1034669"/>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（人教A版选修②P40</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T3改编）已知数列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18_1#90642dec1?vbadefaultcenterpage=1&amp;parentnodeid=7d921f562&amp;vbahtmlprocessed=1&amp;bbb=1&amp;hasbroken=1"/>
              <p:cNvSpPr>
                <a:spLocks noRot="1" noChangeAspect="1" noMove="1" noResize="1" noEditPoints="1" noAdjustHandles="1" noChangeArrowheads="1" noChangeShapeType="1" noTextEdit="1"/>
              </p:cNvSpPr>
              <p:nvPr/>
            </p:nvSpPr>
            <p:spPr>
              <a:xfrm>
                <a:off x="502920" y="1820972"/>
                <a:ext cx="11183112" cy="1034669"/>
              </a:xfrm>
              <a:prstGeom prst="rect">
                <a:avLst/>
              </a:prstGeom>
              <a:blipFill rotWithShape="1">
                <a:blip r:embed="rId1"/>
                <a:stretch>
                  <a:fillRect t="-41" r="1" b="-60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19_1#90642dec1.blank?vbadefaultcenterpage=1&amp;parentnodeid=7d921f562&amp;vbapositionanswer=7&amp;vbahtmlprocessed=1"/>
              <p:cNvSpPr/>
              <p:nvPr/>
            </p:nvSpPr>
            <p:spPr>
              <a:xfrm>
                <a:off x="2474849" y="2426062"/>
                <a:ext cx="2490915"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19_1#90642dec1.blank?vbadefaultcenterpage=1&amp;parentnodeid=7d921f562&amp;vbapositionanswer=7&amp;vbahtmlprocessed=1"/>
              <p:cNvSpPr>
                <a:spLocks noRot="1" noChangeAspect="1" noMove="1" noResize="1" noEditPoints="1" noAdjustHandles="1" noChangeArrowheads="1" noChangeShapeType="1" noTextEdit="1"/>
              </p:cNvSpPr>
              <p:nvPr/>
            </p:nvSpPr>
            <p:spPr>
              <a:xfrm>
                <a:off x="2474849" y="2426062"/>
                <a:ext cx="2490915" cy="353441"/>
              </a:xfrm>
              <a:prstGeom prst="rect">
                <a:avLst/>
              </a:prstGeom>
              <a:blipFill rotWithShape="1">
                <a:blip r:embed="rId2"/>
                <a:stretch>
                  <a:fillRect l="-10" t="-102" r="3" b="-769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20_1#90642dec1?vbadefaultcenterpage=1&amp;parentnodeid=7d921f562&amp;vbahtmlprocessed=1&amp;bbb=1&amp;hasbroken=1"/>
              <p:cNvSpPr/>
              <p:nvPr/>
            </p:nvSpPr>
            <p:spPr>
              <a:xfrm>
                <a:off x="502920" y="2862879"/>
                <a:ext cx="11183112" cy="2462149"/>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b="0" i="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①</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②</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，整理得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20_1#90642dec1?vbadefaultcenterpage=1&amp;parentnodeid=7d921f562&amp;vbahtmlprocessed=1&amp;bbb=1&amp;hasbroken=1"/>
              <p:cNvSpPr>
                <a:spLocks noRot="1" noChangeAspect="1" noMove="1" noResize="1" noEditPoints="1" noAdjustHandles="1" noChangeArrowheads="1" noChangeShapeType="1" noTextEdit="1"/>
              </p:cNvSpPr>
              <p:nvPr/>
            </p:nvSpPr>
            <p:spPr>
              <a:xfrm>
                <a:off x="502920" y="2862879"/>
                <a:ext cx="11183112" cy="2462149"/>
              </a:xfrm>
              <a:prstGeom prst="rect">
                <a:avLst/>
              </a:prstGeom>
              <a:blipFill rotWithShape="1">
                <a:blip r:embed="rId3"/>
                <a:stretch>
                  <a:fillRect t="-12" r="1" b="-1166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bdf2aab5?vbadefaultcenterpage=1&amp;parentnodeid=b4392182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mc:Choice xmlns:a14="http://schemas.microsoft.com/office/drawing/2010/main" Requires="a14">
          <p:sp>
            <p:nvSpPr>
              <p:cNvPr id="3" name="QB_6_BD.21_1#b105bdda1?vbadefaultcenterpage=1&amp;parentnodeid=7bdf2aab5&amp;vbahtmlprocessed=1&amp;bbb=1&amp;hasbroken=1"/>
              <p:cNvSpPr/>
              <p:nvPr/>
            </p:nvSpPr>
            <p:spPr>
              <a:xfrm>
                <a:off x="502920" y="1292448"/>
                <a:ext cx="11183112" cy="1647952"/>
              </a:xfrm>
              <a:prstGeom prst="rect">
                <a:avLst/>
              </a:prstGeom>
              <a:noFill/>
            </p:spPr>
            <p:txBody>
              <a:bodyPr wrap="none" lIns="0" tIns="0" rIns="0" bIns="0" rtlCol="0" anchor="t"/>
              <a:lstStyle/>
              <a:p>
                <a:pPr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新高考Ⅱ卷改编）已知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记</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为其前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项和，则</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5100" b="0" i="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21_1#b105bdda1?vbadefaultcenterpage=1&amp;parentnodeid=7bdf2aab5&amp;vbahtmlprocessed=1&amp;bbb=1&amp;hasbroken=1"/>
              <p:cNvSpPr>
                <a:spLocks noRot="1" noChangeAspect="1" noMove="1" noResize="1" noEditPoints="1" noAdjustHandles="1" noChangeArrowheads="1" noChangeShapeType="1" noTextEdit="1"/>
              </p:cNvSpPr>
              <p:nvPr/>
            </p:nvSpPr>
            <p:spPr>
              <a:xfrm>
                <a:off x="502920" y="1292448"/>
                <a:ext cx="11183112" cy="1647952"/>
              </a:xfrm>
              <a:prstGeom prst="rect">
                <a:avLst/>
              </a:prstGeom>
              <a:blipFill rotWithShape="1">
                <a:blip r:embed="rId1"/>
                <a:stretch>
                  <a:fillRect t="-14" r="1" b="-7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22_1#b105bdda1.blank?vbadefaultcenterpage=1&amp;parentnodeid=7bdf2aab5&amp;vbapositionanswer=8&amp;vbahtmlprocessed=1&amp;rh=48.6"/>
              <p:cNvSpPr/>
              <p:nvPr/>
            </p:nvSpPr>
            <p:spPr>
              <a:xfrm>
                <a:off x="515620" y="2268760"/>
                <a:ext cx="2728532" cy="561467"/>
              </a:xfrm>
              <a:prstGeom prst="rect">
                <a:avLst/>
              </a:prstGeom>
              <a:noFill/>
            </p:spPr>
            <p:txBody>
              <a:bodyPr wrap="none" lIns="0" tIns="0" rIns="0" bIns="0" rtlCol="0" anchor="t"/>
              <a:lstStyle/>
              <a:p>
                <a:pPr marL="0" algn="ct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22_1#b105bdda1.blank?vbadefaultcenterpage=1&amp;parentnodeid=7bdf2aab5&amp;vbapositionanswer=8&amp;vbahtmlprocessed=1&amp;rh=48.6"/>
              <p:cNvSpPr>
                <a:spLocks noRot="1" noChangeAspect="1" noMove="1" noResize="1" noEditPoints="1" noAdjustHandles="1" noChangeArrowheads="1" noChangeShapeType="1" noTextEdit="1"/>
              </p:cNvSpPr>
              <p:nvPr/>
            </p:nvSpPr>
            <p:spPr>
              <a:xfrm>
                <a:off x="515620" y="2268760"/>
                <a:ext cx="2728532" cy="561467"/>
              </a:xfrm>
              <a:prstGeom prst="rect">
                <a:avLst/>
              </a:prstGeom>
              <a:blipFill rotWithShape="1">
                <a:blip r:embed="rId2"/>
                <a:stretch>
                  <a:fillRect t="-96" r="21" b="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23_1#b105bdda1?vbadefaultcenterpage=1&amp;parentnodeid=7bdf2aab5&amp;vbahtmlprocessed=1&amp;bbb=1&amp;hasbroken=1"/>
              <p:cNvSpPr/>
              <p:nvPr/>
            </p:nvSpPr>
            <p:spPr>
              <a:xfrm>
                <a:off x="502920" y="2943448"/>
                <a:ext cx="11183112" cy="1209675"/>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由题可知，奇数项和偶数项均为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项，所以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奇</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奇</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m:rPr>
                            <m:nor/>
                          </m:rPr>
                          <a:rPr lang="en-US" altLang="zh-CN" sz="2400" baseline="-10000">
                            <a:solidFill>
                              <a:srgbClr val="FF0000"/>
                            </a:solidFill>
                            <a:latin typeface="Cambria Math" panose="02040503050406030204" pitchFamily="18" charset="0"/>
                          </a:rPr>
                          <m:t>偶</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23_1#b105bdda1?vbadefaultcenterpage=1&amp;parentnodeid=7bdf2aab5&amp;vbahtmlprocessed=1&amp;bbb=1&amp;hasbroken=1"/>
              <p:cNvSpPr>
                <a:spLocks noRot="1" noChangeAspect="1" noMove="1" noResize="1" noEditPoints="1" noAdjustHandles="1" noChangeArrowheads="1" noChangeShapeType="1" noTextEdit="1"/>
              </p:cNvSpPr>
              <p:nvPr/>
            </p:nvSpPr>
            <p:spPr>
              <a:xfrm>
                <a:off x="502920" y="2943448"/>
                <a:ext cx="11183112" cy="1209675"/>
              </a:xfrm>
              <a:prstGeom prst="rect">
                <a:avLst/>
              </a:prstGeom>
              <a:blipFill rotWithShape="1">
                <a:blip r:embed="rId3"/>
                <a:stretch>
                  <a:fillRect t="-18" r="1" b="-113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a7ba9b597.fixed?vbadefaultcenterpage=1&amp;parentnodeid=205aee291&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a7ba9b597.fixed?vbadefaultcenterpage=1&amp;parentnodeid=205aee291&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9fcb695ea?vbadefaultcenterpage=1&amp;parentnodeid=a7ba9b597&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分组求和与并项求和［师生共研］</a:t>
            </a:r>
            <a:endParaRPr lang="en-US" altLang="zh-CN" sz="2800" dirty="0"/>
          </a:p>
        </p:txBody>
      </p:sp>
      <mc:AlternateContent xmlns:mc="http://schemas.openxmlformats.org/markup-compatibility/2006">
        <mc:Choice xmlns:a14="http://schemas.microsoft.com/office/drawing/2010/main" Requires="a14">
          <p:sp>
            <p:nvSpPr>
              <p:cNvPr id="3" name="QO_5_BD.24_1#611e2da97?vbadefaultcenterpage=1&amp;parentnodeid=9fcb695ea&amp;vbahtmlprocessed=1&amp;bbb=1&amp;hasbroken=1"/>
              <p:cNvSpPr/>
              <p:nvPr/>
            </p:nvSpPr>
            <p:spPr>
              <a:xfrm>
                <a:off x="502920" y="1388362"/>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（一题练透）已知等差数列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，且6是</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的等比中项.</a:t>
                </a:r>
                <a:endParaRPr lang="en-US" altLang="zh-CN" sz="2400" dirty="0"/>
              </a:p>
            </p:txBody>
          </p:sp>
        </mc:Choice>
        <mc:Fallback>
          <p:sp>
            <p:nvSpPr>
              <p:cNvPr id="3" name="QO_5_BD.24_1#611e2da97?vbadefaultcenterpage=1&amp;parentnodeid=9fcb695ea&amp;vbahtmlprocessed=1&amp;bbb=1&amp;hasbroken=1"/>
              <p:cNvSpPr>
                <a:spLocks noRot="1" noChangeAspect="1" noMove="1" noResize="1" noEditPoints="1" noAdjustHandles="1" noChangeArrowheads="1" noChangeShapeType="1" noTextEdit="1"/>
              </p:cNvSpPr>
              <p:nvPr/>
            </p:nvSpPr>
            <p:spPr>
              <a:xfrm>
                <a:off x="502920" y="1388362"/>
                <a:ext cx="11183112" cy="1038670"/>
              </a:xfrm>
              <a:prstGeom prst="rect">
                <a:avLst/>
              </a:prstGeom>
              <a:blipFill rotWithShape="1">
                <a:blip r:embed="rId1"/>
                <a:stretch>
                  <a:fillRect t="-24" r="1" b="-56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BD.24_2#611e2da97?segpoint=1&amp;vbadefaultcenterpage=1&amp;parentnodeid=9fcb695ea&amp;vbahtmlprocessed=1"/>
              <p:cNvSpPr/>
              <p:nvPr/>
            </p:nvSpPr>
            <p:spPr>
              <a:xfrm>
                <a:off x="502920" y="24913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5_BD.24_2#611e2da97?segpoint=1&amp;vbadefaultcenterpage=1&amp;parentnodeid=9fcb695ea&amp;vbahtmlprocessed=1"/>
              <p:cNvSpPr>
                <a:spLocks noRot="1" noChangeAspect="1" noMove="1" noResize="1" noEditPoints="1" noAdjustHandles="1" noChangeArrowheads="1" noChangeShapeType="1" noTextEdit="1"/>
              </p:cNvSpPr>
              <p:nvPr/>
            </p:nvSpPr>
            <p:spPr>
              <a:xfrm>
                <a:off x="502920" y="2491391"/>
                <a:ext cx="11183112" cy="490030"/>
              </a:xfrm>
              <a:prstGeom prst="rect">
                <a:avLst/>
              </a:prstGeom>
              <a:blipFill rotWithShape="1">
                <a:blip r:embed="rId2"/>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5_BD.24_3#611e2da97?segpoint=1&amp;vbadefaultcenterpage=1&amp;parentnodeid=9fcb695ea&amp;vbahtmlprocessed=1"/>
              <p:cNvSpPr/>
              <p:nvPr/>
            </p:nvSpPr>
            <p:spPr>
              <a:xfrm>
                <a:off x="502920" y="30374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（2）设</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5_BD.24_3#611e2da97?segpoint=1&amp;vbadefaultcenterpage=1&amp;parentnodeid=9fcb695ea&amp;vbahtmlprocessed=1"/>
              <p:cNvSpPr>
                <a:spLocks noRot="1" noChangeAspect="1" noMove="1" noResize="1" noEditPoints="1" noAdjustHandles="1" noChangeArrowheads="1" noChangeShapeType="1" noTextEdit="1"/>
              </p:cNvSpPr>
              <p:nvPr/>
            </p:nvSpPr>
            <p:spPr>
              <a:xfrm>
                <a:off x="502920" y="3037491"/>
                <a:ext cx="11183112" cy="490030"/>
              </a:xfrm>
              <a:prstGeom prst="rect">
                <a:avLst/>
              </a:prstGeom>
              <a:blipFill rotWithShape="1">
                <a:blip r:embed="rId3"/>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O_5_BD.24_4#611e2da97?segpoint=1&amp;vbadefaultcenterpage=1&amp;parentnodeid=9fcb695ea&amp;vbahtmlprocessed=1"/>
              <p:cNvSpPr/>
              <p:nvPr/>
            </p:nvSpPr>
            <p:spPr>
              <a:xfrm>
                <a:off x="502920" y="3527648"/>
                <a:ext cx="11183112" cy="713804"/>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的前2025项和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6" name="QO_5_BD.24_4#611e2da97?segpoint=1&amp;vbadefaultcenterpage=1&amp;parentnodeid=9fcb695ea&amp;vbahtmlprocessed=1"/>
              <p:cNvSpPr>
                <a:spLocks noRot="1" noChangeAspect="1" noMove="1" noResize="1" noEditPoints="1" noAdjustHandles="1" noChangeArrowheads="1" noChangeShapeType="1" noTextEdit="1"/>
              </p:cNvSpPr>
              <p:nvPr/>
            </p:nvSpPr>
            <p:spPr>
              <a:xfrm>
                <a:off x="502920" y="3527648"/>
                <a:ext cx="11183112" cy="713804"/>
              </a:xfrm>
              <a:prstGeom prst="rect">
                <a:avLst/>
              </a:prstGeom>
              <a:blipFill rotWithShape="1">
                <a:blip r:embed="rId4"/>
                <a:stretch>
                  <a:fillRect t="-31" r="1" b="-9834"/>
                </a:stretch>
              </a:blipFill>
            </p:spPr>
            <p:txBody>
              <a:bodyPr/>
              <a:lstStyle/>
              <a:p>
                <a:r>
                  <a:rPr lang="zh-CN" altLang="en-US">
                    <a:noFill/>
                  </a:rPr>
                  <a:t> </a:t>
                </a:r>
              </a:p>
            </p:txBody>
          </p:sp>
        </mc:Fallback>
      </mc:AlternateContent>
    </p:spTree>
  </p:cSld>
  <p:clrMapOvr>
    <a:masterClrMapping/>
  </p:clrMapOvr>
  <p:transition>
    <p:split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25_1#611e2da97?vbadefaultcenterpage=1&amp;parentnodeid=9fcb695ea&amp;vbahtmlprocessed=1&amp;bbb=1&amp;hasbroken=1"/>
              <p:cNvSpPr/>
              <p:nvPr/>
            </p:nvSpPr>
            <p:spPr>
              <a:xfrm>
                <a:off x="502920" y="805416"/>
                <a:ext cx="11183112" cy="5574919"/>
              </a:xfrm>
              <a:prstGeom prst="rect">
                <a:avLst/>
              </a:prstGeom>
              <a:noFill/>
            </p:spPr>
            <p:txBody>
              <a:bodyPr wrap="square" lIns="0" tIns="0" rIns="0" bIns="0" rtlCol="0" anchor="t"/>
              <a:lstStyle/>
              <a:p>
                <a:pPr algn="l" latinLnBrk="1">
                  <a:lnSpc>
                    <a:spcPts val="44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（1）设等差数列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的公差为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因为6</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4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的等比中项，所以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9700"/>
                  </a:lnSpc>
                </a:pP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的通项公式为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44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2）由（1）可得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55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61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25_1#611e2da97?vbadefaultcenterpage=1&amp;parentnodeid=9fcb695ea&amp;vbahtmlprocessed=1&amp;bbb=1&amp;hasbroken=1"/>
              <p:cNvSpPr>
                <a:spLocks noRot="1" noChangeAspect="1" noMove="1" noResize="1" noEditPoints="1" noAdjustHandles="1" noChangeArrowheads="1" noChangeShapeType="1" noTextEdit="1"/>
              </p:cNvSpPr>
              <p:nvPr/>
            </p:nvSpPr>
            <p:spPr>
              <a:xfrm>
                <a:off x="502920" y="805416"/>
                <a:ext cx="11183112" cy="5574919"/>
              </a:xfrm>
              <a:prstGeom prst="rect">
                <a:avLst/>
              </a:prstGeom>
              <a:blipFill rotWithShape="1">
                <a:blip r:embed="rId1"/>
                <a:stretch>
                  <a:fillRect t="-4" r="1" b="-114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25_2#611e2da97?vbadefaultcenterpage=1&amp;parentnodeid=9fcb695ea&amp;vbahtmlprocessed=1&amp;bbb=1&amp;hasbroken=1"/>
              <p:cNvSpPr/>
              <p:nvPr/>
            </p:nvSpPr>
            <p:spPr>
              <a:xfrm>
                <a:off x="502920" y="2483086"/>
                <a:ext cx="11183112" cy="2179828"/>
              </a:xfrm>
              <a:prstGeom prst="rect">
                <a:avLst/>
              </a:prstGeom>
              <a:noFill/>
            </p:spPr>
            <p:txBody>
              <a:bodyPr wrap="none" lIns="0" tIns="0" rIns="0" bIns="0" rtlCol="0" anchor="t"/>
              <a:lstStyle/>
              <a:p>
                <a:pPr algn="l"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（3）因为</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的最小正周期为</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3，</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2025</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675</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25_2#611e2da97?vbadefaultcenterpage=1&amp;parentnodeid=9fcb695ea&amp;vbahtmlprocessed=1&amp;bbb=1&amp;hasbroken=1"/>
              <p:cNvSpPr>
                <a:spLocks noRot="1" noChangeAspect="1" noMove="1" noResize="1" noEditPoints="1" noAdjustHandles="1" noChangeArrowheads="1" noChangeShapeType="1" noTextEdit="1"/>
              </p:cNvSpPr>
              <p:nvPr/>
            </p:nvSpPr>
            <p:spPr>
              <a:xfrm>
                <a:off x="502920" y="2483086"/>
                <a:ext cx="11183112" cy="2179828"/>
              </a:xfrm>
              <a:prstGeom prst="rect">
                <a:avLst/>
              </a:prstGeom>
              <a:blipFill rotWithShape="1">
                <a:blip r:embed="rId1"/>
                <a:stretch>
                  <a:fillRect t="-11" r="1" b="-532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fe1894f3a?vbadefaultcenterpage=1&amp;parentnodeid=9fcb695ea&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125837"/>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P_5_BD#fe1894f3a?vbadefaultcenterpage=1&amp;parentnodeid=9fcb695ea&amp;vbahtmlprocessed=1&amp;bbb=1&amp;hasbroken=1"/>
              <p:cNvSpPr/>
              <p:nvPr/>
            </p:nvSpPr>
            <p:spPr>
              <a:xfrm>
                <a:off x="502920" y="1652125"/>
                <a:ext cx="11183112" cy="4317238"/>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分组求和与并项求和的类型</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分组转化法求和的常见类型</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（1）分段型，如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为奇数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为偶数</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是等比数列或</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等差数列</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（2）周期型，如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sin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cos</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π</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并项求和法：一个数列的前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项和中，可两两或几个结合求解，则称之为并项求和</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形如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，可两项合并求解.</a:t>
                </a:r>
                <a:endParaRPr lang="en-US" altLang="zh-CN" sz="2400" dirty="0"/>
              </a:p>
            </p:txBody>
          </p:sp>
        </mc:Choice>
        <mc:Fallback>
          <p:sp>
            <p:nvSpPr>
              <p:cNvPr id="3" name="P_5_BD#fe1894f3a?vbadefaultcenterpage=1&amp;parentnodeid=9fcb695ea&amp;vbahtmlprocessed=1&amp;bbb=1&amp;hasbroken=1"/>
              <p:cNvSpPr>
                <a:spLocks noRot="1" noChangeAspect="1" noMove="1" noResize="1" noEditPoints="1" noAdjustHandles="1" noChangeArrowheads="1" noChangeShapeType="1" noTextEdit="1"/>
              </p:cNvSpPr>
              <p:nvPr/>
            </p:nvSpPr>
            <p:spPr>
              <a:xfrm>
                <a:off x="502920" y="1652125"/>
                <a:ext cx="11183112" cy="4317238"/>
              </a:xfrm>
              <a:prstGeom prst="rect">
                <a:avLst/>
              </a:prstGeom>
              <a:blipFill rotWithShape="1">
                <a:blip r:embed="rId2"/>
                <a:stretch>
                  <a:fillRect t="-11" r="-1117" b="8"/>
                </a:stretch>
              </a:blipFill>
            </p:spPr>
            <p:txBody>
              <a:bodyPr/>
              <a:lstStyle/>
              <a:p>
                <a:r>
                  <a:rPr lang="zh-CN" altLang="en-US">
                    <a:noFill/>
                  </a:rPr>
                  <a:t> </a:t>
                </a:r>
              </a:p>
            </p:txBody>
          </p:sp>
        </mc:Fallback>
      </mc:AlternateContent>
    </p:spTree>
  </p:cSld>
  <p:clrMapOvr>
    <a:masterClrMapping/>
  </p:clrMapOvr>
  <p:transition>
    <p:split dir="in"/>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99d5c27f7?vbadefaultcenterpage=1&amp;parentnodeid=9fcb695ea&amp;vbahtmlprocessed=1" descr="preencoded.png"/>
          <p:cNvPicPr>
            <a:picLocks noChangeAspect="1"/>
          </p:cNvPicPr>
          <p:nvPr/>
        </p:nvPicPr>
        <p:blipFill>
          <a:blip r:embed="rId1"/>
          <a:stretch>
            <a:fillRect/>
          </a:stretch>
        </p:blipFill>
        <p:spPr>
          <a:xfrm>
            <a:off x="3246120" y="756000"/>
            <a:ext cx="5705856" cy="658368"/>
          </a:xfrm>
          <a:prstGeom prst="rect">
            <a:avLst/>
          </a:prstGeom>
        </p:spPr>
      </p:pic>
      <mc:AlternateContent xmlns:mc="http://schemas.openxmlformats.org/markup-compatibility/2006">
        <mc:Choice xmlns:a14="http://schemas.microsoft.com/office/drawing/2010/main" Requires="a14">
          <p:sp>
            <p:nvSpPr>
              <p:cNvPr id="3" name="QM_6_BD.26_1#3ef8c6cb7?vbadefaultcenterpage=1&amp;parentnodeid=99d5c27f7&amp;vbahtmlprocessed=1&amp;bbb=1&amp;hasbroken=1"/>
              <p:cNvSpPr/>
              <p:nvPr/>
            </p:nvSpPr>
            <p:spPr>
              <a:xfrm>
                <a:off x="502920" y="1546448"/>
                <a:ext cx="11183112" cy="1034669"/>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（一题练透）已知等差数列</a:t>
                </a:r>
                <a14:m>
                  <m:oMath xmlns:m="http://schemas.openxmlformats.org/officeDocument/2006/math">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5</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5</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7</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8</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，正项等比数列</a:t>
                </a:r>
                <a14:m>
                  <m:oMath xmlns:m="http://schemas.openxmlformats.org/officeDocument/2006/math">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满足</a:t>
                </a:r>
                <a:endParaRPr lang="en-US" altLang="zh-CN" sz="2400" b="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p>
                <a:pPr latinLnBrk="1">
                  <a:lnSpc>
                    <a:spcPct val="15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𝑏</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sub>
                    </m:sSub>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𝑏</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4</m:t>
                        </m:r>
                      </m:sub>
                    </m:sSub>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m:t>
                        </m:r>
                      </m:sub>
                    </m:sSub>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64</m:t>
                        </m:r>
                      </m:sub>
                    </m:sSub>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的等比中项.</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QM_6_BD.26_1#3ef8c6cb7?vbadefaultcenterpage=1&amp;parentnodeid=99d5c27f7&amp;vbahtmlprocessed=1&amp;bbb=1&amp;hasbroken=1"/>
              <p:cNvSpPr>
                <a:spLocks noRot="1" noChangeAspect="1" noMove="1" noResize="1" noEditPoints="1" noAdjustHandles="1" noChangeArrowheads="1" noChangeShapeType="1" noTextEdit="1"/>
              </p:cNvSpPr>
              <p:nvPr/>
            </p:nvSpPr>
            <p:spPr>
              <a:xfrm>
                <a:off x="502920" y="1546448"/>
                <a:ext cx="11183112" cy="1034669"/>
              </a:xfrm>
              <a:prstGeom prst="rect">
                <a:avLst/>
              </a:prstGeom>
              <a:blipFill rotWithShape="1">
                <a:blip r:embed="rId2"/>
                <a:stretch>
                  <a:fillRect t="-22" r="1" b="-603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7_BD.27_1#816840f44?vbadefaultcenterpage=1&amp;parentnodeid=3ef8c6cb7&amp;vbahtmlprocessed=1"/>
              <p:cNvSpPr/>
              <p:nvPr/>
            </p:nvSpPr>
            <p:spPr>
              <a:xfrm>
                <a:off x="502920" y="2643791"/>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7_BD.27_1#816840f44?vbadefaultcenterpage=1&amp;parentnodeid=3ef8c6cb7&amp;vbahtmlprocessed=1"/>
              <p:cNvSpPr>
                <a:spLocks noRot="1" noChangeAspect="1" noMove="1" noResize="1" noEditPoints="1" noAdjustHandles="1" noChangeArrowheads="1" noChangeShapeType="1" noTextEdit="1"/>
              </p:cNvSpPr>
              <p:nvPr/>
            </p:nvSpPr>
            <p:spPr>
              <a:xfrm>
                <a:off x="502920" y="2643791"/>
                <a:ext cx="11183112" cy="490030"/>
              </a:xfrm>
              <a:prstGeom prst="rect">
                <a:avLst/>
              </a:prstGeom>
              <a:blipFill rotWithShape="1">
                <a:blip r:embed="rId3"/>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7_AS.28_1#816840f44?vbadefaultcenterpage=1&amp;parentnodeid=3ef8c6cb7&amp;vbahtmlprocessed=1&amp;bbb=1&amp;hasbroken=1"/>
              <p:cNvSpPr/>
              <p:nvPr/>
            </p:nvSpPr>
            <p:spPr>
              <a:xfrm>
                <a:off x="502920" y="3133948"/>
                <a:ext cx="11183112" cy="319316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设等差数列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的公差为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，等比数列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的公比为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由题意可得</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N</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p>
                        </m:s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64</m:t>
                            </m:r>
                          </m:sub>
                        </m:sSub>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e>
                    </m:ra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7_AS.28_1#816840f44?vbadefaultcenterpage=1&amp;parentnodeid=3ef8c6cb7&amp;vbahtmlprocessed=1&amp;bbb=1&amp;hasbroken=1"/>
              <p:cNvSpPr>
                <a:spLocks noRot="1" noChangeAspect="1" noMove="1" noResize="1" noEditPoints="1" noAdjustHandles="1" noChangeArrowheads="1" noChangeShapeType="1" noTextEdit="1"/>
              </p:cNvSpPr>
              <p:nvPr/>
            </p:nvSpPr>
            <p:spPr>
              <a:xfrm>
                <a:off x="502920" y="3133948"/>
                <a:ext cx="11183112" cy="3193161"/>
              </a:xfrm>
              <a:prstGeom prst="rect">
                <a:avLst/>
              </a:prstGeom>
              <a:blipFill rotWithShape="1">
                <a:blip r:embed="rId4"/>
                <a:stretch>
                  <a:fillRect t="-7" r="1" b="1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7_BD.29_1#46177c3b8?vbadefaultcenterpage=1&amp;parentnodeid=3ef8c6cb7&amp;vbahtmlprocessed=1"/>
              <p:cNvSpPr/>
              <p:nvPr/>
            </p:nvSpPr>
            <p:spPr>
              <a:xfrm>
                <a:off x="502920" y="2112056"/>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7_BD.29_1#46177c3b8?vbadefaultcenterpage=1&amp;parentnodeid=3ef8c6cb7&amp;vbahtmlprocessed=1"/>
              <p:cNvSpPr>
                <a:spLocks noRot="1" noChangeAspect="1" noMove="1" noResize="1" noEditPoints="1" noAdjustHandles="1" noChangeArrowheads="1" noChangeShapeType="1" noTextEdit="1"/>
              </p:cNvSpPr>
              <p:nvPr/>
            </p:nvSpPr>
            <p:spPr>
              <a:xfrm>
                <a:off x="502920" y="2112056"/>
                <a:ext cx="11183112" cy="490030"/>
              </a:xfrm>
              <a:prstGeom prst="rect">
                <a:avLst/>
              </a:prstGeom>
              <a:blipFill rotWithShape="1">
                <a:blip r:embed="rId1"/>
                <a:stretch>
                  <a:fillRect t="-9" r="1" b="-1195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O_7_AS.30_1#46177c3b8?vbadefaultcenterpage=1&amp;parentnodeid=3ef8c6cb7&amp;vbahtmlprocessed=1"/>
              <p:cNvSpPr/>
              <p:nvPr/>
            </p:nvSpPr>
            <p:spPr>
              <a:xfrm>
                <a:off x="502920" y="2607863"/>
                <a:ext cx="11183112" cy="2426081"/>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7_AS.30_1#46177c3b8?vbadefaultcenterpage=1&amp;parentnodeid=3ef8c6cb7&amp;vbahtmlprocessed=1"/>
              <p:cNvSpPr>
                <a:spLocks noRot="1" noChangeAspect="1" noMove="1" noResize="1" noEditPoints="1" noAdjustHandles="1" noChangeArrowheads="1" noChangeShapeType="1" noTextEdit="1"/>
              </p:cNvSpPr>
              <p:nvPr/>
            </p:nvSpPr>
            <p:spPr>
              <a:xfrm>
                <a:off x="502920" y="2607863"/>
                <a:ext cx="11183112" cy="2426081"/>
              </a:xfrm>
              <a:prstGeom prst="rect">
                <a:avLst/>
              </a:prstGeom>
              <a:blipFill rotWithShape="1">
                <a:blip r:embed="rId2"/>
                <a:stretch>
                  <a:fillRect t="-23" r="1" b="-260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7_BD.31_1#f639f5b30?vbadefaultcenterpage=1&amp;parentnodeid=3ef8c6cb7&amp;vbahtmlprocessed=1"/>
              <p:cNvSpPr/>
              <p:nvPr/>
            </p:nvSpPr>
            <p:spPr>
              <a:xfrm>
                <a:off x="502920" y="1012965"/>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Sup>
                      <m:sSub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p>
                    </m:sSub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7_BD.31_1#f639f5b30?vbadefaultcenterpage=1&amp;parentnodeid=3ef8c6cb7&amp;vbahtmlprocessed=1"/>
              <p:cNvSpPr>
                <a:spLocks noRot="1" noChangeAspect="1" noMove="1" noResize="1" noEditPoints="1" noAdjustHandles="1" noChangeArrowheads="1" noChangeShapeType="1" noTextEdit="1"/>
              </p:cNvSpPr>
              <p:nvPr/>
            </p:nvSpPr>
            <p:spPr>
              <a:xfrm>
                <a:off x="502920" y="1012965"/>
                <a:ext cx="11183112" cy="490030"/>
              </a:xfrm>
              <a:prstGeom prst="rect">
                <a:avLst/>
              </a:prstGeom>
              <a:blipFill rotWithShape="1">
                <a:blip r:embed="rId1"/>
                <a:stretch>
                  <a:fillRect t="-29" r="1" b="-1309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O_7_AS.32_1#f639f5b30?vbadefaultcenterpage=1&amp;parentnodeid=3ef8c6cb7&amp;vbahtmlprocessed=1&amp;bbb=1&amp;hasbroken=1"/>
              <p:cNvSpPr/>
              <p:nvPr/>
            </p:nvSpPr>
            <p:spPr>
              <a:xfrm>
                <a:off x="502920" y="1508773"/>
                <a:ext cx="11183112" cy="4635500"/>
              </a:xfrm>
              <a:prstGeom prst="rect">
                <a:avLst/>
              </a:prstGeom>
              <a:noFill/>
            </p:spPr>
            <p:txBody>
              <a:bodyPr wrap="square" lIns="0" tIns="0" rIns="0" bIns="0" rtlCol="0" anchor="t"/>
              <a:lstStyle/>
              <a:p>
                <a:pPr algn="l" latinLnBrk="1">
                  <a:lnSpc>
                    <a:spcPts val="44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bSup>
                      <m:sSub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p>
                    </m:sSub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为偶数时，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5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为奇数时，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62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71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𝑒</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𝑘</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3" name="QO_7_AS.32_1#f639f5b30?vbadefaultcenterpage=1&amp;parentnodeid=3ef8c6cb7&amp;vbahtmlprocessed=1&amp;bbb=1&amp;hasbroken=1"/>
              <p:cNvSpPr>
                <a:spLocks noRot="1" noChangeAspect="1" noMove="1" noResize="1" noEditPoints="1" noAdjustHandles="1" noChangeArrowheads="1" noChangeShapeType="1" noTextEdit="1"/>
              </p:cNvSpPr>
              <p:nvPr/>
            </p:nvSpPr>
            <p:spPr>
              <a:xfrm>
                <a:off x="502920" y="1508773"/>
                <a:ext cx="11183112" cy="4635500"/>
              </a:xfrm>
              <a:prstGeom prst="rect">
                <a:avLst/>
              </a:prstGeom>
              <a:blipFill rotWithShape="1">
                <a:blip r:embed="rId2"/>
                <a:stretch>
                  <a:fillRect r="-53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0124895a8?vbadefaultcenterpage=1&amp;parentnodeid=a7ba9b597&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裂项相消法求和［师生共研］</a:t>
            </a:r>
            <a:endParaRPr lang="en-US" altLang="zh-CN" sz="2800" dirty="0"/>
          </a:p>
        </p:txBody>
      </p:sp>
      <mc:AlternateContent xmlns:mc="http://schemas.openxmlformats.org/markup-compatibility/2006">
        <mc:Choice xmlns:a14="http://schemas.microsoft.com/office/drawing/2010/main" Requires="a14">
          <p:sp>
            <p:nvSpPr>
              <p:cNvPr id="3" name="QO_5_BD.33_1#140c7eae2?vbadefaultcenterpage=1&amp;parentnodeid=0124895a8&amp;vbahtmlprocessed=1"/>
              <p:cNvSpPr/>
              <p:nvPr/>
            </p:nvSpPr>
            <p:spPr>
              <a:xfrm>
                <a:off x="502920" y="1395810"/>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四川模拟）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5_BD.33_1#140c7eae2?vbadefaultcenterpage=1&amp;parentnodeid=0124895a8&amp;vbahtmlprocessed=1"/>
              <p:cNvSpPr>
                <a:spLocks noRot="1" noChangeAspect="1" noMove="1" noResize="1" noEditPoints="1" noAdjustHandles="1" noChangeArrowheads="1" noChangeShapeType="1" noTextEdit="1"/>
              </p:cNvSpPr>
              <p:nvPr/>
            </p:nvSpPr>
            <p:spPr>
              <a:xfrm>
                <a:off x="502920" y="1395810"/>
                <a:ext cx="11183112" cy="486029"/>
              </a:xfrm>
              <a:prstGeom prst="rect">
                <a:avLst/>
              </a:prstGeom>
              <a:blipFill rotWithShape="1">
                <a:blip r:embed="rId1"/>
                <a:stretch>
                  <a:fillRect t="-16" r="1" b="-128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BD.33_2#140c7eae2?segpoint=1&amp;vbadefaultcenterpage=1&amp;parentnodeid=0124895a8&amp;vbahtmlprocessed=1"/>
              <p:cNvSpPr/>
              <p:nvPr/>
            </p:nvSpPr>
            <p:spPr>
              <a:xfrm>
                <a:off x="502920" y="19452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（1）证明数列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为等比数列，并求数列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O_5_BD.33_2#140c7eae2?segpoint=1&amp;vbadefaultcenterpage=1&amp;parentnodeid=0124895a8&amp;vbahtmlprocessed=1"/>
              <p:cNvSpPr>
                <a:spLocks noRot="1" noChangeAspect="1" noMove="1" noResize="1" noEditPoints="1" noAdjustHandles="1" noChangeArrowheads="1" noChangeShapeType="1" noTextEdit="1"/>
              </p:cNvSpPr>
              <p:nvPr/>
            </p:nvSpPr>
            <p:spPr>
              <a:xfrm>
                <a:off x="502920" y="1945291"/>
                <a:ext cx="11183112" cy="490030"/>
              </a:xfrm>
              <a:prstGeom prst="rect">
                <a:avLst/>
              </a:prstGeom>
              <a:blipFill rotWithShape="1">
                <a:blip r:embed="rId2"/>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5_BD.33_3#140c7eae2?segpoint=1&amp;vbadefaultcenterpage=1&amp;parentnodeid=0124895a8&amp;vbahtmlprocessed=1"/>
              <p:cNvSpPr/>
              <p:nvPr/>
            </p:nvSpPr>
            <p:spPr>
              <a:xfrm>
                <a:off x="502920" y="2435448"/>
                <a:ext cx="11183112" cy="677990"/>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127</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258</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的值.</a:t>
                </a:r>
                <a:endParaRPr lang="en-US" altLang="zh-CN" sz="2400" dirty="0"/>
              </a:p>
            </p:txBody>
          </p:sp>
        </mc:Choice>
        <mc:Fallback>
          <p:sp>
            <p:nvSpPr>
              <p:cNvPr id="5" name="QO_5_BD.33_3#140c7eae2?segpoint=1&amp;vbadefaultcenterpage=1&amp;parentnodeid=0124895a8&amp;vbahtmlprocessed=1"/>
              <p:cNvSpPr>
                <a:spLocks noRot="1" noChangeAspect="1" noMove="1" noResize="1" noEditPoints="1" noAdjustHandles="1" noChangeArrowheads="1" noChangeShapeType="1" noTextEdit="1"/>
              </p:cNvSpPr>
              <p:nvPr/>
            </p:nvSpPr>
            <p:spPr>
              <a:xfrm>
                <a:off x="502920" y="2435448"/>
                <a:ext cx="11183112" cy="677990"/>
              </a:xfrm>
              <a:prstGeom prst="rect">
                <a:avLst/>
              </a:prstGeom>
              <a:blipFill rotWithShape="1">
                <a:blip r:embed="rId3"/>
                <a:stretch>
                  <a:fillRect t="-33" r="1" b="5"/>
                </a:stretch>
              </a:blipFill>
            </p:spPr>
            <p:txBody>
              <a:bodyPr/>
              <a:lstStyle/>
              <a:p>
                <a:r>
                  <a:rPr lang="zh-CN" altLang="en-US">
                    <a:noFill/>
                  </a:rPr>
                  <a:t> </a:t>
                </a:r>
              </a:p>
            </p:txBody>
          </p:sp>
        </mc:Fallback>
      </mc:AlternateContent>
    </p:spTree>
  </p:cSld>
  <p:clrMapOvr>
    <a:masterClrMapping/>
  </p:clrMapOvr>
  <p:transition>
    <p:spli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34_1#140c7eae2?vbadefaultcenterpage=1&amp;parentnodeid=0124895a8&amp;vbahtmlprocessed=1&amp;bbb=1&amp;hasbroken=1"/>
              <p:cNvSpPr/>
              <p:nvPr/>
            </p:nvSpPr>
            <p:spPr>
              <a:xfrm>
                <a:off x="502920" y="1192639"/>
                <a:ext cx="11183112" cy="4684522"/>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整理得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是首项为2，公比为2的等比数列，所以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2）记</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258</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258</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7</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的值为7.</a:t>
                </a:r>
                <a:endParaRPr lang="en-US" altLang="zh-CN" sz="2400" dirty="0"/>
              </a:p>
            </p:txBody>
          </p:sp>
        </mc:Choice>
        <mc:Fallback>
          <p:sp>
            <p:nvSpPr>
              <p:cNvPr id="2" name="QO_5_AS.34_1#140c7eae2?vbadefaultcenterpage=1&amp;parentnodeid=0124895a8&amp;vbahtmlprocessed=1&amp;bbb=1&amp;hasbroken=1"/>
              <p:cNvSpPr>
                <a:spLocks noRot="1" noChangeAspect="1" noMove="1" noResize="1" noEditPoints="1" noAdjustHandles="1" noChangeArrowheads="1" noChangeShapeType="1" noTextEdit="1"/>
              </p:cNvSpPr>
              <p:nvPr/>
            </p:nvSpPr>
            <p:spPr>
              <a:xfrm>
                <a:off x="502920" y="1192639"/>
                <a:ext cx="11183112" cy="4684522"/>
              </a:xfrm>
              <a:prstGeom prst="rect">
                <a:avLst/>
              </a:prstGeom>
              <a:blipFill rotWithShape="1">
                <a:blip r:embed="rId1"/>
                <a:stretch>
                  <a:fillRect t="-2" r="1" b="-229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5518843cf?vbadefaultcenterpage=1&amp;parentnodeid=0124895a8&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756000"/>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5518843cf?vbadefaultcenterpage=1&amp;parentnodeid=0124895a8&amp;vbahtmlprocessed=1"/>
          <p:cNvSpPr/>
          <p:nvPr/>
        </p:nvSpPr>
        <p:spPr>
          <a:xfrm>
            <a:off x="502920" y="1282288"/>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数列裂项的五种类型</a:t>
            </a:r>
            <a:endParaRPr lang="en-US" altLang="zh-CN" sz="2400" dirty="0"/>
          </a:p>
        </p:txBody>
      </p:sp>
      <mc:AlternateContent xmlns:mc="http://schemas.openxmlformats.org/markup-compatibility/2006" xmlns:a14="http://schemas.microsoft.com/office/drawing/2010/main">
        <mc:Choice Requires="a14">
          <p:graphicFrame>
            <p:nvGraphicFramePr>
              <p:cNvPr id="27" name="P_5_BD#5518843cf?colgroup=15,20&amp;vbadefaultcenterpage=1&amp;parentnodeid=0124895a8&amp;vbahtmlprocessed=1"/>
              <p:cNvGraphicFramePr>
                <a:graphicFrameLocks noGrp="1"/>
              </p:cNvGraphicFramePr>
              <p:nvPr/>
            </p:nvGraphicFramePr>
            <p:xfrm>
              <a:off x="502920" y="1904588"/>
              <a:ext cx="11146536" cy="4424680"/>
            </p:xfrm>
            <a:graphic>
              <a:graphicData uri="http://schemas.openxmlformats.org/drawingml/2006/table">
                <a:tbl>
                  <a:tblPr/>
                  <a:tblGrid>
                    <a:gridCol w="4882896"/>
                    <a:gridCol w="6263640"/>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为正整数）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裂项方法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158240">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为非零常数）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0560">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2110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ra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ra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𝑘</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rad>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768858">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670560">
                    <a:tc>
                      <a:txBody>
                        <a:bodyPr/>
                        <a:lstStyle/>
                        <a:p>
                          <a:pPr algn="l"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27" name="P_5_BD#5518843cf?colgroup=15,20&amp;vbadefaultcenterpage=1&amp;parentnodeid=0124895a8&amp;vbahtmlprocessed=1"/>
              <p:cNvGraphicFramePr>
                <a:graphicFrameLocks noGrp="1"/>
              </p:cNvGraphicFramePr>
              <p:nvPr/>
            </p:nvGraphicFramePr>
            <p:xfrm>
              <a:off x="502920" y="1904588"/>
              <a:ext cx="11146536" cy="4424680"/>
            </p:xfrm>
            <a:graphic>
              <a:graphicData uri="http://schemas.openxmlformats.org/drawingml/2006/table">
                <a:tbl>
                  <a:tblPr/>
                  <a:tblGrid>
                    <a:gridCol w="4882896"/>
                    <a:gridCol w="6263640"/>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裂项方法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20396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70421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72961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79883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r h="704215">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ffc1fc936?vbadefaultcenterpage=1&amp;parentnodeid=0124895a8&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M_6_BD.35_1#9404165db?vbadefaultcenterpage=1&amp;parentnodeid=ffc1fc936&amp;vbahtmlprocessed=1"/>
              <p:cNvSpPr/>
              <p:nvPr/>
            </p:nvSpPr>
            <p:spPr>
              <a:xfrm>
                <a:off x="502920" y="1419448"/>
                <a:ext cx="11183112" cy="780606"/>
              </a:xfrm>
              <a:prstGeom prst="rect">
                <a:avLst/>
              </a:prstGeom>
              <a:noFill/>
            </p:spPr>
            <p:txBody>
              <a:bodyPr wrap="square" lIns="0" tIns="0" rIns="0" bIns="0" rtlCol="0" anchor="t"/>
              <a:lstStyle/>
              <a:p>
                <a:pPr algn="l" latinLnBrk="1">
                  <a:lnSpc>
                    <a:spcPct val="150000"/>
                  </a:lnSpc>
                </a:pPr>
                <a:r>
                  <a:rPr lang="en-US" altLang="zh-CN" sz="2400" b="0" i="0" dirty="0">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（2024 </a:t>
                </a:r>
                <a:r>
                  <a:rPr lang="en-US" altLang="zh-CN" sz="2400" b="1" i="0" dirty="0">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err="1">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南宁模拟）</a:t>
                </a:r>
                <a:r>
                  <a:rPr lang="en-US" altLang="zh-CN" sz="2400" b="0" i="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已知数列</a:t>
                </a:r>
                <a14:m>
                  <m:oMath xmlns:m="http://schemas.openxmlformats.org/officeDocument/2006/math">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，且</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sSup>
                          <m:sSup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pPr>
                          <m:e>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3</m:t>
                            </m:r>
                          </m:e>
                          <m:sup>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m:t>
                            </m:r>
                          </m:sup>
                        </m:sSup>
                      </m:num>
                      <m:den>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den>
                    </m:f>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3</m:t>
                        </m:r>
                      </m:num>
                      <m:den>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2</m:t>
                        </m:r>
                      </m:den>
                    </m:f>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QM_6_BD.35_1#9404165db?vbadefaultcenterpage=1&amp;parentnodeid=ffc1fc936&amp;vbahtmlprocessed=1"/>
              <p:cNvSpPr>
                <a:spLocks noRot="1" noChangeAspect="1" noMove="1" noResize="1" noEditPoints="1" noAdjustHandles="1" noChangeArrowheads="1" noChangeShapeType="1" noTextEdit="1"/>
              </p:cNvSpPr>
              <p:nvPr/>
            </p:nvSpPr>
            <p:spPr>
              <a:xfrm>
                <a:off x="502920" y="1419448"/>
                <a:ext cx="11183112" cy="780606"/>
              </a:xfrm>
              <a:prstGeom prst="rect">
                <a:avLst/>
              </a:prstGeom>
              <a:blipFill rotWithShape="1">
                <a:blip r:embed="rId2"/>
                <a:stretch>
                  <a:fillRect t="-29" r="1" b="-75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7_BD.36_1#c5e4d83e9?vbadefaultcenterpage=1&amp;parentnodeid=9404165db&amp;vbahtmlprocessed=1"/>
              <p:cNvSpPr/>
              <p:nvPr/>
            </p:nvSpPr>
            <p:spPr>
              <a:xfrm>
                <a:off x="502920" y="2206848"/>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7_BD.36_1#c5e4d83e9?vbadefaultcenterpage=1&amp;parentnodeid=9404165db&amp;vbahtmlprocessed=1"/>
              <p:cNvSpPr>
                <a:spLocks noRot="1" noChangeAspect="1" noMove="1" noResize="1" noEditPoints="1" noAdjustHandles="1" noChangeArrowheads="1" noChangeShapeType="1" noTextEdit="1"/>
              </p:cNvSpPr>
              <p:nvPr/>
            </p:nvSpPr>
            <p:spPr>
              <a:xfrm>
                <a:off x="502920" y="2206848"/>
                <a:ext cx="11183112" cy="490030"/>
              </a:xfrm>
              <a:prstGeom prst="rect">
                <a:avLst/>
              </a:prstGeom>
              <a:blipFill rotWithShape="1">
                <a:blip r:embed="rId3"/>
                <a:stretch>
                  <a:fillRect t="-46" r="1" b="-119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7_AS.37_1#c5e4d83e9?vbadefaultcenterpage=1&amp;parentnodeid=9404165db&amp;vbahtmlprocessed=1"/>
              <p:cNvSpPr/>
              <p:nvPr/>
            </p:nvSpPr>
            <p:spPr>
              <a:xfrm>
                <a:off x="502920" y="2702148"/>
                <a:ext cx="11183112" cy="2296605"/>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1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时，上式也符合.</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的通项公式为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7_AS.37_1#c5e4d83e9?vbadefaultcenterpage=1&amp;parentnodeid=9404165db&amp;vbahtmlprocessed=1"/>
              <p:cNvSpPr>
                <a:spLocks noRot="1" noChangeAspect="1" noMove="1" noResize="1" noEditPoints="1" noAdjustHandles="1" noChangeArrowheads="1" noChangeShapeType="1" noTextEdit="1"/>
              </p:cNvSpPr>
              <p:nvPr/>
            </p:nvSpPr>
            <p:spPr>
              <a:xfrm>
                <a:off x="502920" y="2702148"/>
                <a:ext cx="11183112" cy="2296605"/>
              </a:xfrm>
              <a:prstGeom prst="rect">
                <a:avLst/>
              </a:prstGeom>
              <a:blipFill rotWithShape="1">
                <a:blip r:embed="rId4"/>
                <a:stretch>
                  <a:fillRect t="-10" r="1" b="-187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7_BD.38_1#cb9ef83f7?vbadefaultcenterpage=1&amp;parentnodeid=9404165db&amp;vbahtmlprocessed=1"/>
              <p:cNvSpPr/>
              <p:nvPr/>
            </p:nvSpPr>
            <p:spPr>
              <a:xfrm>
                <a:off x="502920" y="1388156"/>
                <a:ext cx="11183112" cy="643446"/>
              </a:xfrm>
              <a:prstGeom prst="rect">
                <a:avLst/>
              </a:prstGeom>
              <a:noFill/>
            </p:spPr>
            <p:txBody>
              <a:bodyPr wrap="square" lIns="0" tIns="0" rIns="0" bIns="0" rtlCol="0" anchor="t"/>
              <a:lstStyle/>
              <a:p>
                <a:pPr marL="0" algn="l" latinLnBrk="1">
                  <a:lnSpc>
                    <a:spcPct val="11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7_BD.38_1#cb9ef83f7?vbadefaultcenterpage=1&amp;parentnodeid=9404165db&amp;vbahtmlprocessed=1"/>
              <p:cNvSpPr>
                <a:spLocks noRot="1" noChangeAspect="1" noMove="1" noResize="1" noEditPoints="1" noAdjustHandles="1" noChangeArrowheads="1" noChangeShapeType="1" noTextEdit="1"/>
              </p:cNvSpPr>
              <p:nvPr/>
            </p:nvSpPr>
            <p:spPr>
              <a:xfrm>
                <a:off x="502920" y="1388156"/>
                <a:ext cx="11183112" cy="643446"/>
              </a:xfrm>
              <a:prstGeom prst="rect">
                <a:avLst/>
              </a:prstGeom>
              <a:blipFill rotWithShape="1">
                <a:blip r:embed="rId1"/>
                <a:stretch>
                  <a:fillRect t="-7" r="1" b="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O_7_AS.39_1#cb9ef83f7?vbadefaultcenterpage=1&amp;parentnodeid=9404165db&amp;vbahtmlprocessed=1&amp;bbb=1&amp;hasbroken=1"/>
              <p:cNvSpPr/>
              <p:nvPr/>
            </p:nvSpPr>
            <p:spPr>
              <a:xfrm>
                <a:off x="502920" y="2038904"/>
                <a:ext cx="11183112" cy="368084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由（1）得，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为偶数时，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为奇数时，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7_AS.39_1#cb9ef83f7?vbadefaultcenterpage=1&amp;parentnodeid=9404165db&amp;vbahtmlprocessed=1&amp;bbb=1&amp;hasbroken=1"/>
              <p:cNvSpPr>
                <a:spLocks noRot="1" noChangeAspect="1" noMove="1" noResize="1" noEditPoints="1" noAdjustHandles="1" noChangeArrowheads="1" noChangeShapeType="1" noTextEdit="1"/>
              </p:cNvSpPr>
              <p:nvPr/>
            </p:nvSpPr>
            <p:spPr>
              <a:xfrm>
                <a:off x="502920" y="2038904"/>
                <a:ext cx="11183112" cy="3680841"/>
              </a:xfrm>
              <a:prstGeom prst="rect">
                <a:avLst/>
              </a:prstGeom>
              <a:blipFill rotWithShape="1">
                <a:blip r:embed="rId2"/>
                <a:stretch>
                  <a:fillRect t="-15" r="1" b="-54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370d829d8?vbadefaultcenterpage=1&amp;parentnodeid=a7ba9b597&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考点三</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错位相减法求和［师生共研］</a:t>
            </a:r>
            <a:endParaRPr lang="en-US" altLang="zh-CN" sz="2800" dirty="0"/>
          </a:p>
        </p:txBody>
      </p:sp>
      <mc:AlternateContent xmlns:mc="http://schemas.openxmlformats.org/markup-compatibility/2006">
        <mc:Choice xmlns:a14="http://schemas.microsoft.com/office/drawing/2010/main" Requires="a14">
          <p:sp>
            <p:nvSpPr>
              <p:cNvPr id="3" name="QO_5_BD.40_1#40182b1d3?vbadefaultcenterpage=1&amp;parentnodeid=370d829d8&amp;vbahtmlprocessed=1&amp;bbb=1&amp;hasbroken=1"/>
              <p:cNvSpPr/>
              <p:nvPr/>
            </p:nvSpPr>
            <p:spPr>
              <a:xfrm>
                <a:off x="502920" y="1388362"/>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湖南校考）</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chemeClr val="tx1"/>
                            </a:solidFill>
                            <a:latin typeface="Cambria Math" panose="02040503050406030204" pitchFamily="18" charset="0"/>
                          </a:rPr>
                          <m:t>𝐍</m:t>
                        </m:r>
                      </m:e>
                      <m:sub>
                        <m:r>
                          <a:rPr lang="en-US" altLang="zh-CN" sz="2400" b="0" i="0" dirty="0">
                            <a:solidFill>
                              <a:schemeClr val="tx1"/>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5_BD.40_1#40182b1d3?vbadefaultcenterpage=1&amp;parentnodeid=370d829d8&amp;vbahtmlprocessed=1&amp;bbb=1&amp;hasbroken=1"/>
              <p:cNvSpPr>
                <a:spLocks noRot="1" noChangeAspect="1" noMove="1" noResize="1" noEditPoints="1" noAdjustHandles="1" noChangeArrowheads="1" noChangeShapeType="1" noTextEdit="1"/>
              </p:cNvSpPr>
              <p:nvPr/>
            </p:nvSpPr>
            <p:spPr>
              <a:xfrm>
                <a:off x="502920" y="1388362"/>
                <a:ext cx="11183112" cy="1038670"/>
              </a:xfrm>
              <a:prstGeom prst="rect">
                <a:avLst/>
              </a:prstGeom>
              <a:blipFill rotWithShape="1">
                <a:blip r:embed="rId1"/>
                <a:stretch>
                  <a:fillRect t="-24" r="-3923" b="-56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5_BD.40_2#40182b1d3?segpoint=1&amp;vbadefaultcenterpage=1&amp;parentnodeid=370d829d8&amp;vbahtmlprocessed=1"/>
              <p:cNvSpPr/>
              <p:nvPr/>
            </p:nvSpPr>
            <p:spPr>
              <a:xfrm>
                <a:off x="502920" y="2491391"/>
                <a:ext cx="11183112" cy="490030"/>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5_BD.40_2#40182b1d3?segpoint=1&amp;vbadefaultcenterpage=1&amp;parentnodeid=370d829d8&amp;vbahtmlprocessed=1"/>
              <p:cNvSpPr>
                <a:spLocks noRot="1" noChangeAspect="1" noMove="1" noResize="1" noEditPoints="1" noAdjustHandles="1" noChangeArrowheads="1" noChangeShapeType="1" noTextEdit="1"/>
              </p:cNvSpPr>
              <p:nvPr/>
            </p:nvSpPr>
            <p:spPr>
              <a:xfrm>
                <a:off x="502920" y="2491391"/>
                <a:ext cx="11183112" cy="490030"/>
              </a:xfrm>
              <a:prstGeom prst="rect">
                <a:avLst/>
              </a:prstGeom>
              <a:blipFill rotWithShape="1">
                <a:blip r:embed="rId2"/>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5_BD.40_3#40182b1d3?segpoint=1&amp;vbadefaultcenterpage=1&amp;parentnodeid=370d829d8&amp;vbahtmlprocessed=1"/>
              <p:cNvSpPr/>
              <p:nvPr/>
            </p:nvSpPr>
            <p:spPr>
              <a:xfrm>
                <a:off x="502920" y="2981548"/>
                <a:ext cx="11183112" cy="724345"/>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5_BD.40_3#40182b1d3?segpoint=1&amp;vbadefaultcenterpage=1&amp;parentnodeid=370d829d8&amp;vbahtmlprocessed=1"/>
              <p:cNvSpPr>
                <a:spLocks noRot="1" noChangeAspect="1" noMove="1" noResize="1" noEditPoints="1" noAdjustHandles="1" noChangeArrowheads="1" noChangeShapeType="1" noTextEdit="1"/>
              </p:cNvSpPr>
              <p:nvPr/>
            </p:nvSpPr>
            <p:spPr>
              <a:xfrm>
                <a:off x="502920" y="2981548"/>
                <a:ext cx="11183112" cy="724345"/>
              </a:xfrm>
              <a:prstGeom prst="rect">
                <a:avLst/>
              </a:prstGeom>
              <a:blipFill rotWithShape="1">
                <a:blip r:embed="rId3"/>
                <a:stretch>
                  <a:fillRect t="-31" r="1" b="-8762"/>
                </a:stretch>
              </a:blipFill>
            </p:spPr>
            <p:txBody>
              <a:bodyPr/>
              <a:lstStyle/>
              <a:p>
                <a:r>
                  <a:rPr lang="zh-CN" altLang="en-US">
                    <a:noFill/>
                  </a:rPr>
                  <a:t> </a:t>
                </a:r>
              </a:p>
            </p:txBody>
          </p:sp>
        </mc:Fallback>
      </mc:AlternateContent>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205aee291.fixed?vbadefaultcenterpage=1&amp;parentnodeid=47d8bd8ec&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基础课34</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数列求和</a:t>
            </a:r>
            <a:endParaRPr lang="en-US" altLang="zh-CN" sz="4000" dirty="0"/>
          </a:p>
        </p:txBody>
      </p:sp>
      <p:pic>
        <p:nvPicPr>
          <p:cNvPr id="3" name="C_0#205aee291?linknodeid=fc248ed7f&amp;catalogrefid=fc248ed7f&amp;parentnodeid=47d8bd8ec&amp;vbahtmlprocessed=1" descr="preencoded.png">
            <a:hlinkClick r:id="rId1" action="ppaction://hlinksldjump"/>
          </p:cNvPr>
          <p:cNvPicPr>
            <a:picLocks noChangeAspect="1"/>
          </p:cNvPicPr>
          <p:nvPr/>
        </p:nvPicPr>
        <p:blipFill>
          <a:blip r:embed="rId2"/>
          <a:stretch>
            <a:fillRect/>
          </a:stretch>
        </p:blipFill>
        <p:spPr>
          <a:xfrm>
            <a:off x="4553712" y="2642616"/>
            <a:ext cx="502920" cy="502920"/>
          </a:xfrm>
          <a:prstGeom prst="rect">
            <a:avLst/>
          </a:prstGeom>
        </p:spPr>
      </p:pic>
      <p:sp>
        <p:nvSpPr>
          <p:cNvPr id="4" name="C_0#205aee291?linknodeid=fc248ed7f&amp;catalogrefid=fc248ed7f&amp;parentnodeid=47d8bd8ec&amp;vbahtmlprocessed=1">
            <a:hlinkClick r:id="rId1"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205aee291?linknodeid=a7ba9b597&amp;catalogrefid=a7ba9b597&amp;parentnodeid=47d8bd8ec&amp;vbahtmlprocessed=1" descr="preencoded.png">
            <a:hlinkClick r:id="rId3" action="ppaction://hlinksldjump"/>
          </p:cNvPr>
          <p:cNvPicPr>
            <a:picLocks noChangeAspect="1"/>
          </p:cNvPicPr>
          <p:nvPr/>
        </p:nvPicPr>
        <p:blipFill>
          <a:blip r:embed="rId2"/>
          <a:stretch>
            <a:fillRect/>
          </a:stretch>
        </p:blipFill>
        <p:spPr>
          <a:xfrm>
            <a:off x="4553712" y="3557016"/>
            <a:ext cx="502920" cy="502920"/>
          </a:xfrm>
          <a:prstGeom prst="rect">
            <a:avLst/>
          </a:prstGeom>
        </p:spPr>
      </p:pic>
      <p:sp>
        <p:nvSpPr>
          <p:cNvPr id="6" name="C_0#205aee291?linknodeid=a7ba9b597&amp;catalogrefid=a7ba9b597&amp;parentnodeid=47d8bd8ec&amp;vbahtmlprocessed=1">
            <a:hlinkClick r:id="rId3"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41_1#40182b1d3?vbadefaultcenterpage=1&amp;parentnodeid=370d829d8&amp;vbahtmlprocessed=1&amp;bbb=1&amp;hasbroken=1"/>
              <p:cNvSpPr/>
              <p:nvPr/>
            </p:nvSpPr>
            <p:spPr>
              <a:xfrm>
                <a:off x="502920" y="756000"/>
                <a:ext cx="11183112" cy="5662359"/>
              </a:xfrm>
              <a:prstGeom prst="rect">
                <a:avLst/>
              </a:prstGeom>
              <a:noFill/>
            </p:spPr>
            <p:txBody>
              <a:bodyPr wrap="non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时，由</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，所以对</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都有</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故数列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是以1为首项，4为公比的等比数列，所以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的通项公式为</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3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e>
                    </m:d>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3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3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验证</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也符合上式，故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41_1#40182b1d3?vbadefaultcenterpage=1&amp;parentnodeid=370d829d8&amp;vbahtmlprocessed=1&amp;bbb=1&amp;hasbroken=1"/>
              <p:cNvSpPr>
                <a:spLocks noRot="1" noChangeAspect="1" noMove="1" noResize="1" noEditPoints="1" noAdjustHandles="1" noChangeArrowheads="1" noChangeShapeType="1" noTextEdit="1"/>
              </p:cNvSpPr>
              <p:nvPr/>
            </p:nvSpPr>
            <p:spPr>
              <a:xfrm>
                <a:off x="502920" y="756000"/>
                <a:ext cx="11183112" cy="5662359"/>
              </a:xfrm>
              <a:prstGeom prst="rect">
                <a:avLst/>
              </a:prstGeom>
              <a:blipFill rotWithShape="1">
                <a:blip r:embed="rId1"/>
                <a:stretch>
                  <a:fillRect t="-6" r="1" b="-194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Effect transition="in" filter="wipe(left)">
                                      <p:cBhvr>
                                        <p:cTn id="25" dur="500"/>
                                        <p:tgtEl>
                                          <p:spTgt spid="2">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Effect transition="in" filter="wipe(left)">
                                      <p:cBhvr>
                                        <p:cTn id="28" dur="500"/>
                                        <p:tgtEl>
                                          <p:spTgt spid="2">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wipe(left)">
                                      <p:cBhvr>
                                        <p:cTn id="31" dur="500"/>
                                        <p:tgtEl>
                                          <p:spTgt spid="2">
                                            <p:txEl>
                                              <p:pRg st="7" end="7"/>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Effect transition="in" filter="wipe(left)">
                                      <p:cBhvr>
                                        <p:cTn id="34" dur="500"/>
                                        <p:tgtEl>
                                          <p:spTgt spid="2">
                                            <p:txEl>
                                              <p:pRg st="8" end="8"/>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wipe(left)">
                                      <p:cBhvr>
                                        <p:cTn id="37" dur="500"/>
                                        <p:tgtEl>
                                          <p:spTgt spid="2">
                                            <p:txEl>
                                              <p:pRg st="9" end="9"/>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left)">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5_AS.41_2#40182b1d3?vbadefaultcenterpage=1&amp;parentnodeid=370d829d8&amp;vbahtmlprocessed=1&amp;bbb=1&amp;hasbroken=1"/>
              <p:cNvSpPr/>
              <p:nvPr/>
            </p:nvSpPr>
            <p:spPr>
              <a:xfrm>
                <a:off x="502920" y="1783538"/>
                <a:ext cx="11183112" cy="3573844"/>
              </a:xfrm>
              <a:prstGeom prst="rect">
                <a:avLst/>
              </a:prstGeom>
              <a:noFill/>
            </p:spPr>
            <p:txBody>
              <a:bodyPr wrap="square" lIns="0" tIns="0" rIns="0" bIns="0" rtlCol="0" anchor="t"/>
              <a:lstStyle/>
              <a:p>
                <a:pPr algn="l" latinLnBrk="1">
                  <a:lnSpc>
                    <a:spcPts val="63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（2）由</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，结合（1）可得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4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ts val="32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两式相减得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ts val="5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5_AS.41_2#40182b1d3?vbadefaultcenterpage=1&amp;parentnodeid=370d829d8&amp;vbahtmlprocessed=1&amp;bbb=1&amp;hasbroken=1"/>
              <p:cNvSpPr>
                <a:spLocks noRot="1" noChangeAspect="1" noMove="1" noResize="1" noEditPoints="1" noAdjustHandles="1" noChangeArrowheads="1" noChangeShapeType="1" noTextEdit="1"/>
              </p:cNvSpPr>
              <p:nvPr/>
            </p:nvSpPr>
            <p:spPr>
              <a:xfrm>
                <a:off x="502920" y="1783538"/>
                <a:ext cx="11183112" cy="3573844"/>
              </a:xfrm>
              <a:prstGeom prst="rect">
                <a:avLst/>
              </a:prstGeom>
              <a:blipFill rotWithShape="1">
                <a:blip r:embed="rId1"/>
                <a:stretch>
                  <a:fillRect t="-13" r="1" b="-55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bg/>
                                          </p:spTgt>
                                        </p:tgtEl>
                                        <p:attrNameLst>
                                          <p:attrName>style.visibility</p:attrName>
                                        </p:attrNameLst>
                                      </p:cBhvr>
                                      <p:to>
                                        <p:strVal val="visible"/>
                                      </p:to>
                                    </p:set>
                                    <p:animEffect transition="in" filter="wipe(left)">
                                      <p:cBhvr>
                                        <p:cTn id="7" dur="500"/>
                                        <p:tgtEl>
                                          <p:spTgt spid="2">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0" end="0"/>
                                            </p:txEl>
                                          </p:spTgt>
                                        </p:tgtEl>
                                        <p:attrNameLst>
                                          <p:attrName>style.visibility</p:attrName>
                                        </p:attrNameLst>
                                      </p:cBhvr>
                                      <p:to>
                                        <p:strVal val="visible"/>
                                      </p:to>
                                    </p:set>
                                    <p:animEffect transition="in" filter="wipe(left)">
                                      <p:cBhvr>
                                        <p:cTn id="10" dur="500"/>
                                        <p:tgtEl>
                                          <p:spTgt spid="2">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wipe(left)">
                                      <p:cBhvr>
                                        <p:cTn id="13" dur="500"/>
                                        <p:tgtEl>
                                          <p:spTgt spid="2">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500"/>
                                        <p:tgtEl>
                                          <p:spTgt spid="2">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ff2152b86?vbadefaultcenterpage=1&amp;parentnodeid=370d829d8&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93759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ff2152b86?vbadefaultcenterpage=1&amp;parentnodeid=370d829d8&amp;vbahtmlprocessed=1"/>
          <p:cNvSpPr/>
          <p:nvPr/>
        </p:nvSpPr>
        <p:spPr>
          <a:xfrm>
            <a:off x="502920" y="1463879"/>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错位相减法求和的基本步骤</a:t>
            </a:r>
            <a:endParaRPr lang="en-US" altLang="zh-CN" sz="2400" dirty="0"/>
          </a:p>
        </p:txBody>
      </p:sp>
      <p:pic>
        <p:nvPicPr>
          <p:cNvPr id="4" name="P_5_BD#ff2152b86?vbadefaultcenterpage=1&amp;parentnodeid=370d829d8&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2624328" y="2086179"/>
            <a:ext cx="6940296" cy="3493008"/>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5" name="P_5_BD#ff2152b86?vbadefaultcenterpage=1&amp;parentnodeid=370d829d8&amp;vbahtmlprocessed=1"/>
              <p:cNvSpPr/>
              <p:nvPr/>
            </p:nvSpPr>
            <p:spPr>
              <a:xfrm>
                <a:off x="502920" y="5718379"/>
                <a:ext cx="11183112" cy="4900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是公差为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的等差数列，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是公比为</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的等比数列.</a:t>
                </a:r>
                <a:endParaRPr lang="en-US" altLang="zh-CN" sz="2400" dirty="0"/>
              </a:p>
            </p:txBody>
          </p:sp>
        </mc:Choice>
        <mc:Fallback>
          <p:sp>
            <p:nvSpPr>
              <p:cNvPr id="5" name="P_5_BD#ff2152b86?vbadefaultcenterpage=1&amp;parentnodeid=370d829d8&amp;vbahtmlprocessed=1"/>
              <p:cNvSpPr>
                <a:spLocks noRot="1" noChangeAspect="1" noMove="1" noResize="1" noEditPoints="1" noAdjustHandles="1" noChangeArrowheads="1" noChangeShapeType="1" noTextEdit="1"/>
              </p:cNvSpPr>
              <p:nvPr/>
            </p:nvSpPr>
            <p:spPr>
              <a:xfrm>
                <a:off x="502920" y="5718379"/>
                <a:ext cx="11183112" cy="490030"/>
              </a:xfrm>
              <a:prstGeom prst="rect">
                <a:avLst/>
              </a:prstGeom>
              <a:blipFill rotWithShape="1">
                <a:blip r:embed="rId3"/>
                <a:stretch>
                  <a:fillRect t="-42" r="1" b="-11919"/>
                </a:stretch>
              </a:blipFill>
            </p:spPr>
            <p:txBody>
              <a:bodyPr/>
              <a:lstStyle/>
              <a:p>
                <a:r>
                  <a:rPr lang="zh-CN" altLang="en-US">
                    <a:noFill/>
                  </a:rPr>
                  <a:t> </a:t>
                </a:r>
              </a:p>
            </p:txBody>
          </p:sp>
        </mc:Fallback>
      </mc:AlternateContent>
    </p:spTree>
  </p:cSld>
  <p:clrMapOvr>
    <a:masterClrMapping/>
  </p:clrMapOvr>
  <p:transition>
    <p:spli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7b80177c0?vbadefaultcenterpage=1&amp;parentnodeid=370d829d8&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M_6_BD.42_1#af017defa?vbadefaultcenterpage=1&amp;parentnodeid=7b80177c0&amp;vbahtmlprocessed=1"/>
              <p:cNvSpPr/>
              <p:nvPr/>
            </p:nvSpPr>
            <p:spPr>
              <a:xfrm>
                <a:off x="502920" y="1419448"/>
                <a:ext cx="11183112" cy="486029"/>
              </a:xfrm>
              <a:prstGeom prst="rect">
                <a:avLst/>
              </a:prstGeom>
              <a:noFill/>
            </p:spPr>
            <p:txBody>
              <a:bodyPr wrap="square" lIns="0" tIns="0" rIns="0" bIns="0" rtlCol="0" anchor="t"/>
              <a:lstStyle/>
              <a:p>
                <a:pPr algn="l" latinLnBrk="1">
                  <a:lnSpc>
                    <a:spcPct val="150000"/>
                  </a:lnSpc>
                </a:pPr>
                <a:r>
                  <a:rPr lang="en-US" altLang="zh-CN" sz="2400" b="0" i="0" dirty="0">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（2024 </a:t>
                </a:r>
                <a:r>
                  <a:rPr lang="en-US" altLang="zh-CN" sz="2400" b="1" i="0" dirty="0">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0" i="0" dirty="0">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err="1">
                    <a:solidFill>
                      <a:srgbClr val="E81B23"/>
                    </a:solidFill>
                    <a:latin typeface="微软雅黑" panose="020B0503020204020204" pitchFamily="34" charset="-122"/>
                    <a:ea typeface="微软雅黑" panose="020B0503020204020204" pitchFamily="34" charset="-122"/>
                    <a:cs typeface="微软雅黑" panose="020B0503020204020204" pitchFamily="34" charset="-122"/>
                  </a:rPr>
                  <a:t>辽宁校考）</a:t>
                </a:r>
                <a:r>
                  <a:rPr lang="en-US" altLang="zh-CN" sz="2400" b="0" i="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已知数列</a:t>
                </a:r>
                <a14:m>
                  <m:oMath xmlns:m="http://schemas.openxmlformats.org/officeDocument/2006/math">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oMath>
                </a14:m>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，且</a:t>
                </a:r>
                <a14:m>
                  <m:oMath xmlns:m="http://schemas.openxmlformats.org/officeDocument/2006/math">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3</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𝑆</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sub>
                    </m:sSub>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m:t>
                    </m:r>
                    <m:r>
                      <a:rPr lang="en-US" altLang="zh-CN" sz="2400" b="0" i="0" dirty="0">
                        <a:solidFill>
                          <a:srgbClr val="000000"/>
                        </a:solidFill>
                        <a:latin typeface="Cambria Math" panose="02040503050406030204" pitchFamily="18" charset="0"/>
                        <a:ea typeface="MS Mincho" charset="0"/>
                        <a:cs typeface="Cambria Math" panose="02040503050406030204" pitchFamily="18" charset="0"/>
                      </a:rPr>
                      <m:t>1</m:t>
                    </m:r>
                  </m:oMath>
                </a14:m>
                <a:r>
                  <a:rPr lang="en-US" altLang="zh-CN" sz="100" b="0" i="0" kern="0" spc="-9990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b="0" i="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3" name="QM_6_BD.42_1#af017defa?vbadefaultcenterpage=1&amp;parentnodeid=7b80177c0&amp;vbahtmlprocessed=1"/>
              <p:cNvSpPr>
                <a:spLocks noRot="1" noChangeAspect="1" noMove="1" noResize="1" noEditPoints="1" noAdjustHandles="1" noChangeArrowheads="1" noChangeShapeType="1" noTextEdit="1"/>
              </p:cNvSpPr>
              <p:nvPr/>
            </p:nvSpPr>
            <p:spPr>
              <a:xfrm>
                <a:off x="502920" y="1419448"/>
                <a:ext cx="11183112" cy="486029"/>
              </a:xfrm>
              <a:prstGeom prst="rect">
                <a:avLst/>
              </a:prstGeom>
              <a:blipFill rotWithShape="1">
                <a:blip r:embed="rId2"/>
                <a:stretch>
                  <a:fillRect t="-46" r="1" b="-1283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O_7_BD.43_1#af4f77b88?vbadefaultcenterpage=1&amp;parentnodeid=af017defa&amp;vbahtmlprocessed=1"/>
              <p:cNvSpPr/>
              <p:nvPr/>
            </p:nvSpPr>
            <p:spPr>
              <a:xfrm>
                <a:off x="502920" y="1970691"/>
                <a:ext cx="11183112" cy="490030"/>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的通项公式；</a:t>
                </a:r>
                <a:endParaRPr lang="en-US" altLang="zh-CN" sz="2400" dirty="0"/>
              </a:p>
            </p:txBody>
          </p:sp>
        </mc:Choice>
        <mc:Fallback>
          <p:sp>
            <p:nvSpPr>
              <p:cNvPr id="4" name="QO_7_BD.43_1#af4f77b88?vbadefaultcenterpage=1&amp;parentnodeid=af017defa&amp;vbahtmlprocessed=1"/>
              <p:cNvSpPr>
                <a:spLocks noRot="1" noChangeAspect="1" noMove="1" noResize="1" noEditPoints="1" noAdjustHandles="1" noChangeArrowheads="1" noChangeShapeType="1" noTextEdit="1"/>
              </p:cNvSpPr>
              <p:nvPr/>
            </p:nvSpPr>
            <p:spPr>
              <a:xfrm>
                <a:off x="502920" y="1970691"/>
                <a:ext cx="11183112" cy="490030"/>
              </a:xfrm>
              <a:prstGeom prst="rect">
                <a:avLst/>
              </a:prstGeom>
              <a:blipFill rotWithShape="1">
                <a:blip r:embed="rId3"/>
                <a:stretch>
                  <a:fillRect t="-58" r="1" b="-1190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O_7_AS.44_1#af4f77b88?vbadefaultcenterpage=1&amp;parentnodeid=af017defa&amp;vbahtmlprocessed=1&amp;bbb=1&amp;hasbroken=1"/>
              <p:cNvSpPr/>
              <p:nvPr/>
            </p:nvSpPr>
            <p:spPr>
              <a:xfrm>
                <a:off x="502920" y="2460848"/>
                <a:ext cx="11183112" cy="2330641"/>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，相减得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b>
                        </m:sSub>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.故数列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为首项，</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为公比的等比数列，故</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O_7_AS.44_1#af4f77b88?vbadefaultcenterpage=1&amp;parentnodeid=af017defa&amp;vbahtmlprocessed=1&amp;bbb=1&amp;hasbroken=1"/>
              <p:cNvSpPr>
                <a:spLocks noRot="1" noChangeAspect="1" noMove="1" noResize="1" noEditPoints="1" noAdjustHandles="1" noChangeArrowheads="1" noChangeShapeType="1" noTextEdit="1"/>
              </p:cNvSpPr>
              <p:nvPr/>
            </p:nvSpPr>
            <p:spPr>
              <a:xfrm>
                <a:off x="502920" y="2460848"/>
                <a:ext cx="11183112" cy="2330641"/>
              </a:xfrm>
              <a:prstGeom prst="rect">
                <a:avLst/>
              </a:prstGeom>
              <a:blipFill rotWithShape="1">
                <a:blip r:embed="rId4"/>
                <a:stretch>
                  <a:fillRect t="-10" r="1" b="-366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wipe(left)">
                                      <p:cBhvr>
                                        <p:cTn id="13" dur="500"/>
                                        <p:tgtEl>
                                          <p:spTgt spid="5">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left)">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O_7_BD.45_1#9a1d39bb3?vbadefaultcenterpage=1&amp;parentnodeid=af017defa&amp;vbahtmlprocessed=1"/>
              <p:cNvSpPr/>
              <p:nvPr/>
            </p:nvSpPr>
            <p:spPr>
              <a:xfrm>
                <a:off x="502920" y="890887"/>
                <a:ext cx="11183112" cy="724218"/>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，设数列</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项和为</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，求证：</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O_7_BD.45_1#9a1d39bb3?vbadefaultcenterpage=1&amp;parentnodeid=af017defa&amp;vbahtmlprocessed=1"/>
              <p:cNvSpPr>
                <a:spLocks noRot="1" noChangeAspect="1" noMove="1" noResize="1" noEditPoints="1" noAdjustHandles="1" noChangeArrowheads="1" noChangeShapeType="1" noTextEdit="1"/>
              </p:cNvSpPr>
              <p:nvPr/>
            </p:nvSpPr>
            <p:spPr>
              <a:xfrm>
                <a:off x="502920" y="890887"/>
                <a:ext cx="11183112" cy="724218"/>
              </a:xfrm>
              <a:prstGeom prst="rect">
                <a:avLst/>
              </a:prstGeom>
              <a:blipFill rotWithShape="1">
                <a:blip r:embed="rId1"/>
                <a:stretch>
                  <a:fillRect t="-85" r="1" b="-820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O_7_AS.46_1#9a1d39bb3?vbadefaultcenterpage=1&amp;parentnodeid=af017defa&amp;vbahtmlprocessed=1&amp;bbb=1&amp;hasbroken=1"/>
              <p:cNvSpPr/>
              <p:nvPr/>
            </p:nvSpPr>
            <p:spPr>
              <a:xfrm>
                <a:off x="502920" y="1617835"/>
                <a:ext cx="11183112" cy="458647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②</a:t>
                </a:r>
                <a:endParaRPr lang="en-US" altLang="zh-CN" sz="2400" dirty="0"/>
              </a:p>
              <a:p>
                <a:pPr algn="l" latinLnBrk="1">
                  <a:lnSpc>
                    <a:spcPct val="11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①</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②</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e>
                        </m: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algn="l"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1" i="1" dirty="0">
                                <a:solidFill>
                                  <a:srgbClr val="FF0000"/>
                                </a:solidFill>
                                <a:latin typeface="Cambria Math" panose="02040503050406030204" pitchFamily="18" charset="0"/>
                              </a:rPr>
                              <m:t>𝐍</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ub>
                        </m:sSub>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endParaRPr lang="en-US" altLang="zh-CN" sz="2400" dirty="0"/>
              </a:p>
              <a:p>
                <a:pPr algn="l"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𝑇</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O_7_AS.46_1#9a1d39bb3?vbadefaultcenterpage=1&amp;parentnodeid=af017defa&amp;vbahtmlprocessed=1&amp;bbb=1&amp;hasbroken=1"/>
              <p:cNvSpPr>
                <a:spLocks noRot="1" noChangeAspect="1" noMove="1" noResize="1" noEditPoints="1" noAdjustHandles="1" noChangeArrowheads="1" noChangeShapeType="1" noTextEdit="1"/>
              </p:cNvSpPr>
              <p:nvPr/>
            </p:nvSpPr>
            <p:spPr>
              <a:xfrm>
                <a:off x="502920" y="1617835"/>
                <a:ext cx="11183112" cy="4586478"/>
              </a:xfrm>
              <a:prstGeom prst="rect">
                <a:avLst/>
              </a:prstGeom>
              <a:blipFill rotWithShape="1">
                <a:blip r:embed="rId2"/>
                <a:stretch>
                  <a:fillRect t="-11" r="1" b="-176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wipe(left)">
                                      <p:cBhvr>
                                        <p:cTn id="13" dur="500"/>
                                        <p:tgtEl>
                                          <p:spTgt spid="3">
                                            <p:txEl>
                                              <p:pRg st="1" end="1"/>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0e4bd8f9e?colgroup=4,7,10,4,6&amp;vbadefaultcenterpage=1&amp;parentnodeid=205aee291&amp;vbahtmlprocessed=1&amp;bbb=1&amp;hasbroken=1"/>
              <p:cNvGraphicFramePr>
                <a:graphicFrameLocks noGrp="1"/>
              </p:cNvGraphicFramePr>
              <p:nvPr/>
            </p:nvGraphicFramePr>
            <p:xfrm>
              <a:off x="502920" y="1281189"/>
              <a:ext cx="11137392" cy="4589844"/>
            </p:xfrm>
            <a:graphic>
              <a:graphicData uri="http://schemas.openxmlformats.org/drawingml/2006/table">
                <a:tbl>
                  <a:tblPr/>
                  <a:tblGrid>
                    <a:gridCol w="1426464"/>
                    <a:gridCol w="2505456"/>
                    <a:gridCol w="3364992"/>
                    <a:gridCol w="1581912"/>
                    <a:gridCol w="2258568"/>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33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分组求和</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与并项求</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2023年新高考Ⅱ卷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2021年新高考Ⅰ卷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57312">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裂项相消</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法求和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2023年全国甲卷（</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marL="0" indent="0" algn="l" latinLnBrk="1" hangingPunct="0">
                            <a:lnSpc>
                              <a:spcPts val="100"/>
                            </a:lnSpc>
                          </a:pPr>
                          <a:r>
                            <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100" b="0" i="0" spc="-990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2020</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年新课标</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Ⅰ卷</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17</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10844">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错位相减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法求和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marL="0" indent="0"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2021年全国乙卷（</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文）</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5" name="P_3_BD#0e4bd8f9e?colgroup=4,7,10,4,6&amp;vbadefaultcenterpage=1&amp;parentnodeid=205aee291&amp;vbahtmlprocessed=1&amp;bbb=1&amp;hasbroken=1"/>
              <p:cNvGraphicFramePr>
                <a:graphicFrameLocks noGrp="1"/>
              </p:cNvGraphicFramePr>
              <p:nvPr/>
            </p:nvGraphicFramePr>
            <p:xfrm>
              <a:off x="502920" y="1281189"/>
              <a:ext cx="11137392" cy="4589844"/>
            </p:xfrm>
            <a:graphic>
              <a:graphicData uri="http://schemas.openxmlformats.org/drawingml/2006/table">
                <a:tbl>
                  <a:tblPr/>
                  <a:tblGrid>
                    <a:gridCol w="1426464"/>
                    <a:gridCol w="2505456"/>
                    <a:gridCol w="3364992"/>
                    <a:gridCol w="1581912"/>
                    <a:gridCol w="2258568"/>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分组求和</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与并项求</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理解</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9126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裂项相消</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法求和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94996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错位相减</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法求和</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P_3_BD#0e4bd8f9e?colgroup=4,7,10,4,6&amp;vbadefaultcenterpage=1&amp;parentnodeid=205aee291&amp;vbahtmlprocessed=1&amp;bbb=1&amp;hasbroken=1"/>
          <p:cNvGraphicFramePr>
            <a:graphicFrameLocks noGrp="1"/>
          </p:cNvGraphicFramePr>
          <p:nvPr/>
        </p:nvGraphicFramePr>
        <p:xfrm>
          <a:off x="502920" y="2740197"/>
          <a:ext cx="11137392" cy="2297176"/>
        </p:xfrm>
        <a:graphic>
          <a:graphicData uri="http://schemas.openxmlformats.org/drawingml/2006/table">
            <a:tbl>
              <a:tblPr/>
              <a:tblGrid>
                <a:gridCol w="1426464"/>
                <a:gridCol w="2505456"/>
                <a:gridCol w="3364992"/>
                <a:gridCol w="1581912"/>
                <a:gridCol w="2258568"/>
              </a:tblGrid>
              <a:tr h="429133">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861820">
                <a:tc>
                  <a:txBody>
                    <a:bodyPr/>
                    <a:lstStyle/>
                    <a:p>
                      <a:pPr mar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marL="0" indent="0"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从近几年高考的情况来看，本基础课为高考的重点，其中等差</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、等比数</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列的通项与求和为命题热点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，多以解答题的形式呈现，难度中等.</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预计20</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25</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年高考命题情况变化不大，但应加强对非等差</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、等比数列求和的训</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lvl="0" indent="0" algn="l"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练</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，注重与其他知识的综合创新，同时也要注意对结构不良试题的训练</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p:sp>
        <p:nvSpPr>
          <p:cNvPr id="2" name="P_3_BD#0e4bd8f9e?colgroup=4,7,10,4,6&amp;vbadefaultcenterpage=1&amp;parentnodeid=205aee291&amp;vbahtmlprocessed=1&amp;bbb=1"/>
          <p:cNvSpPr txBox="1"/>
          <p:nvPr/>
        </p:nvSpPr>
        <p:spPr>
          <a:xfrm>
            <a:off x="9100312" y="2114849"/>
            <a:ext cx="2540000" cy="495520"/>
          </a:xfrm>
          <a:prstGeom prst="rect">
            <a:avLst/>
          </a:prstGeom>
          <a:noFill/>
        </p:spPr>
        <p:txBody>
          <a:bodyPr vert="horz" lIns="0" tIns="0" rIns="0" bIns="0" rtlCol="0">
            <a:spAutoFit/>
          </a:bodyPr>
          <a:lstStyle/>
          <a:p>
            <a:pPr algn="r">
              <a:lnSpc>
                <a:spcPct val="150000"/>
              </a:lnSpc>
            </a:pPr>
            <a:r>
              <a:rPr lang="zh-CN" altLang="en-US" sz="2400">
                <a:latin typeface="Times New Roman" panose="02020603050405020304" pitchFamily="34" charset="0"/>
              </a:rPr>
              <a:t>续表</a:t>
            </a:r>
            <a:endParaRPr lang="zh-CN" altLang="en-US" sz="2400">
              <a:latin typeface="Times New Roman" panose="02020603050405020304" pitchFamily="34" charset="0"/>
            </a:endParaRPr>
          </a:p>
        </p:txBody>
      </p:sp>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fc248ed7f.fixed?vbadefaultcenterpage=1&amp;parentnodeid=205aee291&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fc248ed7f.fixed?vbadefaultcenterpage=1&amp;parentnodeid=205aee291&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02d2f88e9?vbadefaultcenterpage=1&amp;parentnodeid=fc248ed7f&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P_5_BD#ca6735aa3?segpoint=1&amp;vbadefaultcenterpage=1&amp;parentnodeid=02d2f88e9&amp;vbahtmlprocessed=1"/>
          <p:cNvSpPr/>
          <p:nvPr/>
        </p:nvSpPr>
        <p:spPr>
          <a:xfrm>
            <a:off x="502920" y="1419448"/>
            <a:ext cx="11183112" cy="49022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数列求和的几种常用方法</a:t>
            </a:r>
            <a:endParaRPr lang="en-US" altLang="zh-CN" sz="2400" dirty="0"/>
          </a:p>
        </p:txBody>
      </p:sp>
      <p:sp>
        <p:nvSpPr>
          <p:cNvPr id="4" name="C_5_BD#a1438fde0?segpoint=1&amp;vbadefaultcenterpage=1&amp;parentnodeid=02d2f88e9&amp;vbahtmlprocessed=1"/>
          <p:cNvSpPr/>
          <p:nvPr/>
        </p:nvSpPr>
        <p:spPr>
          <a:xfrm>
            <a:off x="502920" y="1955579"/>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一、公式法</a:t>
            </a:r>
            <a:endParaRPr lang="en-US" altLang="zh-CN" sz="2600" dirty="0"/>
          </a:p>
        </p:txBody>
      </p:sp>
      <mc:AlternateContent xmlns:mc="http://schemas.openxmlformats.org/markup-compatibility/2006">
        <mc:Choice xmlns:a14="http://schemas.microsoft.com/office/drawing/2010/main" Requires="a14">
          <p:sp>
            <p:nvSpPr>
              <p:cNvPr id="5" name="P_6_BD#40bffd840?vbadefaultcenterpage=1&amp;parentnodeid=a1438fde0&amp;vbahtmlprocessed=1"/>
              <p:cNvSpPr/>
              <p:nvPr/>
            </p:nvSpPr>
            <p:spPr>
              <a:xfrm>
                <a:off x="502920" y="2554891"/>
                <a:ext cx="11183112" cy="3745103"/>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直接利用等差数列、等比数列的前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项和公式求和</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等差数列的前</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项和公式：</a:t>
                </a:r>
                <a:endParaRPr lang="en-US" altLang="zh-CN" sz="2400" dirty="0">
                  <a:solidFill>
                    <a:prstClr val="black"/>
                  </a:solidFill>
                </a:endParaRPr>
              </a:p>
              <a:p>
                <a:pPr lvl="0" latinLnBrk="1">
                  <a:lnSpc>
                    <a:spcPct val="150000"/>
                  </a:lnSpc>
                </a:pP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e>
                        </m:d>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solidFill>
                    <a:prstClr val="black"/>
                  </a:solidFill>
                </a:endParaRPr>
              </a:p>
              <a:p>
                <a:pPr lvl="0" latinLnBrk="1">
                  <a:lnSpc>
                    <a:spcPct val="150000"/>
                  </a:lnSpc>
                </a:pPr>
                <a:r>
                  <a:rPr lang="en-US" altLang="zh-CN" sz="2400" b="1"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等比数列的前</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项和公式：</a:t>
                </a:r>
                <a:endParaRPr lang="en-US" altLang="zh-CN" sz="2400" dirty="0">
                  <a:solidFill>
                    <a:prstClr val="black"/>
                  </a:solidFill>
                </a:endParaRPr>
              </a:p>
              <a:p>
                <a:pPr lvl="0" latinLnBrk="1">
                  <a:lnSpc>
                    <a:spcPct val="110000"/>
                  </a:lnSpc>
                </a:pP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𝑆</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sub>
                                </m:sSub>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e>
                                </m:d>
                              </m:num>
                              <m:den>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den>
                            </m:f>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𝑞</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P_6_BD#40bffd840?vbadefaultcenterpage=1&amp;parentnodeid=a1438fde0&amp;vbahtmlprocessed=1"/>
              <p:cNvSpPr>
                <a:spLocks noRot="1" noChangeAspect="1" noMove="1" noResize="1" noEditPoints="1" noAdjustHandles="1" noChangeArrowheads="1" noChangeShapeType="1" noTextEdit="1"/>
              </p:cNvSpPr>
              <p:nvPr/>
            </p:nvSpPr>
            <p:spPr>
              <a:xfrm>
                <a:off x="502920" y="2554891"/>
                <a:ext cx="11183112" cy="3745103"/>
              </a:xfrm>
              <a:prstGeom prst="rect">
                <a:avLst/>
              </a:prstGeom>
              <a:blipFill rotWithShape="1">
                <a:blip r:embed="rId2"/>
                <a:stretch>
                  <a:fillRect t="-8" r="1" b="4"/>
                </a:stretch>
              </a:blipFill>
            </p:spPr>
            <p:txBody>
              <a:bodyPr/>
              <a:lstStyle/>
              <a:p>
                <a:r>
                  <a:rPr lang="zh-CN" altLang="en-US">
                    <a:noFill/>
                  </a:rPr>
                  <a:t> </a:t>
                </a:r>
              </a:p>
            </p:txBody>
          </p:sp>
        </mc:Fallback>
      </mc:AlternateContent>
    </p:spTree>
  </p:cSld>
  <p:clrMapOvr>
    <a:masterClrMapping/>
  </p:clrMapOvr>
  <p:transition>
    <p:split dir="in"/>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798d616e4?segpoint=1&amp;vbadefaultcenterpage=1&amp;parentnodeid=02d2f88e9&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二、分组求和法与并项求和法</a:t>
            </a:r>
            <a:endParaRPr lang="en-US" altLang="zh-CN" sz="2600" dirty="0"/>
          </a:p>
        </p:txBody>
      </p:sp>
      <p:sp>
        <p:nvSpPr>
          <p:cNvPr id="3" name="P_6_BD#23c0d8f83?segpoint=1&amp;vbadefaultcenterpage=1&amp;parentnodeid=798d616e4&amp;vbahtmlprocessed=1&amp;bbb=1&amp;hasbroken=1"/>
          <p:cNvSpPr/>
          <p:nvPr/>
        </p:nvSpPr>
        <p:spPr>
          <a:xfrm>
            <a:off x="502920" y="1348391"/>
            <a:ext cx="11183112" cy="1038670"/>
          </a:xfrm>
          <a:prstGeom prst="rect">
            <a:avLst/>
          </a:prstGeom>
          <a:noFill/>
        </p:spPr>
        <p:txBody>
          <a:bodyPr wrap="non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若一个数列是由若干个等差数列或等比数列或可求和的数列组成的，则求和时可</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用分组求和法，分别求和后相加减</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4" name="P_6_BD#23c0d8f83?segpoint=1&amp;vbadefaultcenterpage=1&amp;parentnodeid=798d616e4&amp;vbahtmlprocessed=1"/>
              <p:cNvSpPr/>
              <p:nvPr/>
            </p:nvSpPr>
            <p:spPr>
              <a:xfrm>
                <a:off x="502920" y="2453291"/>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形如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的类型，常采用两项合并的方法求解.</a:t>
                </a:r>
                <a:endParaRPr lang="en-US" altLang="zh-CN" sz="2400" dirty="0"/>
              </a:p>
            </p:txBody>
          </p:sp>
        </mc:Choice>
        <mc:Fallback>
          <p:sp>
            <p:nvSpPr>
              <p:cNvPr id="4" name="P_6_BD#23c0d8f83?segpoint=1&amp;vbadefaultcenterpage=1&amp;parentnodeid=798d616e4&amp;vbahtmlprocessed=1"/>
              <p:cNvSpPr>
                <a:spLocks noRot="1" noChangeAspect="1" noMove="1" noResize="1" noEditPoints="1" noAdjustHandles="1" noChangeArrowheads="1" noChangeShapeType="1" noTextEdit="1"/>
              </p:cNvSpPr>
              <p:nvPr/>
            </p:nvSpPr>
            <p:spPr>
              <a:xfrm>
                <a:off x="502920" y="2453291"/>
                <a:ext cx="11183112" cy="490030"/>
              </a:xfrm>
              <a:prstGeom prst="rect">
                <a:avLst/>
              </a:prstGeom>
              <a:blipFill rotWithShape="1">
                <a:blip r:embed="rId1"/>
                <a:stretch>
                  <a:fillRect t="-58" r="1" b="-11902"/>
                </a:stretch>
              </a:blipFill>
            </p:spPr>
            <p:txBody>
              <a:bodyPr/>
              <a:lstStyle/>
              <a:p>
                <a:r>
                  <a:rPr lang="zh-CN" altLang="en-US">
                    <a:noFill/>
                  </a:rPr>
                  <a:t> </a:t>
                </a:r>
              </a:p>
            </p:txBody>
          </p:sp>
        </mc:Fallback>
      </mc:AlternateContent>
    </p:spTree>
  </p:cSld>
  <p:clrMapOvr>
    <a:masterClrMapping/>
  </p:clrMapOvr>
  <p:transition>
    <p:split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53f18c851?segpoint=1&amp;vbadefaultcenterpage=1&amp;parentnodeid=02d2f88e9&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三、错位相减法</a:t>
            </a:r>
            <a:endParaRPr lang="en-US" altLang="zh-CN" sz="2600" dirty="0"/>
          </a:p>
        </p:txBody>
      </p:sp>
      <mc:AlternateContent xmlns:mc="http://schemas.openxmlformats.org/markup-compatibility/2006">
        <mc:Choice xmlns:a14="http://schemas.microsoft.com/office/drawing/2010/main" Requires="a14">
          <p:sp>
            <p:nvSpPr>
              <p:cNvPr id="3" name="P_6_BD#a38e7e09c?vbadefaultcenterpage=1&amp;parentnodeid=53f18c851&amp;vbahtmlprocessed=1&amp;bbb=1&amp;hasbroken=1"/>
              <p:cNvSpPr/>
              <p:nvPr/>
            </p:nvSpPr>
            <p:spPr>
              <a:xfrm>
                <a:off x="502920" y="1348391"/>
                <a:ext cx="11183112" cy="1038670"/>
              </a:xfrm>
              <a:prstGeom prst="rect">
                <a:avLst/>
              </a:prstGeom>
              <a:noFill/>
            </p:spPr>
            <p:txBody>
              <a:bodyPr wrap="non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如果一个数列的各项是由一个等差数列和一个等比数列的对应项之积构成的</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，那么</a:t>
                </a:r>
                <a:endPar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这个数列的前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项和即可用此法来求，如等比数列的前</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𝑛</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项和公式就是用此法推导的.</a:t>
                </a:r>
                <a:endParaRPr lang="en-US" altLang="zh-CN" sz="2400" dirty="0"/>
              </a:p>
            </p:txBody>
          </p:sp>
        </mc:Choice>
        <mc:Fallback>
          <p:sp>
            <p:nvSpPr>
              <p:cNvPr id="3" name="P_6_BD#a38e7e09c?vbadefaultcenterpage=1&amp;parentnodeid=53f18c851&amp;vbahtmlprocessed=1&amp;bbb=1&amp;hasbroken=1"/>
              <p:cNvSpPr>
                <a:spLocks noRot="1" noChangeAspect="1" noMove="1" noResize="1" noEditPoints="1" noAdjustHandles="1" noChangeArrowheads="1" noChangeShapeType="1" noTextEdit="1"/>
              </p:cNvSpPr>
              <p:nvPr/>
            </p:nvSpPr>
            <p:spPr>
              <a:xfrm>
                <a:off x="502920" y="1348391"/>
                <a:ext cx="11183112" cy="1038670"/>
              </a:xfrm>
              <a:prstGeom prst="rect">
                <a:avLst/>
              </a:prstGeom>
              <a:blipFill rotWithShape="1">
                <a:blip r:embed="rId1"/>
                <a:stretch>
                  <a:fillRect t="-28" r="1" b="-5615"/>
                </a:stretch>
              </a:blipFill>
            </p:spPr>
            <p:txBody>
              <a:bodyPr/>
              <a:lstStyle/>
              <a:p>
                <a:r>
                  <a:rPr lang="zh-CN" altLang="en-US">
                    <a:noFill/>
                  </a:rPr>
                  <a:t> </a:t>
                </a:r>
              </a:p>
            </p:txBody>
          </p:sp>
        </mc:Fallback>
      </mc:AlternateContent>
    </p:spTree>
  </p:cSld>
  <p:clrMapOvr>
    <a:masterClrMapping/>
  </p:clrMapOvr>
  <p:transition>
    <p:split dir="in"/>
  </p:transition>
</p:sld>
</file>

<file path=ppt/tags/tag1.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9870</Words>
  <Application>WPS 演示</Application>
  <PresentationFormat>宽屏</PresentationFormat>
  <Paragraphs>366</Paragraphs>
  <Slides>35</Slides>
  <Notes>35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35</vt:i4>
      </vt:variant>
    </vt:vector>
  </HeadingPairs>
  <TitlesOfParts>
    <vt:vector size="49" baseType="lpstr">
      <vt:lpstr>Arial</vt:lpstr>
      <vt:lpstr>宋体</vt:lpstr>
      <vt:lpstr>Wingdings</vt:lpstr>
      <vt:lpstr>Times New Roman</vt:lpstr>
      <vt:lpstr>微软雅黑</vt:lpstr>
      <vt:lpstr>Times New Roman</vt:lpstr>
      <vt:lpstr>宋体</vt:lpstr>
      <vt:lpstr>Cambria Math</vt:lpstr>
      <vt:lpstr>Arial Unicode MS</vt:lpstr>
      <vt:lpstr>等线</vt:lpstr>
      <vt:lpstr>MS Mincho</vt:lpstr>
      <vt:lpstr>Segoe Print</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Mr.Lee</cp:lastModifiedBy>
  <cp:revision>6</cp:revision>
  <dcterms:created xsi:type="dcterms:W3CDTF">2023-12-21T12:15:00Z</dcterms:created>
  <dcterms:modified xsi:type="dcterms:W3CDTF">2024-01-11T01:18:23Z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C4C22FFF4E824710A430B02B845FD6E1_12</vt:lpwstr>
  </property>
  <property fmtid="{D5CDD505-2E9C-101B-9397-08002B2CF9AE}" pid="3" name="KSOProductBuildVer">
    <vt:lpwstr>2052-12.1.0.15990</vt:lpwstr>
  </property>
</Properties>
</file>