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89" r:id="rId37"/>
    <p:sldId id="290" r:id="rId38"/>
    <p:sldId id="291" r:id="rId39"/>
    <p:sldId id="292" r:id="rId40"/>
  </p:sldIdLst>
  <p:sldSz cx="12192000" cy="6858000"/>
  <p:notesSz cx="6858000" cy="12192000"/>
  <p:custDataLst>
    <p:tags r:id="rId4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71cab2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52A53A4-8508-4A9F-9972-8BA2B99BBD2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71cab2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2E98F90-6810-42B5-B7B9-49776E44D34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71cab2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CA06006-69E9-4191-8C35-3E5CF229EF7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71cab2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B163813-684A-45F3-B9AB-74EC79479B8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9476F5E-B48D-4E7B-8828-0322DAE5496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71cab2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6598957-DC51-4C36-A124-8F4AED3CA7A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0_1#5d4d4752d?vbadefaultcenterpage=1&amp;parentnodeid=5b0807649&amp;vbahtmlprocessed=1&amp;bbb=1&amp;hasbroken=1"/>
              <p:cNvSpPr/>
              <p:nvPr/>
            </p:nvSpPr>
            <p:spPr>
              <a:xfrm>
                <a:off x="502920" y="2779060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0_1#5d4d4752d?vbadefaultcenterpage=1&amp;parentnodeid=5b08076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060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9" r="1" b="-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11_1#5d4d4752d.blank?vbadefaultcenterpage=1&amp;parentnodeid=5b0807649&amp;vbapositionanswer=5&amp;vbahtmlprocessed=1"/>
          <p:cNvSpPr/>
          <p:nvPr/>
        </p:nvSpPr>
        <p:spPr>
          <a:xfrm>
            <a:off x="9898952" y="3289600"/>
            <a:ext cx="8302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1994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EX.12_1#5d4d4752d?vbadefaultcenterpage=1&amp;parentnodeid=5b0807649&amp;vbahtmlprocessed=1"/>
              <p:cNvSpPr/>
              <p:nvPr/>
            </p:nvSpPr>
            <p:spPr>
              <a:xfrm>
                <a:off x="502920" y="3876910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易错点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】忽视对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的符号的分类讨论致错.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EX.12_1#5d4d4752d?vbadefaultcenterpage=1&amp;parentnodeid=5b08076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6910"/>
                <a:ext cx="11183112" cy="490030"/>
              </a:xfrm>
              <a:prstGeom prst="rect">
                <a:avLst/>
              </a:prstGeom>
              <a:blipFill rotWithShape="1">
                <a:blip r:embed="rId2"/>
                <a:stretch>
                  <a:fillRect t="-48" r="1" b="-1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3_1#5d4d4752d?vbadefaultcenterpage=1&amp;parentnodeid=5b0807649&amp;vbahtmlprocessed=1&amp;bbb=1&amp;hasbroken=1"/>
              <p:cNvSpPr/>
              <p:nvPr/>
            </p:nvSpPr>
            <p:spPr>
              <a:xfrm>
                <a:off x="502920" y="756000"/>
                <a:ext cx="11183112" cy="5577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，两式相减得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,公比为2的等比数列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1994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3_1#5d4d4752d?vbadefaultcenterpage=1&amp;parentnodeid=5b08076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7707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a97ba7f5?vbadefaultcenterpage=1&amp;parentnodeid=91a0569b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14_1#5a9d33425?vbadefaultcenterpage=1&amp;parentnodeid=2a97ba7f5&amp;vbahtmlprocessed=1&amp;bbb=1&amp;hasbroken=1"/>
              <p:cNvSpPr/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（人教A版选修②P56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T10改编）已知等差数列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14_1#5a9d33425?vbadefaultcenterpage=1&amp;parentnodeid=2a97ba7f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18" r="1" b="-5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15_1#5a9d33425.blank?vbadefaultcenterpage=1&amp;parentnodeid=2a97ba7f5&amp;vbapositionanswer=6&amp;vbahtmlprocessed=1"/>
              <p:cNvSpPr/>
              <p:nvPr/>
            </p:nvSpPr>
            <p:spPr>
              <a:xfrm>
                <a:off x="553720" y="2501551"/>
                <a:ext cx="220040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15_1#5a9d33425.blank?vbadefaultcenterpage=1&amp;parentnodeid=2a97ba7f5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501551"/>
                <a:ext cx="2200402" cy="353441"/>
              </a:xfrm>
              <a:prstGeom prst="rect">
                <a:avLst/>
              </a:prstGeom>
              <a:blipFill rotWithShape="1">
                <a:blip r:embed="rId2"/>
                <a:stretch>
                  <a:fillRect t="-81" r="6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6_1#5a9d33425?vbadefaultcenterpage=1&amp;parentnodeid=2a97ba7f5&amp;vbahtmlprocessed=1&amp;bbb=1&amp;hasbroken=1"/>
              <p:cNvSpPr/>
              <p:nvPr/>
            </p:nvSpPr>
            <p:spPr>
              <a:xfrm>
                <a:off x="502920" y="756000"/>
                <a:ext cx="11183112" cy="5533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①②解得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−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=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1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+⋯+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−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−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=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1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1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−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6_1#5a9d33425?vbadefaultcenterpage=1&amp;parentnodeid=2a97ba7f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33200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17_1#b59118425?vbadefaultcenterpage=1&amp;parentnodeid=2a97ba7f5&amp;vbahtmlprocessed=1&amp;bbb=1&amp;hasbroken=1"/>
              <p:cNvSpPr/>
              <p:nvPr/>
            </p:nvSpPr>
            <p:spPr>
              <a:xfrm>
                <a:off x="502920" y="1895679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（人教A版选修②P37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例9改编）设等比数列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17_1#b59118425?vbadefaultcenterpage=1&amp;parentnodeid=2a97ba7f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5679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0" r="1" b="-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18_1#b59118425.bracket?vbadefaultcenterpage=1&amp;parentnodeid=2a97ba7f5&amp;vbapositionanswer=7&amp;vbahtmlprocessed=1"/>
          <p:cNvSpPr/>
          <p:nvPr/>
        </p:nvSpPr>
        <p:spPr>
          <a:xfrm>
            <a:off x="4378135" y="2444320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6_BD.19_1#b59118425.choices?vbadefaultcenterpage=1&amp;parentnodeid=2a97ba7f5&amp;vbahtmlprocessed=1"/>
          <p:cNvSpPr/>
          <p:nvPr/>
        </p:nvSpPr>
        <p:spPr>
          <a:xfrm>
            <a:off x="502920" y="2937587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976245" algn="l"/>
                <a:tab pos="5775325" algn="l"/>
                <a:tab pos="85744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..144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B..81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C..45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..63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20_1#b59118425?vbadefaultcenterpage=1&amp;parentnodeid=2a97ba7f5&amp;vbahtmlprocessed=1&amp;bbb=1&amp;hasbroken=1"/>
              <p:cNvSpPr/>
              <p:nvPr/>
            </p:nvSpPr>
            <p:spPr>
              <a:xfrm>
                <a:off x="502920" y="3432887"/>
                <a:ext cx="11183112" cy="18174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由等比数列的性质可知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成新的等比数列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，设这个新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20_1#b59118425?vbadefaultcenterpage=1&amp;parentnodeid=2a97ba7f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2887"/>
                <a:ext cx="11183112" cy="1817434"/>
              </a:xfrm>
              <a:prstGeom prst="rect">
                <a:avLst/>
              </a:prstGeom>
              <a:blipFill rotWithShape="1">
                <a:blip r:embed="rId2"/>
                <a:stretch>
                  <a:fillRect t="-4" r="1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52c92e7f?vbadefaultcenterpage=1&amp;parentnodeid=91a0569b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21_1#f5f3931a7?vbadefaultcenterpage=1&amp;parentnodeid=252c92e7f&amp;vbahtmlprocessed=1&amp;bbb=1&amp;hasbroken=1"/>
              <p:cNvSpPr/>
              <p:nvPr/>
            </p:nvSpPr>
            <p:spPr>
              <a:xfrm>
                <a:off x="502920" y="1348391"/>
                <a:ext cx="11183112" cy="15930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（2021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设正整数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21_1#f5f3931a7?vbadefaultcenterpage=1&amp;parentnodeid=252c92e7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593025"/>
              </a:xfrm>
              <a:prstGeom prst="rect">
                <a:avLst/>
              </a:prstGeom>
              <a:blipFill rotWithShape="1">
                <a:blip r:embed="rId1"/>
                <a:stretch>
                  <a:fillRect t="-18" r="1" b="-5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2_1#f5f3931a7.bracket?vbadefaultcenterpage=1&amp;parentnodeid=252c92e7f&amp;vbapositionanswer=8&amp;vbahtmlprocessed=1"/>
          <p:cNvSpPr/>
          <p:nvPr/>
        </p:nvSpPr>
        <p:spPr>
          <a:xfrm>
            <a:off x="4718431" y="2455387"/>
            <a:ext cx="8826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23_1#f5f3931a7.choices?vbadefaultcenterpage=1&amp;parentnodeid=252c92e7f&amp;vbahtmlprocessed=1"/>
              <p:cNvSpPr/>
              <p:nvPr/>
            </p:nvSpPr>
            <p:spPr>
              <a:xfrm>
                <a:off x="502920" y="2943448"/>
                <a:ext cx="11183112" cy="1027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23_1#f5f3931a7.choices?vbadefaultcenterpage=1&amp;parentnodeid=252c92e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1027875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24_1#f5f3931a7?vbadefaultcenterpage=1&amp;parentnodeid=252c92e7f&amp;vbahtmlprocessed=1&amp;bbb=1&amp;hasbroken=1"/>
              <p:cNvSpPr/>
              <p:nvPr/>
            </p:nvSpPr>
            <p:spPr>
              <a:xfrm>
                <a:off x="502920" y="756000"/>
                <a:ext cx="11183112" cy="5579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24_1#f5f3931a7?vbadefaultcenterpage=1&amp;parentnodeid=252c92e7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79999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5fb18647.fixed?vbadefaultcenterpage=1&amp;parentnodeid=871cab26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65fb18647.fixed?vbadefaultcenterpage=1&amp;parentnodeid=871cab26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ca5651392?vbadefaultcenterpage=1&amp;parentnodeid=65fb18647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等差、等比数列的综合问题［师生共研］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25_1#21aeac48a?vbadefaultcenterpage=1&amp;parentnodeid=ca5651392&amp;vbahtmlprocessed=1&amp;bbb=1&amp;hasbroken=1"/>
              <p:cNvSpPr/>
              <p:nvPr/>
            </p:nvSpPr>
            <p:spPr>
              <a:xfrm>
                <a:off x="502920" y="1388362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上海模拟）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25_1#21aeac48a?vbadefaultcenterpage=1&amp;parentnodeid=ca565139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24" r="1" b="-7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25_2#21aeac48a?segpoint=1&amp;vbadefaultcenterpage=1&amp;parentnodeid=ca5651392&amp;vbahtmlprocessed=1"/>
              <p:cNvSpPr/>
              <p:nvPr/>
            </p:nvSpPr>
            <p:spPr>
              <a:xfrm>
                <a:off x="502920" y="24913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25_2#21aeac48a?segpoint=1&amp;vbadefaultcenterpage=1&amp;parentnodeid=ca565139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1391"/>
                <a:ext cx="11183112" cy="490030"/>
              </a:xfrm>
              <a:prstGeom prst="rect">
                <a:avLst/>
              </a:prstGeom>
              <a:blipFill rotWithShape="1">
                <a:blip r:embed="rId2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BD.25_3#21aeac48a?segpoint=1&amp;vbadefaultcenterpage=1&amp;parentnodeid=ca5651392&amp;vbahtmlprocessed=1&amp;bbb=1&amp;hasbroken=1"/>
              <p:cNvSpPr/>
              <p:nvPr/>
            </p:nvSpPr>
            <p:spPr>
              <a:xfrm>
                <a:off x="502920" y="29815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（2）是否存在常数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，使得对一切正整数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成立？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若存在，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的值；若不存在，说明理由.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BD.25_3#21aeac48a?segpoint=1&amp;vbadefaultcenterpage=1&amp;parentnodeid=ca565139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548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6_1#21aeac48a?vbadefaultcenterpage=1&amp;parentnodeid=ca5651392&amp;vbahtmlprocessed=1&amp;bbb=1&amp;hasbroken=1"/>
              <p:cNvSpPr/>
              <p:nvPr/>
            </p:nvSpPr>
            <p:spPr>
              <a:xfrm>
                <a:off x="502920" y="1932986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满足上式，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6_1#21aeac48a?vbadefaultcenterpage=1&amp;parentnodeid=ca565139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2986"/>
                <a:ext cx="11183112" cy="3229229"/>
              </a:xfrm>
              <a:prstGeom prst="rect">
                <a:avLst/>
              </a:prstGeom>
              <a:blipFill rotWithShape="1">
                <a:blip r:embed="rId1"/>
                <a:stretch>
                  <a:fillRect t="-1" r="-3429" b="-3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6_2#21aeac48a?vbadefaultcenterpage=1&amp;parentnodeid=ca5651392&amp;vbahtmlprocessed=1&amp;bbb=1&amp;hasbroken=1"/>
              <p:cNvSpPr/>
              <p:nvPr/>
            </p:nvSpPr>
            <p:spPr>
              <a:xfrm>
                <a:off x="502920" y="796557"/>
                <a:ext cx="11183112" cy="54893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（2）存在.因为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是以8为首项，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为公比的等比数列，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，要使对一切正整数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故存在常数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时，对一切正整数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6_2#21aeac48a?vbadefaultcenterpage=1&amp;parentnodeid=ca565139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6557"/>
                <a:ext cx="11183112" cy="5489385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7ab640518?vbadefaultcenterpage=1&amp;parentnodeid=ca5651392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8054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7ab640518?vbadefaultcenterpage=1&amp;parentnodeid=ca5651392&amp;vbahtmlprocessed=1&amp;bbb=1&amp;hasbroken=1"/>
          <p:cNvSpPr/>
          <p:nvPr/>
        </p:nvSpPr>
        <p:spPr>
          <a:xfrm>
            <a:off x="502920" y="2206829"/>
            <a:ext cx="11183112" cy="32332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等差数列、等比数列综合问题的解题策略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分析已知条件和求解目标，为最终解决问题设置中间问题，例如求和需要先求出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通项、求通项需要先求出首项和公差（公比）等，确定解题的顺序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注意细节：在等差数列与等比数列综合问题中，若等比数列的公比不能确定，则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要看其是否有等于1的可能，在数列的通项问题中第一项和后面的项能否用同一个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公式表示等，这些细节对解题的影响也是巨大的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d8d9878f?vbadefaultcenterpage=1&amp;parentnodeid=ca565139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M_6_BD.27_1#8f36ab3c1?vbadefaultcenterpage=1&amp;parentnodeid=7d8d9878f&amp;vbahtmlprocessed=1&amp;bbb=1&amp;hasbroken=1"/>
              <p:cNvSpPr/>
              <p:nvPr/>
            </p:nvSpPr>
            <p:spPr>
              <a:xfrm>
                <a:off x="502920" y="1546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滨州模拟）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QM_6_BD.27_1#8f36ab3c1?vbadefaultcenterpage=1&amp;parentnodeid=7d8d9878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7_BD.28_1#aa93a22f6?vbadefaultcenterpage=1&amp;parentnodeid=8f36ab3c1&amp;vbahtmlprocessed=1"/>
              <p:cNvSpPr/>
              <p:nvPr/>
            </p:nvSpPr>
            <p:spPr>
              <a:xfrm>
                <a:off x="502920" y="26437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7_BD.28_1#aa93a22f6?vbadefaultcenterpage=1&amp;parentnodeid=8f36ab3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379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7_AS.29_1#aa93a22f6?vbadefaultcenterpage=1&amp;parentnodeid=8f36ab3c1&amp;vbahtmlprocessed=1&amp;bbb=1&amp;hasbroken=1"/>
              <p:cNvSpPr/>
              <p:nvPr/>
            </p:nvSpPr>
            <p:spPr>
              <a:xfrm>
                <a:off x="502920" y="313394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7_AS.29_1#aa93a22f6?vbadefaultcenterpage=1&amp;parentnodeid=8f36ab3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3948"/>
                <a:ext cx="11183112" cy="1583309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30_1#15a3974c5?vbadefaultcenterpage=1&amp;parentnodeid=8f36ab3c1&amp;vbahtmlprocessed=1&amp;bbb=1&amp;hasbroken=1"/>
              <p:cNvSpPr/>
              <p:nvPr/>
            </p:nvSpPr>
            <p:spPr>
              <a:xfrm>
                <a:off x="502920" y="1830973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中不在数列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中的项按从小到大的顺序排列构成数列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30_1#15a3974c5?vbadefaultcenterpage=1&amp;parentnodeid=8f36ab3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73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26" r="1" b="-5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31_1#15a3974c5?vbadefaultcenterpage=1&amp;parentnodeid=8f36ab3c1&amp;vbahtmlprocessed=1&amp;bbb=1&amp;hasbroken=1"/>
              <p:cNvSpPr/>
              <p:nvPr/>
            </p:nvSpPr>
            <p:spPr>
              <a:xfrm>
                <a:off x="502920" y="2872880"/>
                <a:ext cx="11183112" cy="24421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由（1）得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.设数列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p>
                        </m:sSup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sup>
                        </m:sSup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128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的前100项是由数列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的前107项去掉数列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项后构成的，所以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214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11302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31_1#15a3974c5?vbadefaultcenterpage=1&amp;parentnodeid=8f36ab3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2880"/>
                <a:ext cx="11183112" cy="2442147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4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7a6b4ef2f?vbadefaultcenterpage=1&amp;parentnodeid=65fb18647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数列与其他知识的交汇问题［多维探究］</a:t>
            </a:r>
            <a:endParaRPr lang="en-US" altLang="zh-CN" sz="2800" dirty="0"/>
          </a:p>
        </p:txBody>
      </p:sp>
      <p:pic>
        <p:nvPicPr>
          <p:cNvPr id="3" name="C_5_BD#c7b805acb?vbadefaultcenterpage=1&amp;parentnodeid=7a6b4ef2f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c7b805acb?vbadefaultcenterpage=1&amp;parentnodeid=7a6b4ef2f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数列与不等式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32_1#99ec8958d?vbadefaultcenterpage=1&amp;parentnodeid=c7b805acb&amp;vbahtmlprocessed=1&amp;bbb=1&amp;hasbroken=1"/>
              <p:cNvSpPr/>
              <p:nvPr/>
            </p:nvSpPr>
            <p:spPr>
              <a:xfrm>
                <a:off x="502920" y="1927448"/>
                <a:ext cx="11183112" cy="13402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是公差为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32_1#99ec8958d?vbadefaultcenterpage=1&amp;parentnodeid=c7b805a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1340231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10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6_BD.32_2#99ec8958d?segpoint=1&amp;vbadefaultcenterpage=1&amp;parentnodeid=c7b805acb&amp;vbahtmlprocessed=1"/>
              <p:cNvSpPr/>
              <p:nvPr/>
            </p:nvSpPr>
            <p:spPr>
              <a:xfrm>
                <a:off x="502920" y="33295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6_BD.32_2#99ec8958d?segpoint=1&amp;vbadefaultcenterpage=1&amp;parentnodeid=c7b805a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959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6_BD.32_3#99ec8958d?segpoint=1&amp;vbadefaultcenterpage=1&amp;parentnodeid=c7b805acb&amp;vbahtmlprocessed=1"/>
              <p:cNvSpPr/>
              <p:nvPr/>
            </p:nvSpPr>
            <p:spPr>
              <a:xfrm>
                <a:off x="502920" y="3819748"/>
                <a:ext cx="11183112" cy="77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（2）求证：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6_BD.32_3#99ec8958d?segpoint=1&amp;vbadefaultcenterpage=1&amp;parentnodeid=c7b805a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9748"/>
                <a:ext cx="11183112" cy="775208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9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3_1#99ec8958d?vbadefaultcenterpage=1&amp;parentnodeid=c7b805acb&amp;vbahtmlprocessed=1&amp;bbb=1&amp;hasbroken=1"/>
              <p:cNvSpPr/>
              <p:nvPr/>
            </p:nvSpPr>
            <p:spPr>
              <a:xfrm>
                <a:off x="502920" y="1005505"/>
                <a:ext cx="11183112" cy="38017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是公差为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的等差数列，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,整理得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也成立，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3_1#99ec8958d?vbadefaultcenterpage=1&amp;parentnodeid=c7b805a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5505"/>
                <a:ext cx="11183112" cy="3801745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6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AS.33_2#99ec8958d?vbadefaultcenterpage=1&amp;parentnodeid=c7b805acb&amp;vbahtmlprocessed=1"/>
              <p:cNvSpPr/>
              <p:nvPr/>
            </p:nvSpPr>
            <p:spPr>
              <a:xfrm>
                <a:off x="502920" y="4993177"/>
                <a:ext cx="11183112" cy="128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AS.33_2#99ec8958d?vbadefaultcenterpage=1&amp;parentnodeid=c7b805a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93177"/>
                <a:ext cx="11183112" cy="1283843"/>
              </a:xfrm>
              <a:prstGeom prst="rect">
                <a:avLst/>
              </a:prstGeom>
              <a:blipFill rotWithShape="1">
                <a:blip r:embed="rId2"/>
                <a:stretch>
                  <a:fillRect t="-1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78619c47?vbadefaultcenterpage=1&amp;parentnodeid=c7b805acb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e78619c47?vbadefaultcenterpage=1&amp;parentnodeid=c7b805acb&amp;vbahtmlprocessed=1&amp;bbb=1&amp;hasbroken=1"/>
          <p:cNvSpPr/>
          <p:nvPr/>
        </p:nvSpPr>
        <p:spPr>
          <a:xfrm>
            <a:off x="502920" y="3316809"/>
            <a:ext cx="11183112" cy="1038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数列与不等式的结合，不仅应熟练掌握数列的通项公式、求和公式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，还要灵活运用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不等式证明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、不等式恒成立问题的处理方法.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c6f57d1f?vbadefaultcenterpage=1&amp;parentnodeid=7a6b4ef2f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4c6f57d1f?vbadefaultcenterpage=1&amp;parentnodeid=7a6b4ef2f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数列与函数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34_1#62e8e25fc?vbadefaultcenterpage=1&amp;parentnodeid=4c6f57d1f&amp;vbahtmlprocessed=1&amp;bbb=1&amp;hasbroken=1"/>
              <p:cNvSpPr/>
              <p:nvPr/>
            </p:nvSpPr>
            <p:spPr>
              <a:xfrm>
                <a:off x="502920" y="1289908"/>
                <a:ext cx="11183112" cy="12659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是各项都为正整数的等比数列，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的等差中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34_1#62e8e25fc?vbadefaultcenterpage=1&amp;parentnodeid=4c6f57d1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265936"/>
              </a:xfrm>
              <a:prstGeom prst="rect">
                <a:avLst/>
              </a:prstGeom>
              <a:blipFill rotWithShape="1">
                <a:blip r:embed="rId2"/>
                <a:stretch>
                  <a:fillRect t="-18" r="-521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34_2#62e8e25fc?segpoint=1&amp;vbadefaultcenterpage=1&amp;parentnodeid=4c6f57d1f&amp;vbahtmlprocessed=1"/>
              <p:cNvSpPr/>
              <p:nvPr/>
            </p:nvSpPr>
            <p:spPr>
              <a:xfrm>
                <a:off x="502920" y="261585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的通项公式;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34_2#62e8e25fc?segpoint=1&amp;vbadefaultcenterpage=1&amp;parentnodeid=4c6f57d1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585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6_BD.34_3#62e8e25fc?segpoint=1&amp;vbadefaultcenterpage=1&amp;parentnodeid=4c6f57d1f&amp;vbahtmlprocessed=1"/>
              <p:cNvSpPr/>
              <p:nvPr/>
            </p:nvSpPr>
            <p:spPr>
              <a:xfrm>
                <a:off x="502920" y="3106008"/>
                <a:ext cx="11183112" cy="721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6_BD.34_3#62e8e25fc?segpoint=1&amp;vbadefaultcenterpage=1&amp;parentnodeid=4c6f57d1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6008"/>
                <a:ext cx="11183112" cy="721678"/>
              </a:xfrm>
              <a:prstGeom prst="rect">
                <a:avLst/>
              </a:prstGeom>
              <a:blipFill rotWithShape="1">
                <a:blip r:embed="rId4"/>
                <a:stretch>
                  <a:fillRect t="-31" r="1" b="-9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5_1#62e8e25fc?vbadefaultcenterpage=1&amp;parentnodeid=4c6f57d1f&amp;vbahtmlprocessed=1&amp;bbb=1&amp;hasbroken=1"/>
              <p:cNvSpPr/>
              <p:nvPr/>
            </p:nvSpPr>
            <p:spPr>
              <a:xfrm>
                <a:off x="502920" y="1702322"/>
                <a:ext cx="11183112" cy="36905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的等差中项，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是以2为首项，2为公比的等比数列，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5_1#62e8e25fc?vbadefaultcenterpage=1&amp;parentnodeid=4c6f57d1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2322"/>
                <a:ext cx="11183112" cy="3690557"/>
              </a:xfrm>
              <a:prstGeom prst="rect">
                <a:avLst/>
              </a:prstGeom>
              <a:blipFill rotWithShape="1">
                <a:blip r:embed="rId1"/>
                <a:stretch>
                  <a:fillRect t="-14" r="1" b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5_2#62e8e25fc?vbadefaultcenterpage=1&amp;parentnodeid=4c6f57d1f&amp;vbahtmlprocessed=1&amp;bbb=1&amp;hasbroken=1"/>
              <p:cNvSpPr/>
              <p:nvPr/>
            </p:nvSpPr>
            <p:spPr>
              <a:xfrm>
                <a:off x="502920" y="1153396"/>
                <a:ext cx="11183112" cy="4775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5_2#62e8e25fc?vbadefaultcenterpage=1&amp;parentnodeid=4c6f57d1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3396"/>
                <a:ext cx="11183112" cy="4775708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71cab26c.fixed?vbadefaultcenterpage=1&amp;parentnodeid=47d8bd8e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基础课35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数列的综合问题</a:t>
            </a:r>
            <a:endParaRPr lang="en-US" altLang="zh-CN" sz="4000" dirty="0"/>
          </a:p>
        </p:txBody>
      </p:sp>
      <p:pic>
        <p:nvPicPr>
          <p:cNvPr id="3" name="C_0#871cab26c?linknodeid=41cf2d15f&amp;catalogrefid=41cf2d15f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871cab26c?linknodeid=41cf2d15f&amp;catalogrefid=41cf2d15f&amp;parentnodeid=47d8bd8ec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871cab26c?linknodeid=65fb18647&amp;catalogrefid=65fb18647&amp;parentnodeid=47d8bd8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871cab26c?linknodeid=65fb18647&amp;catalogrefid=65fb18647&amp;parentnodeid=47d8bd8ec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51ac8649?vbadefaultcenterpage=1&amp;parentnodeid=4c6f57d1f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51ac8649?vbadefaultcenterpage=1&amp;parentnodeid=4c6f57d1f&amp;vbahtmlprocessed=1&amp;bbb=1&amp;hasbroken=1"/>
          <p:cNvSpPr/>
          <p:nvPr/>
        </p:nvSpPr>
        <p:spPr>
          <a:xfrm>
            <a:off x="502920" y="3316809"/>
            <a:ext cx="11183112" cy="1038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解题时要注意数列与函数的内在联系，灵活运用函数的思想求解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.在求解过程中往往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会遇到数列的求和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、和的最值问题，利用函数性质或不等式性质求解较为常规.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76d877f4?vbadefaultcenterpage=1&amp;parentnodeid=7a6b4ef2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BD.36_1#18b2ce40d?segpoint=1&amp;vbadefaultcenterpage=1&amp;parentnodeid=b76d877f4&amp;vbahtmlprocessed=1"/>
              <p:cNvSpPr/>
              <p:nvPr/>
            </p:nvSpPr>
            <p:spPr>
              <a:xfrm>
                <a:off x="502920" y="14194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设递增等差数列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BD.36_1#18b2ce40d?segpoint=1&amp;vbadefaultcenterpage=1&amp;parentnodeid=b76d877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10248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36_2#18b2ce40d?segpoint=1&amp;vbadefaultcenterpage=1&amp;parentnodeid=b76d877f4&amp;vbahtmlprocessed=1"/>
              <p:cNvSpPr/>
              <p:nvPr/>
            </p:nvSpPr>
            <p:spPr>
              <a:xfrm>
                <a:off x="502920" y="21306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36_2#18b2ce40d?segpoint=1&amp;vbadefaultcenterpage=1&amp;parentnodeid=b76d877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0648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36_3#18b2ce40d?segpoint=1&amp;vbadefaultcenterpage=1&amp;parentnodeid=b76d877f4&amp;vbahtmlprocessed=1"/>
              <p:cNvSpPr/>
              <p:nvPr/>
            </p:nvSpPr>
            <p:spPr>
              <a:xfrm>
                <a:off x="502920" y="2625948"/>
                <a:ext cx="11183112" cy="63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,试确定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的大小关系，并给出证明.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36_3#18b2ce40d?segpoint=1&amp;vbadefaultcenterpage=1&amp;parentnodeid=b76d877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5948"/>
                <a:ext cx="11183112" cy="635127"/>
              </a:xfrm>
              <a:prstGeom prst="rect">
                <a:avLst/>
              </a:prstGeom>
              <a:blipFill rotWithShape="1">
                <a:blip r:embed="rId4"/>
                <a:stretch>
                  <a:fillRect t="-35" r="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7_1#18b2ce40d?vbadefaultcenterpage=1&amp;parentnodeid=b76d877f4&amp;vbahtmlprocessed=1&amp;bbb=1&amp;hasbroken=1"/>
              <p:cNvSpPr/>
              <p:nvPr/>
            </p:nvSpPr>
            <p:spPr>
              <a:xfrm>
                <a:off x="502920" y="1144823"/>
                <a:ext cx="11183112" cy="4749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.证明如下：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，易知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37_1#18b2ce40d?vbadefaultcenterpage=1&amp;parentnodeid=b76d877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4823"/>
                <a:ext cx="11183112" cy="4749673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8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7_1#18b2ce40d?vbadefaultcenterpage=1&amp;parentnodeid=b76d877f4&amp;vbahtmlprocessed=1&amp;bbb=1&amp;hasbroken=1"/>
              <p:cNvSpPr/>
              <p:nvPr/>
            </p:nvSpPr>
            <p:spPr>
              <a:xfrm>
                <a:off x="502920" y="2590686"/>
                <a:ext cx="11183112" cy="195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7_1#18b2ce40d?vbadefaultcenterpage=1&amp;parentnodeid=b76d877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0686"/>
                <a:ext cx="11183112" cy="1954975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-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BD.38_1#2f71b40b3?segpoint=1&amp;vbadefaultcenterpage=1&amp;parentnodeid=b76d877f4&amp;vbahtmlprocessed=1&amp;bbb=1&amp;hasbroken=1"/>
              <p:cNvSpPr/>
              <p:nvPr/>
            </p:nvSpPr>
            <p:spPr>
              <a:xfrm>
                <a:off x="502920" y="2259661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浙江模拟）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已知在公差不为零的等差数列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BD.38_1#2f71b40b3?segpoint=1&amp;vbadefaultcenterpage=1&amp;parentnodeid=b76d877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661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32" r="1" b="-5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BD.38_2#2f71b40b3?segpoint=1&amp;vbadefaultcenterpage=1&amp;parentnodeid=b76d877f4&amp;vbahtmlprocessed=1"/>
              <p:cNvSpPr/>
              <p:nvPr/>
            </p:nvSpPr>
            <p:spPr>
              <a:xfrm>
                <a:off x="502920" y="3357512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BD.38_2#2f71b40b3?segpoint=1&amp;vbadefaultcenterpage=1&amp;parentnodeid=b76d877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7512"/>
                <a:ext cx="11183112" cy="490030"/>
              </a:xfrm>
              <a:prstGeom prst="rect">
                <a:avLst/>
              </a:prstGeom>
              <a:blipFill rotWithShape="1">
                <a:blip r:embed="rId2"/>
                <a:stretch>
                  <a:fillRect t="-54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38_3#2f71b40b3?segpoint=1&amp;vbadefaultcenterpage=1&amp;parentnodeid=b76d877f4&amp;vbahtmlprocessed=1&amp;bbb=1&amp;hasbroken=1"/>
              <p:cNvSpPr/>
              <p:nvPr/>
            </p:nvSpPr>
            <p:spPr>
              <a:xfrm>
                <a:off x="502920" y="384766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38_3#2f71b40b3?segpoint=1&amp;vbadefaultcenterpage=1&amp;parentnodeid=b76d877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7669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0" r="-453" b="-7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9_1#2f71b40b3?vbadefaultcenterpage=1&amp;parentnodeid=b76d877f4&amp;vbahtmlprocessed=1"/>
              <p:cNvSpPr/>
              <p:nvPr/>
            </p:nvSpPr>
            <p:spPr>
              <a:xfrm>
                <a:off x="502920" y="1402633"/>
                <a:ext cx="11183112" cy="434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是首项为2，公比为2的等比数列，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9_1#2f71b40b3?vbadefaultcenterpage=1&amp;parentnodeid=b76d877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2633"/>
                <a:ext cx="11183112" cy="4340733"/>
              </a:xfrm>
              <a:prstGeom prst="rect">
                <a:avLst/>
              </a:prstGeom>
              <a:blipFill rotWithShape="1">
                <a:blip r:embed="rId1"/>
                <a:stretch>
                  <a:fillRect t="-13" r="1" b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9_2#2f71b40b3?vbadefaultcenterpage=1&amp;parentnodeid=b76d877f4&amp;vbahtmlprocessed=1&amp;bbb=1&amp;hasbroken=1"/>
              <p:cNvSpPr/>
              <p:nvPr/>
            </p:nvSpPr>
            <p:spPr>
              <a:xfrm>
                <a:off x="502920" y="1623106"/>
                <a:ext cx="11183112" cy="3836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（2）由（1）可得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在其定义域上单调递增，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9_2#2f71b40b3?vbadefaultcenterpage=1&amp;parentnodeid=b76d877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3106"/>
                <a:ext cx="11183112" cy="383628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3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a71ed6b4d?colgroup=4,6,11,4,6&amp;vbadefaultcenterpage=1&amp;parentnodeid=871cab26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1191"/>
              <a:ext cx="11137392" cy="5069840"/>
            </p:xfrm>
            <a:graphic>
              <a:graphicData uri="http://schemas.openxmlformats.org/drawingml/2006/table">
                <a:tbl>
                  <a:tblPr/>
                  <a:tblGrid>
                    <a:gridCol w="1499616"/>
                    <a:gridCol w="2112264"/>
                    <a:gridCol w="3794760"/>
                    <a:gridCol w="1472184"/>
                    <a:gridCol w="225856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比数列的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综合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2022年全国甲卷（文）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数列与其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他知识的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  <a:endParaRPr lang="en-US" altLang="zh-CN" sz="100" b="0" i="0" spc="-990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2020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年新课标Ⅱ卷（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从近几年高考的情况来看，一般以压轴题的形式出现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，属于中档题或较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难题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，命题热点以递推式为载体，常常与不等式、函数、方程交汇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，具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有知识点多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、覆盖面广、综合性强的特点.预计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2025年高考命题情况变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，但应加强对阅读、理解、迁移和运算的训练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a71ed6b4d?colgroup=4,6,11,4,6&amp;vbadefaultcenterpage=1&amp;parentnodeid=871cab26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1191"/>
              <a:ext cx="11137392" cy="5069840"/>
            </p:xfrm>
            <a:graphic>
              <a:graphicData uri="http://schemas.openxmlformats.org/drawingml/2006/table">
                <a:tbl>
                  <a:tblPr/>
                  <a:tblGrid>
                    <a:gridCol w="1499616"/>
                    <a:gridCol w="2112264"/>
                    <a:gridCol w="3794760"/>
                    <a:gridCol w="1472184"/>
                    <a:gridCol w="225856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比数列的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综合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376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数列与其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他知识的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从近几年高考的情况来看，一般以压轴题的形式出现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，属于中档题或较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难题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，命题热点以递推式为载体，常常与不等式、函数、方程交汇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，具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有知识点多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、覆盖面广、综合性强的特点.预计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2025年高考命题情况变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，但应加强对阅读、理解、迁移和运算的训练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1cf2d15f.fixed?vbadefaultcenterpage=1&amp;parentnodeid=871cab26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41cf2d15f.fixed?vbadefaultcenterpage=1&amp;parentnodeid=871cab26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6d66100f?vbadefaultcenterpage=1&amp;parentnodeid=41cf2d15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05970f3b3?segpoint=1&amp;vbadefaultcenterpage=1&amp;parentnodeid=96d66100f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一、数列与函数</a:t>
            </a:r>
            <a:endParaRPr lang="en-US" altLang="zh-CN" sz="2600" dirty="0"/>
          </a:p>
        </p:txBody>
      </p:sp>
      <p:sp>
        <p:nvSpPr>
          <p:cNvPr id="4" name="P_6_BD#36702a39c?vbadefaultcenterpage=1&amp;parentnodeid=05970f3b3&amp;vbahtmlprocessed=1"/>
          <p:cNvSpPr/>
          <p:nvPr/>
        </p:nvSpPr>
        <p:spPr>
          <a:xfrm>
            <a:off x="502920" y="2008791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数列与函数的综合问题主要有以下两类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spc="-1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已知函数条件，解决数列问题，此类问题一般是利用函数的性质、图象研究数列问题</a:t>
            </a:r>
            <a:r>
              <a:rPr lang="en-US" altLang="zh-CN" sz="240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</p:txBody>
      </p:sp>
      <p:sp>
        <p:nvSpPr>
          <p:cNvPr id="6" name="P_6_BD#36702a39c?segpoint=1&amp;vbadefaultcenterpage=1&amp;parentnodeid=05970f3b3&amp;vbahtmlprocessed=1&amp;bbb=1&amp;hasbroken=1"/>
          <p:cNvSpPr/>
          <p:nvPr/>
        </p:nvSpPr>
        <p:spPr>
          <a:xfrm>
            <a:off x="502920" y="3111698"/>
            <a:ext cx="11183112" cy="1038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已知数列条件，解决函数问题，解决此类问题一般要充分利用数列的范围、公式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求和方法等对式子化简变形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5c629876?segpoint=1&amp;vbadefaultcenterpage=1&amp;parentnodeid=96d66100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二、数列中不等式恒成立的问题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30031bddf?vbadefaultcenterpage=1&amp;parentnodeid=85c629876&amp;vbahtmlprocessed=1&amp;bbb=1&amp;hasbroken=1"/>
              <p:cNvSpPr/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数列中有关项或前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项和的恒成立问题，往往转化为数列的最值问题；项或前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的不等关系可以利用不等式的性质或基本不等式求解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30031bddf?vbadefaultcenterpage=1&amp;parentnodeid=85c6298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28" r="1" b="-5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1a0569b8?vbadefaultcenterpage=1&amp;parentnodeid=41cf2d15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5b0807649?vbadefaultcenterpage=1&amp;parentnodeid=91a0569b8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_1#193a64b31?vbadefaultcenterpage=1&amp;parentnodeid=5b0807649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2_1#4f57001c8?vbadefaultcenterpage=1&amp;parentnodeid=193a64b31&amp;vbahtmlprocessed=1&amp;bbb=1&amp;hasbroken=1"/>
              <p:cNvSpPr/>
              <p:nvPr/>
            </p:nvSpPr>
            <p:spPr>
              <a:xfrm>
                <a:off x="502920" y="25116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2_1#4f57001c8?vbadefaultcenterpage=1&amp;parentnodeid=193a64b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648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3_1#4f57001c8.bracket?vbadefaultcenterpage=1&amp;parentnodeid=193a64b31&amp;vbapositionanswer=1&amp;vbahtmlprocessed=1"/>
          <p:cNvSpPr/>
          <p:nvPr/>
        </p:nvSpPr>
        <p:spPr>
          <a:xfrm>
            <a:off x="4962843" y="306028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4_1#644c7d9ab?vbadefaultcenterpage=1&amp;parentnodeid=193a64b31&amp;vbahtmlprocessed=1&amp;bbb=1&amp;hasbroken=1"/>
              <p:cNvSpPr/>
              <p:nvPr/>
            </p:nvSpPr>
            <p:spPr>
              <a:xfrm>
                <a:off x="502920" y="3553048"/>
                <a:ext cx="11183112" cy="13086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成等差数列，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4_1#644c7d9ab?vbadefaultcenterpage=1&amp;parentnodeid=193a64b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1308608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12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5_1#644c7d9ab.bracket?vbadefaultcenterpage=1&amp;parentnodeid=193a64b31&amp;vbapositionanswer=2&amp;vbahtmlprocessed=1"/>
          <p:cNvSpPr/>
          <p:nvPr/>
        </p:nvSpPr>
        <p:spPr>
          <a:xfrm>
            <a:off x="4905058" y="4378802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T_7_BD.6_1#2a5cd8777?vbadefaultcenterpage=1&amp;parentnodeid=193a64b31&amp;vbahtmlprocessed=1&amp;bbb=1&amp;hasbroken=1"/>
              <p:cNvSpPr/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”的充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分不必要条件.(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T_7_BD.6_1#2a5cd8777?vbadefaultcenterpage=1&amp;parentnodeid=193a64b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2" r="1" b="-7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T_7_AN.7_1#2a5cd8777.bracket?vbadefaultcenterpage=1&amp;parentnodeid=193a64b31&amp;vbapositionanswer=3&amp;vbahtmlprocessed=1"/>
          <p:cNvSpPr/>
          <p:nvPr/>
        </p:nvSpPr>
        <p:spPr>
          <a:xfrm>
            <a:off x="2522220" y="3081352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T_7_BD.8_1#804fee1b8?vbadefaultcenterpage=1&amp;parentnodeid=193a64b31&amp;vbahtmlprocessed=1&amp;bbb=1&amp;hasbroken=1"/>
              <p:cNvSpPr/>
              <p:nvPr/>
            </p:nvSpPr>
            <p:spPr>
              <a:xfrm>
                <a:off x="502920" y="3574619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的等差中项是5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T_7_BD.8_1#804fee1b8?vbadefaultcenterpage=1&amp;parentnodeid=193a64b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4619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T_7_AN.9_1#804fee1b8.bracket?vbadefaultcenterpage=1&amp;parentnodeid=193a64b31&amp;vbapositionanswer=4&amp;vbahtmlprocessed=1"/>
          <p:cNvSpPr/>
          <p:nvPr/>
        </p:nvSpPr>
        <p:spPr>
          <a:xfrm>
            <a:off x="4251960" y="412325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9513</Words>
  <Application>WPS 演示</Application>
  <PresentationFormat>宽屏</PresentationFormat>
  <Paragraphs>322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MS Mincho</vt:lpstr>
      <vt:lpstr>Segoe Print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2023-12-21T12:16:00Z</dcterms:created>
  <dcterms:modified xsi:type="dcterms:W3CDTF">2024-01-11T01:38:29Z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BD9E46D506484B7C87C4D183209D831D_12</vt:lpwstr>
  </property>
  <property fmtid="{D5CDD505-2E9C-101B-9397-08002B2CF9AE}" pid="3" name="KSOProductBuildVer">
    <vt:lpwstr>2052-12.1.0.15990</vt:lpwstr>
  </property>
</Properties>
</file>