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12192000"/>
  <p:custDataLst>
    <p:tags r:id="rId2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32a6684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磨尖课05 数列中不等式放缩法的妙用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1833D1F-3691-4B20-B089-CCA628B1E44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32a6684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磨尖课05 数列中不等式放缩法的妙用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7F778D47-535B-4A66-B87B-995D768D7C21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32a6684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磨尖课05 数列中不等式放缩法的妙用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2315014-4B4E-4054-8D96-85A931E20FD1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32a6684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磨尖课05 数列中不等式放缩法的妙用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D58CC61-159C-41D8-8F74-FAD1D1EB0B8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32a6684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磨尖课05 数列中不等式放缩法的妙用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C85B4FC8-556B-4707-A4AD-394799D69A2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3ecd4737efc0009ee51a7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79C9695C-4627-458D-B59C-3EEB2E78C1C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32a6684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磨尖课05 数列中不等式放缩法的妙用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8840BA4-7083-4E1E-ACA9-067F9E9EA1A1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9.png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slide" Target="slide11.xml"/><Relationship Id="rId2" Type="http://schemas.openxmlformats.org/officeDocument/2006/relationships/image" Target="../media/image8.png"/><Relationship Id="rId1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7_2#3ae28d88a?vbadefaultcenterpage=1&amp;parentnodeid=00036d44f&amp;vbahtmlprocessed=1&amp;bbb=1&amp;hasbroken=1"/>
              <p:cNvSpPr/>
              <p:nvPr/>
            </p:nvSpPr>
            <p:spPr>
              <a:xfrm>
                <a:off x="502920" y="1236345"/>
                <a:ext cx="11182985" cy="5332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7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,发现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，说明放缩略大了一点，此时调整成前二项不放缩再证明：</a:t>
                </a:r>
                <a:endParaRPr lang="en-US" altLang="zh-CN" sz="2400" dirty="0"/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是正项数列，所以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是递增数列，即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&lt;⋯&lt;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对任意的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AS.7_2#3ae28d88a?vbadefaultcenterpage=1&amp;parentnodeid=00036d44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36345"/>
                <a:ext cx="11182985" cy="533209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c6be857e5.fixed?vbadefaultcenterpage=1&amp;parentnodeid=32a6684c2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2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磨尖点二</a:t>
            </a:r>
            <a:r>
              <a:rPr lang="en-US" altLang="zh-CN" sz="42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2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先放缩成裂项法通项求和，再求和放缩</a:t>
            </a:r>
            <a:endParaRPr lang="en-US" altLang="zh-CN" sz="4200" dirty="0"/>
          </a:p>
        </p:txBody>
      </p:sp>
      <p:pic>
        <p:nvPicPr>
          <p:cNvPr id="3" name="C_3#c6be857e5.fixed?vbadefaultcenterpage=1&amp;parentnodeid=32a6684c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4_BD.8_1#aa327af39?vbadefaultcenterpage=1&amp;parentnodeid=c6be857e5&amp;vbahtmlprocessed=1"/>
              <p:cNvSpPr/>
              <p:nvPr/>
            </p:nvSpPr>
            <p:spPr>
              <a:xfrm>
                <a:off x="502920" y="2580622"/>
                <a:ext cx="11183112" cy="711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4_BD.8_1#aa327af39?vbadefaultcenterpage=1&amp;parentnodeid=c6be857e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80622"/>
                <a:ext cx="11183112" cy="711264"/>
              </a:xfrm>
              <a:prstGeom prst="rect">
                <a:avLst/>
              </a:prstGeom>
              <a:blipFill rotWithShape="1">
                <a:blip r:embed="rId1"/>
                <a:stretch>
                  <a:fillRect t="-87" r="1" b="-9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4_BD.8_2#aa327af39?segpoint=1&amp;vbadefaultcenterpage=1&amp;parentnodeid=c6be857e5&amp;vbahtmlprocessed=1"/>
              <p:cNvSpPr/>
              <p:nvPr/>
            </p:nvSpPr>
            <p:spPr>
              <a:xfrm>
                <a:off x="502920" y="3294870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的通项公式；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4_BD.8_2#aa327af39?segpoint=1&amp;vbadefaultcenterpage=1&amp;parentnodeid=c6be857e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94870"/>
                <a:ext cx="11183112" cy="490030"/>
              </a:xfrm>
              <a:prstGeom prst="rect">
                <a:avLst/>
              </a:prstGeom>
              <a:blipFill rotWithShape="1">
                <a:blip r:embed="rId2"/>
                <a:stretch>
                  <a:fillRect t="-100" r="1" b="-11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4_BD.8_3#aa327af39?segpoint=1&amp;vbadefaultcenterpage=1&amp;parentnodeid=c6be857e5&amp;vbahtmlprocessed=1"/>
              <p:cNvSpPr/>
              <p:nvPr/>
            </p:nvSpPr>
            <p:spPr>
              <a:xfrm>
                <a:off x="502920" y="3790170"/>
                <a:ext cx="11183112" cy="7752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4_BD.8_3#aa327af39?segpoint=1&amp;vbadefaultcenterpage=1&amp;parentnodeid=c6be857e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90170"/>
                <a:ext cx="11183112" cy="775208"/>
              </a:xfrm>
              <a:prstGeom prst="rect">
                <a:avLst/>
              </a:prstGeom>
              <a:blipFill rotWithShape="1">
                <a:blip r:embed="rId3"/>
                <a:stretch>
                  <a:fillRect t="-63" r="1" b="-9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4_AS.9_1#aa327af39?vbadefaultcenterpage=1&amp;parentnodeid=c6be857e5&amp;vbahtmlprocessed=1&amp;bbb=1&amp;hasbroken=1"/>
              <p:cNvSpPr/>
              <p:nvPr/>
            </p:nvSpPr>
            <p:spPr>
              <a:xfrm>
                <a:off x="502920" y="1166445"/>
                <a:ext cx="11183112" cy="47496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=⋯=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4_AS.9_1#aa327af39?vbadefaultcenterpage=1&amp;parentnodeid=c6be857e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66445"/>
                <a:ext cx="11183112" cy="4749610"/>
              </a:xfrm>
              <a:prstGeom prst="rect">
                <a:avLst/>
              </a:prstGeom>
              <a:blipFill rotWithShape="1">
                <a:blip r:embed="rId1"/>
                <a:stretch>
                  <a:fillRect t="-12" r="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4_AS.9_2#aa327af39?vbadefaultcenterpage=1&amp;parentnodeid=c6be857e5&amp;vbahtmlprocessed=1&amp;bbb=1&amp;hasbroken=1"/>
              <p:cNvSpPr/>
              <p:nvPr/>
            </p:nvSpPr>
            <p:spPr>
              <a:xfrm>
                <a:off x="502920" y="1250329"/>
                <a:ext cx="11183112" cy="45945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（2）由（1）得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25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eqAr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综上可得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4_AS.9_2#aa327af39?vbadefaultcenterpage=1&amp;parentnodeid=c6be857e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50329"/>
                <a:ext cx="11183112" cy="4594543"/>
              </a:xfrm>
              <a:prstGeom prst="rect">
                <a:avLst/>
              </a:prstGeom>
              <a:blipFill rotWithShape="1">
                <a:blip r:embed="rId1"/>
                <a:stretch>
                  <a:fillRect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4_BD#1daa1cf15?vbadefaultcenterpage=1&amp;parentnodeid=c6be857e5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344055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4_BD#1daa1cf15?vbadefaultcenterpage=1&amp;parentnodeid=c6be857e5&amp;vbahtmlprocessed=1"/>
              <p:cNvSpPr/>
              <p:nvPr/>
            </p:nvSpPr>
            <p:spPr>
              <a:xfrm>
                <a:off x="502920" y="1870343"/>
                <a:ext cx="11183112" cy="3931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常用的放缩技巧如下：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③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e>
                            </m:rad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④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4_BD#1daa1cf15?vbadefaultcenterpage=1&amp;parentnodeid=c6be857e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70343"/>
                <a:ext cx="11183112" cy="3931603"/>
              </a:xfrm>
              <a:prstGeom prst="rect">
                <a:avLst/>
              </a:prstGeom>
              <a:blipFill rotWithShape="1">
                <a:blip r:embed="rId2"/>
                <a:stretch>
                  <a:fillRect t="-7" r="1" b="-2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a367426e?vbadefaultcenterpage=1&amp;parentnodeid=c6be857e5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192" y="756000"/>
            <a:ext cx="4544568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M_5_BD.10_1#806a4cad1?vbadefaultcenterpage=1&amp;parentnodeid=7a367426e&amp;vbahtmlprocessed=1"/>
              <p:cNvSpPr/>
              <p:nvPr/>
            </p:nvSpPr>
            <p:spPr>
              <a:xfrm>
                <a:off x="502920" y="1419448"/>
                <a:ext cx="11183112" cy="7752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已知正项数列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QM_5_BD.10_1#806a4cad1?vbadefaultcenterpage=1&amp;parentnodeid=7a367426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775208"/>
              </a:xfrm>
              <a:prstGeom prst="rect">
                <a:avLst/>
              </a:prstGeom>
              <a:blipFill rotWithShape="1">
                <a:blip r:embed="rId2"/>
                <a:stretch>
                  <a:fillRect t="-29" r="1" b="-9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6_BD.11_1#d90e645d6?vbadefaultcenterpage=1&amp;parentnodeid=806a4cad1&amp;vbahtmlprocessed=1"/>
              <p:cNvSpPr/>
              <p:nvPr/>
            </p:nvSpPr>
            <p:spPr>
              <a:xfrm>
                <a:off x="502920" y="2206848"/>
                <a:ext cx="11183112" cy="489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求证：数列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是等差数列.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6_BD.11_1#d90e645d6?vbadefaultcenterpage=1&amp;parentnodeid=806a4cad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06848"/>
                <a:ext cx="11183112" cy="489458"/>
              </a:xfrm>
              <a:prstGeom prst="rect">
                <a:avLst/>
              </a:prstGeom>
              <a:blipFill rotWithShape="1">
                <a:blip r:embed="rId3"/>
                <a:stretch>
                  <a:fillRect t="-46" r="1" b="-17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6_AS.12_1#d90e645d6?vbadefaultcenterpage=1&amp;parentnodeid=806a4cad1&amp;vbahtmlprocessed=1"/>
              <p:cNvSpPr/>
              <p:nvPr/>
            </p:nvSpPr>
            <p:spPr>
              <a:xfrm>
                <a:off x="502920" y="2702148"/>
                <a:ext cx="11183112" cy="1342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,整理得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是等差数列.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6_AS.12_1#d90e645d6?vbadefaultcenterpage=1&amp;parentnodeid=806a4cad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02148"/>
                <a:ext cx="11183112" cy="1342263"/>
              </a:xfrm>
              <a:prstGeom prst="rect">
                <a:avLst/>
              </a:prstGeom>
              <a:blipFill rotWithShape="1">
                <a:blip r:embed="rId4"/>
                <a:stretch>
                  <a:fillRect t="-17" r="1" b="-7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BD.13_1#2b2a48c4a?vbadefaultcenterpage=1&amp;parentnodeid=806a4cad1&amp;vbahtmlprocessed=1"/>
              <p:cNvSpPr/>
              <p:nvPr/>
            </p:nvSpPr>
            <p:spPr>
              <a:xfrm>
                <a:off x="502920" y="3185396"/>
                <a:ext cx="11325670" cy="7752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BD.13_1#2b2a48c4a?vbadefaultcenterpage=1&amp;parentnodeid=806a4cad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85396"/>
                <a:ext cx="11325670" cy="775208"/>
              </a:xfrm>
              <a:prstGeom prst="rect">
                <a:avLst/>
              </a:prstGeom>
              <a:blipFill rotWithShape="1">
                <a:blip r:embed="rId1"/>
                <a:stretch>
                  <a:fillRect t="-30" r="4" b="-9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14_1#2b2a48c4a?vbadefaultcenterpage=1&amp;parentnodeid=806a4cad1&amp;vbahtmlprocessed=1&amp;bbb=1&amp;hasbroken=1"/>
              <p:cNvSpPr/>
              <p:nvPr/>
            </p:nvSpPr>
            <p:spPr>
              <a:xfrm>
                <a:off x="502920" y="2020298"/>
                <a:ext cx="11183112" cy="30927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舍去），即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,代入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，再由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是等差数列，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e>
                            </m:rad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AS.14_1#2b2a48c4a?vbadefaultcenterpage=1&amp;parentnodeid=806a4cad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20298"/>
                <a:ext cx="11183112" cy="3092704"/>
              </a:xfrm>
              <a:prstGeom prst="rect">
                <a:avLst/>
              </a:prstGeom>
              <a:blipFill rotWithShape="1">
                <a:blip r:embed="rId1"/>
                <a:stretch>
                  <a:fillRect t="-12" r="-374" b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14_2#2b2a48c4a?vbadefaultcenterpage=1&amp;parentnodeid=806a4cad1&amp;vbahtmlprocessed=1&amp;bbb=1&amp;hasbroken=1"/>
              <p:cNvSpPr/>
              <p:nvPr/>
            </p:nvSpPr>
            <p:spPr>
              <a:xfrm>
                <a:off x="502920" y="1671048"/>
                <a:ext cx="11183112" cy="380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e>
                            </m:rad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AS.14_2#2b2a48c4a?vbadefaultcenterpage=1&amp;parentnodeid=806a4cad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71048"/>
                <a:ext cx="11183112" cy="3806000"/>
              </a:xfrm>
              <a:prstGeom prst="rect">
                <a:avLst/>
              </a:prstGeom>
              <a:blipFill rotWithShape="1">
                <a:blip r:embed="rId1"/>
                <a:stretch>
                  <a:fillRect t="-10" r="1" b="-1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32a6684c2.fixed?vbadefaultcenterpage=1&amp;parentnodeid=47d8bd8ec&amp;vbahtmlprocessed=1"/>
          <p:cNvSpPr/>
          <p:nvPr/>
        </p:nvSpPr>
        <p:spPr>
          <a:xfrm>
            <a:off x="621792" y="932688"/>
            <a:ext cx="10981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磨尖课05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数列中不等式放缩法的妙用</a:t>
            </a:r>
            <a:endParaRPr lang="en-US" altLang="zh-CN" sz="4000" dirty="0"/>
          </a:p>
        </p:txBody>
      </p:sp>
      <p:pic>
        <p:nvPicPr>
          <p:cNvPr id="3" name="C_0#32a6684c2?linknodeid=301546de5&amp;catalogrefid=301546de5&amp;parentnodeid=47d8bd8ec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32" y="2807208"/>
            <a:ext cx="502920" cy="502920"/>
          </a:xfrm>
          <a:prstGeom prst="rect">
            <a:avLst/>
          </a:prstGeom>
        </p:spPr>
      </p:pic>
      <p:sp>
        <p:nvSpPr>
          <p:cNvPr id="4" name="C_0#32a6684c2?linknodeid=301546de5&amp;catalogrefid=301546de5&amp;parentnodeid=47d8bd8ec&amp;vbahtmlprocessed=1">
            <a:hlinkClick r:id="rId1" action="ppaction://hlinksldjump"/>
          </p:cNvPr>
          <p:cNvSpPr/>
          <p:nvPr/>
        </p:nvSpPr>
        <p:spPr>
          <a:xfrm>
            <a:off x="3346703" y="2654951"/>
            <a:ext cx="8496953" cy="71323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50000"/>
              </a:lnSpc>
            </a:pPr>
            <a:r>
              <a:rPr lang="en-US" altLang="zh-CN" sz="30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磨尖点一</a:t>
            </a:r>
            <a:r>
              <a:rPr lang="en-US" altLang="zh-CN" sz="30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0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先放缩成等差或等比通项，再求和放缩</a:t>
            </a:r>
            <a:endParaRPr lang="en-US" altLang="zh-CN" sz="3000" dirty="0"/>
          </a:p>
        </p:txBody>
      </p:sp>
      <p:pic>
        <p:nvPicPr>
          <p:cNvPr id="5" name="C_0#32a6684c2?linknodeid=c6be857e5&amp;catalogrefid=c6be857e5&amp;parentnodeid=47d8bd8ec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32" y="4032504"/>
            <a:ext cx="502920" cy="502920"/>
          </a:xfrm>
          <a:prstGeom prst="rect">
            <a:avLst/>
          </a:prstGeom>
        </p:spPr>
      </p:pic>
      <p:sp>
        <p:nvSpPr>
          <p:cNvPr id="6" name="C_0#32a6684c2?linknodeid=c6be857e5&amp;catalogrefid=c6be857e5&amp;parentnodeid=47d8bd8ec&amp;vbahtmlprocessed=1">
            <a:hlinkClick r:id="rId3" action="ppaction://hlinksldjump"/>
          </p:cNvPr>
          <p:cNvSpPr/>
          <p:nvPr/>
        </p:nvSpPr>
        <p:spPr>
          <a:xfrm>
            <a:off x="3346704" y="3935549"/>
            <a:ext cx="8496952" cy="61439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50000"/>
              </a:lnSpc>
            </a:pPr>
            <a:r>
              <a:rPr lang="en-US" altLang="zh-CN" sz="30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磨尖点二</a:t>
            </a:r>
            <a:r>
              <a:rPr lang="en-US" altLang="zh-CN" sz="30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0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先放缩成裂项法通项求和，再求和放缩</a:t>
            </a:r>
            <a:endParaRPr lang="en-US" altLang="zh-CN" sz="300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_3_BD#8b926d0ac?vbadefaultcenterpage=1&amp;parentnodeid=32a6684c2&amp;vbahtmlprocessed=1"/>
              <p:cNvSpPr/>
              <p:nvPr/>
            </p:nvSpPr>
            <p:spPr>
              <a:xfrm>
                <a:off x="502920" y="2505025"/>
                <a:ext cx="11183112" cy="2135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放缩法证明数列中不等式，其证明思路是：欲证明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，可以将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适度压缩，即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，只需证明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.同理，将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适度放大，即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，则只需证明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.这里的压缩和放大，变化思路多且技巧性强,所以它能够检验学生数学基础知识的掌握程度，也可以很好地检测学生的数学水平.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P_3_BD#8b926d0ac?vbadefaultcenterpage=1&amp;parentnodeid=32a6684c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5025"/>
                <a:ext cx="11183112" cy="2135950"/>
              </a:xfrm>
              <a:prstGeom prst="rect">
                <a:avLst/>
              </a:prstGeom>
              <a:blipFill rotWithShape="1">
                <a:blip r:embed="rId1"/>
                <a:stretch>
                  <a:fillRect t="-27" r="-1526" b="-2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301546de5.fixed?vbadefaultcenterpage=1&amp;parentnodeid=32a6684c2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2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磨尖点一</a:t>
            </a:r>
            <a:r>
              <a:rPr lang="en-US" altLang="zh-CN" sz="42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2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先放缩成等差或等比通项，再求和放缩</a:t>
            </a:r>
            <a:endParaRPr lang="en-US" altLang="zh-CN" sz="4200" dirty="0"/>
          </a:p>
        </p:txBody>
      </p:sp>
      <p:pic>
        <p:nvPicPr>
          <p:cNvPr id="3" name="C_3#301546de5.fixed?vbadefaultcenterpage=1&amp;parentnodeid=32a6684c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4_BD.1_1#f0fa9b0a8?vbadefaultcenterpage=1&amp;parentnodeid=301546de5&amp;vbahtmlprocessed=1"/>
              <p:cNvSpPr/>
              <p:nvPr/>
            </p:nvSpPr>
            <p:spPr>
              <a:xfrm>
                <a:off x="502920" y="756000"/>
                <a:ext cx="11183112" cy="431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4_BD.1_1#f0fa9b0a8?vbadefaultcenterpage=1&amp;parentnodeid=301546de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431165"/>
              </a:xfrm>
              <a:prstGeom prst="rect">
                <a:avLst/>
              </a:prstGeom>
              <a:blipFill rotWithShape="1">
                <a:blip r:embed="rId1"/>
                <a:stretch>
                  <a:fillRect t="-81" r="1" b="-10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4_BD.1_2#f0fa9b0a8?segpoint=1&amp;vbadefaultcenterpage=1&amp;parentnodeid=301546de5&amp;vbahtmlprocessed=1"/>
              <p:cNvSpPr/>
              <p:nvPr/>
            </p:nvSpPr>
            <p:spPr>
              <a:xfrm>
                <a:off x="502920" y="1188308"/>
                <a:ext cx="11183112" cy="63271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（1）证明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是等比数列，并求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4_BD.1_2#f0fa9b0a8?segpoint=1&amp;vbadefaultcenterpage=1&amp;parentnodeid=301546de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88308"/>
                <a:ext cx="11183112" cy="632714"/>
              </a:xfrm>
              <a:prstGeom prst="rect">
                <a:avLst/>
              </a:prstGeom>
              <a:blipFill rotWithShape="1">
                <a:blip r:embed="rId2"/>
                <a:stretch>
                  <a:fillRect t="-35" r="1" b="-7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4_BD.1_3#f0fa9b0a8?segpoint=1&amp;vbadefaultcenterpage=1&amp;parentnodeid=301546de5&amp;vbahtmlprocessed=1"/>
              <p:cNvSpPr/>
              <p:nvPr/>
            </p:nvSpPr>
            <p:spPr>
              <a:xfrm>
                <a:off x="502920" y="1823308"/>
                <a:ext cx="11183112" cy="733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（2）求证: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4_BD.1_3#f0fa9b0a8?segpoint=1&amp;vbadefaultcenterpage=1&amp;parentnodeid=301546de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23308"/>
                <a:ext cx="11183112" cy="733870"/>
              </a:xfrm>
              <a:prstGeom prst="rect">
                <a:avLst/>
              </a:prstGeom>
              <a:blipFill rotWithShape="1">
                <a:blip r:embed="rId3"/>
                <a:stretch>
                  <a:fillRect t="-30" r="1" b="-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4_AS.2_1#f0fa9b0a8?vbadefaultcenterpage=1&amp;parentnodeid=301546de5&amp;vbahtmlprocessed=1&amp;bbb=1&amp;hasbroken=1"/>
              <p:cNvSpPr/>
              <p:nvPr/>
            </p:nvSpPr>
            <p:spPr>
              <a:xfrm>
                <a:off x="502920" y="2559908"/>
                <a:ext cx="11183112" cy="37677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/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为首项，3为公比的等比数列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/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2）因为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/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4_AS.2_1#f0fa9b0a8?vbadefaultcenterpage=1&amp;parentnodeid=301546de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59908"/>
                <a:ext cx="11183112" cy="3767709"/>
              </a:xfrm>
              <a:prstGeom prst="rect">
                <a:avLst/>
              </a:prstGeom>
              <a:blipFill rotWithShape="1">
                <a:blip r:embed="rId4"/>
                <a:stretch>
                  <a:fillRect t="-6" r="1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4_BD#c6897d559?vbadefaultcenterpage=1&amp;parentnodeid=301546de5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888790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4_BD#c6897d559?vbadefaultcenterpage=1&amp;parentnodeid=301546de5&amp;vbahtmlprocessed=1&amp;bbb=1&amp;hasbroken=1"/>
              <p:cNvSpPr/>
              <p:nvPr/>
            </p:nvSpPr>
            <p:spPr>
              <a:xfrm>
                <a:off x="502920" y="2415078"/>
                <a:ext cx="11183112" cy="28167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不等式证明中的数列求和不能直接求和的，就先放缩，再求和，再放缩证明不等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式.这里的放缩技巧是把通项放缩成等差数列或等比数列通项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常用的放缩技巧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注意】从首项开始放缩，若放大（或放小）后的结果与要求证明的结果不一致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则可以调整成前几项不放缩，以此确保得到要求证明的结果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4_BD#c6897d559?vbadefaultcenterpage=1&amp;parentnodeid=301546de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15078"/>
                <a:ext cx="11183112" cy="2816733"/>
              </a:xfrm>
              <a:prstGeom prst="rect">
                <a:avLst/>
              </a:prstGeom>
              <a:blipFill rotWithShape="1">
                <a:blip r:embed="rId2"/>
                <a:stretch>
                  <a:fillRect t="-6" r="1" b="-1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a1c88fc7?vbadefaultcenterpage=1&amp;parentnodeid=301546de5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192" y="756000"/>
            <a:ext cx="4544568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M_5_BD.3_1#00036d44f?vbadefaultcenterpage=1&amp;parentnodeid=3a1c88fc7&amp;vbahtmlprocessed=1"/>
              <p:cNvSpPr/>
              <p:nvPr/>
            </p:nvSpPr>
            <p:spPr>
              <a:xfrm>
                <a:off x="502920" y="1419448"/>
                <a:ext cx="11183112" cy="735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S Mincho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QM_5_BD.3_1#00036d44f?vbadefaultcenterpage=1&amp;parentnodeid=3a1c88fc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735330"/>
              </a:xfrm>
              <a:prstGeom prst="rect">
                <a:avLst/>
              </a:prstGeom>
              <a:blipFill rotWithShape="1">
                <a:blip r:embed="rId2"/>
                <a:stretch>
                  <a:fillRect t="-30" r="1" b="-19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6_BD.4_1#0cbcbdb82?vbadefaultcenterpage=1&amp;parentnodeid=00036d44f&amp;vbahtmlprocessed=1"/>
              <p:cNvSpPr/>
              <p:nvPr/>
            </p:nvSpPr>
            <p:spPr>
              <a:xfrm>
                <a:off x="502920" y="2156048"/>
                <a:ext cx="11183112" cy="7752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试判断数列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是否为等比数列，并说明理由.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6_BD.4_1#0cbcbdb82?vbadefaultcenterpage=1&amp;parentnodeid=00036d44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56048"/>
                <a:ext cx="11183112" cy="775208"/>
              </a:xfrm>
              <a:prstGeom prst="rect">
                <a:avLst/>
              </a:prstGeom>
              <a:blipFill rotWithShape="1">
                <a:blip r:embed="rId3"/>
                <a:stretch>
                  <a:fillRect t="-29" r="1" b="-9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6_AS.5_1#0cbcbdb82?vbadefaultcenterpage=1&amp;parentnodeid=00036d44f&amp;vbahtmlprocessed=1&amp;bbb=1&amp;hasbroken=1"/>
              <p:cNvSpPr/>
              <p:nvPr/>
            </p:nvSpPr>
            <p:spPr>
              <a:xfrm>
                <a:off x="502920" y="2943448"/>
                <a:ext cx="11183112" cy="267538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是等比数列，理由如下：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是首项为3,公比为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的等比数列.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6_AS.5_1#0cbcbdb82?vbadefaultcenterpage=1&amp;parentnodeid=00036d44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43448"/>
                <a:ext cx="11183112" cy="2675382"/>
              </a:xfrm>
              <a:prstGeom prst="rect">
                <a:avLst/>
              </a:prstGeom>
              <a:blipFill rotWithShape="1">
                <a:blip r:embed="rId4"/>
                <a:stretch>
                  <a:fillRect t="-8" r="1" b="-2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BD.6_1#3ae28d88a?vbadefaultcenterpage=1&amp;parentnodeid=00036d44f&amp;vbahtmlprocessed=1"/>
              <p:cNvSpPr/>
              <p:nvPr/>
            </p:nvSpPr>
            <p:spPr>
              <a:xfrm>
                <a:off x="502920" y="1860373"/>
                <a:ext cx="11183112" cy="1524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，求证：对任意的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BD.6_1#3ae28d88a?vbadefaultcenterpage=1&amp;parentnodeid=00036d44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60373"/>
                <a:ext cx="11183112" cy="1524699"/>
              </a:xfrm>
              <a:prstGeom prst="rect">
                <a:avLst/>
              </a:prstGeom>
              <a:blipFill rotWithShape="1">
                <a:blip r:embed="rId1"/>
                <a:stretch>
                  <a:fillRect t="-30" r="1" b="-4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6_AS.7_1#3ae28d88a?vbadefaultcenterpage=1&amp;parentnodeid=00036d44f&amp;vbahtmlprocessed=1&amp;bbb=1&amp;hasbroken=1"/>
              <p:cNvSpPr/>
              <p:nvPr/>
            </p:nvSpPr>
            <p:spPr>
              <a:xfrm>
                <a:off x="502920" y="3387421"/>
                <a:ext cx="11183112" cy="18855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由（1）得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6_AS.7_1#3ae28d88a?vbadefaultcenterpage=1&amp;parentnodeid=00036d44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87421"/>
                <a:ext cx="11183112" cy="1885506"/>
              </a:xfrm>
              <a:prstGeom prst="rect">
                <a:avLst/>
              </a:prstGeom>
              <a:blipFill rotWithShape="1">
                <a:blip r:embed="rId2"/>
                <a:stretch>
                  <a:fillRect t="-18" r="1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tags/tag1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4907</Words>
  <Application>WPS 演示</Application>
  <PresentationFormat>宽屏</PresentationFormat>
  <Paragraphs>101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MS Mincho</vt:lpstr>
      <vt:lpstr>Segoe Print</vt:lpstr>
      <vt:lpstr>Arial Unicode MS</vt:lpstr>
      <vt:lpstr>等线</vt:lpstr>
      <vt:lpstr>Calibri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Mr.Lee</cp:lastModifiedBy>
  <cp:revision>7</cp:revision>
  <dcterms:created xsi:type="dcterms:W3CDTF">2023-12-21T10:44:00Z</dcterms:created>
  <dcterms:modified xsi:type="dcterms:W3CDTF">2024-01-11T01:40:38Z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B6053453F9084B0FA85CB43FFBAD48E5_12</vt:lpwstr>
  </property>
  <property fmtid="{D5CDD505-2E9C-101B-9397-08002B2CF9AE}" pid="3" name="KSOProductBuildVer">
    <vt:lpwstr>2052-12.1.0.15990</vt:lpwstr>
  </property>
</Properties>
</file>