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80" r:id="rId22"/>
    <p:sldId id="273" r:id="rId23"/>
    <p:sldId id="274" r:id="rId24"/>
    <p:sldId id="275" r:id="rId25"/>
    <p:sldId id="276" r:id="rId26"/>
    <p:sldId id="277" r:id="rId27"/>
    <p:sldId id="281" r:id="rId28"/>
    <p:sldId id="278" r:id="rId29"/>
  </p:sldIdLst>
  <p:sldSz cx="12192000" cy="6858000"/>
  <p:notesSz cx="6858000" cy="12192000"/>
  <p:custDataLst>
    <p:tags r:id="rId3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dde1b9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培优课20 概率、统计与其他知识的交汇问题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9BC7E4D-0034-444F-A645-BFDFDDCF396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dde1b9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培优课20 概率、统计与其他知识的交汇问题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01C88E2-0823-44C0-8441-E3464222851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dde1b9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培优课20 概率、统计与其他知识的交汇问题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FBE9CD1-36B5-4C7C-93F8-168132DFE2B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dde1b9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培优课20 概率、统计与其他知识的交汇问题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B99517F-9C2C-4651-B914-4AC67F98489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dde1b9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培优课20 概率、统计与其他知识的交汇问题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F5DB869-136F-4C70-8F7C-DA50894554D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d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A830193-8736-4CCC-ADF0-AC3619A5A05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dde1b9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培优课20 概率、统计与其他知识的交汇问题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306F7D4-C7E0-4D7B-982A-3565D929EFC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963ac09c?vbadefaultcenterpage=1&amp;parentnodeid=5db38c9ab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7a4f48d98?vbadefaultcenterpage=1&amp;parentnodeid=9963ac09c&amp;inlineimagemarkindex=2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7a4f48d98?vbadefaultcenterpage=1&amp;parentnodeid=9963ac09c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从等差数列变到等比数列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3_1#d7f7d12dd?vbadefaultcenterpage=1&amp;parentnodeid=7a4f48d98&amp;vbahtmlprocessed=1"/>
              <p:cNvSpPr/>
              <p:nvPr/>
            </p:nvSpPr>
            <p:spPr>
              <a:xfrm>
                <a:off x="502920" y="1830991"/>
                <a:ext cx="11183112" cy="213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·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新高考Ⅰ卷节选）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甲、乙两人投篮，每次由其中一人投篮，规则如下：若命中则此人继续投篮，若未命中则换为对方投篮.无论之前投篮情况如何，甲每次投篮的命中率均为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，乙每次投篮的命中率均为0.8.由抽签确定第1次投篮的人选，第1次投篮的人是甲、乙的概率各为0.5.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3_1#d7f7d12dd?vbadefaultcenterpage=1&amp;parentnodeid=7a4f48d9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991"/>
                <a:ext cx="11183112" cy="2131949"/>
              </a:xfrm>
              <a:prstGeom prst="rect">
                <a:avLst/>
              </a:prstGeom>
              <a:blipFill rotWithShape="1">
                <a:blip r:embed="rId3"/>
                <a:stretch>
                  <a:fillRect t="-13" r="1" b="-2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O_7_BD.4_1#504b8f5ef?vbadefaultcenterpage=1&amp;parentnodeid=d7f7d12dd&amp;vbahtmlprocessed=1"/>
          <p:cNvSpPr/>
          <p:nvPr/>
        </p:nvSpPr>
        <p:spPr>
          <a:xfrm>
            <a:off x="502920" y="3976149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求第2次投篮的人是乙的概率；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O_7_AS.5_1#504b8f5ef?vbadefaultcenterpage=1&amp;parentnodeid=d7f7d12dd&amp;vbahtmlprocessed=1&amp;bbb=1&amp;hasbroken=1"/>
              <p:cNvSpPr/>
              <p:nvPr/>
            </p:nvSpPr>
            <p:spPr>
              <a:xfrm>
                <a:off x="502920" y="4467448"/>
                <a:ext cx="11183112" cy="2129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记“第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次投篮的人是甲”为事件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，“第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次投篮的人是乙”为事件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O_7_AS.5_1#504b8f5ef?vbadefaultcenterpage=1&amp;parentnodeid=d7f7d12d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67448"/>
                <a:ext cx="11183112" cy="2129600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2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6_1#2d39ff53a?vbadefaultcenterpage=1&amp;parentnodeid=d7f7d12dd&amp;vbahtmlprocessed=1"/>
              <p:cNvSpPr/>
              <p:nvPr/>
            </p:nvSpPr>
            <p:spPr>
              <a:xfrm>
                <a:off x="502920" y="2259122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次投篮的人是甲的概率.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6_1#2d39ff53a?vbadefaultcenterpage=1&amp;parentnodeid=d7f7d12d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9122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87" r="1" b="-11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7_1#2d39ff53a?vbadefaultcenterpage=1&amp;parentnodeid=d7f7d12dd&amp;vbahtmlprocessed=1"/>
              <p:cNvSpPr/>
              <p:nvPr/>
            </p:nvSpPr>
            <p:spPr>
              <a:xfrm>
                <a:off x="502920" y="2754930"/>
                <a:ext cx="11183112" cy="213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，依题可知，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构造等比数列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7_1#2d39ff53a?vbadefaultcenterpage=1&amp;parentnodeid=d7f7d12d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4930"/>
                <a:ext cx="11183112" cy="2131949"/>
              </a:xfrm>
              <a:prstGeom prst="rect">
                <a:avLst/>
              </a:prstGeom>
              <a:blipFill rotWithShape="1">
                <a:blip r:embed="rId2"/>
                <a:stretch>
                  <a:fillRect t="-14" r="1" b="-2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7_2#2d39ff53a?vbadefaultcenterpage=1&amp;parentnodeid=d7f7d12dd&amp;vbahtmlprocessed=1"/>
              <p:cNvSpPr/>
              <p:nvPr/>
            </p:nvSpPr>
            <p:spPr>
              <a:xfrm>
                <a:off x="502920" y="1416540"/>
                <a:ext cx="11183112" cy="43129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是首项为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，公比为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的等比数列，即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7_2#2d39ff53a?vbadefaultcenterpage=1&amp;parentnodeid=d7f7d12d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6540"/>
                <a:ext cx="11183112" cy="4312920"/>
              </a:xfrm>
              <a:prstGeom prst="rect">
                <a:avLst/>
              </a:prstGeom>
              <a:blipFill rotWithShape="1">
                <a:blip r:embed="rId1"/>
                <a:stretch>
                  <a:fillRect t="-11" r="1" b="-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c5b2ed90.fixed?vbadefaultcenterpage=1&amp;parentnodeid=ddde1b922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概率、统计与导数的综合问题</a:t>
            </a:r>
            <a:endParaRPr lang="en-US" altLang="zh-CN" sz="4400" dirty="0"/>
          </a:p>
        </p:txBody>
      </p:sp>
      <p:pic>
        <p:nvPicPr>
          <p:cNvPr id="3" name="C_3#5c5b2ed90.fixed?vbadefaultcenterpage=1&amp;parentnodeid=ddde1b92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bf912b75?vbadefaultcenterpage=1&amp;parentnodeid=5c5b2ed9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8_1#58e42ebb7?vbadefaultcenterpage=1&amp;parentnodeid=6bf912b75&amp;vbahtmlprocessed=1&amp;bbb=1&amp;hasbroken=1"/>
              <p:cNvSpPr/>
              <p:nvPr/>
            </p:nvSpPr>
            <p:spPr>
              <a:xfrm>
                <a:off x="502920" y="1241648"/>
                <a:ext cx="11183112" cy="51582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某地区为居民集体筛查某传染病毒，需要进行样本检测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，现有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32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份样本，有两种检验方案.方案一：逐份检验，则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需要检验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次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题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①检验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次,阴性的概率为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.方案二：混合检验，将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份样本分别取样混合在一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起检验一次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，若检验结果为阴性，则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份样本均为阴性，若检验结果为阳性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，为了确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份样本的阳性样本，则对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份样本再逐一检验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.逐份检验和混合检验中的每一次检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验的费用都是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16元，且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份样本混合检验一次需要额外收20元的材料费和服务费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.假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设在接受检验的样本中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，每份样本是否为阳性是相互独立的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，且据统计每份样本是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阴性的概率为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份样本采用混合检验方案，需要检验的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总次数为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𝑋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的所有可能值为1和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分布列及数学期望.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8_1#58e42ebb7?vbadefaultcenterpage=1&amp;parentnodeid=6bf912b7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5158296"/>
              </a:xfrm>
              <a:prstGeom prst="rect">
                <a:avLst/>
              </a:prstGeom>
              <a:blipFill rotWithShape="1">
                <a:blip r:embed="rId2"/>
                <a:stretch>
                  <a:fillRect t="-4" r="-379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BD.8_2#58e42ebb7?segpoint=1&amp;vbadefaultcenterpage=1&amp;parentnodeid=6bf912b75&amp;vbahtmlprocessed=1&amp;bbb=1&amp;hasbroken=1"/>
              <p:cNvSpPr/>
              <p:nvPr/>
            </p:nvSpPr>
            <p:spPr>
              <a:xfrm>
                <a:off x="502920" y="1767205"/>
                <a:ext cx="11182985" cy="32245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（2）①若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g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&lt;ib&gt;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以检验总费用为决策依据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&lt;/ib&gt;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③分别求两种方案的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总费用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（期望）再作差）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，试说明该单位选择方案二的合理性；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deg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，采用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&lt;ib&gt;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方案二的总费用的数学期望低于方案一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&lt;/ib&gt;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④分别求两种方案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的总费用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（期望）再作差构造函数求导处理）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参考数据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BD.8_2#58e42ebb7?segpoint=1&amp;vbadefaultcenterpage=1&amp;parentnodeid=6bf912b7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7205"/>
                <a:ext cx="11182985" cy="3224530"/>
              </a:xfrm>
              <a:prstGeom prst="rect">
                <a:avLst/>
              </a:prstGeom>
              <a:blipFill rotWithShape="1">
                <a:blip r:embed="rId1"/>
                <a:stretch>
                  <a:fillRect b="-14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O_5_BD.8_2#58e42ebb7?segpoint=1&amp;vbadefaultcenterpage=1&amp;parentnodeid=6bf912b75&amp;vbahtmlprocessed=1&amp;bbb=1&amp;hasbroken=1&amp;ib=1"/>
          <p:cNvSpPr/>
          <p:nvPr/>
        </p:nvSpPr>
        <p:spPr>
          <a:xfrm>
            <a:off x="4598416" y="1805001"/>
            <a:ext cx="3352864" cy="605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QO_5_BD.8_2#58e42ebb7?segpoint=1&amp;vbadefaultcenterpage=1&amp;parentnodeid=6bf912b75&amp;vbahtmlprocessed=1&amp;bbb=1&amp;hasbroken=1&amp;ib=1"/>
          <p:cNvSpPr/>
          <p:nvPr/>
        </p:nvSpPr>
        <p:spPr>
          <a:xfrm>
            <a:off x="2919667" y="2972258"/>
            <a:ext cx="5181663" cy="83204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1#58e42ebb7?vbadefaultcenterpage=1&amp;parentnodeid=6bf912b75&amp;vbahtmlprocessed=1&amp;bbb=1&amp;hasbroken=1"/>
              <p:cNvSpPr/>
              <p:nvPr/>
            </p:nvSpPr>
            <p:spPr>
              <a:xfrm>
                <a:off x="502920" y="1804843"/>
                <a:ext cx="11183112" cy="18307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的所有可能值为1和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𝑋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𝑋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sup>
                        </m:sSup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的分布列为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9_1#58e42ebb7?vbadefaultcenterpage=1&amp;parentnodeid=6bf912b7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4843"/>
                <a:ext cx="11183112" cy="1830769"/>
              </a:xfrm>
              <a:prstGeom prst="rect">
                <a:avLst/>
              </a:prstGeom>
              <a:blipFill rotWithShape="1">
                <a:blip r:embed="rId1"/>
                <a:stretch>
                  <a:fillRect t="-9" r="1" b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QO_5_AS.9_2#58e42ebb7?colgroup=5,11,17&amp;vbadefaultcenterpage=1&amp;parentnodeid=6bf912b75&amp;vbahtmlprocessed=1"/>
              <p:cNvGraphicFramePr>
                <a:graphicFrameLocks noGrp="1"/>
              </p:cNvGraphicFramePr>
              <p:nvPr/>
            </p:nvGraphicFramePr>
            <p:xfrm>
              <a:off x="502920" y="3763690"/>
              <a:ext cx="11137392" cy="865823"/>
            </p:xfrm>
            <a:graphic>
              <a:graphicData uri="http://schemas.openxmlformats.org/drawingml/2006/table">
                <a:tbl>
                  <a:tblPr/>
                  <a:tblGrid>
                    <a:gridCol w="1883664"/>
                    <a:gridCol w="3675888"/>
                    <a:gridCol w="5577840"/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65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QO_5_AS.9_2#58e42ebb7?colgroup=5,11,17&amp;vbadefaultcenterpage=1&amp;parentnodeid=6bf912b75&amp;vbahtmlprocessed=1"/>
              <p:cNvGraphicFramePr>
                <a:graphicFrameLocks noGrp="1"/>
              </p:cNvGraphicFramePr>
              <p:nvPr/>
            </p:nvGraphicFramePr>
            <p:xfrm>
              <a:off x="502920" y="3763690"/>
              <a:ext cx="11137392" cy="865823"/>
            </p:xfrm>
            <a:graphic>
              <a:graphicData uri="http://schemas.openxmlformats.org/drawingml/2006/table">
                <a:tbl>
                  <a:tblPr/>
                  <a:tblGrid>
                    <a:gridCol w="1883664"/>
                    <a:gridCol w="3675888"/>
                    <a:gridCol w="5577840"/>
                  </a:tblGrid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AS.9_3#58e42ebb7?vbadefaultcenterpage=1&amp;parentnodeid=6bf912b75&amp;vbahtmlprocessed=1"/>
              <p:cNvSpPr/>
              <p:nvPr/>
            </p:nvSpPr>
            <p:spPr>
              <a:xfrm>
                <a:off x="502920" y="4766990"/>
                <a:ext cx="11183112" cy="561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AS.9_3#58e42ebb7?vbadefaultcenterpage=1&amp;parentnodeid=6bf912b7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766990"/>
                <a:ext cx="11183112" cy="561467"/>
              </a:xfrm>
              <a:prstGeom prst="rect">
                <a:avLst/>
              </a:prstGeom>
              <a:blipFill rotWithShape="1">
                <a:blip r:embed="rId3"/>
                <a:stretch>
                  <a:fillRect t="-8" r="1" b="-17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31800" y="138303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1"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4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4#58e42ebb7?vbadefaultcenterpage=1&amp;parentnodeid=6bf912b75&amp;vbahtmlprocessed=1&amp;bbb=1&amp;hasbroken=1"/>
              <p:cNvSpPr/>
              <p:nvPr/>
            </p:nvSpPr>
            <p:spPr>
              <a:xfrm>
                <a:off x="502920" y="830580"/>
                <a:ext cx="11182985" cy="57232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（2）①设方案二的总费用为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，方案一的总费用为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𝑍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，所以方案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二的总费用的数学期望为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116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，又方案一的总费用为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𝑍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𝑍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80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116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80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36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g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𝑍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，所以该单位选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择方案二合理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②由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①知方案二的总费用的数学期望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deg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7</m:t>
                                    </m:r>
                                  </m:deg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e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7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，又方案一的总费用为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𝑍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9_4#58e42ebb7?vbadefaultcenterpage=1&amp;parentnodeid=6bf912b7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30580"/>
                <a:ext cx="11182985" cy="5723255"/>
              </a:xfrm>
              <a:prstGeom prst="rect">
                <a:avLst/>
              </a:prstGeom>
              <a:blipFill rotWithShape="1">
                <a:blip r:embed="rId1"/>
                <a:stretch>
                  <a:fillRect b="-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4#58e42ebb7?vbadefaultcenterpage=1&amp;parentnodeid=6bf912b75&amp;vbahtmlprocessed=1&amp;bbb=1&amp;hasbroken=1"/>
              <p:cNvSpPr/>
              <p:nvPr/>
            </p:nvSpPr>
            <p:spPr>
              <a:xfrm>
                <a:off x="502920" y="1062337"/>
                <a:ext cx="11183112" cy="49756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𝑍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7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审题④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7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,+∞)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审题④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9_4#58e42ebb7?vbadefaultcenterpage=1&amp;parentnodeid=6bf912b7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62337"/>
                <a:ext cx="11183112" cy="4975606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-11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4#58e42ebb7?vbadefaultcenterpage=1&amp;parentnodeid=6bf912b75&amp;vbahtmlprocessed=1&amp;bbb=1&amp;hasbroken=1"/>
              <p:cNvSpPr/>
              <p:nvPr/>
            </p:nvSpPr>
            <p:spPr>
              <a:xfrm>
                <a:off x="502920" y="1774965"/>
                <a:ext cx="11183112" cy="35960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大值为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11.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9_4#58e42ebb7?vbadefaultcenterpage=1&amp;parentnodeid=6bf912b7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4965"/>
                <a:ext cx="11183112" cy="3596069"/>
              </a:xfrm>
              <a:prstGeom prst="rect">
                <a:avLst/>
              </a:prstGeom>
              <a:blipFill rotWithShape="1">
                <a:blip r:embed="rId1"/>
                <a:stretch>
                  <a:fillRect t="-4" r="1" b="-2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ef2b7dfa?vbadefaultcenterpage=1&amp;parentnodeid=5c5b2ed9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379be4ecd?vbadefaultcenterpage=1&amp;parentnodeid=6ef2b7dfa&amp;vbahtmlprocessed=1"/>
          <p:cNvSpPr/>
          <p:nvPr/>
        </p:nvSpPr>
        <p:spPr>
          <a:xfrm>
            <a:off x="502920" y="1241648"/>
            <a:ext cx="11183112" cy="1587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在概率与统计的问题中，决策的工具是样本的数字特征或有关概率.决策方案的最佳选择是概率最大（小）值或均值最大（小）值.因此解决此类最值问题往往会将其转化为函数的最值问题，然后利用导数求解.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1dc3a943?vbadefaultcenterpage=1&amp;parentnodeid=5c5b2ed9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ec31003d2?vbadefaultcenterpage=1&amp;parentnodeid=a1dc3a943&amp;inlineimagemarkindex=3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ec31003d2?vbadefaultcenterpage=1&amp;parentnodeid=a1dc3a943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从数学期望的最值变到概率的最值</a:t>
            </a:r>
            <a:endParaRPr lang="en-US" altLang="zh-CN" sz="100" dirty="0"/>
          </a:p>
        </p:txBody>
      </p:sp>
      <p:sp>
        <p:nvSpPr>
          <p:cNvPr id="5" name="QM_6_BD.10_1#655f82c72?vbadefaultcenterpage=1&amp;parentnodeid=ec31003d2&amp;vbahtmlprocessed=1"/>
          <p:cNvSpPr/>
          <p:nvPr/>
        </p:nvSpPr>
        <p:spPr>
          <a:xfrm>
            <a:off x="502920" y="1830991"/>
            <a:ext cx="11183112" cy="21319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E8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（2024</a:t>
            </a:r>
            <a:r>
              <a:rPr lang="en-US" altLang="zh-CN" sz="2400" b="1" i="0" dirty="0">
                <a:solidFill>
                  <a:srgbClr val="E8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· </a:t>
            </a:r>
            <a:r>
              <a:rPr lang="en-US" altLang="zh-CN" sz="2400" b="0" i="0" dirty="0">
                <a:solidFill>
                  <a:srgbClr val="E8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沈阳模拟）</a:t>
            </a:r>
            <a:r>
              <a:rPr lang="en-US" altLang="zh-CN" sz="2400" b="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春节期间，为了进一步发挥电子商务在活跃消费市场方面的积极作用，保障人民群众度过一个平安健康快乐祥和的新春佳节，甲公司和乙公司在某购物平台上同时开启了打折促销，直播带年货活动，甲公司和乙公司所售商品类似，存在竞争关系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7_BD.11_1#bfc9222ea?vbadefaultcenterpage=1&amp;parentnodeid=655f82c72&amp;vbahtmlprocessed=1"/>
          <p:cNvSpPr/>
          <p:nvPr/>
        </p:nvSpPr>
        <p:spPr>
          <a:xfrm>
            <a:off x="502920" y="1672286"/>
            <a:ext cx="11183112" cy="2135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小李连续两天每天选择在甲、乙其中一个公司的直播间进行购物，第一天他等可能地从甲、乙两家中选一家直播间购物.如果第一天去甲直播间购物，那么第二天去甲直播间购物的概率为0.7；如果第一天去乙直播间购物，那么第二天去甲直播间购物的概率为0.8.求小李第二天去乙直播间购物的概率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12_1#bfc9222ea?vbadefaultcenterpage=1&amp;parentnodeid=655f82c72&amp;vbahtmlprocessed=1&amp;bbb=1&amp;hasbroken=1"/>
              <p:cNvSpPr/>
              <p:nvPr/>
            </p:nvSpPr>
            <p:spPr>
              <a:xfrm>
                <a:off x="502920" y="3877704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由题设，小李第二天去乙直播间的基本事件有{第一天去甲直播间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，第二天去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乙直播间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第一天去乙直播间，第二天去乙直播间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，共两种情况，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所以小李第二天去乙直播间购物的概率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12_1#bfc9222ea?vbadefaultcenterpage=1&amp;parentnodeid=655f82c7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77704"/>
                <a:ext cx="11183112" cy="1583309"/>
              </a:xfrm>
              <a:prstGeom prst="rect">
                <a:avLst/>
              </a:prstGeom>
              <a:blipFill rotWithShape="1">
                <a:blip r:embed="rId1"/>
                <a:stretch>
                  <a:fillRect t="-25" r="-1044" b="-3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13_1#46ebba6d5?vbadefaultcenterpage=1&amp;parentnodeid=655f82c72&amp;vbahtmlprocessed=1"/>
              <p:cNvSpPr/>
              <p:nvPr/>
            </p:nvSpPr>
            <p:spPr>
              <a:xfrm>
                <a:off x="502920" y="2779345"/>
                <a:ext cx="11183112" cy="158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元旦期间，甲公司购物平台直播间进行“秒杀”活动，假设直播间每人下单成功的概率均为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，每人下单成功与否互不影响，若从直播间中随机抽取5人，记5人中恰有2人下单成功的概率为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13_1#46ebba6d5?vbadefaultcenterpage=1&amp;parentnodeid=655f82c7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9345"/>
                <a:ext cx="11183112" cy="1587310"/>
              </a:xfrm>
              <a:prstGeom prst="rect">
                <a:avLst/>
              </a:prstGeom>
              <a:blipFill rotWithShape="1">
                <a:blip r:embed="rId1"/>
                <a:stretch>
                  <a:fillRect t="-37" r="-1311" b="-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14_1#46ebba6d5?vbadefaultcenterpage=1&amp;parentnodeid=655f82c72&amp;vbahtmlprocessed=1"/>
              <p:cNvSpPr/>
              <p:nvPr/>
            </p:nvSpPr>
            <p:spPr>
              <a:xfrm>
                <a:off x="502920" y="944989"/>
                <a:ext cx="11183112" cy="5256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设五人中下单成功的人数为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的图象开口向下，且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7_AS.14_1#46ebba6d5?vbadefaultcenterpage=1&amp;parentnodeid=655f82c7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44989"/>
                <a:ext cx="11183112" cy="5256022"/>
              </a:xfrm>
              <a:prstGeom prst="rect">
                <a:avLst/>
              </a:prstGeom>
              <a:blipFill rotWithShape="1">
                <a:blip r:embed="rId1"/>
                <a:stretch>
                  <a:fillRect t="-2" r="1" b="-9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14_1#46ebba6d5?vbadefaultcenterpage=1&amp;parentnodeid=655f82c72&amp;vbahtmlprocessed=1"/>
              <p:cNvSpPr/>
              <p:nvPr/>
            </p:nvSpPr>
            <p:spPr>
              <a:xfrm>
                <a:off x="502920" y="1718133"/>
                <a:ext cx="11183112" cy="370973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可知，在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14_1#46ebba6d5?vbadefaultcenterpage=1&amp;parentnodeid=655f82c7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18133"/>
                <a:ext cx="11183112" cy="3709734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-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ddde1b922.fixed?vbadefaultcenterpage=1&amp;parentnodeid=c46a4bf44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培优课20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概率、统计与其他知识的交汇问题</a:t>
            </a:r>
            <a:endParaRPr lang="en-US" altLang="zh-CN" sz="4000" dirty="0"/>
          </a:p>
        </p:txBody>
      </p:sp>
      <p:pic>
        <p:nvPicPr>
          <p:cNvPr id="3" name="C_0#ddde1b922?linknodeid=5db38c9ab&amp;catalogrefid=5db38c9ab&amp;parentnodeid=c46a4bf44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ddde1b922?linknodeid=5db38c9ab&amp;catalogrefid=5db38c9ab&amp;parentnodeid=c46a4bf44&amp;vbahtmlprocessed=1">
            <a:hlinkClick r:id="rId1" action="ppaction://hlinksldjump"/>
          </p:cNvPr>
          <p:cNvSpPr/>
          <p:nvPr/>
        </p:nvSpPr>
        <p:spPr>
          <a:xfrm>
            <a:off x="3346704" y="2507996"/>
            <a:ext cx="7845552" cy="113690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50000"/>
              </a:lnSpc>
            </a:pP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0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000" b="0" i="0" dirty="0" err="1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概率、统计与数列的综合问题（马尔科夫链问题</a:t>
            </a: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）</a:t>
            </a:r>
            <a:endParaRPr lang="en-US" altLang="zh-CN" sz="3000" dirty="0"/>
          </a:p>
        </p:txBody>
      </p:sp>
      <p:pic>
        <p:nvPicPr>
          <p:cNvPr id="5" name="C_0#ddde1b922?linknodeid=5c5b2ed90&amp;catalogrefid=5c5b2ed90&amp;parentnodeid=c46a4bf4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ddde1b922?linknodeid=5c5b2ed90&amp;catalogrefid=5c5b2ed90&amp;parentnodeid=c46a4bf44&amp;vbahtmlprocessed=1">
            <a:hlinkClick r:id="rId3" action="ppaction://hlinksldjump"/>
          </p:cNvPr>
          <p:cNvSpPr/>
          <p:nvPr/>
        </p:nvSpPr>
        <p:spPr>
          <a:xfrm>
            <a:off x="3346704" y="3849624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0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概率、统计与导数的综合问题</a:t>
            </a:r>
            <a:endParaRPr lang="en-US" altLang="zh-CN" sz="300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db38c9ab.fixed?vbadefaultcenterpage=1&amp;parentnodeid=ddde1b922&amp;vbahtmlprocessed=1"/>
          <p:cNvSpPr/>
          <p:nvPr/>
        </p:nvSpPr>
        <p:spPr>
          <a:xfrm>
            <a:off x="283464" y="2779776"/>
            <a:ext cx="11908536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latinLnBrk="1">
              <a:lnSpc>
                <a:spcPct val="100000"/>
              </a:lnSpc>
            </a:pPr>
            <a:r>
              <a:rPr lang="en-US" altLang="zh-CN" sz="35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5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5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概率、统计与数列的综合问题（马尔科夫链问题）</a:t>
            </a:r>
            <a:endParaRPr lang="en-US" altLang="zh-CN" sz="3500" dirty="0"/>
          </a:p>
        </p:txBody>
      </p:sp>
      <p:pic>
        <p:nvPicPr>
          <p:cNvPr id="3" name="C_3#5db38c9ab.fixed?vbadefaultcenterpage=1&amp;parentnodeid=ddde1b92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83d210dd?vbadefaultcenterpage=1&amp;parentnodeid=5db38c9ab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1_1#d75d986f9?vbadefaultcenterpage=1&amp;parentnodeid=683d210dd&amp;vbahtmlprocessed=1"/>
              <p:cNvSpPr/>
              <p:nvPr/>
            </p:nvSpPr>
            <p:spPr>
              <a:xfrm>
                <a:off x="502920" y="1241648"/>
                <a:ext cx="11183112" cy="4530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杭州模拟）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马尔科夫链是概率统计中的一个重要模型，其数学定义：假设我们的序列状态是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时刻的状态的条件概率仅依赖前一状态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|⋯,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（审题①联想到数列相邻两项的关系即递推数列）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.现实生活中也存在着许多马尔科夫链.假如一名学生参与一个知识答题竞赛，每一题答对的概率为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，且每答对一题可以获得1个积分，每一题答错的概率为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，且答错一题就要扣掉1个积分.该学生只有遇到如下两种情况才会结束答题：一种是累计积分为0；一种是达到预期的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个积分.记该学生的初始积分为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，答题过程如数轴所示.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1_1#d75d986f9?vbadefaultcenterpage=1&amp;parentnodeid=683d210d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4530662"/>
              </a:xfrm>
              <a:prstGeom prst="rect">
                <a:avLst/>
              </a:prstGeom>
              <a:blipFill rotWithShape="1">
                <a:blip r:embed="rId2"/>
                <a:stretch>
                  <a:fillRect t="-5" r="-402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1_1#d75d986f9?vbadefaultcenterpage=1&amp;parentnodeid=683d210dd&amp;inlineimagemarkindex=1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592" y="758159"/>
            <a:ext cx="3456432" cy="11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QO_5_BD.1_2#d75d986f9?vbadefaultcenterpage=1&amp;parentnodeid=683d210dd&amp;vbahtmlprocessed=1"/>
          <p:cNvSpPr/>
          <p:nvPr/>
        </p:nvSpPr>
        <p:spPr>
          <a:xfrm>
            <a:off x="502920" y="756000"/>
            <a:ext cx="11183112" cy="11268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ctr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56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                           </a:t>
            </a:r>
            <a:r>
              <a:rPr lang="en-US" altLang="zh-CN" sz="2400" b="0" i="0">
                <a:solidFill>
                  <a:srgbClr val="0070C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</a:t>
            </a:r>
            <a:r>
              <a:rPr lang="en-US" altLang="zh-CN" sz="2400" b="0" i="0" dirty="0">
                <a:solidFill>
                  <a:srgbClr val="0070C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审题②图中的0.5表示答对或答错的概率）</a:t>
            </a:r>
            <a:endParaRPr lang="en-US" altLang="zh-CN" sz="2400" b="0" i="0" dirty="0">
              <a:solidFill>
                <a:srgbClr val="0070C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1_3#d75d986f9?vbadefaultcenterpage=1&amp;parentnodeid=683d210dd&amp;vbahtmlprocessed=1"/>
              <p:cNvSpPr/>
              <p:nvPr/>
            </p:nvSpPr>
            <p:spPr>
              <a:xfrm>
                <a:off x="502920" y="1889348"/>
                <a:ext cx="11183112" cy="910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当该学生的积分为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时，最终累计积分为0的概率为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，请回答下列问题：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1_3#d75d986f9?vbadefaultcenterpage=1&amp;parentnodeid=683d210d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9348"/>
                <a:ext cx="11183112" cy="910844"/>
              </a:xfrm>
              <a:prstGeom prst="rect">
                <a:avLst/>
              </a:prstGeom>
              <a:blipFill rotWithShape="1">
                <a:blip r:embed="rId2"/>
                <a:stretch>
                  <a:fillRect t="-24" r="1" b="-4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5_BD.1_4#d75d986f9?segpoint=1&amp;vbadefaultcenterpage=1&amp;parentnodeid=683d210dd&amp;vbahtmlprocessed=1"/>
              <p:cNvSpPr/>
              <p:nvPr/>
            </p:nvSpPr>
            <p:spPr>
              <a:xfrm>
                <a:off x="502920" y="2803748"/>
                <a:ext cx="11183112" cy="1104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（1）请直接写出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（审题③明确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的含义,即可写出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的数值.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5_BD.1_4#d75d986f9?segpoint=1&amp;vbadefaultcenterpage=1&amp;parentnodeid=683d210d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3748"/>
                <a:ext cx="11183112" cy="1104265"/>
              </a:xfrm>
              <a:prstGeom prst="rect">
                <a:avLst/>
              </a:prstGeom>
              <a:blipFill rotWithShape="1">
                <a:blip r:embed="rId3"/>
                <a:stretch>
                  <a:fillRect t="-20" r="1" b="-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5_BD.1_5#d75d986f9?segpoint=1&amp;vbadefaultcenterpage=1&amp;parentnodeid=683d210dd&amp;vbahtmlprocessed=1"/>
              <p:cNvSpPr/>
              <p:nvPr/>
            </p:nvSpPr>
            <p:spPr>
              <a:xfrm>
                <a:off x="502920" y="3908648"/>
                <a:ext cx="11183112" cy="1127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（2）证明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{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是一个等差数列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（审题④联想等差数列的定义,进而联想到全概率公式）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，并写出公差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5_BD.1_5#d75d986f9?segpoint=1&amp;vbadefaultcenterpage=1&amp;parentnodeid=683d210d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08648"/>
                <a:ext cx="11183112" cy="1127189"/>
              </a:xfrm>
              <a:prstGeom prst="rect">
                <a:avLst/>
              </a:prstGeom>
              <a:blipFill rotWithShape="1">
                <a:blip r:embed="rId4"/>
                <a:stretch>
                  <a:fillRect t="-20" r="1" b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O_5_BD.1_6#d75d986f9?segpoint=1&amp;vbadefaultcenterpage=1&amp;parentnodeid=683d210dd&amp;vbahtmlprocessed=1&amp;bbb=1&amp;hasbroken=1"/>
              <p:cNvSpPr/>
              <p:nvPr/>
            </p:nvSpPr>
            <p:spPr>
              <a:xfrm>
                <a:off x="502920" y="5038725"/>
                <a:ext cx="11182985" cy="12274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时，分别计算当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的数值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⑤由第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2）题的公式求得）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7" name="QO_5_BD.1_6#d75d986f9?segpoint=1&amp;vbadefaultcenterpage=1&amp;parentnodeid=683d210d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038725"/>
                <a:ext cx="11182985" cy="1227455"/>
              </a:xfrm>
              <a:prstGeom prst="rect">
                <a:avLst/>
              </a:prstGeom>
              <a:blipFill rotWithShape="1">
                <a:blip r:embed="rId5"/>
                <a:stretch>
                  <a:fillRect r="-119" b="-29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1#d75d986f9?vbadefaultcenterpage=1&amp;parentnodeid=683d210dd&amp;vbahtmlprocessed=1&amp;bbb=1&amp;hasbroken=1"/>
              <p:cNvSpPr/>
              <p:nvPr/>
            </p:nvSpPr>
            <p:spPr>
              <a:xfrm>
                <a:off x="502920" y="1430891"/>
                <a:ext cx="11183112" cy="42461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时，该学生累计积分为0，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因此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；审题③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时，该学生停止答题，因此累计积分为0的概率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.审题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2）记事件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“该学生初始积分为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,且最后累计积分为0”，事件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“该学生的初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始积分为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,且上一题答对”，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𝑁</m:t>
                                </m:r>
                              </m:e>
                            </m:ba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𝑁</m:t>
                                </m:r>
                              </m:e>
                            </m:ba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，审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①④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1#d75d986f9?vbadefaultcenterpage=1&amp;parentnodeid=683d210d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30891"/>
                <a:ext cx="11183112" cy="4246118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31800" y="97155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1"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2#d75d986f9?vbadefaultcenterpage=1&amp;parentnodeid=683d210dd&amp;vbahtmlprocessed=1&amp;bbb=1&amp;hasbroken=1"/>
              <p:cNvSpPr/>
              <p:nvPr/>
            </p:nvSpPr>
            <p:spPr>
              <a:xfrm>
                <a:off x="502920" y="1874502"/>
                <a:ext cx="11183112" cy="33842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是一个等差数列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，累加得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.（3）当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，审题⑤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2#d75d986f9?vbadefaultcenterpage=1&amp;parentnodeid=683d210d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4502"/>
                <a:ext cx="11183112" cy="3384296"/>
              </a:xfrm>
              <a:prstGeom prst="rect">
                <a:avLst/>
              </a:prstGeom>
              <a:blipFill rotWithShape="1">
                <a:blip r:embed="rId1"/>
                <a:stretch>
                  <a:fillRect t="-18" r="1" b="-1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3f2a2b89?vbadefaultcenterpage=1&amp;parentnodeid=5db38c9ab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87b129567?vbadefaultcenterpage=1&amp;parentnodeid=a3f2a2b89&amp;vbahtmlprocessed=1"/>
          <p:cNvSpPr/>
          <p:nvPr/>
        </p:nvSpPr>
        <p:spPr>
          <a:xfrm>
            <a:off x="502920" y="1241648"/>
            <a:ext cx="11183112" cy="1587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概率、统计与数列交汇在一起进行考查时，一般通过全概率公式以递推数列的方式出现.因此在解答此类题时，准确把题中所涉及的事件进行分解，明确所求问题所属的事件类型，分析概率所满足的数列模型是关键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5516</Words>
  <Application>WPS 演示</Application>
  <PresentationFormat>宽屏</PresentationFormat>
  <Paragraphs>162</Paragraphs>
  <Slides>26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MS Mincho</vt:lpstr>
      <vt:lpstr>Segoe Print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11</cp:revision>
  <dcterms:created xsi:type="dcterms:W3CDTF">2023-12-21T10:59:00Z</dcterms:created>
  <dcterms:modified xsi:type="dcterms:W3CDTF">2024-01-23T07:06:50Z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6D1AFF8C36964C3FA70C8B23D5B8E0B5_12</vt:lpwstr>
  </property>
  <property fmtid="{D5CDD505-2E9C-101B-9397-08002B2CF9AE}" pid="3" name="KSOProductBuildVer">
    <vt:lpwstr>2052-12.1.0.16250</vt:lpwstr>
  </property>
</Properties>
</file>