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9" r:id="rId30"/>
    <p:sldId id="282" r:id="rId31"/>
    <p:sldId id="283" r:id="rId32"/>
    <p:sldId id="284" r:id="rId33"/>
    <p:sldId id="285" r:id="rId34"/>
    <p:sldId id="286" r:id="rId35"/>
    <p:sldId id="287" r:id="rId36"/>
    <p:sldId id="290" r:id="rId37"/>
    <p:sldId id="288" r:id="rId38"/>
  </p:sldIdLst>
  <p:sldSz cx="12192000" cy="6858000"/>
  <p:notesSz cx="6858000" cy="12192000"/>
  <p:custDataLst>
    <p:tags r:id="rId4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007a9a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基础课53 两个基本计数原理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52D45F4-BCCE-4FF9-9B3E-6F7F641742C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007a9a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基础课53 两个基本计数原理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8DE09CC-A359-44FF-BC1B-BD7B0288A9E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007a9a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基础课53 两个基本计数原理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2F5645A-2318-418B-AE89-5F6E037E4A1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007a9a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基础课53 两个基本计数原理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9567590-006C-40D5-BBC2-597C01110A5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a08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61F4907-25BB-49CA-B76F-A354175B464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007a9a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基础课53 两个基本计数原理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917C20E-5BA8-4FD6-9DBB-271676577B0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33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0.png"/><Relationship Id="rId1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3.xml"/><Relationship Id="rId2" Type="http://schemas.openxmlformats.org/officeDocument/2006/relationships/image" Target="../media/image8.png"/><Relationship Id="rId1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5.png"/><Relationship Id="rId1" Type="http://schemas.openxmlformats.org/officeDocument/2006/relationships/image" Target="../media/image44.jpe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10a298266?vbadefaultcenterpage=1&amp;parentnodeid=148270352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p:sp>
        <p:nvSpPr>
          <p:cNvPr id="3" name="QB_6_BD.16_1#81e63a357?vbadefaultcenterpage=1&amp;parentnodeid=10a298266&amp;vbahtmlprocessed=1&amp;bbb=1&amp;hasbroken=1"/>
          <p:cNvSpPr/>
          <p:nvPr/>
        </p:nvSpPr>
        <p:spPr>
          <a:xfrm>
            <a:off x="502920" y="1348391"/>
            <a:ext cx="11183112" cy="21359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（双空题）（人教A版选修③P6 · T4改编）现有高一年级的学生3名，高二年级的学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生5名，高三年级的学生4名.从三个年级的学生中任选1人参加接待外宾的活动，有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种不同的选法；从三个年级的学生中各选1人参加接待外宾的活动，有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种不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同的选法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B_6_AN.17_1#81e63a357.blank?vbadefaultcenterpage=1&amp;parentnodeid=10a298266&amp;vbapositionanswer=8&amp;vbahtmlprocessed=1"/>
          <p:cNvSpPr/>
          <p:nvPr/>
        </p:nvSpPr>
        <p:spPr>
          <a:xfrm>
            <a:off x="553720" y="2407571"/>
            <a:ext cx="525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12</a:t>
            </a:r>
            <a:endParaRPr lang="en-US" altLang="zh-CN" sz="2400" dirty="0"/>
          </a:p>
        </p:txBody>
      </p:sp>
      <p:sp>
        <p:nvSpPr>
          <p:cNvPr id="5" name="QB_6_AN.18_1#81e63a357.blank?vbadefaultcenterpage=1&amp;parentnodeid=10a298266&amp;vbapositionanswer=9&amp;vbahtmlprocessed=1"/>
          <p:cNvSpPr/>
          <p:nvPr/>
        </p:nvSpPr>
        <p:spPr>
          <a:xfrm>
            <a:off x="10459720" y="2407571"/>
            <a:ext cx="525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60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S.19_1#81e63a357?vbadefaultcenterpage=1&amp;parentnodeid=10a298266&amp;vbahtmlprocessed=1&amp;bbb=1&amp;hasbroken=1"/>
              <p:cNvSpPr/>
              <p:nvPr/>
            </p:nvSpPr>
            <p:spPr>
              <a:xfrm>
                <a:off x="502920" y="3548158"/>
                <a:ext cx="11183112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从高一年级的学生中选取1名，有3种选法；从高二年级的学生中选取1名，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有5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；从高三年级的学生中选取1名，有4种选法.从三个年级的学生中任选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1人参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加活动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种不同的选法；从三个年级的学生中各选1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人参加活动，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种不同的选法.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B_6_AS.19_1#81e63a357?vbadefaultcenterpage=1&amp;parentnodeid=10a29826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48158"/>
                <a:ext cx="11183112" cy="2135950"/>
              </a:xfrm>
              <a:prstGeom prst="rect">
                <a:avLst/>
              </a:prstGeom>
              <a:blipFill rotWithShape="1">
                <a:blip r:embed="rId1"/>
                <a:stretch>
                  <a:fillRect t="-19" r="-1526" b="-2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  <p:bldP spid="6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_BD.20_1#6d60b310c?vbadefaultcenterpage=1&amp;parentnodeid=10a298266&amp;vbahtmlprocessed=1&amp;bbb=1"/>
          <p:cNvSpPr/>
          <p:nvPr/>
        </p:nvSpPr>
        <p:spPr>
          <a:xfrm>
            <a:off x="502920" y="2792236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（人教A版选修③P7 </a:t>
            </a: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·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T5改编）由数字1，2，3，4，5，6可以组成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个三位数.</a:t>
            </a:r>
            <a:endParaRPr lang="en-US" altLang="zh-CN" sz="2400" dirty="0"/>
          </a:p>
        </p:txBody>
      </p:sp>
      <p:sp>
        <p:nvSpPr>
          <p:cNvPr id="3" name="QB_6_AN.21_1#6d60b310c.blank?vbadefaultcenterpage=1&amp;parentnodeid=10a298266&amp;vbapositionanswer=10&amp;vbahtmlprocessed=1"/>
          <p:cNvSpPr/>
          <p:nvPr/>
        </p:nvSpPr>
        <p:spPr>
          <a:xfrm>
            <a:off x="9556921" y="2717307"/>
            <a:ext cx="677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216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S.22_1#6d60b310c?vbadefaultcenterpage=1&amp;parentnodeid=10a298266&amp;vbahtmlprocessed=1&amp;bbb=1&amp;hasbroken=1"/>
              <p:cNvSpPr/>
              <p:nvPr/>
            </p:nvSpPr>
            <p:spPr>
              <a:xfrm>
                <a:off x="502920" y="3353194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由题意，百位、十位和个位上的数字均有6种选法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，所以可以组成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216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个三位数.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AS.22_1#6d60b310c?vbadefaultcenterpage=1&amp;parentnodeid=10a29826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53194"/>
                <a:ext cx="11183112" cy="1038670"/>
              </a:xfrm>
              <a:prstGeom prst="rect">
                <a:avLst/>
              </a:prstGeom>
              <a:blipFill rotWithShape="1">
                <a:blip r:embed="rId1"/>
                <a:stretch>
                  <a:fillRect t="-38" r="1" b="-5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c31b49b91?vbadefaultcenterpage=1&amp;parentnodeid=148270352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p:sp>
        <p:nvSpPr>
          <p:cNvPr id="3" name="QB_6_BD.23_1#5e505bbe5?vbadefaultcenterpage=1&amp;parentnodeid=c31b49b91&amp;vbahtmlprocessed=1&amp;bbb=1&amp;hasbroken=1"/>
          <p:cNvSpPr/>
          <p:nvPr/>
        </p:nvSpPr>
        <p:spPr>
          <a:xfrm>
            <a:off x="502920" y="1348391"/>
            <a:ext cx="11183112" cy="15833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5.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（2023 · 新高考Ⅰ卷改编）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某学校开设了3门体育类选修课和3门艺术类选修课，学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生需从这6门课中选修2门或3门课，若每类选修课至少选修1门，则不同的选课方案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共有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种.（用数字作答）</a:t>
            </a:r>
            <a:endParaRPr lang="en-US" altLang="zh-CN" sz="2400" dirty="0"/>
          </a:p>
        </p:txBody>
      </p:sp>
      <p:sp>
        <p:nvSpPr>
          <p:cNvPr id="4" name="QB_6_AN.24_1#5e505bbe5.blank?vbadefaultcenterpage=1&amp;parentnodeid=c31b49b91&amp;vbapositionanswer=11&amp;vbahtmlprocessed=1"/>
          <p:cNvSpPr/>
          <p:nvPr/>
        </p:nvSpPr>
        <p:spPr>
          <a:xfrm>
            <a:off x="1163320" y="2407571"/>
            <a:ext cx="525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27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25_1#5e505bbe5?vbadefaultcenterpage=1&amp;parentnodeid=c31b49b91&amp;vbahtmlprocessed=1&amp;bbb=1&amp;hasbroken=1"/>
              <p:cNvSpPr/>
              <p:nvPr/>
            </p:nvSpPr>
            <p:spPr>
              <a:xfrm>
                <a:off x="502920" y="2943448"/>
                <a:ext cx="11183112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当从6门课中选修2门时，不同的选课的方案共有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（种）.当从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6门课中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选修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3门时，若体育类选修课1门，则不同的选课方案共有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）；若体育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类选修课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2门，则不同的选课方案共有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（种）.综上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，不同的选课方案共有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25_1#5e505bbe5?vbadefaultcenterpage=1&amp;parentnodeid=c31b49b9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3448"/>
                <a:ext cx="11183112" cy="2135950"/>
              </a:xfrm>
              <a:prstGeom prst="rect">
                <a:avLst/>
              </a:prstGeom>
              <a:blipFill rotWithShape="1">
                <a:blip r:embed="rId1"/>
                <a:stretch>
                  <a:fillRect t="-10" r="-5" b="-2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00f24a8dc.fixed?vbadefaultcenterpage=1&amp;parentnodeid=4007a9a20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00f24a8dc.fixed?vbadefaultcenterpage=1&amp;parentnodeid=4007a9a2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7c7b5fda0?vbadefaultcenterpage=1&amp;parentnodeid=00f24a8dc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分类加法计数原理［自主练透］</a:t>
            </a:r>
            <a:endParaRPr lang="en-US" altLang="zh-CN" sz="2800" dirty="0"/>
          </a:p>
        </p:txBody>
      </p:sp>
      <p:sp>
        <p:nvSpPr>
          <p:cNvPr id="3" name="QC_5_BD.26_1#fae4fbf28?vbadefaultcenterpage=1&amp;parentnodeid=7c7b5fda0&amp;vbahtmlprocessed=1&amp;bbb=1&amp;hasbroken=1"/>
          <p:cNvSpPr/>
          <p:nvPr/>
        </p:nvSpPr>
        <p:spPr>
          <a:xfrm>
            <a:off x="502920" y="1388362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现有5幅不同的油画，2幅不同的国画，7幅不同的水彩画，若从这些画中选一幅布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置房间，则不同的选法共有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27_1#fae4fbf28.bracket?vbadefaultcenterpage=1&amp;parentnodeid=7c7b5fda0&amp;vbapositionanswer=12&amp;vbahtmlprocessed=1"/>
          <p:cNvSpPr/>
          <p:nvPr/>
        </p:nvSpPr>
        <p:spPr>
          <a:xfrm>
            <a:off x="4427220" y="193700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5_BD.28_1#fae4fbf28.choices?vbadefaultcenterpage=1&amp;parentnodeid=7c7b5fda0&amp;vbahtmlprocessed=1"/>
          <p:cNvSpPr/>
          <p:nvPr/>
        </p:nvSpPr>
        <p:spPr>
          <a:xfrm>
            <a:off x="502920" y="24913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785745" algn="l"/>
                <a:tab pos="5546725" algn="l"/>
                <a:tab pos="84601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7种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9种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14种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.70种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AS.29_1#fae4fbf28?vbadefaultcenterpage=1&amp;parentnodeid=7c7b5fda0&amp;vbahtmlprocessed=1&amp;bbb=1&amp;hasbroken=1"/>
              <p:cNvSpPr/>
              <p:nvPr/>
            </p:nvSpPr>
            <p:spPr>
              <a:xfrm>
                <a:off x="502920" y="304415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分为三类：从油画中选，有5种不同的选法;从国画中选，有2种不同的选法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;从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水彩画中选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，有7种不同的选法.根据分类加法计数原理，共有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种不同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的选法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AS.29_1#fae4fbf28?vbadefaultcenterpage=1&amp;parentnodeid=7c7b5fda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4159"/>
                <a:ext cx="11183112" cy="1587310"/>
              </a:xfrm>
              <a:prstGeom prst="rect">
                <a:avLst/>
              </a:prstGeom>
              <a:blipFill rotWithShape="1">
                <a:blip r:embed="rId1"/>
                <a:stretch>
                  <a:fillRect t="-38" r="1" b="-3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30_1#4083a3b3e?vbadefaultcenterpage=1&amp;parentnodeid=7c7b5fda0&amp;vbahtmlprocessed=1&amp;bbb=1&amp;hasbroken=1"/>
              <p:cNvSpPr/>
              <p:nvPr/>
            </p:nvSpPr>
            <p:spPr>
              <a:xfrm>
                <a:off x="502920" y="840977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,5,6,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若从这两个集合中各取一个元素作为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点的横坐标或纵坐标，则可得平面直角坐标系中第一、二象限内不同点的个数是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30_1#4083a3b3e?vbadefaultcenterpage=1&amp;parentnodeid=7c7b5fda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40977"/>
                <a:ext cx="11183112" cy="1583309"/>
              </a:xfrm>
              <a:prstGeom prst="rect">
                <a:avLst/>
              </a:prstGeom>
              <a:blipFill rotWithShape="1">
                <a:blip r:embed="rId1"/>
                <a:stretch>
                  <a:fillRect t="-15" r="1" b="-3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1_1#4083a3b3e.bracket?vbadefaultcenterpage=1&amp;parentnodeid=7c7b5fda0&amp;vbapositionanswer=13&amp;vbahtmlprocessed=1"/>
          <p:cNvSpPr/>
          <p:nvPr/>
        </p:nvSpPr>
        <p:spPr>
          <a:xfrm>
            <a:off x="769620" y="1938257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32_1#4083a3b3e.choices?vbadefaultcenterpage=1&amp;parentnodeid=7c7b5fda0&amp;vbahtmlprocessed=1"/>
          <p:cNvSpPr/>
          <p:nvPr/>
        </p:nvSpPr>
        <p:spPr>
          <a:xfrm>
            <a:off x="502920" y="2484927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.18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B.16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C.14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.10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33_1#4083a3b3e?vbadefaultcenterpage=1&amp;parentnodeid=7c7b5fda0&amp;vbahtmlprocessed=1&amp;bbb=1&amp;hasbroken=1"/>
              <p:cNvSpPr/>
              <p:nvPr/>
            </p:nvSpPr>
            <p:spPr>
              <a:xfrm>
                <a:off x="502920" y="3037695"/>
                <a:ext cx="11183112" cy="32292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分两类情况讨论：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第一类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中取的元素作为横坐标，从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中取的元素作为纵坐标，则第一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、二象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限内的点共有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（个）；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第二类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中取的元素作为纵坐标，从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中取的元素作为横坐标，则第一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、二象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限内的点共有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（个）.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由分类加法计数原理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，得所求个数为14.故选C.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33_1#4083a3b3e?vbadefaultcenterpage=1&amp;parentnodeid=7c7b5fda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7695"/>
                <a:ext cx="11183112" cy="3229229"/>
              </a:xfrm>
              <a:prstGeom prst="rect">
                <a:avLst/>
              </a:prstGeom>
              <a:blipFill rotWithShape="1">
                <a:blip r:embed="rId2"/>
                <a:stretch>
                  <a:fillRect t="-15" r="1" b="-1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34_1#6b53472bf?vbadefaultcenterpage=1&amp;parentnodeid=7c7b5fda0&amp;vbahtmlprocessed=1&amp;bbb=1&amp;hasbroken=1"/>
          <p:cNvSpPr/>
          <p:nvPr/>
        </p:nvSpPr>
        <p:spPr>
          <a:xfrm>
            <a:off x="502920" y="1407396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若从数字1，2，3，4中取出3个数字（允许重复），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组成三位数，各位数字之和等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于6，则这样的三位数的个数为(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35_1#6b53472bf.bracket?vbadefaultcenterpage=1&amp;parentnodeid=7c7b5fda0&amp;vbapositionanswer=14&amp;vbahtmlprocessed=1"/>
          <p:cNvSpPr/>
          <p:nvPr/>
        </p:nvSpPr>
        <p:spPr>
          <a:xfrm>
            <a:off x="4884420" y="1956037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36_1#6b53472bf.choices?vbadefaultcenterpage=1&amp;parentnodeid=7c7b5fda0&amp;vbahtmlprocessed=1"/>
          <p:cNvSpPr/>
          <p:nvPr/>
        </p:nvSpPr>
        <p:spPr>
          <a:xfrm>
            <a:off x="502920" y="2505247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785745" algn="l"/>
                <a:tab pos="5546725" algn="l"/>
                <a:tab pos="84601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.7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B.9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C.10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.13</a:t>
            </a:r>
            <a:endParaRPr lang="en-US" altLang="zh-CN" sz="2400" dirty="0"/>
          </a:p>
        </p:txBody>
      </p:sp>
      <p:sp>
        <p:nvSpPr>
          <p:cNvPr id="5" name="QC_5_AS.37_1#6b53472bf?vbadefaultcenterpage=1&amp;parentnodeid=7c7b5fda0&amp;vbahtmlprocessed=1"/>
          <p:cNvSpPr/>
          <p:nvPr/>
        </p:nvSpPr>
        <p:spPr>
          <a:xfrm>
            <a:off x="502920" y="3058015"/>
            <a:ext cx="11183112" cy="268058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各位数字之和等于6的三位数可分为以下情形：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①由1，1，4三个数字组成的三位数有114，141，411，共3个；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②由1，2，3三个数字组成的三位数有123，132，213，231，312，321，共6个；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③由2，2，2三个数字可以组成1个三位数，即222.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故共有10个.故选C.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dd94a65f8?vbadefaultcenterpage=1&amp;parentnodeid=7c7b5fda0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5486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dd94a65f8?vbadefaultcenterpage=1&amp;parentnodeid=7c7b5fda0&amp;vbahtmlprocessed=1&amp;bbb=1&amp;hasbroken=1"/>
          <p:cNvSpPr/>
          <p:nvPr/>
        </p:nvSpPr>
        <p:spPr>
          <a:xfrm>
            <a:off x="502920" y="2481149"/>
            <a:ext cx="11183112" cy="2684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分类加法计数原理分类标准的选择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应抓住题目中的关键词、关键元素、关键位置，根据题目特点恰当选择一个分类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标准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分类时应注意完成这件事情的任何一种方法必须属于某一类，并且分别属于不同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种类的两种方法是不同的方法，不能重复，但也不能有遗漏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002090fa2?vbadefaultcenterpage=1&amp;parentnodeid=00f24a8dc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分步乘法计数原理［自主练透］</a:t>
            </a:r>
            <a:endParaRPr lang="en-US" altLang="zh-CN" sz="2800" dirty="0"/>
          </a:p>
        </p:txBody>
      </p:sp>
      <p:sp>
        <p:nvSpPr>
          <p:cNvPr id="3" name="QC_5_BD.38_1#4264f6bb2?vbadefaultcenterpage=1&amp;parentnodeid=002090fa2&amp;vbahtmlprocessed=1&amp;bbb=1&amp;hasbroken=1"/>
          <p:cNvSpPr/>
          <p:nvPr/>
        </p:nvSpPr>
        <p:spPr>
          <a:xfrm>
            <a:off x="502920" y="1388362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某大学食堂备有6种素菜、5种荤菜、3种汤，若要配成一荤一素一汤的套餐，则可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以配成不同套餐的种数为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9_1#4264f6bb2.bracket?vbadefaultcenterpage=1&amp;parentnodeid=002090fa2&amp;vbapositionanswer=15&amp;vbahtmlprocessed=1"/>
          <p:cNvSpPr/>
          <p:nvPr/>
        </p:nvSpPr>
        <p:spPr>
          <a:xfrm>
            <a:off x="4122420" y="193700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5" name="QC_5_BD.40_1#4264f6bb2.choices?vbadefaultcenterpage=1&amp;parentnodeid=002090fa2&amp;vbahtmlprocessed=1"/>
          <p:cNvSpPr/>
          <p:nvPr/>
        </p:nvSpPr>
        <p:spPr>
          <a:xfrm>
            <a:off x="502920" y="24913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.30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B.14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C.33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.90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AS.41_1#4264f6bb2?vbadefaultcenterpage=1&amp;parentnodeid=002090fa2&amp;vbahtmlprocessed=1&amp;bbb=1&amp;hasbroken=1"/>
              <p:cNvSpPr/>
              <p:nvPr/>
            </p:nvSpPr>
            <p:spPr>
              <a:xfrm>
                <a:off x="502920" y="304415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因为备有6种素菜、5种荤菜、3种汤，所以素菜有6种选法，荤菜有5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种选法，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汤菜有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3种选法，所以要配成一荤一素一汤的套餐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，可以配制出不同的套餐有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AS.41_1#4264f6bb2?vbadefaultcenterpage=1&amp;parentnodeid=002090fa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4159"/>
                <a:ext cx="11183112" cy="1587310"/>
              </a:xfrm>
              <a:prstGeom prst="rect">
                <a:avLst/>
              </a:prstGeom>
              <a:blipFill rotWithShape="1">
                <a:blip r:embed="rId1"/>
                <a:stretch>
                  <a:fillRect t="-38" r="1" b="-3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42_1#b516adfe9?vbadefaultcenterpage=1&amp;parentnodeid=002090fa2&amp;vbahtmlprocessed=1&amp;bbb=1&amp;hasbroken=1"/>
          <p:cNvSpPr/>
          <p:nvPr/>
        </p:nvSpPr>
        <p:spPr>
          <a:xfrm>
            <a:off x="502920" y="2259788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如果在一次运动会上有四项比赛的冠军在甲、乙、丙三人中产生，那么不同的夺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冠情况共有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种.</a:t>
            </a:r>
            <a:endParaRPr lang="en-US" altLang="zh-CN" sz="2400" dirty="0"/>
          </a:p>
        </p:txBody>
      </p:sp>
      <p:sp>
        <p:nvSpPr>
          <p:cNvPr id="3" name="QC_5_AN.43_1#b516adfe9.bracket?vbadefaultcenterpage=1&amp;parentnodeid=002090fa2&amp;vbapositionanswer=16&amp;vbahtmlprocessed=1"/>
          <p:cNvSpPr/>
          <p:nvPr/>
        </p:nvSpPr>
        <p:spPr>
          <a:xfrm>
            <a:off x="2293620" y="2808429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44_1#b516adfe9.choices?vbadefaultcenterpage=1&amp;parentnodeid=002090fa2&amp;vbahtmlprocessed=1"/>
              <p:cNvSpPr/>
              <p:nvPr/>
            </p:nvSpPr>
            <p:spPr>
              <a:xfrm>
                <a:off x="502920" y="3357638"/>
                <a:ext cx="11183112" cy="486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85745" algn="l"/>
                    <a:tab pos="5521325" algn="l"/>
                    <a:tab pos="82569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44_1#b516adfe9.choices?vbadefaultcenterpage=1&amp;parentnodeid=002090fa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57638"/>
                <a:ext cx="11183112" cy="486156"/>
              </a:xfrm>
              <a:prstGeom prst="rect">
                <a:avLst/>
              </a:prstGeom>
              <a:blipFill rotWithShape="1">
                <a:blip r:embed="rId1"/>
                <a:stretch>
                  <a:fillRect t="-81" r="1" b="-20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45_1#b516adfe9?vbadefaultcenterpage=1&amp;parentnodeid=002090fa2&amp;vbahtmlprocessed=1&amp;bbb=1&amp;hasbroken=1"/>
              <p:cNvSpPr/>
              <p:nvPr/>
            </p:nvSpPr>
            <p:spPr>
              <a:xfrm>
                <a:off x="502920" y="3847795"/>
                <a:ext cx="11183112" cy="10384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由题意四项比赛的冠军依次在甲、乙、丙三人中选取，每项冠军都有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3种选取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，由分步乘法计数原理共有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45_1#b516adfe9?vbadefaultcenterpage=1&amp;parentnodeid=002090fa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47795"/>
                <a:ext cx="11183112" cy="1038416"/>
              </a:xfrm>
              <a:prstGeom prst="rect">
                <a:avLst/>
              </a:prstGeom>
              <a:blipFill rotWithShape="1">
                <a:blip r:embed="rId2"/>
                <a:stretch>
                  <a:fillRect t="-32" r="1" b="-7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46_1#73dbfe8c2?vbadefaultcenterpage=1&amp;parentnodeid=002090fa2&amp;vbahtmlprocessed=1&amp;bbb=1&amp;hasbroken=1"/>
          <p:cNvSpPr/>
          <p:nvPr/>
        </p:nvSpPr>
        <p:spPr>
          <a:xfrm>
            <a:off x="502920" y="1680986"/>
            <a:ext cx="11183112" cy="15833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某学校推出了《植物栽培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》《手工编织》《实用木工》《实用电工》4门选修课程，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若要求每个学生从中任选2门进行学习，则甲、乙两名同学的选课中恰有一门课程相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同的选法有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种.</a:t>
            </a:r>
            <a:endParaRPr lang="en-US" altLang="zh-CN" sz="2400" dirty="0"/>
          </a:p>
        </p:txBody>
      </p:sp>
      <p:sp>
        <p:nvSpPr>
          <p:cNvPr id="3" name="QC_5_AN.47_1#73dbfe8c2.bracket?vbadefaultcenterpage=1&amp;parentnodeid=002090fa2&amp;vbapositionanswer=17&amp;vbahtmlprocessed=1"/>
          <p:cNvSpPr/>
          <p:nvPr/>
        </p:nvSpPr>
        <p:spPr>
          <a:xfrm>
            <a:off x="2306320" y="2778266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48_1#73dbfe8c2.choices?vbadefaultcenterpage=1&amp;parentnodeid=002090fa2&amp;vbahtmlprocessed=1"/>
          <p:cNvSpPr/>
          <p:nvPr/>
        </p:nvSpPr>
        <p:spPr>
          <a:xfrm>
            <a:off x="502920" y="3324936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B.24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C.12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.36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49_1#73dbfe8c2?vbadefaultcenterpage=1&amp;parentnodeid=002090fa2&amp;vbahtmlprocessed=1&amp;bbb=1&amp;hasbroken=1"/>
              <p:cNvSpPr/>
              <p:nvPr/>
            </p:nvSpPr>
            <p:spPr>
              <a:xfrm>
                <a:off x="502920" y="3877704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甲先从4门课程中选择1门，有4种选法，乙再从剩下的3门中选择1门，有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3种选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，甲、乙再从剩下的2门中共同选择1门，有2种选法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，根据分步乘法计数原理可得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甲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、乙两名同学的选课中恰有一门课程相同的选法为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49_1#73dbfe8c2?vbadefaultcenterpage=1&amp;parentnodeid=002090fa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77704"/>
                <a:ext cx="11183112" cy="1587310"/>
              </a:xfrm>
              <a:prstGeom prst="rect">
                <a:avLst/>
              </a:prstGeom>
              <a:blipFill rotWithShape="1">
                <a:blip r:embed="rId1"/>
                <a:stretch>
                  <a:fillRect t="-25" r="-249" b="-3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3709c9e87?vbadefaultcenterpage=1&amp;parentnodeid=002090fa2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5486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3709c9e87?vbadefaultcenterpage=1&amp;parentnodeid=002090fa2&amp;vbahtmlprocessed=1&amp;bbb=1&amp;hasbroken=1"/>
          <p:cNvSpPr/>
          <p:nvPr/>
        </p:nvSpPr>
        <p:spPr>
          <a:xfrm>
            <a:off x="502920" y="2481149"/>
            <a:ext cx="11183112" cy="2684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分步乘法计数原理应注意的问题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明确题目中所要完成的这件事是什么，确定完成这件事需要几个步骤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将完成这件事划分成几个步骤来执行，各步骤之间有一定的连续性，只有当所有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步骤都完成了，这件事才算完成，这是分步的基础，也是关键.从计数上来看，各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步骤的方法数的积就是完成这件事的方法总数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d75f89618?vbadefaultcenterpage=1&amp;parentnodeid=00f24a8dc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两个计数原理的综合应用［多维探究］</a:t>
            </a:r>
            <a:endParaRPr lang="en-US" altLang="zh-CN" sz="2800" dirty="0"/>
          </a:p>
        </p:txBody>
      </p:sp>
      <p:pic>
        <p:nvPicPr>
          <p:cNvPr id="3" name="C_5_BD#18c1c23dd?vbadefaultcenterpage=1&amp;parentnodeid=d75f89618&amp;inlineimagemarkindex=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18c1c23dd?vbadefaultcenterpage=1&amp;parentnodeid=d75f89618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数字问题</a:t>
            </a:r>
            <a:endParaRPr lang="en-US" altLang="zh-CN" sz="100" dirty="0"/>
          </a:p>
        </p:txBody>
      </p:sp>
      <p:sp>
        <p:nvSpPr>
          <p:cNvPr id="5" name="QC_6_BD.50_1#e8ce7c568?vbadefaultcenterpage=1&amp;parentnodeid=18c1c23dd&amp;vbahtmlprocessed=1&amp;bbb=1&amp;hasbroken=1"/>
          <p:cNvSpPr/>
          <p:nvPr/>
        </p:nvSpPr>
        <p:spPr>
          <a:xfrm>
            <a:off x="502920" y="1983391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典例1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若用数字1，2，3，4组成没有重复数字的三位数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，则其中奇数的个数为</a:t>
            </a:r>
            <a:endParaRPr lang="en-US" altLang="zh-CN" sz="2400" b="0" i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6" name="QC_6_AN.51_1#e8ce7c568.bracket?vbadefaultcenterpage=1&amp;parentnodeid=18c1c23dd&amp;vbapositionanswer=18&amp;vbahtmlprocessed=1"/>
          <p:cNvSpPr/>
          <p:nvPr/>
        </p:nvSpPr>
        <p:spPr>
          <a:xfrm>
            <a:off x="782320" y="2532031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7" name="QC_6_BD.52_1#e8ce7c568.choices?vbadefaultcenterpage=1&amp;parentnodeid=18c1c23dd&amp;vbahtmlprocessed=1"/>
          <p:cNvSpPr/>
          <p:nvPr/>
        </p:nvSpPr>
        <p:spPr>
          <a:xfrm>
            <a:off x="502920" y="30755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747645" algn="l"/>
                <a:tab pos="5622925" algn="l"/>
                <a:tab pos="84982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B.12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C.16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.18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QC_6_AS.53_1#e8ce7c568?vbadefaultcenterpage=1&amp;parentnodeid=18c1c23dd&amp;vbahtmlprocessed=1&amp;bbb=1&amp;hasbroken=1"/>
              <p:cNvSpPr/>
              <p:nvPr/>
            </p:nvSpPr>
            <p:spPr>
              <a:xfrm>
                <a:off x="502920" y="3565748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先排个位，有2种排法，再排百位和十位，有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种排法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，因此共有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种排法，故选B.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QC_6_AS.53_1#e8ce7c568?vbadefaultcenterpage=1&amp;parentnodeid=18c1c23d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65748"/>
                <a:ext cx="11183112" cy="1038670"/>
              </a:xfrm>
              <a:prstGeom prst="rect">
                <a:avLst/>
              </a:prstGeom>
              <a:blipFill rotWithShape="1">
                <a:blip r:embed="rId2"/>
                <a:stretch>
                  <a:fillRect t="-21" r="1" b="-5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815f42685?vbadefaultcenterpage=1&amp;parentnodeid=d75f89618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815f42685?vbadefaultcenterpage=1&amp;parentnodeid=d75f89618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涂色问题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54_1#d460b8446?vbadefaultcenterpage=1&amp;parentnodeid=815f42685&amp;vbahtmlprocessed=1&amp;bbb=1&amp;hasbroken=1"/>
              <p:cNvSpPr/>
              <p:nvPr/>
            </p:nvSpPr>
            <p:spPr>
              <a:xfrm>
                <a:off x="502920" y="1345851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用红、黄、蓝三种颜色去涂如图所示的标号为1,2,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,9的9个小长方形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任意相邻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（有公共边）的小长方形所涂颜色都不相同，且标号为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1，5，9的小长方形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涂相同的颜色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则符合条件的所有涂法共有(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54_1#d460b8446?vbadefaultcenterpage=1&amp;parentnodeid=815f4268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583309"/>
              </a:xfrm>
              <a:prstGeom prst="rect">
                <a:avLst/>
              </a:prstGeom>
              <a:blipFill rotWithShape="1">
                <a:blip r:embed="rId2"/>
                <a:stretch>
                  <a:fillRect t="-18" r="-237" b="-3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QC_6_BD.54_2#d460b8446?colgroup=11,11,11&amp;vbadefaultcenterpage=1&amp;parentnodeid=815f42685&amp;vbahtmlprocessed=1"/>
          <p:cNvGraphicFramePr>
            <a:graphicFrameLocks noGrp="1"/>
          </p:cNvGraphicFramePr>
          <p:nvPr/>
        </p:nvGraphicFramePr>
        <p:xfrm>
          <a:off x="502920" y="3067908"/>
          <a:ext cx="11155680" cy="1305498"/>
        </p:xfrm>
        <a:graphic>
          <a:graphicData uri="http://schemas.openxmlformats.org/drawingml/2006/table">
            <a:tbl>
              <a:tblPr/>
              <a:tblGrid>
                <a:gridCol w="3803904"/>
                <a:gridCol w="3675888"/>
                <a:gridCol w="3675888"/>
              </a:tblGrid>
              <a:tr h="43516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1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2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3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6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4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5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6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16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7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8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9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QC_6_AN.55_1#d460b8446.bracket?vbadefaultcenterpage=1&amp;parentnodeid=815f42685&amp;vbapositionanswer=19&amp;vbahtmlprocessed=1"/>
          <p:cNvSpPr/>
          <p:nvPr/>
        </p:nvSpPr>
        <p:spPr>
          <a:xfrm>
            <a:off x="6560820" y="244313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7" name="QC_6_BD.56_1#d460b8446.choices?vbadefaultcenterpage=1&amp;parentnodeid=815f42685&amp;vbahtmlprocessed=1"/>
          <p:cNvSpPr/>
          <p:nvPr/>
        </p:nvSpPr>
        <p:spPr>
          <a:xfrm>
            <a:off x="502920" y="450300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976245" algn="l"/>
                <a:tab pos="5775325" algn="l"/>
                <a:tab pos="85744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108种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60种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48种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.36种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57_1#d460b8446?vbadefaultcenterpage=1&amp;parentnodeid=815f42685&amp;vbahtmlprocessed=1&amp;bbb=1&amp;hasbroken=1"/>
              <p:cNvSpPr/>
              <p:nvPr/>
            </p:nvSpPr>
            <p:spPr>
              <a:xfrm>
                <a:off x="502920" y="2505025"/>
                <a:ext cx="11183112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首先1，5，9颜色确定，有3种可能，于是2，6就只有4种可能.如果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2，6颜色相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，那么3就有2种可能.若2，6颜色不同，则3只有1种可能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.故右上角三个数有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种排法.同理左下角三个数有6种排法.共有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种可能.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57_1#d460b8446?vbadefaultcenterpage=1&amp;parentnodeid=815f4268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5025"/>
                <a:ext cx="11183112" cy="2135950"/>
              </a:xfrm>
              <a:prstGeom prst="rect">
                <a:avLst/>
              </a:prstGeom>
              <a:blipFill rotWithShape="1">
                <a:blip r:embed="rId1"/>
                <a:stretch>
                  <a:fillRect t="-27" r="1" b="-2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0ccc78fa9?vbadefaultcenterpage=1&amp;parentnodeid=d75f89618&amp;inlineimagemarkindex=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p:sp>
        <p:nvSpPr>
          <p:cNvPr id="3" name="C_5_BD#0ccc78fa9?vbadefaultcenterpage=1&amp;parentnodeid=d75f89618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几何图形问题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58_1#bb5e0be28?vbadefaultcenterpage=1&amp;parentnodeid=0ccc78fa9&amp;vbahtmlprocessed=1&amp;bbb=1&amp;hasbroken=1"/>
              <p:cNvSpPr/>
              <p:nvPr/>
            </p:nvSpPr>
            <p:spPr>
              <a:xfrm>
                <a:off x="502920" y="1347375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若一个正方体绕着某直线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旋转不到一周后能与自身重合，则这样的直线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条数为(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58_1#bb5e0be28?vbadefaultcenterpage=1&amp;parentnodeid=0ccc78fa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7375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52" r="1" b="-59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59_1#bb5e0be28.bracket?vbadefaultcenterpage=1&amp;parentnodeid=0ccc78fa9&amp;vbapositionanswer=20&amp;vbahtmlprocessed=1"/>
          <p:cNvSpPr/>
          <p:nvPr/>
        </p:nvSpPr>
        <p:spPr>
          <a:xfrm>
            <a:off x="1684020" y="1896015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6" name="QC_6_BD.60_1#bb5e0be28.choices?vbadefaultcenterpage=1&amp;parentnodeid=0ccc78fa9&amp;vbahtmlprocessed=1"/>
          <p:cNvSpPr/>
          <p:nvPr/>
        </p:nvSpPr>
        <p:spPr>
          <a:xfrm>
            <a:off x="502920" y="2439575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23845" algn="l"/>
                <a:tab pos="5622925" algn="l"/>
                <a:tab pos="84220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.3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B.4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.13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61_1#bb5e0be28?vbadefaultcenterpage=1&amp;parentnodeid=0ccc78fa9&amp;vbahtmlprocessed=1&amp;bbb=1&amp;hasbroken=1"/>
              <p:cNvSpPr/>
              <p:nvPr/>
            </p:nvSpPr>
            <p:spPr>
              <a:xfrm>
                <a:off x="502920" y="978675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</a:t>
                </a:r>
                <a:r>
                  <a:rPr lang="en-US" altLang="zh-CN" sz="2400" b="1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析</a:t>
                </a:r>
                <a:r>
                  <a:rPr lang="en-US" altLang="zh-CN" sz="2400" b="1" i="0" spc="-1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若正方体绕着直线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旋转不到一周能与自身重合，则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必过正方体的中心，否则</a:t>
                </a:r>
                <a:r>
                  <a:rPr lang="en-US" altLang="zh-CN" sz="2400" b="0" i="0" spc="-10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，正</a:t>
                </a:r>
                <a:endParaRPr lang="en-US" altLang="zh-CN" sz="2400" b="0" i="0" spc="-10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spc="-10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方体绕着直线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旋转不到一周后，中心不能回到原来的位置，共有三种情况，如图所示.</a:t>
                </a:r>
                <a:endParaRPr lang="en-US" altLang="zh-CN" sz="2400" spc="-100" dirty="0"/>
              </a:p>
            </p:txBody>
          </p:sp>
        </mc:Choice>
        <mc:Fallback>
          <p:sp>
            <p:nvSpPr>
              <p:cNvPr id="2" name="QC_6_AS.61_1#bb5e0be28?vbadefaultcenterpage=1&amp;parentnodeid=0ccc78fa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78675"/>
                <a:ext cx="11183112" cy="1038670"/>
              </a:xfrm>
              <a:prstGeom prst="rect">
                <a:avLst/>
              </a:prstGeom>
              <a:blipFill rotWithShape="1">
                <a:blip r:embed="rId1"/>
                <a:stretch>
                  <a:fillRect t="-13" r="-271" b="-5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6_AS.61_2#bb5e0be28?vbadefaultcenterpage=1&amp;parentnodeid=0ccc78fa9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9784" y="2147583"/>
            <a:ext cx="1929384" cy="2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AS.61_3#bb5e0be28?vbadefaultcenterpage=1&amp;parentnodeid=0ccc78fa9&amp;vbahtmlprocessed=1&amp;bbb=1&amp;hasbroken=1"/>
              <p:cNvSpPr/>
              <p:nvPr/>
            </p:nvSpPr>
            <p:spPr>
              <a:xfrm>
                <a:off x="502920" y="4827284"/>
                <a:ext cx="11183112" cy="13273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过正方体的体对角线时，把正方体绕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旋转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，正方体回到原来的位置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，此时直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线共有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4条；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4" name="QC_6_AS.61_3#bb5e0be28?vbadefaultcenterpage=1&amp;parentnodeid=0ccc78fa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827284"/>
                <a:ext cx="11183112" cy="1327341"/>
              </a:xfrm>
              <a:prstGeom prst="rect">
                <a:avLst/>
              </a:prstGeom>
              <a:blipFill rotWithShape="1">
                <a:blip r:embed="rId3"/>
                <a:stretch>
                  <a:fillRect t="-1" r="1" b="-41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4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61_3#bb5e0be28?vbadefaultcenterpage=1&amp;parentnodeid=0ccc78fa9&amp;vbahtmlprocessed=1&amp;bbb=1&amp;hasbroken=1"/>
              <p:cNvSpPr/>
              <p:nvPr/>
            </p:nvSpPr>
            <p:spPr>
              <a:xfrm>
                <a:off x="502920" y="1845927"/>
                <a:ext cx="11183112" cy="340842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过正方体两相对棱的中点时，把正方体绕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旋转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正方体回到原来的位置，此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时直线共有6条；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过正方体相对面的中心时，把正方体绕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旋转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正方体回到原来的位置，此时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直线共有3条.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综上，符合条件的直线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（条）.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故选D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61_3#bb5e0be28?vbadefaultcenterpage=1&amp;parentnodeid=0ccc78fa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5927"/>
                <a:ext cx="11183112" cy="3408426"/>
              </a:xfrm>
              <a:prstGeom prst="rect">
                <a:avLst/>
              </a:prstGeom>
              <a:blipFill rotWithShape="1">
                <a:blip r:embed="rId1"/>
                <a:stretch>
                  <a:fillRect t="-18" r="1" b="-3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11ee501c7?vbadefaultcenterpage=1&amp;parentnodeid=0ccc78fa9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6756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11ee501c7?vbadefaultcenterpage=1&amp;parentnodeid=0ccc78fa9&amp;vbahtmlprocessed=1"/>
          <p:cNvSpPr/>
          <p:nvPr/>
        </p:nvSpPr>
        <p:spPr>
          <a:xfrm>
            <a:off x="502920" y="2493849"/>
            <a:ext cx="11183112" cy="26845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两个计数原理的综合应用的一般思路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弄清完成一件事是做什么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确定是先分类后分步，还是先分步后分类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弄清分步，分类的标准是什么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利用两个计数原理求解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88f77a1a4?vbadefaultcenterpage=1&amp;parentnodeid=d75f8961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QC_6_BD.62_1#c0e9b63bc?vbadefaultcenterpage=1&amp;parentnodeid=88f77a1a4&amp;vbahtmlprocessed=1&amp;bbb=1&amp;hasbroken=1"/>
          <p:cNvSpPr/>
          <p:nvPr/>
        </p:nvSpPr>
        <p:spPr>
          <a:xfrm>
            <a:off x="502920" y="1419448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若用数字1，2，3组成五位数，且数字1，2，3都至少出现一次，则这样的五位数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共有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个.</a:t>
            </a:r>
            <a:endParaRPr lang="en-US" altLang="zh-CN" sz="2400" dirty="0"/>
          </a:p>
        </p:txBody>
      </p:sp>
      <p:sp>
        <p:nvSpPr>
          <p:cNvPr id="4" name="QC_6_AN.63_1#c0e9b63bc.bracket?vbadefaultcenterpage=1&amp;parentnodeid=88f77a1a4&amp;vbapositionanswer=21&amp;vbahtmlprocessed=1"/>
          <p:cNvSpPr/>
          <p:nvPr/>
        </p:nvSpPr>
        <p:spPr>
          <a:xfrm>
            <a:off x="1391920" y="1968088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5" name="QC_6_BD.64_1#c0e9b63bc.choices?vbadefaultcenterpage=1&amp;parentnodeid=88f77a1a4&amp;vbahtmlprocessed=1"/>
          <p:cNvSpPr/>
          <p:nvPr/>
        </p:nvSpPr>
        <p:spPr>
          <a:xfrm>
            <a:off x="502920" y="25167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.120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B.150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C.210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.240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65_1#c0e9b63bc?vbadefaultcenterpage=1&amp;parentnodeid=88f77a1a4&amp;vbahtmlprocessed=1&amp;bbb=1&amp;hasbroken=1"/>
              <p:cNvSpPr/>
              <p:nvPr/>
            </p:nvSpPr>
            <p:spPr>
              <a:xfrm>
                <a:off x="502920" y="3006948"/>
                <a:ext cx="11183112" cy="21443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首先考虑全部的情况，即每个数位均有3种选择，共有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（个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），其中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包含数字全部相同只有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3种情况，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只出现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2个数字的共有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（个），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，满足条件的五位数的个数为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150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（个）.故选B.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65_1#c0e9b63bc?vbadefaultcenterpage=1&amp;parentnodeid=88f77a1a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6948"/>
                <a:ext cx="11183112" cy="2144395"/>
              </a:xfrm>
              <a:prstGeom prst="rect">
                <a:avLst/>
              </a:prstGeom>
              <a:blipFill rotWithShape="1">
                <a:blip r:embed="rId2"/>
                <a:stretch>
                  <a:fillRect t="-10" r="1" b="-9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4007a9a20.fixed?vbadefaultcenterpage=1&amp;parentnodeid=c46a4bf44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基础课53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两个基本计数原理</a:t>
            </a:r>
            <a:endParaRPr lang="en-US" altLang="zh-CN" sz="4000" dirty="0"/>
          </a:p>
        </p:txBody>
      </p:sp>
      <p:pic>
        <p:nvPicPr>
          <p:cNvPr id="3" name="C_0#4007a9a20?linknodeid=5f55f3626&amp;catalogrefid=5f55f3626&amp;parentnodeid=c46a4bf44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4007a9a20?linknodeid=5f55f3626&amp;catalogrefid=5f55f3626&amp;parentnodeid=c46a4bf44&amp;vbahtmlprocessed=1">
            <a:hlinkClick r:id="rId1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4007a9a20?linknodeid=00f24a8dc&amp;catalogrefid=00f24a8dc&amp;parentnodeid=c46a4bf4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4007a9a20?linknodeid=00f24a8dc&amp;catalogrefid=00f24a8dc&amp;parentnodeid=c46a4bf44&amp;vbahtmlprocessed=1">
            <a:hlinkClick r:id="rId3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_BD.66_1#35b201e8f?vbadefaultcenterpage=1&amp;parentnodeid=88f77a1a4&amp;vbahtmlprocessed=1&amp;bbb=1&amp;hasbroken=1"/>
          <p:cNvSpPr/>
          <p:nvPr/>
        </p:nvSpPr>
        <p:spPr>
          <a:xfrm>
            <a:off x="502920" y="2781060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将一个正四棱锥的每一个顶点染上一种颜色，并使同一条棱上的两端异色，若只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有5种颜色可供使用，则不同的染色方法总数为(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6_AN.67_1#35b201e8f.bracket?vbadefaultcenterpage=1&amp;parentnodeid=88f77a1a4&amp;vbapositionanswer=22&amp;vbahtmlprocessed=1"/>
          <p:cNvSpPr/>
          <p:nvPr/>
        </p:nvSpPr>
        <p:spPr>
          <a:xfrm>
            <a:off x="7018020" y="332970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6_BD.68_1#35b201e8f.choices?vbadefaultcenterpage=1&amp;parentnodeid=88f77a1a4&amp;vbahtmlprocessed=1"/>
          <p:cNvSpPr/>
          <p:nvPr/>
        </p:nvSpPr>
        <p:spPr>
          <a:xfrm>
            <a:off x="502920" y="387891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.180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B.240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C.420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.480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69_1#35b201e8f?vbadefaultcenterpage=1&amp;parentnodeid=88f77a1a4&amp;vbahtmlprocessed=1&amp;bbb=1&amp;hasbroken=1"/>
              <p:cNvSpPr/>
              <p:nvPr/>
            </p:nvSpPr>
            <p:spPr>
              <a:xfrm>
                <a:off x="502920" y="919272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的顶点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所染的颜色互不相同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,它们共有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种染色方法.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69_1#35b201e8f?vbadefaultcenterpage=1&amp;parentnodeid=88f77a1a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19272"/>
                <a:ext cx="11183112" cy="1038670"/>
              </a:xfrm>
              <a:prstGeom prst="rect">
                <a:avLst/>
              </a:prstGeom>
              <a:blipFill rotWithShape="1">
                <a:blip r:embed="rId1"/>
                <a:stretch>
                  <a:fillRect t="-41" r="1" b="-5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6_AS.69_2#35b201e8f?vbadefaultcenterpage=1&amp;parentnodeid=88f77a1a4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73168" y="2088180"/>
            <a:ext cx="2651760" cy="18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AS.69_3#35b201e8f?vbadefaultcenterpage=1&amp;parentnodeid=88f77a1a4&amp;vbahtmlprocessed=1&amp;bbb=1&amp;hasbroken=1"/>
              <p:cNvSpPr/>
              <p:nvPr/>
            </p:nvSpPr>
            <p:spPr>
              <a:xfrm>
                <a:off x="502920" y="4082080"/>
                <a:ext cx="11183112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染好时，不妨设所染颜色依次为1,2,3，若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染2，则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可染3或4或5，有3种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染法；若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染4,则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可染3或5，有2种染法；若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染5，则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可染3或4，有2种染法,即当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染好时，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还有7种染法.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故不同的染色方法有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AS.69_3#35b201e8f?vbadefaultcenterpage=1&amp;parentnodeid=88f77a1a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82080"/>
                <a:ext cx="11183112" cy="2131949"/>
              </a:xfrm>
              <a:prstGeom prst="rect">
                <a:avLst/>
              </a:prstGeom>
              <a:blipFill rotWithShape="1">
                <a:blip r:embed="rId3"/>
                <a:stretch>
                  <a:fillRect t="-14" r="-442" b="-2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4" grpId="0" animBg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6_BD.70_1#e0240f69d?hastextimagelayout=1&amp;vbadefaultcenterpage=1&amp;parentnodeid=88f77a1a4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05076" y="2452860"/>
            <a:ext cx="198424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70_2#e0240f69d?hastextimagelayout=1&amp;segpoint=1&amp;vbadefaultcenterpage=1&amp;parentnodeid=88f77a1a4&amp;vbahtmlprocessed=1&amp;bbb=1&amp;hasbroken=1"/>
              <p:cNvSpPr/>
              <p:nvPr/>
            </p:nvSpPr>
            <p:spPr>
              <a:xfrm>
                <a:off x="502920" y="2407140"/>
                <a:ext cx="9070848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</a:t>
                </a:r>
                <a:r>
                  <a:rPr lang="en-US" altLang="zh-CN" sz="2400" b="1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 </a:t>
                </a:r>
                <a:r>
                  <a:rPr lang="en-US" altLang="zh-CN" sz="2400" b="0" i="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在《九章算术》中，称底面为矩形且有一侧棱垂直于底面的四棱锥</a:t>
                </a:r>
                <a:endParaRPr lang="en-US" altLang="zh-CN" sz="2400" b="0" i="0" spc="-5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为阳马.设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是正八棱柱的一条侧棱，如图，若阳马以该正八棱柱的</a:t>
                </a:r>
                <a:endParaRPr lang="en-US" altLang="zh-CN" sz="2400" b="0" i="0" spc="-5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顶点为顶点，以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为底面矩形的一边，则这样的阳马的个数是</a:t>
                </a:r>
                <a:r>
                  <a:rPr lang="en-US" altLang="zh-CN" sz="2400" i="0" spc="-5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spc="-50" dirty="0"/>
              </a:p>
            </p:txBody>
          </p:sp>
        </mc:Choice>
        <mc:Fallback>
          <p:sp>
            <p:nvSpPr>
              <p:cNvPr id="3" name="QB_6_BD.70_2#e0240f69d?hastextimagelayout=1&amp;segpoint=1&amp;vbadefaultcenterpage=1&amp;parentnodeid=88f77a1a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7140"/>
                <a:ext cx="9070848" cy="1583309"/>
              </a:xfrm>
              <a:prstGeom prst="rect">
                <a:avLst/>
              </a:prstGeom>
              <a:blipFill rotWithShape="1">
                <a:blip r:embed="rId2"/>
                <a:stretch>
                  <a:fillRect t="-31" r="6" b="-3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AN.71_1#e0240f69d.blank?vbadefaultcenterpage=1&amp;parentnodeid=88f77a1a4&amp;vbapositionanswer=23&amp;vbahtmlprocessed=1"/>
          <p:cNvSpPr/>
          <p:nvPr/>
        </p:nvSpPr>
        <p:spPr>
          <a:xfrm>
            <a:off x="8820595" y="3466321"/>
            <a:ext cx="50641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spc="-5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24</a:t>
            </a:r>
            <a:endParaRPr lang="en-US" altLang="zh-CN" sz="2400" spc="-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72_1#e0240f69d?vbadefaultcenterpage=1&amp;parentnodeid=88f77a1a4&amp;vbahtmlprocessed=1"/>
              <p:cNvSpPr/>
              <p:nvPr/>
            </p:nvSpPr>
            <p:spPr>
              <a:xfrm>
                <a:off x="502920" y="1011156"/>
                <a:ext cx="11631613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如图，根据正八边形的性质可得，底面边长都相等，底面每个内角都为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72_1#e0240f69d?vbadefaultcenterpage=1&amp;parentnodeid=88f77a1a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11156"/>
                <a:ext cx="11631613" cy="486029"/>
              </a:xfrm>
              <a:prstGeom prst="rect">
                <a:avLst/>
              </a:prstGeom>
              <a:blipFill rotWithShape="1">
                <a:blip r:embed="rId1"/>
                <a:stretch>
                  <a:fillRect t="-49" r="3" b="-1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6_AS.72_2#e0240f69d?vbadefaultcenterpage=1&amp;parentnodeid=88f77a1a4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0912" y="1633964"/>
            <a:ext cx="2176272" cy="21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S.72_3#e0240f69d?vbadefaultcenterpage=1&amp;parentnodeid=88f77a1a4&amp;vbahtmlprocessed=1&amp;bbb=1&amp;hasbroken=1"/>
              <p:cNvSpPr/>
              <p:nvPr/>
            </p:nvSpPr>
            <p:spPr>
              <a:xfrm>
                <a:off x="502920" y="3894564"/>
                <a:ext cx="11183112" cy="21945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𝐻𝐴𝐺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.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𝐴𝐵𝐶𝐷𝐸𝐹𝐺𝐻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100" dirty="0"/>
              </a:p>
            </p:txBody>
          </p:sp>
        </mc:Choice>
        <mc:Fallback>
          <p:sp>
            <p:nvSpPr>
              <p:cNvPr id="4" name="QB_6_AS.72_3#e0240f69d?vbadefaultcenterpage=1&amp;parentnodeid=88f77a1a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94564"/>
                <a:ext cx="11183112" cy="2194560"/>
              </a:xfrm>
              <a:prstGeom prst="rect">
                <a:avLst/>
              </a:prstGeom>
              <a:blipFill rotWithShape="1">
                <a:blip r:embed="rId3"/>
                <a:stretch>
                  <a:fillRect t="-5" r="1" b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4" grpId="0" animBg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72_3#e0240f69d?vbadefaultcenterpage=1&amp;parentnodeid=88f77a1a4&amp;vbahtmlprocessed=1&amp;bbb=1&amp;hasbroken=1"/>
              <p:cNvSpPr/>
              <p:nvPr/>
            </p:nvSpPr>
            <p:spPr>
              <a:xfrm>
                <a:off x="502920" y="2489785"/>
                <a:ext cx="11183112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所以共有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4个阳马；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，共4个；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，共4个；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，共4个；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𝐺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，共4个；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共4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.故共有24个阳马.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2" name="QB_6_AS.72_3#e0240f69d?vbadefaultcenterpage=1&amp;parentnodeid=88f77a1a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9785"/>
                <a:ext cx="11183112" cy="2135950"/>
              </a:xfrm>
              <a:prstGeom prst="rect">
                <a:avLst/>
              </a:prstGeom>
              <a:blipFill rotWithShape="1">
                <a:blip r:embed="rId1"/>
                <a:stretch>
                  <a:fillRect t="-27" r="1" b="-2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0a67691e8?colgroup=4,5,11,4,8&amp;vbadefaultcenterpage=1&amp;parentnodeid=4007a9a2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516680"/>
              <a:ext cx="11128248" cy="4118864"/>
            </p:xfrm>
            <a:graphic>
              <a:graphicData uri="http://schemas.openxmlformats.org/drawingml/2006/table">
                <a:tbl>
                  <a:tblPr/>
                  <a:tblGrid>
                    <a:gridCol w="1408176"/>
                    <a:gridCol w="1673352"/>
                    <a:gridCol w="3575304"/>
                    <a:gridCol w="1627632"/>
                    <a:gridCol w="2843784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分类加法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计数原理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分步乘法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计数原理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2023年新高考Ⅱ卷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2023年全国乙卷（理）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618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从近几年高考的情况来看，一般以客观题的形式出现，属于基础题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，命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题热点是结合排列组合来解决相关计数问题，本基础课与概率知识结合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的可能性比较大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，且命题背景会比较新颖，预计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2025年高考的命题情况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变化不大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，应加强本基础课知识的综合训练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0a67691e8?colgroup=4,5,11,4,8&amp;vbadefaultcenterpage=1&amp;parentnodeid=4007a9a2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516680"/>
              <a:ext cx="11128248" cy="4118864"/>
            </p:xfrm>
            <a:graphic>
              <a:graphicData uri="http://schemas.openxmlformats.org/drawingml/2006/table">
                <a:tbl>
                  <a:tblPr/>
                  <a:tblGrid>
                    <a:gridCol w="1408176"/>
                    <a:gridCol w="1673352"/>
                    <a:gridCol w="3575304"/>
                    <a:gridCol w="1627632"/>
                    <a:gridCol w="2843784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分类加法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计数原理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分步乘法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计数原理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618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从近几年高考的情况来看，一般以客观题的形式出现，属于基础题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，命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题热点是结合排列组合来解决相关计数问题，本基础课与概率知识结合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的可能性比较大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，且命题背景会比较新颖，预计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2025年高考的命题情况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变化不大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，应加强本基础课知识的综合训练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5f55f3626.fixed?vbadefaultcenterpage=1&amp;parentnodeid=4007a9a20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5f55f3626.fixed?vbadefaultcenterpage=1&amp;parentnodeid=4007a9a2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b2981a4c?vbadefaultcenterpage=1&amp;parentnodeid=5f55f362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f0bbcd723?segpoint=1&amp;vbadefaultcenterpage=1&amp;parentnodeid=8b2981a4c&amp;vbahtmlprocessed=1"/>
          <p:cNvSpPr/>
          <p:nvPr/>
        </p:nvSpPr>
        <p:spPr>
          <a:xfrm>
            <a:off x="5156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一、两个计数原理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BD#285a29478?segpoint=1&amp;vbadefaultcenterpage=1&amp;parentnodeid=f0bbcd723&amp;vbahtmlprocessed=1&amp;bbb=1&amp;hasbroken=1"/>
              <p:cNvSpPr/>
              <p:nvPr/>
            </p:nvSpPr>
            <p:spPr>
              <a:xfrm>
                <a:off x="502920" y="2008505"/>
                <a:ext cx="11182985" cy="35756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分类加法计数原理：完成一件事</a:t>
                </a:r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，可以有</a:t>
                </a:r>
                <a:r>
                  <a:rPr lang="en-US" altLang="zh-CN" sz="2400" b="0" i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n</a:t>
                </a:r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类办法，在第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</a:t>
                </a:r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类办法中有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</a:t>
                </a:r>
                <a:r>
                  <a:rPr lang="zh-CN" altLang="en-US" sz="2400" b="0" i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办法，</a:t>
                </a:r>
                <a:endParaRPr lang="zh-CN" altLang="en-US" sz="2400" b="0" i="0" dirty="0">
                  <a:solidFill>
                    <a:srgbClr val="0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   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在第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2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类办法中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种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办法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……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在第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n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类办法中有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i="1" baseline="-250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0"/>
                    <a:sym typeface="+mn-ea"/>
                  </a:rPr>
                  <a:t>n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种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办法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，那么完成这件事共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=①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i="0" u="sng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方法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（也称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加法原理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:r>
                  <a:rPr lang="zh-CN" altLang="en-US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b="0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分步乘法计数原理：完成一件事需要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经过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个步骤，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缺一不可，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做第1步有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𝑚</m:t>
                      </m:r>
                    </m:oMath>
                  </m:oMathPara>
                </a14:m>
                <a:r>
                  <a:rPr lang="en-US" altLang="zh-CN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1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</a:t>
                </a:r>
                <a:endParaRPr lang="en-US" altLang="zh-CN" sz="2400" dirty="0" err="1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algn="l" latinLnBrk="1">
                  <a:lnSpc>
                    <a:spcPct val="150000"/>
                  </a:lnSpc>
                </a:pP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不同的方法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，做第2步有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𝑚</m:t>
                      </m:r>
                    </m:oMath>
                  </m:oMathPara>
                </a14:m>
                <a:r>
                  <a:rPr lang="en-US" altLang="zh-CN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2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种不同的方法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+mn-ea"/>
                  </a:rPr>
                  <a:t>……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做第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步有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𝑚</m:t>
                      </m:r>
                    </m:oMath>
                  </m:oMathPara>
                </a14:m>
                <a:r>
                  <a:rPr lang="en-US" altLang="zh-CN" sz="2400" i="1" baseline="-250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0"/>
                    <a:sym typeface="+mn-ea"/>
                  </a:rPr>
                  <a:t>n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种不同的方法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，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那么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，</a:t>
                </a:r>
                <a:endParaRPr lang="zh-CN" altLang="en-US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  <a:sym typeface="+mn-ea"/>
                </a:endParaRPr>
              </a:p>
              <a:p>
                <a:pPr lvl="0" algn="l" latinLnBrk="1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完成这件事共有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=②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u="sng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种不同的方法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（也称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“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乘法原理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”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）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P_6_BD#285a29478?segpoint=1&amp;vbadefaultcenterpage=1&amp;parentnodeid=f0bbcd72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8505"/>
                <a:ext cx="11182985" cy="3575685"/>
              </a:xfrm>
              <a:prstGeom prst="rect">
                <a:avLst/>
              </a:prstGeom>
              <a:blipFill rotWithShape="1">
                <a:blip r:embed="rId2"/>
                <a:stretch>
                  <a:fillRect r="-1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_6_AN.1_1#285a29478.blank?vbadefaultcenterpage=1&amp;parentnodeid=f0bbcd723&amp;vbapositionanswer=1&amp;vbahtmlprocessed=1"/>
              <p:cNvSpPr/>
              <p:nvPr/>
            </p:nvSpPr>
            <p:spPr>
              <a:xfrm>
                <a:off x="2225040" y="3251835"/>
                <a:ext cx="2703195" cy="3536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𝑚</m:t>
                      </m:r>
                      <m:r>
                        <a:rPr lang="en-US" altLang="zh-CN" sz="2400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  <a:sym typeface="+mn-ea"/>
                        </a:rPr>
                        <m:t>1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+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𝑚</m:t>
                      </m:r>
                      <m:r>
                        <a:rPr lang="en-US" altLang="zh-CN" sz="2400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  <a:sym typeface="+mn-ea"/>
                        </a:rPr>
                        <m:t>2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+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···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+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𝑚</m:t>
                      </m:r>
                      <m:r>
                        <a:rPr lang="en-US" altLang="zh-CN" sz="24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n</m:t>
                      </m:r>
                    </m:oMath>
                  </m:oMathPara>
                </a14:m>
                <a:endParaRPr lang="en-US" altLang="zh-CN" sz="2400" i="1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P_6_AN.1_1#285a29478.blank?vbadefaultcenterpage=1&amp;parentnodeid=f0bbcd723&amp;vbapositionanswer=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3251835"/>
                <a:ext cx="2703195" cy="353695"/>
              </a:xfrm>
              <a:prstGeom prst="rect">
                <a:avLst/>
              </a:prstGeom>
              <a:blipFill rotWithShape="1">
                <a:blip r:embed="rId3"/>
                <a:stretch>
                  <a:fillRect b="-24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6_AN.1_1#285a29478.blank?vbadefaultcenterpage=1&amp;parentnodeid=f0bbcd723&amp;vbapositionanswer=1&amp;vbahtmlprocessed=1"/>
              <p:cNvSpPr/>
              <p:nvPr>
                <p:custDataLst>
                  <p:tags r:id="rId4"/>
                </p:custDataLst>
              </p:nvPr>
            </p:nvSpPr>
            <p:spPr>
              <a:xfrm>
                <a:off x="3719830" y="4835525"/>
                <a:ext cx="2703195" cy="3536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p>
                <a:pPr algn="ctr" latinLnBrk="1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𝑚</m:t>
                      </m:r>
                      <m:r>
                        <a:rPr lang="en-US" altLang="zh-CN" sz="2400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  <a:sym typeface="+mn-ea"/>
                        </a:rPr>
                        <m:t>1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•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𝑚</m:t>
                      </m:r>
                      <m:r>
                        <a:rPr lang="en-US" altLang="zh-CN" sz="2400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  <a:sym typeface="+mn-ea"/>
                        </a:rPr>
                        <m:t>2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•···•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𝑚</m:t>
                      </m:r>
                      <m:r>
                        <a:rPr lang="en-US" altLang="zh-CN" sz="24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  <a:sym typeface="+mn-ea"/>
                        </a:rPr>
                        <m:t>𝑛</m:t>
                      </m:r>
                    </m:oMath>
                  </m:oMathPara>
                </a14:m>
                <a:endParaRPr lang="en-US" altLang="zh-CN" sz="2400" i="1" baseline="-25000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" name="P_6_AN.1_1#285a29478.blank?vbadefaultcenterpage=1&amp;parentnodeid=f0bbcd723&amp;vbapositionanswer=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719830" y="4835525"/>
                <a:ext cx="2703195" cy="353695"/>
              </a:xfrm>
              <a:prstGeom prst="rect">
                <a:avLst/>
              </a:prstGeom>
              <a:blipFill rotWithShape="1">
                <a:blip r:embed="rId6"/>
                <a:stretch>
                  <a:fillRect b="-24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5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cf30bbf62?segpoint=1&amp;vbadefaultcenterpage=1&amp;parentnodeid=8b2981a4c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二、两个计数原理的区别与联系</a:t>
            </a:r>
            <a:endParaRPr lang="en-US" altLang="zh-CN" sz="2600" dirty="0"/>
          </a:p>
        </p:txBody>
      </p:sp>
      <p:graphicFrame>
        <p:nvGraphicFramePr>
          <p:cNvPr id="8" name="P_6_BD#86741ffb6?colgroup=5,13,16&amp;vbadefaultcenterpage=1&amp;parentnodeid=cf30bbf62&amp;vbahtmlprocessed=1&amp;bbb=1&amp;hasbroken=1"/>
          <p:cNvGraphicFramePr>
            <a:graphicFrameLocks noGrp="1"/>
          </p:cNvGraphicFramePr>
          <p:nvPr/>
        </p:nvGraphicFramePr>
        <p:xfrm>
          <a:off x="502920" y="1419448"/>
          <a:ext cx="11146536" cy="2692400"/>
        </p:xfrm>
        <a:graphic>
          <a:graphicData uri="http://schemas.openxmlformats.org/drawingml/2006/table">
            <a:tbl>
              <a:tblPr/>
              <a:tblGrid>
                <a:gridCol w="1773936"/>
                <a:gridCol w="4123944"/>
                <a:gridCol w="5248656"/>
              </a:tblGrid>
              <a:tr h="435356">
                <a:tc>
                  <a:txBody>
                    <a:bodyPr/>
                    <a:lstStyle/>
                    <a:p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分类加法计数原理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分步乘法计数原理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相同点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用来计算完成一件事的方法种数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</a:tr>
              <a:tr h="1386332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不同点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每类方案中的每一种方法都能</a:t>
                      </a:r>
                      <a:endParaRPr lang="en-US" altLang="zh-CN" sz="2400" b="0" i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endParaRP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独立完成这件事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每步依次完成才算完成这件事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（每步</a:t>
                      </a:r>
                      <a:endParaRPr lang="en-US" altLang="zh-CN" sz="2400" b="0" i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endParaRPr>
                    </a:p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中的每一种方法都不能独立完成这件</a:t>
                      </a:r>
                      <a:endParaRPr lang="en-US" altLang="zh-CN" sz="2400" b="0" i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endParaRP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事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）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注意点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类类独立，不重不漏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步步相依，缺一不可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48270352?vbadefaultcenterpage=1&amp;parentnodeid=5f55f362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ac33f5395?vbadefaultcenterpage=1&amp;parentnodeid=148270352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3_1#2ef30b3b8?vbadefaultcenterpage=1&amp;parentnodeid=ac33f5395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p:sp>
        <p:nvSpPr>
          <p:cNvPr id="5" name="QT_7_BD.4_1#2f654f8c9?vbadefaultcenterpage=1&amp;parentnodeid=2ef30b3b8&amp;vbahtmlprocessed=1"/>
          <p:cNvSpPr/>
          <p:nvPr/>
        </p:nvSpPr>
        <p:spPr>
          <a:xfrm>
            <a:off x="502920" y="25675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（1）在分类加法计数原理中，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两类不同方案中的方法可以相同.(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6" name="QT_7_AN.5_1#2f654f8c9.bracket?vbadefaultcenterpage=1&amp;parentnodeid=2ef30b3b8&amp;vbapositionanswer=3&amp;vbahtmlprocessed=1"/>
          <p:cNvSpPr/>
          <p:nvPr/>
        </p:nvSpPr>
        <p:spPr>
          <a:xfrm>
            <a:off x="9075420" y="25675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p:sp>
        <p:nvSpPr>
          <p:cNvPr id="7" name="QT_7_BD.6_1#c2011757f?vbadefaultcenterpage=1&amp;parentnodeid=2ef30b3b8&amp;vbahtmlprocessed=1"/>
          <p:cNvSpPr/>
          <p:nvPr/>
        </p:nvSpPr>
        <p:spPr>
          <a:xfrm>
            <a:off x="502920" y="31136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（2）在分类加法计数原理中，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每类方案中的方法都能直接完成这件事.(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8" name="QT_7_AN.7_1#c2011757f.bracket?vbadefaultcenterpage=1&amp;parentnodeid=2ef30b3b8&amp;vbapositionanswer=4&amp;vbahtmlprocessed=1"/>
          <p:cNvSpPr/>
          <p:nvPr/>
        </p:nvSpPr>
        <p:spPr>
          <a:xfrm>
            <a:off x="10015220" y="31136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p:sp>
        <p:nvSpPr>
          <p:cNvPr id="9" name="QT_7_BD.8_1#460858f0c?vbadefaultcenterpage=1&amp;parentnodeid=2ef30b3b8&amp;vbahtmlprocessed=1&amp;bbb=1"/>
          <p:cNvSpPr/>
          <p:nvPr/>
        </p:nvSpPr>
        <p:spPr>
          <a:xfrm>
            <a:off x="502920" y="36597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（3）在分步乘法计数原理中，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每个步骤中完成这个步骤的方法是各不相同的.(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0" name="QT_7_AN.9_1#460858f0c.bracket?vbadefaultcenterpage=1&amp;parentnodeid=2ef30b3b8&amp;vbapositionanswer=5&amp;vbahtmlprocessed=1"/>
          <p:cNvSpPr/>
          <p:nvPr/>
        </p:nvSpPr>
        <p:spPr>
          <a:xfrm>
            <a:off x="10929620" y="36597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p:sp>
        <p:nvSpPr>
          <p:cNvPr id="11" name="QT_7_BD.10_1#1a12288b4?vbadefaultcenterpage=1&amp;parentnodeid=2ef30b3b8&amp;vbahtmlprocessed=1&amp;bbb=1&amp;hasbroken=1"/>
          <p:cNvSpPr/>
          <p:nvPr/>
        </p:nvSpPr>
        <p:spPr>
          <a:xfrm>
            <a:off x="502920" y="4212559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（4）在分步乘法计数原理中，事情是分多步完成的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，其中任何一个单独步骤都可以</a:t>
            </a:r>
            <a:endParaRPr lang="en-US" altLang="zh-CN" sz="2400" b="0" i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完成这件事.(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2" name="QT_7_AN.11_1#1a12288b4.bracket?vbadefaultcenterpage=1&amp;parentnodeid=2ef30b3b8&amp;vbapositionanswer=6&amp;vbahtmlprocessed=1"/>
          <p:cNvSpPr/>
          <p:nvPr/>
        </p:nvSpPr>
        <p:spPr>
          <a:xfrm>
            <a:off x="2217420" y="4761199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  <p:bldP spid="10" grpId="0" animBg="1" build="p"/>
      <p:bldP spid="12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_BD.12_1#c8c7aeda2?vbadefaultcenterpage=1&amp;parentnodeid=ac33f5395&amp;vbahtmlprocessed=1"/>
          <p:cNvSpPr/>
          <p:nvPr/>
        </p:nvSpPr>
        <p:spPr>
          <a:xfrm>
            <a:off x="502920" y="1996772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（易错题）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2160的不同的正因数个数为</a:t>
            </a:r>
            <a:r>
              <a:rPr lang="en-US" altLang="zh-CN" sz="240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B_6_AN.13_1#c8c7aeda2.blank?vbadefaultcenterpage=1&amp;parentnodeid=ac33f5395&amp;vbapositionanswer=7&amp;vbahtmlprocessed=1"/>
          <p:cNvSpPr/>
          <p:nvPr/>
        </p:nvSpPr>
        <p:spPr>
          <a:xfrm>
            <a:off x="5963920" y="1958672"/>
            <a:ext cx="525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40</a:t>
            </a:r>
            <a:endParaRPr lang="en-US" altLang="zh-CN" sz="2400" dirty="0"/>
          </a:p>
        </p:txBody>
      </p:sp>
      <p:sp>
        <p:nvSpPr>
          <p:cNvPr id="4" name="QB_6_EX.14_1#c8c7aeda2?vbadefaultcenterpage=1&amp;parentnodeid=ac33f5395&amp;vbahtmlprocessed=1"/>
          <p:cNvSpPr/>
          <p:nvPr/>
        </p:nvSpPr>
        <p:spPr>
          <a:xfrm>
            <a:off x="502920" y="2557730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易错点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】此处容易忽略考虑2160的每一个素因子及其幂次，同时此处因子计数要考虑指数取0的情况.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15_1#c8c7aeda2?vbadefaultcenterpage=1&amp;parentnodeid=ac33f5395&amp;vbahtmlprocessed=1&amp;bbb=1&amp;hasbroken=1"/>
              <p:cNvSpPr/>
              <p:nvPr/>
            </p:nvSpPr>
            <p:spPr>
              <a:xfrm>
                <a:off x="502920" y="360001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2160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，则2160的正因数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𝑠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可取0，1，2，3，4，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𝑠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可取0，1，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可取0，1，2，3，所以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2160有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个不同的正因数.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15_1#c8c7aeda2?vbadefaultcenterpage=1&amp;parentnodeid=ac33f539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0019"/>
                <a:ext cx="11183112" cy="1587310"/>
              </a:xfrm>
              <a:prstGeom prst="rect">
                <a:avLst/>
              </a:prstGeom>
              <a:blipFill rotWithShape="1">
                <a:blip r:embed="rId1"/>
                <a:stretch>
                  <a:fillRect t="-13" r="1" b="-5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  <p:bldP spid="5" grpId="0" animBg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5580</Words>
  <Application>WPS 演示</Application>
  <PresentationFormat>宽屏</PresentationFormat>
  <Paragraphs>385</Paragraphs>
  <Slides>35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Calibri</vt:lpstr>
      <vt:lpstr>等线</vt:lpstr>
      <vt:lpstr>Bahnschrift SemiLight</vt:lpstr>
      <vt:lpstr>Palatino Linotype</vt:lpstr>
      <vt:lpstr>MS Mincho</vt:lpstr>
      <vt:lpstr>Segoe Print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6</cp:revision>
  <dcterms:created xsi:type="dcterms:W3CDTF">2023-12-21T11:38:00Z</dcterms:created>
  <dcterms:modified xsi:type="dcterms:W3CDTF">2024-01-11T08:22:28Z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0A0AA7D9BEDB426CBAA46C0FC6FC2ED1_12</vt:lpwstr>
  </property>
  <property fmtid="{D5CDD505-2E9C-101B-9397-08002B2CF9AE}" pid="3" name="KSOProductBuildVer">
    <vt:lpwstr>2052-12.1.0.15990</vt:lpwstr>
  </property>
</Properties>
</file>