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2"/>
  </p:notes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82" r:id="rId26"/>
    <p:sldId id="283" r:id="rId27"/>
    <p:sldId id="284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</p:sldIdLst>
  <p:sldSz cx="12192000" cy="6858000"/>
  <p:notesSz cx="6858000" cy="12192000"/>
  <p:custDataLst>
    <p:tags r:id="rId43"/>
  </p:custData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10" d="100"/>
          <a:sy n="110" d="100"/>
        </p:scale>
        <p:origin x="59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gs" Target="tags/tag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1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738bf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基础课54 排列与组合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EAD17991-66A6-4EC9-B0C6-B957C8EEA6B6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738bf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基础课54 排列与组合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FD9CA212-8D62-4087-A49F-A10056313DED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738bf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基础课54 排列与组合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3F5192C2-9B8D-4E9E-A278-7D32BC921900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738bf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基础课54 排列与组合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10202B05-717E-4072-9197-8B0BF0C3C337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7fab7460819df2225b41b1#tid=65825cdc41cd2100092eea09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CB1C761C-AEA5-4DEF-9D57-DAFEC4C6758C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a4738bfa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基础课54 排列与组合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/>
            <a:fld id="{685FC5BF-1478-4DC9-9718-6B3F858A1BB5}" type="slidenum">
              <a:rPr lang="en-US" sz="1500" b="1" i="0" smtClean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5" Type="http://schemas.openxmlformats.org/officeDocument/2006/relationships/slide" Target="slide12.xml"/><Relationship Id="rId4" Type="http://schemas.openxmlformats.org/officeDocument/2006/relationships/image" Target="../media/image8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12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a4738bfa4.fixed?vbadefaultcenterpage=1&amp;parentnodeid=c46a4bf44&amp;vbahtmlprocessed=1"/>
          <p:cNvSpPr/>
          <p:nvPr/>
        </p:nvSpPr>
        <p:spPr>
          <a:xfrm>
            <a:off x="621792" y="932688"/>
            <a:ext cx="10981944" cy="115214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基础课54</a:t>
            </a:r>
            <a:r>
              <a:rPr lang="en-US" altLang="zh-CN" sz="4000" b="1" i="0" dirty="0">
                <a:solidFill>
                  <a:srgbClr val="01448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排列与组合</a:t>
            </a:r>
            <a:endParaRPr lang="en-US" altLang="zh-CN" sz="4000" dirty="0"/>
          </a:p>
        </p:txBody>
      </p:sp>
      <p:pic>
        <p:nvPicPr>
          <p:cNvPr id="3" name="C_0#a4738bfa4?linknodeid=94d27c6a8&amp;catalogrefid=94d27c6a8&amp;parentnodeid=c46a4bf44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2642616"/>
            <a:ext cx="502920" cy="502920"/>
          </a:xfrm>
          <a:prstGeom prst="rect">
            <a:avLst/>
          </a:prstGeom>
        </p:spPr>
      </p:pic>
      <p:sp>
        <p:nvSpPr>
          <p:cNvPr id="4" name="C_0#a4738bfa4?linknodeid=94d27c6a8&amp;catalogrefid=94d27c6a8&amp;parentnodeid=c46a4bf44&amp;vbahtmlprocessed=1">
            <a:hlinkClick r:id="rId3" action="ppaction://hlinksldjump"/>
          </p:cNvPr>
          <p:cNvSpPr/>
          <p:nvPr/>
        </p:nvSpPr>
        <p:spPr>
          <a:xfrm>
            <a:off x="5202936" y="26151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3050" dirty="0"/>
          </a:p>
        </p:txBody>
      </p:sp>
      <p:pic>
        <p:nvPicPr>
          <p:cNvPr id="5" name="C_0#a4738bfa4?linknodeid=de33a9819&amp;catalogrefid=de33a9819&amp;parentnodeid=c46a4bf44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53712" y="3557016"/>
            <a:ext cx="502920" cy="502920"/>
          </a:xfrm>
          <a:prstGeom prst="rect">
            <a:avLst/>
          </a:prstGeom>
        </p:spPr>
      </p:pic>
      <p:sp>
        <p:nvSpPr>
          <p:cNvPr id="6" name="C_0#a4738bfa4?linknodeid=de33a9819&amp;catalogrefid=de33a9819&amp;parentnodeid=c46a4bf44&amp;vbahtmlprocessed=1">
            <a:hlinkClick r:id="rId5" action="ppaction://hlinksldjump"/>
          </p:cNvPr>
          <p:cNvSpPr/>
          <p:nvPr/>
        </p:nvSpPr>
        <p:spPr>
          <a:xfrm>
            <a:off x="5202936" y="3529584"/>
            <a:ext cx="3639312" cy="557784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marL="144145" algn="l" latinLnBrk="1">
              <a:lnSpc>
                <a:spcPct val="1000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_BD.26_1#aa32376cc?vbadefaultcenterpage=1&amp;parentnodeid=5fb7bccd9&amp;vbahtmlprocessed=1&amp;bbb=1&amp;hasbroken=1"/>
          <p:cNvSpPr/>
          <p:nvPr/>
        </p:nvSpPr>
        <p:spPr>
          <a:xfrm>
            <a:off x="502920" y="2248645"/>
            <a:ext cx="11183112" cy="15833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4.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（双空题）（人教A版选修③P27</a:t>
            </a: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·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T13改编）从5名男生和4名女生中选出4人去参加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一项创新大赛.如果4人中男生、女生各选2人，那么有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种选法;如果男生中的甲和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女生中的乙必须在内，那么有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种选法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6_AN.27_1#aa32376cc.blank?vbadefaultcenterpage=1&amp;parentnodeid=5fb7bccd9&amp;vbapositionanswer=16&amp;vbahtmlprocessed=1"/>
          <p:cNvSpPr/>
          <p:nvPr/>
        </p:nvSpPr>
        <p:spPr>
          <a:xfrm>
            <a:off x="7640320" y="2851894"/>
            <a:ext cx="5254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60</a:t>
            </a:r>
            <a:endParaRPr lang="en-US" altLang="zh-CN" sz="2400" dirty="0"/>
          </a:p>
        </p:txBody>
      </p:sp>
      <p:sp>
        <p:nvSpPr>
          <p:cNvPr id="4" name="QB_6_AN.28_1#aa32376cc.blank?vbadefaultcenterpage=1&amp;parentnodeid=5fb7bccd9&amp;vbapositionanswer=17&amp;vbahtmlprocessed=1"/>
          <p:cNvSpPr/>
          <p:nvPr/>
        </p:nvSpPr>
        <p:spPr>
          <a:xfrm>
            <a:off x="4516120" y="3307824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9_1#aa32376cc?vbadefaultcenterpage=1&amp;parentnodeid=5fb7bccd9&amp;vbahtmlprocessed=1&amp;bbb=1&amp;hasbroken=1"/>
              <p:cNvSpPr/>
              <p:nvPr/>
            </p:nvSpPr>
            <p:spPr>
              <a:xfrm>
                <a:off x="502920" y="3836651"/>
                <a:ext cx="11183112" cy="10607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如果4人中男生、女生各选2人，那么有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；如果男生中的甲和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女生中的乙必须在内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，那么在剩下的7人中任选2人，有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9_1#aa32376cc?vbadefaultcenterpage=1&amp;parentnodeid=5fb7bccd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36651"/>
                <a:ext cx="11183112" cy="1060704"/>
              </a:xfrm>
              <a:prstGeom prst="rect">
                <a:avLst/>
              </a:prstGeom>
              <a:blipFill rotWithShape="1">
                <a:blip r:embed="rId3"/>
                <a:stretch>
                  <a:fillRect t="-58" r="1" b="-1159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357b7f7db?vbadefaultcenterpage=1&amp;parentnodeid=5c1ebffe3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题组3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走向高考</a:t>
            </a:r>
            <a:endParaRPr lang="en-US" altLang="zh-CN" sz="2600" dirty="0"/>
          </a:p>
        </p:txBody>
      </p:sp>
      <p:sp>
        <p:nvSpPr>
          <p:cNvPr id="3" name="QC_6_BD.30_1#4722fd6a9?vbadefaultcenterpage=1&amp;parentnodeid=357b7f7db&amp;vbahtmlprocessed=1&amp;bbb=1&amp;hasbroken=1"/>
          <p:cNvSpPr/>
          <p:nvPr/>
        </p:nvSpPr>
        <p:spPr>
          <a:xfrm>
            <a:off x="502920" y="1330103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5.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（2023</a:t>
            </a:r>
            <a:r>
              <a:rPr lang="en-US" altLang="zh-CN" sz="2400" b="1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·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全国乙卷）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若甲、乙两位同学从6种课外读物中各自选读2种，则这两人选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读的课外读物中恰有1种相同的选法共有(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4" name="QC_6_AN.31_1#4722fd6a9.bracket?vbadefaultcenterpage=1&amp;parentnodeid=357b7f7db&amp;vbapositionanswer=18&amp;vbahtmlprocessed=1"/>
          <p:cNvSpPr/>
          <p:nvPr/>
        </p:nvSpPr>
        <p:spPr>
          <a:xfrm>
            <a:off x="6103620" y="1878743"/>
            <a:ext cx="441325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endParaRPr lang="en-US" altLang="zh-CN" sz="2400" dirty="0"/>
          </a:p>
        </p:txBody>
      </p:sp>
      <p:sp>
        <p:nvSpPr>
          <p:cNvPr id="5" name="QC_6_BD.32_1#4722fd6a9.choices?vbadefaultcenterpage=1&amp;parentnodeid=357b7f7db&amp;vbahtmlprocessed=1"/>
          <p:cNvSpPr/>
          <p:nvPr/>
        </p:nvSpPr>
        <p:spPr>
          <a:xfrm>
            <a:off x="502920" y="2409603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latinLnBrk="1">
              <a:lnSpc>
                <a:spcPct val="150000"/>
              </a:lnSpc>
              <a:tabLst>
                <a:tab pos="2785745" algn="l"/>
                <a:tab pos="5546725" algn="l"/>
                <a:tab pos="8460105" algn="l"/>
              </a:tabLst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A.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30种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B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60种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C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120种</a:t>
            </a:r>
            <a:r>
              <a:rPr lang="en-US" altLang="zh-CN" sz="2400" b="0" i="0" spc="-1030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	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D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.240种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6_AS.33_1#4722fd6a9?vbadefaultcenterpage=1&amp;parentnodeid=357b7f7db&amp;vbahtmlprocessed=1&amp;bbb=1&amp;hasbroken=1"/>
              <p:cNvSpPr/>
              <p:nvPr/>
            </p:nvSpPr>
            <p:spPr>
              <a:xfrm>
                <a:off x="502920" y="2905348"/>
                <a:ext cx="11183112" cy="1630045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首先确定相同的读物，共有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种情况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，然后确定两人各自的另外一种读物相当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于在剩余的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5种读物里，选出两种进行排列，共有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根据分步乘法计数原理得，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6_AS.33_1#4722fd6a9?vbadefaultcenterpage=1&amp;parentnodeid=357b7f7db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5348"/>
                <a:ext cx="11183112" cy="1630045"/>
              </a:xfrm>
              <a:prstGeom prst="rect">
                <a:avLst/>
              </a:prstGeom>
              <a:blipFill rotWithShape="1">
                <a:blip r:embed="rId3"/>
                <a:stretch>
                  <a:fillRect t="-14" r="-470" b="-9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de33a9819.fixed?vbadefaultcenterpage=1&amp;parentnodeid=a4738bfa4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考点聚焦·突破</a:t>
            </a:r>
            <a:endParaRPr lang="en-US" altLang="zh-CN" sz="4400" dirty="0"/>
          </a:p>
        </p:txBody>
      </p:sp>
      <p:pic>
        <p:nvPicPr>
          <p:cNvPr id="3" name="C_3#de33a9819.fixed?vbadefaultcenterpage=1&amp;parentnodeid=a4738bfa4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9dd598ee5?vbadefaultcenterpage=1&amp;parentnodeid=de33a9819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考点一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排列问题［自主练透］</a:t>
            </a:r>
            <a:endParaRPr lang="en-US" altLang="zh-CN" sz="2800" dirty="0"/>
          </a:p>
        </p:txBody>
      </p:sp>
      <p:sp>
        <p:nvSpPr>
          <p:cNvPr id="3" name="QM_5_BD.34_1#88b29db58?vbadefaultcenterpage=1&amp;parentnodeid=9dd598ee5&amp;vbahtmlprocessed=1"/>
          <p:cNvSpPr/>
          <p:nvPr/>
        </p:nvSpPr>
        <p:spPr>
          <a:xfrm>
            <a:off x="502920" y="1374476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spc="-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（</a:t>
            </a:r>
            <a:r>
              <a:rPr lang="en-US" altLang="zh-CN" sz="2400" b="0" i="0" spc="-5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一题练透）有3名男生，4名女生，在下列不同条件下，求不同的排列组合方法总数.</a:t>
            </a:r>
            <a:endParaRPr lang="en-US" altLang="zh-CN" sz="2400" spc="-5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QO_6_BD.35_1#bdda0c22f?vbadefaultcenterpage=1&amp;parentnodeid=88b29db58&amp;vbahtmlprocessed=1"/>
          <p:cNvSpPr/>
          <p:nvPr/>
        </p:nvSpPr>
        <p:spPr>
          <a:xfrm>
            <a:off x="502920" y="1867949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（直接法）选其中5人排成一排；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6_AS.36_1#bdda0c22f?vbadefaultcenterpage=1&amp;parentnodeid=88b29db58&amp;vbahtmlprocessed=1"/>
              <p:cNvSpPr/>
              <p:nvPr/>
            </p:nvSpPr>
            <p:spPr>
              <a:xfrm>
                <a:off x="502920" y="2396903"/>
                <a:ext cx="11183112" cy="50057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从7个人中选5个人排，故排法有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=2520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6_AS.36_1#bdda0c22f?vbadefaultcenterpage=1&amp;parentnodeid=88b29db5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6903"/>
                <a:ext cx="11183112" cy="500571"/>
              </a:xfrm>
              <a:prstGeom prst="rect">
                <a:avLst/>
              </a:prstGeom>
              <a:blipFill rotWithShape="1">
                <a:blip r:embed="rId3"/>
                <a:stretch>
                  <a:fillRect t="-83" r="1" b="-1928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37_1#2ea2a545d?vbadefaultcenterpage=1&amp;parentnodeid=88b29db58&amp;vbahtmlprocessed=1"/>
          <p:cNvSpPr/>
          <p:nvPr/>
        </p:nvSpPr>
        <p:spPr>
          <a:xfrm>
            <a:off x="502920" y="306198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（整体法）排成前后两排，前排3人，后排4人；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38_1#2ea2a545d?vbadefaultcenterpage=1&amp;parentnodeid=88b29db58&amp;vbahtmlprocessed=1"/>
              <p:cNvSpPr/>
              <p:nvPr/>
            </p:nvSpPr>
            <p:spPr>
              <a:xfrm>
                <a:off x="502920" y="3595447"/>
                <a:ext cx="11183112" cy="488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前排3人，后排4人就是7人排成一排的全排列，故排法共有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=5040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种；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38_1#2ea2a545d?vbadefaultcenterpage=1&amp;parentnodeid=88b29db58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95447"/>
                <a:ext cx="11183112" cy="488569"/>
              </a:xfrm>
              <a:prstGeom prst="rect">
                <a:avLst/>
              </a:prstGeom>
              <a:blipFill rotWithShape="1">
                <a:blip r:embed="rId3"/>
                <a:stretch>
                  <a:fillRect t="-16" r="1" b="-187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39_1#dcaffac8f?vbadefaultcenterpage=1&amp;parentnodeid=88b29db58&amp;vbahtmlprocessed=1"/>
          <p:cNvSpPr/>
          <p:nvPr/>
        </p:nvSpPr>
        <p:spPr>
          <a:xfrm>
            <a:off x="502920" y="2793252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（3）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（优先法）全体排成一排，甲不站排头也不站排尾；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40_1#dcaffac8f?vbadefaultcenterpage=1&amp;parentnodeid=88b29db58&amp;vbahtmlprocessed=1&amp;bbb=1&amp;hasbroken=1"/>
              <p:cNvSpPr/>
              <p:nvPr/>
            </p:nvSpPr>
            <p:spPr>
              <a:xfrm>
                <a:off x="502920" y="3289060"/>
                <a:ext cx="11183112" cy="106368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甲为特殊元素，优先安排，有5种方法，其余6人有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种方法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，故排法共有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5×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=3600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40_1#dcaffac8f?vbadefaultcenterpage=1&amp;parentnodeid=88b29db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89060"/>
                <a:ext cx="11183112" cy="1063689"/>
              </a:xfrm>
              <a:prstGeom prst="rect">
                <a:avLst/>
              </a:prstGeom>
              <a:blipFill rotWithShape="1">
                <a:blip r:embed="rId3"/>
                <a:stretch>
                  <a:fillRect t="-37" r="1" b="-117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41_1#2cbfc8ffa?vbadefaultcenterpage=1&amp;parentnodeid=88b29db58&amp;vbahtmlprocessed=1"/>
          <p:cNvSpPr/>
          <p:nvPr/>
        </p:nvSpPr>
        <p:spPr>
          <a:xfrm>
            <a:off x="502920" y="2803030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（4）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（捆绑法）全体排成一排，女生必须站一起；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42_1#2cbfc8ffa?vbadefaultcenterpage=1&amp;parentnodeid=88b29db58&amp;vbahtmlprocessed=1&amp;bbb=1&amp;hasbroken=1"/>
              <p:cNvSpPr/>
              <p:nvPr/>
            </p:nvSpPr>
            <p:spPr>
              <a:xfrm>
                <a:off x="502920" y="3298839"/>
                <a:ext cx="11183112" cy="104413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将女生看作一个整体，与3名男生一起全排列，有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种方法，再将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4名女生进行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全排列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，也有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种方法，故排法总共有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=576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42_1#2cbfc8ffa?vbadefaultcenterpage=1&amp;parentnodeid=88b29db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8839"/>
                <a:ext cx="11183112" cy="1044131"/>
              </a:xfrm>
              <a:prstGeom prst="rect">
                <a:avLst/>
              </a:prstGeom>
              <a:blipFill rotWithShape="1">
                <a:blip r:embed="rId3"/>
                <a:stretch>
                  <a:fillRect t="-1" r="-482" b="-111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43_1#e14c637bc?vbadefaultcenterpage=1&amp;parentnodeid=88b29db58&amp;vbahtmlprocessed=1"/>
          <p:cNvSpPr/>
          <p:nvPr/>
        </p:nvSpPr>
        <p:spPr>
          <a:xfrm>
            <a:off x="504444" y="2510613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（5）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（插空法）全体排成一排，男生互不相邻；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44_1#e14c637bc?vbadefaultcenterpage=1&amp;parentnodeid=88b29db58&amp;vbahtmlprocessed=1&amp;bbb=1&amp;hasbroken=1"/>
              <p:cNvSpPr/>
              <p:nvPr/>
            </p:nvSpPr>
            <p:spPr>
              <a:xfrm>
                <a:off x="502920" y="3006421"/>
                <a:ext cx="11183112" cy="162896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男生不相邻，而女生不作要求，所以应先排女生，有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种方法，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再在空出的5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个空位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（包括首尾空位）中任选3个空位排男生，有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种方法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，故排法共有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=1440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44_1#e14c637bc?vbadefaultcenterpage=1&amp;parentnodeid=88b29db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6421"/>
                <a:ext cx="11183112" cy="1628966"/>
              </a:xfrm>
              <a:prstGeom prst="rect">
                <a:avLst/>
              </a:prstGeom>
              <a:blipFill rotWithShape="1">
                <a:blip r:embed="rId3"/>
                <a:stretch>
                  <a:fillRect t="-20" r="1" b="-983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45_1#8f041f3d2?vbadefaultcenterpage=1&amp;parentnodeid=88b29db58&amp;vbahtmlprocessed=1"/>
          <p:cNvSpPr/>
          <p:nvPr/>
        </p:nvSpPr>
        <p:spPr>
          <a:xfrm>
            <a:off x="502920" y="2508677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（6）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（捆绑法）全体排成一排，甲、乙两人中间恰好有3人；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46_1#8f041f3d2?vbadefaultcenterpage=1&amp;parentnodeid=88b29db58&amp;vbahtmlprocessed=1&amp;bbb=1&amp;hasbroken=1"/>
              <p:cNvSpPr/>
              <p:nvPr/>
            </p:nvSpPr>
            <p:spPr>
              <a:xfrm>
                <a:off x="502920" y="3004485"/>
                <a:ext cx="11183112" cy="163283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把甲、乙两人及中间3人看作一个整体，第一步，先排甲、乙两人，有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种排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；第二步，从余下5人中选3人排在甲、乙中间，有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种排法；第三步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，把这个整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体与余下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2人进行全排列，有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种排法.故排法共有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×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=720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46_1#8f041f3d2?vbadefaultcenterpage=1&amp;parentnodeid=88b29db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4485"/>
                <a:ext cx="11183112" cy="1632839"/>
              </a:xfrm>
              <a:prstGeom prst="rect">
                <a:avLst/>
              </a:prstGeom>
              <a:blipFill rotWithShape="1">
                <a:blip r:embed="rId3"/>
                <a:stretch>
                  <a:fillRect t="-18" r="1" b="-1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47_1#b75e79f02?vbadefaultcenterpage=1&amp;parentnodeid=88b29db58&amp;vbahtmlprocessed=1"/>
          <p:cNvSpPr/>
          <p:nvPr/>
        </p:nvSpPr>
        <p:spPr>
          <a:xfrm>
            <a:off x="502920" y="2606086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（7）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（定序法）全体排成一排，其中男生按从高到矮的顺序；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48_1#b75e79f02?vbadefaultcenterpage=1&amp;parentnodeid=88b29db58&amp;vbahtmlprocessed=1&amp;bbb=1&amp;hasbroken=1"/>
              <p:cNvSpPr/>
              <p:nvPr/>
            </p:nvSpPr>
            <p:spPr>
              <a:xfrm>
                <a:off x="502920" y="3101893"/>
                <a:ext cx="11183112" cy="14380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7人的全排列有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种，其中男生的全排列有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种，而从高到矮的排列数是总排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列数的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，故排法共有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48_1#b75e79f02?vbadefaultcenterpage=1&amp;parentnodeid=88b29db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1893"/>
                <a:ext cx="11183112" cy="1438021"/>
              </a:xfrm>
              <a:prstGeom prst="rect">
                <a:avLst/>
              </a:prstGeom>
              <a:blipFill rotWithShape="1">
                <a:blip r:embed="rId3"/>
                <a:stretch>
                  <a:fillRect t="-38" r="1" b="-5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P_3_BD#7f65e2427?colgroup=4,6,9,6,6&amp;vbadefaultcenterpage=1&amp;parentnodeid=a4738bfa4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58019"/>
              <a:ext cx="11137392" cy="5036185"/>
            </p:xfrm>
            <a:graphic>
              <a:graphicData uri="http://schemas.openxmlformats.org/drawingml/2006/table">
                <a:tbl>
                  <a:tblPr/>
                  <a:tblGrid>
                    <a:gridCol w="1472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22199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992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221992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2221992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排列与排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列数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2023年全国甲卷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9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组合与组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合数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Ⅰ卷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13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1392809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排列组合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综合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2023年新高考Ⅱ卷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3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</a:p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2023年全国乙卷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理）</a:t>
                          </a:r>
                          <a14:m>
                            <m:oMath xmlns:m="http://schemas.openxmlformats.org/officeDocument/2006/math">
                              <m:r>
                                <m:rPr>
                                  <m:sty m:val="p"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T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7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数学建模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从近几年高考的情况来看，选择题、填空题都出现过，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属于基础题型，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与概率知识结合的可能性较大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.预计2025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年高考的命题情况变化不大，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但命题背景会比较新颖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P_3_BD#7f65e2427?colgroup=4,6,9,6,6&amp;vbadefaultcenterpage=1&amp;parentnodeid=a4738bfa4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058019"/>
              <a:ext cx="11137392" cy="5036185"/>
            </p:xfrm>
            <a:graphic>
              <a:graphicData uri="http://schemas.openxmlformats.org/drawingml/2006/table">
                <a:tbl>
                  <a:tblPr/>
                  <a:tblGrid>
                    <a:gridCol w="1472184"/>
                    <a:gridCol w="2221992"/>
                    <a:gridCol w="2999232"/>
                    <a:gridCol w="2221992"/>
                    <a:gridCol w="2221992"/>
                  </a:tblGrid>
                  <a:tr h="429133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考点考向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课标要求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真题印证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考频热度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1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核心素养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排列与排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列数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9499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组合与组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合数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理解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★★★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43764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排列组合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综合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掌握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★★☆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逻辑推理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数学运算</a:t>
                          </a:r>
                          <a:endParaRPr lang="en-US" altLang="zh-CN" sz="1200" dirty="0"/>
                        </a:p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数学建模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1386332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命题分析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预测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从近几年高考的情况来看，选择题、填空题都出现过，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属于基础题型，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与概率知识结合的可能性较大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.预计2025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年高考的命题情况变化不大，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但命题背景会比较新颖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  <a:tc hMerge="1">
                      <a:tcPr/>
                    </a:tc>
                    <a:tc hMerge="1">
                      <a:tcPr/>
                    </a:tc>
                  </a:tr>
                </a:tbl>
              </a:graphicData>
            </a:graphic>
          </p:graphicFrame>
        </mc:Fallback>
      </mc:AlternateContent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49_1#628cd02fb?vbadefaultcenterpage=1&amp;parentnodeid=88b29db58&amp;vbahtmlprocessed=1"/>
          <p:cNvSpPr/>
          <p:nvPr/>
        </p:nvSpPr>
        <p:spPr>
          <a:xfrm>
            <a:off x="502920" y="2497818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（8）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（间接法）全体排成一排，甲不排在最左端，乙不排在最右端；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50_1#628cd02fb?vbadefaultcenterpage=1&amp;parentnodeid=88b29db58&amp;vbahtmlprocessed=1&amp;bbb=1&amp;hasbroken=1"/>
              <p:cNvSpPr/>
              <p:nvPr/>
            </p:nvSpPr>
            <p:spPr>
              <a:xfrm>
                <a:off x="502920" y="2993626"/>
                <a:ext cx="11183112" cy="165455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7人的全排列有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种，其中不符合条件的有甲在最左端时，有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种，乙在最右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端时，有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种，其中都包含了甲在最左端，同时乙在最右端的情形，有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种.故排法</a:t>
                </a:r>
                <a:endParaRPr lang="en-US" altLang="zh-CN" sz="2400" b="0" i="0" dirty="0">
                  <a:solidFill>
                    <a:srgbClr val="FF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−2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=3720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50_1#628cd02fb?vbadefaultcenterpage=1&amp;parentnodeid=88b29db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93626"/>
                <a:ext cx="11183112" cy="1654556"/>
              </a:xfrm>
              <a:prstGeom prst="rect">
                <a:avLst/>
              </a:prstGeom>
              <a:blipFill rotWithShape="1">
                <a:blip r:embed="rId3"/>
                <a:stretch>
                  <a:fillRect t="-14" r="-22" b="-102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51_1#e467f44c9?vbadefaultcenterpage=1&amp;parentnodeid=88b29db58&amp;vbahtmlprocessed=1"/>
          <p:cNvSpPr/>
          <p:nvPr/>
        </p:nvSpPr>
        <p:spPr>
          <a:xfrm>
            <a:off x="502920" y="2606086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（9）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（定序法）全体排成一排，其中男生顺序一定，女生顺序一定.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52_1#e467f44c9?vbadefaultcenterpage=1&amp;parentnodeid=88b29db58&amp;vbahtmlprocessed=1&amp;bbb=1&amp;hasbroken=1"/>
              <p:cNvSpPr/>
              <p:nvPr/>
            </p:nvSpPr>
            <p:spPr>
              <a:xfrm>
                <a:off x="502920" y="3101893"/>
                <a:ext cx="11183112" cy="14380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7人的全排列有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种，其中男生的全排列有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种，女生的全排列有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，参考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第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（7）题，故排法共有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7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52_1#e467f44c9?vbadefaultcenterpage=1&amp;parentnodeid=88b29db58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01893"/>
                <a:ext cx="11183112" cy="1438021"/>
              </a:xfrm>
              <a:prstGeom prst="rect">
                <a:avLst/>
              </a:prstGeom>
              <a:blipFill rotWithShape="1">
                <a:blip r:embed="rId3"/>
                <a:stretch>
                  <a:fillRect t="-38" r="1" b="-580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38bbf203e?vbadefaultcenterpage=1&amp;parentnodeid=9dd598ee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47496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38bbf203e?vbadefaultcenterpage=1&amp;parentnodeid=9dd598ee5&amp;vbahtmlprocessed=1"/>
          <p:cNvSpPr/>
          <p:nvPr/>
        </p:nvSpPr>
        <p:spPr>
          <a:xfrm>
            <a:off x="502920" y="2001248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求排列问题的基本解题方法</a:t>
            </a:r>
            <a:endParaRPr lang="en-US" altLang="zh-CN" sz="2400" dirty="0"/>
          </a:p>
        </p:txBody>
      </p:sp>
      <p:graphicFrame>
        <p:nvGraphicFramePr>
          <p:cNvPr id="25" name="P_5_BD#38bbf203e?colgroup=3,32&amp;vbadefaultcenterpage=1&amp;parentnodeid=9dd598ee5&amp;vbahtmlprocessed=1"/>
          <p:cNvGraphicFramePr>
            <a:graphicFrameLocks noGrp="1"/>
          </p:cNvGraphicFramePr>
          <p:nvPr/>
        </p:nvGraphicFramePr>
        <p:xfrm>
          <a:off x="502920" y="2623548"/>
          <a:ext cx="11155680" cy="3047492"/>
        </p:xfrm>
        <a:graphic>
          <a:graphicData uri="http://schemas.openxmlformats.org/drawingml/2006/table">
            <a:tbl>
              <a:tblPr/>
              <a:tblGrid>
                <a:gridCol w="12070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9486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直接法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对于无限制条件的排列，直接利用两个计数原理列出排列数计算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优先法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对于特殊元素（或位置）优先安排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捆绑法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针对相邻元素的排列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插空法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针对不相邻元素的排列（间隔排列）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整体法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针对元素分成多排问题，可归结为一排考虑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定序法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可先不考虑顺序限制进行排列，再除以定序元素的全排列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间接法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正难则反，等价转化处理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ba749d3cb?vbadefaultcenterpage=1&amp;parentnodeid=de33a9819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考点二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组合问题［自主练透］</a:t>
            </a:r>
            <a:endParaRPr lang="en-US" altLang="zh-CN" sz="2800" dirty="0"/>
          </a:p>
        </p:txBody>
      </p:sp>
      <p:sp>
        <p:nvSpPr>
          <p:cNvPr id="3" name="QM_5_BD.53_1#c5080a3b2?vbadefaultcenterpage=1&amp;parentnodeid=ba749d3cb&amp;vbahtmlprocessed=1"/>
          <p:cNvSpPr/>
          <p:nvPr/>
        </p:nvSpPr>
        <p:spPr>
          <a:xfrm>
            <a:off x="502920" y="1369462"/>
            <a:ext cx="11183112" cy="103466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（一题练透）有3名男生，4名女生，现从中选3人.在下列不同条件下，求不同的选法总数.</a:t>
            </a:r>
            <a:endParaRPr lang="en-US" altLang="zh-CN" sz="2400" dirty="0"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</a:endParaRPr>
          </a:p>
        </p:txBody>
      </p:sp>
      <p:sp>
        <p:nvSpPr>
          <p:cNvPr id="4" name="QO_6_BD.54_1#f302937de?vbadefaultcenterpage=1&amp;parentnodeid=c5080a3b2&amp;vbahtmlprocessed=1"/>
          <p:cNvSpPr/>
          <p:nvPr/>
        </p:nvSpPr>
        <p:spPr>
          <a:xfrm>
            <a:off x="502920" y="2414049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男生甲必须被选中；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6_AS.55_1#f302937de?vbadefaultcenterpage=1&amp;parentnodeid=c5080a3b2&amp;vbahtmlprocessed=1"/>
              <p:cNvSpPr/>
              <p:nvPr/>
            </p:nvSpPr>
            <p:spPr>
              <a:xfrm>
                <a:off x="502920" y="2943004"/>
                <a:ext cx="11183112" cy="495681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从余下的6人中选取2人，故共有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6_AS.55_1#f302937de?vbadefaultcenterpage=1&amp;parentnodeid=c5080a3b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43004"/>
                <a:ext cx="11183112" cy="495681"/>
              </a:xfrm>
              <a:prstGeom prst="rect">
                <a:avLst/>
              </a:prstGeom>
              <a:blipFill rotWithShape="1">
                <a:blip r:embed="rId3"/>
                <a:stretch>
                  <a:fillRect t="-84" r="1" b="-1905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56_1#da8dba58d?vbadefaultcenterpage=1&amp;parentnodeid=c5080a3b2&amp;vbahtmlprocessed=1"/>
          <p:cNvSpPr/>
          <p:nvPr/>
        </p:nvSpPr>
        <p:spPr>
          <a:xfrm>
            <a:off x="502920" y="2512836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女生乙不能被选中；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57_1#da8dba58d?vbadefaultcenterpage=1&amp;parentnodeid=c5080a3b2&amp;vbahtmlprocessed=1&amp;bbb=1&amp;hasbroken=1"/>
              <p:cNvSpPr/>
              <p:nvPr/>
            </p:nvSpPr>
            <p:spPr>
              <a:xfrm>
                <a:off x="502920" y="3008643"/>
                <a:ext cx="11183112" cy="161182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（法一：直接法）从余下的6人种选取3人，共有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法二：间接法）总的选法有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种，该女生在内的选法有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57_1#da8dba58d?vbadefaultcenterpage=1&amp;parentnodeid=c5080a3b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8643"/>
                <a:ext cx="11183112" cy="1611821"/>
              </a:xfrm>
              <a:prstGeom prst="rect">
                <a:avLst/>
              </a:prstGeom>
              <a:blipFill rotWithShape="1">
                <a:blip r:embed="rId3"/>
                <a:stretch>
                  <a:fillRect t="-1" r="1" b="-755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58_1#8b92e863c?vbadefaultcenterpage=1&amp;parentnodeid=c5080a3b2&amp;vbahtmlprocessed=1"/>
          <p:cNvSpPr/>
          <p:nvPr/>
        </p:nvSpPr>
        <p:spPr>
          <a:xfrm>
            <a:off x="502920" y="2796966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（3）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恰有2名男生被选中；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59_1#8b92e863c?vbadefaultcenterpage=1&amp;parentnodeid=c5080a3b2&amp;vbahtmlprocessed=1&amp;bbb=1&amp;hasbroken=1"/>
              <p:cNvSpPr/>
              <p:nvPr/>
            </p:nvSpPr>
            <p:spPr>
              <a:xfrm>
                <a:off x="502920" y="3292775"/>
                <a:ext cx="11183112" cy="105625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从3名男生中选取2人，有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种选法，再从余下的4名女生中选取1人，有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59_1#8b92e863c?vbadefaultcenterpage=1&amp;parentnodeid=c5080a3b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2775"/>
                <a:ext cx="11183112" cy="1056259"/>
              </a:xfrm>
              <a:prstGeom prst="rect">
                <a:avLst/>
              </a:prstGeom>
              <a:blipFill rotWithShape="1">
                <a:blip r:embed="rId3"/>
                <a:stretch>
                  <a:fillRect t="-28" r="-385" b="-1179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60_1#96bebbdc0?vbadefaultcenterpage=1&amp;parentnodeid=c5080a3b2&amp;vbahtmlprocessed=1"/>
          <p:cNvSpPr/>
          <p:nvPr/>
        </p:nvSpPr>
        <p:spPr>
          <a:xfrm>
            <a:off x="502920" y="2797443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（4）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至少有2名女生被选中；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61_1#96bebbdc0?vbadefaultcenterpage=1&amp;parentnodeid=c5080a3b2&amp;vbahtmlprocessed=1&amp;bbb=1&amp;hasbroken=1"/>
              <p:cNvSpPr/>
              <p:nvPr/>
            </p:nvSpPr>
            <p:spPr>
              <a:xfrm>
                <a:off x="502920" y="3293251"/>
                <a:ext cx="11183112" cy="105530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若选取1名男生2名女生，有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种选法，若选取3名女生，有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61_1#96bebbdc0?vbadefaultcenterpage=1&amp;parentnodeid=c5080a3b2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93251"/>
                <a:ext cx="11183112" cy="1055307"/>
              </a:xfrm>
              <a:prstGeom prst="rect">
                <a:avLst/>
              </a:prstGeom>
              <a:blipFill rotWithShape="1">
                <a:blip r:embed="rId3"/>
                <a:stretch>
                  <a:fillRect t="-13" r="1" b="-1178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62_1#20f36783f?vbadefaultcenterpage=1&amp;parentnodeid=c5080a3b2&amp;vbahtmlprocessed=1"/>
          <p:cNvSpPr/>
          <p:nvPr/>
        </p:nvSpPr>
        <p:spPr>
          <a:xfrm>
            <a:off x="502920" y="3057507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（5）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至多有2名男生被选中.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6_AS.63_1#20f36783f?vbadefaultcenterpage=1&amp;parentnodeid=c5080a3b2&amp;vbahtmlprocessed=1"/>
              <p:cNvSpPr/>
              <p:nvPr/>
            </p:nvSpPr>
            <p:spPr>
              <a:xfrm>
                <a:off x="502920" y="3590970"/>
                <a:ext cx="11183112" cy="49752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总的选法有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种，选取3名男生的情况有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7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种选法.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6_AS.63_1#20f36783f?vbadefaultcenterpage=1&amp;parentnodeid=c5080a3b2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90970"/>
                <a:ext cx="11183112" cy="497523"/>
              </a:xfrm>
              <a:prstGeom prst="rect">
                <a:avLst/>
              </a:prstGeom>
              <a:blipFill rotWithShape="1">
                <a:blip r:embed="rId3"/>
                <a:stretch>
                  <a:fillRect t="-9" r="1" b="-1945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5_BD#3fe1c5a4e?vbadefaultcenterpage=1&amp;parentnodeid=ba749d3cb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32440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3" name="P_5_BD#3fe1c5a4e?vbadefaultcenterpage=1&amp;parentnodeid=ba749d3cb&amp;vbahtmlprocessed=1"/>
          <p:cNvSpPr/>
          <p:nvPr/>
        </p:nvSpPr>
        <p:spPr>
          <a:xfrm>
            <a:off x="502920" y="2158728"/>
            <a:ext cx="11183112" cy="49022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ctr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组合问题的常见题型及解题策略</a:t>
            </a:r>
            <a:endParaRPr lang="en-US" altLang="zh-CN" sz="2400" dirty="0"/>
          </a:p>
        </p:txBody>
      </p:sp>
      <p:graphicFrame>
        <p:nvGraphicFramePr>
          <p:cNvPr id="31" name="P_5_BD#3fe1c5a4e?colgroup=8,27&amp;vbadefaultcenterpage=1&amp;parentnodeid=ba749d3cb&amp;vbahtmlprocessed=1&amp;bbb=1&amp;hasbroken=1"/>
          <p:cNvGraphicFramePr>
            <a:graphicFrameLocks noGrp="1"/>
          </p:cNvGraphicFramePr>
          <p:nvPr/>
        </p:nvGraphicFramePr>
        <p:xfrm>
          <a:off x="502920" y="2781028"/>
          <a:ext cx="11155680" cy="2732532"/>
        </p:xfrm>
        <a:graphic>
          <a:graphicData uri="http://schemas.openxmlformats.org/drawingml/2006/table">
            <a:tbl>
              <a:tblPr/>
              <a:tblGrid>
                <a:gridCol w="2670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4856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35356"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题型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解法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0844"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“含有”或“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不含有”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某些元素的组合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“含”，则先将这些元素取出，再由另外元素补足；“不含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”，则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先将这些元素剔除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，再从剩下的元素中选取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86332"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“至少”或“至多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”含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有几个元素的组合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要重视“至少”与“至多”这两个关键词的含义，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谨防重复与漏解.</a:t>
                      </a:r>
                    </a:p>
                    <a:p>
                      <a:pPr mar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用直接法和间接法都可以求解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，通常用直接法</a:t>
                      </a: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，当分类复杂</a:t>
                      </a:r>
                    </a:p>
                    <a:p>
                      <a:pPr marL="0" lvl="0" indent="0" algn="l" latinLnBrk="1" hangingPunct="0">
                        <a:lnSpc>
                          <a:spcPct val="130000"/>
                        </a:lnSpc>
                      </a:pPr>
                      <a:r>
                        <a:rPr lang="en-US" altLang="zh-CN" sz="2400" b="0" i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时</a:t>
                      </a:r>
                      <a:r>
                        <a:rPr lang="en-US" altLang="zh-CN" sz="2400" b="0" i="0" dirty="0">
                          <a:solidFill>
                            <a:srgbClr val="000000"/>
                          </a:solidFill>
                          <a:latin typeface="Times New Roman" panose="02020603050405020304" pitchFamily="34" charset="0"/>
                          <a:ea typeface="微软雅黑" panose="020B0503020204020204" pitchFamily="34" charset="-122"/>
                          <a:cs typeface="Times New Roman" panose="02020603050405020304" pitchFamily="34" charset="-120"/>
                        </a:rPr>
                        <a:t>，考虑利用逆向思维，即用间接法处理</a:t>
                      </a:r>
                      <a:endParaRPr lang="en-US" altLang="zh-CN" sz="1200" dirty="0"/>
                    </a:p>
                  </a:txBody>
                  <a:tcPr marL="72000" marR="72000" marT="0" marB="0" anchor="ctr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  <p:transition>
    <p:split dir="in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4_BD#675b5ea1c?vbadefaultcenterpage=1&amp;parentnodeid=de33a9819&amp;vbahtmlprocessed=1"/>
          <p:cNvSpPr/>
          <p:nvPr/>
        </p:nvSpPr>
        <p:spPr>
          <a:xfrm>
            <a:off x="502920" y="756000"/>
            <a:ext cx="11183112" cy="99568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考点三</a:t>
            </a:r>
            <a:r>
              <a:rPr lang="en-US" altLang="zh-CN" sz="2800" b="1" i="0" dirty="0">
                <a:solidFill>
                  <a:srgbClr val="6E87BD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800" b="1" i="0" dirty="0">
                <a:solidFill>
                  <a:srgbClr val="6E87BD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排列与组合的综合应用［多维探究］</a:t>
            </a:r>
            <a:endParaRPr lang="en-US" altLang="zh-CN" sz="2800" dirty="0"/>
          </a:p>
        </p:txBody>
      </p:sp>
      <p:pic>
        <p:nvPicPr>
          <p:cNvPr id="3" name="C_5_BD#15799d705?vbadefaultcenterpage=1&amp;parentnodeid=675b5ea1c&amp;inlineimagemarkindex=1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1517754"/>
            <a:ext cx="1435608" cy="384048"/>
          </a:xfrm>
          <a:prstGeom prst="rect">
            <a:avLst/>
          </a:prstGeom>
        </p:spPr>
      </p:pic>
      <p:sp>
        <p:nvSpPr>
          <p:cNvPr id="4" name="C_5_BD#15799d705?vbadefaultcenterpage=1&amp;parentnodeid=675b5ea1c&amp;vbahtmlprocessed=1"/>
          <p:cNvSpPr/>
          <p:nvPr/>
        </p:nvSpPr>
        <p:spPr>
          <a:xfrm>
            <a:off x="502920" y="1370751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不同元素的分组问题</a:t>
            </a:r>
            <a:endParaRPr lang="en-US" altLang="zh-CN" sz="100" dirty="0"/>
          </a:p>
        </p:txBody>
      </p:sp>
      <p:sp>
        <p:nvSpPr>
          <p:cNvPr id="5" name="QO_6_BD.64_1#03cbeea67?vbadefaultcenterpage=1&amp;parentnodeid=15799d705&amp;vbahtmlprocessed=1"/>
          <p:cNvSpPr/>
          <p:nvPr/>
        </p:nvSpPr>
        <p:spPr>
          <a:xfrm>
            <a:off x="502920" y="1939703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典例1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（一题练透）某数学活动小组由4名同学组成，现将4人进行分组.在下列不同条件下，求不同的分组方法.</a:t>
            </a:r>
            <a:endParaRPr lang="en-US" altLang="zh-CN" sz="2400" dirty="0"/>
          </a:p>
        </p:txBody>
      </p:sp>
      <p:sp>
        <p:nvSpPr>
          <p:cNvPr id="6" name="QO_6_BD.64_2#03cbeea67?segpoint=1&amp;vbadefaultcenterpage=1&amp;parentnodeid=15799d705&amp;vbahtmlprocessed=1"/>
          <p:cNvSpPr/>
          <p:nvPr/>
        </p:nvSpPr>
        <p:spPr>
          <a:xfrm>
            <a:off x="502920" y="3019203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（1）（整体均分问题）平均分成两组;</a:t>
            </a:r>
            <a:endParaRPr lang="en-US" altLang="zh-CN" sz="2400" dirty="0"/>
          </a:p>
        </p:txBody>
      </p:sp>
      <p:sp>
        <p:nvSpPr>
          <p:cNvPr id="7" name="QO_6_BD.64_3#03cbeea67?segpoint=1&amp;vbadefaultcenterpage=1&amp;parentnodeid=15799d705&amp;vbahtmlprocessed=1"/>
          <p:cNvSpPr/>
          <p:nvPr/>
        </p:nvSpPr>
        <p:spPr>
          <a:xfrm>
            <a:off x="502920" y="3552603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（2）（部分均分问题）分成三组，其中一组两个人，其余两组各一个人;</a:t>
            </a:r>
            <a:endParaRPr lang="en-US" altLang="zh-CN" sz="2400" dirty="0"/>
          </a:p>
        </p:txBody>
      </p:sp>
      <p:sp>
        <p:nvSpPr>
          <p:cNvPr id="8" name="QO_6_BD.64_4#03cbeea67?segpoint=1&amp;vbadefaultcenterpage=1&amp;parentnodeid=15799d705&amp;vbahtmlprocessed=1"/>
          <p:cNvSpPr/>
          <p:nvPr/>
        </p:nvSpPr>
        <p:spPr>
          <a:xfrm>
            <a:off x="502920" y="4086003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（3）（不等分问题）分成两组，其中一组一个人，另外一组3个人.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94d27c6a8.fixed?vbadefaultcenterpage=1&amp;parentnodeid=a4738bfa4&amp;vbahtmlprocessed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</p:spPr>
        <p:txBody>
          <a:bodyPr wrap="square" lIns="0" tIns="0" rIns="0" bIns="0" rtlCol="0" anchor="ctr"/>
          <a:lstStyle/>
          <a:p>
            <a:pPr algn="ctr" latinLnBrk="1">
              <a:lnSpc>
                <a:spcPct val="1000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基础知识·诊断</a:t>
            </a:r>
            <a:endParaRPr lang="en-US" altLang="zh-CN" sz="4400" dirty="0"/>
          </a:p>
        </p:txBody>
      </p:sp>
      <p:pic>
        <p:nvPicPr>
          <p:cNvPr id="3" name="C_3#94d27c6a8.fixed?vbadefaultcenterpage=1&amp;parentnodeid=a4738bfa4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6_AS.65_1#03cbeea67?vbadefaultcenterpage=1&amp;parentnodeid=15799d705&amp;vbahtmlprocessed=1"/>
              <p:cNvSpPr/>
              <p:nvPr/>
            </p:nvSpPr>
            <p:spPr>
              <a:xfrm>
                <a:off x="502920" y="2621834"/>
                <a:ext cx="11183112" cy="190233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（1）不同的分法有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（2）不同的分法有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（3）不同的分法有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6_AS.65_1#03cbeea67?vbadefaultcenterpage=1&amp;parentnodeid=15799d705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21834"/>
                <a:ext cx="11183112" cy="1902333"/>
              </a:xfrm>
              <a:prstGeom prst="rect">
                <a:avLst/>
              </a:prstGeom>
              <a:blipFill rotWithShape="1">
                <a:blip r:embed="rId3"/>
                <a:stretch>
                  <a:fillRect t="-29" r="1" b="-27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O_6_BD.66_1#111c73ff2?vbadefaultcenterpage=1&amp;parentnodeid=15799d705&amp;vbahtmlprocessed=1"/>
          <p:cNvSpPr/>
          <p:nvPr/>
        </p:nvSpPr>
        <p:spPr>
          <a:xfrm>
            <a:off x="502920" y="1280332"/>
            <a:ext cx="11183112" cy="103867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变式设问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某数学活动小组的4名同学被派去两个不同的城市参加数学竞赛，求在下列条件下各有多少种不同的分配方法.</a:t>
            </a:r>
            <a:endParaRPr lang="en-US" altLang="zh-CN" sz="2400" dirty="0"/>
          </a:p>
        </p:txBody>
      </p:sp>
      <p:sp>
        <p:nvSpPr>
          <p:cNvPr id="3" name="QO_6_BD.66_2#111c73ff2?segpoint=1&amp;vbadefaultcenterpage=1&amp;parentnodeid=15799d705&amp;vbahtmlprocessed=1"/>
          <p:cNvSpPr/>
          <p:nvPr/>
        </p:nvSpPr>
        <p:spPr>
          <a:xfrm>
            <a:off x="502920" y="2359895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（1）两个城市各2人；</a:t>
            </a:r>
            <a:endParaRPr lang="en-US" altLang="zh-CN" sz="2400" dirty="0"/>
          </a:p>
        </p:txBody>
      </p:sp>
      <p:sp>
        <p:nvSpPr>
          <p:cNvPr id="4" name="QO_6_BD.66_3#111c73ff2?segpoint=1&amp;vbadefaultcenterpage=1&amp;parentnodeid=15799d705&amp;vbahtmlprocessed=1"/>
          <p:cNvSpPr/>
          <p:nvPr/>
        </p:nvSpPr>
        <p:spPr>
          <a:xfrm>
            <a:off x="502920" y="2893295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（2）其中一个城市1人，另外一个城市3人.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O_6_AS.67_1#111c73ff2?vbadefaultcenterpage=1&amp;parentnodeid=15799d705&amp;vbahtmlprocessed=1&amp;bbb=1&amp;hasbroken=1"/>
              <p:cNvSpPr/>
              <p:nvPr/>
            </p:nvSpPr>
            <p:spPr>
              <a:xfrm>
                <a:off x="502920" y="3389040"/>
                <a:ext cx="11183112" cy="246392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（1）由分组方法有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种，再把两组人分到两个不同的城市有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种分法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</a:t>
                </a:r>
              </a:p>
              <a:p>
                <a:pPr latinLnBrk="1">
                  <a:lnSpc>
                    <a:spcPct val="11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种分法.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宋体" panose="02010600030101010101" pitchFamily="2" charset="-122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2）由典例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1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可知，分组方法有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种，再把两组人分到两个不同的城市有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b="0" i="0" kern="0" spc="-99900">
                  <a:solidFill>
                    <a:srgbClr val="FFFFFF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种分法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种分法.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O_6_AS.67_1#111c73ff2?vbadefaultcenterpage=1&amp;parentnodeid=15799d70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89040"/>
                <a:ext cx="11183112" cy="2463927"/>
              </a:xfrm>
              <a:prstGeom prst="rect">
                <a:avLst/>
              </a:prstGeom>
              <a:blipFill rotWithShape="1">
                <a:blip r:embed="rId3"/>
                <a:stretch>
                  <a:fillRect t="-2" r="1" b="-349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eaf2d70d4?vbadefaultcenterpage=1&amp;parentnodeid=15799d70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125551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eaf2d70d4?vbadefaultcenterpage=1&amp;parentnodeid=15799d705&amp;vbahtmlprocessed=1&amp;bbb=1&amp;hasbroken=1"/>
              <p:cNvSpPr/>
              <p:nvPr/>
            </p:nvSpPr>
            <p:spPr>
              <a:xfrm>
                <a:off x="502920" y="1651839"/>
                <a:ext cx="11183112" cy="433051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不相同元素的分组问题的求解策略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对于整体均分，解题时要注意分组后，不管它们的顺序如何，都是一种情况，所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以分组后一定要除以全排列数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为均分的组数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，避免重复计数；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对于部分均分，解题时注意重复的次数是均匀分组的阶乘数，即若有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组元素个数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相等，则分组时应除以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!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分组过程中有几个这样的均匀分组，就要除以几个这样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的全排列数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3.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对于不等分组，只需先分组，后排列，因为分组时任何组中元素的个数都不相等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所以不需要除以全排列数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eaf2d70d4?vbadefaultcenterpage=1&amp;parentnodeid=15799d70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51839"/>
                <a:ext cx="11183112" cy="4330510"/>
              </a:xfrm>
              <a:prstGeom prst="rect">
                <a:avLst/>
              </a:prstGeom>
              <a:blipFill rotWithShape="1">
                <a:blip r:embed="rId4"/>
                <a:stretch>
                  <a:fillRect t="-5" r="-1935" b="-134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8de153185?vbadefaultcenterpage=1&amp;parentnodeid=675b5ea1c&amp;inlineimagemarkindex=2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098" y="903003"/>
            <a:ext cx="1435608" cy="384048"/>
          </a:xfrm>
          <a:prstGeom prst="rect">
            <a:avLst/>
          </a:prstGeom>
        </p:spPr>
      </p:pic>
      <p:sp>
        <p:nvSpPr>
          <p:cNvPr id="3" name="C_5_BD#8de153185?vbadefaultcenterpage=1&amp;parentnodeid=675b5ea1c&amp;vbahtmlprocessed=1"/>
          <p:cNvSpPr/>
          <p:nvPr/>
        </p:nvSpPr>
        <p:spPr>
          <a:xfrm>
            <a:off x="502920" y="756000"/>
            <a:ext cx="11183112" cy="7213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100" b="0" i="0" kern="0" spc="-99900" dirty="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&amp;</a:t>
            </a:r>
            <a:r>
              <a:rPr lang="en-US" altLang="zh-CN" sz="100" b="0" i="0" kern="0" spc="-99900">
                <a:solidFill>
                  <a:srgbClr val="FFFFFF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2&amp;</a:t>
            </a:r>
            <a:r>
              <a:rPr lang="en-US" altLang="zh-CN" sz="900" b="0" i="0" kern="0">
                <a:solidFill>
                  <a:srgbClr val="FFFFFF"/>
                </a:solidFill>
                <a:latin typeface="宋体" panose="02010600030101010101" pitchFamily="2" charset="-122"/>
                <a:ea typeface="微软雅黑" panose="020B0503020204020204" pitchFamily="34" charset="-122"/>
                <a:cs typeface="Times New Roman" panose="02020603050405020304" pitchFamily="34" charset="-120"/>
              </a:rPr>
              <a:t>                          </a:t>
            </a:r>
            <a:r>
              <a:rPr lang="en-US" altLang="zh-CN" sz="2600" b="1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相同元素的分组问题</a:t>
            </a:r>
            <a:endParaRPr lang="en-US" altLang="zh-CN" sz="100" dirty="0"/>
          </a:p>
        </p:txBody>
      </p:sp>
      <p:sp>
        <p:nvSpPr>
          <p:cNvPr id="4" name="QB_6_BD.68_1#bfbd73964?vbadefaultcenterpage=1&amp;parentnodeid=8de153185&amp;vbahtmlprocessed=1&amp;bbb=1"/>
          <p:cNvSpPr/>
          <p:nvPr/>
        </p:nvSpPr>
        <p:spPr>
          <a:xfrm>
            <a:off x="502920" y="1331051"/>
            <a:ext cx="11385550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典</a:t>
            </a:r>
            <a:r>
              <a:rPr lang="en-US" altLang="zh-CN" sz="2400" b="1" i="0" spc="-5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例2</a:t>
            </a:r>
            <a:r>
              <a:rPr lang="en-US" altLang="zh-CN" sz="2400" b="1" i="0" spc="-5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spc="-5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把4个相同的小球装进3个不同的盒子中，不允许有空盒</a:t>
            </a:r>
            <a:r>
              <a:rPr lang="en-US" altLang="zh-CN" sz="2400" b="0" i="0" spc="-5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，则有</a:t>
            </a:r>
            <a:r>
              <a:rPr lang="en-US" altLang="zh-CN" sz="2400" i="0" spc="-5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</a:t>
            </a:r>
            <a:r>
              <a:rPr lang="en-US" altLang="zh-CN" sz="2400" b="0" i="0" spc="-5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种不同的装法</a:t>
            </a:r>
            <a:r>
              <a:rPr lang="en-US" altLang="zh-CN" sz="2400" b="0" i="0" spc="-5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spc="-50" dirty="0"/>
          </a:p>
        </p:txBody>
      </p:sp>
      <p:sp>
        <p:nvSpPr>
          <p:cNvPr id="5" name="QB_6_AN.69_1#bfbd73964.blank?vbadefaultcenterpage=1&amp;parentnodeid=8de153185&amp;vbapositionanswer=19&amp;vbahtmlprocessed=1"/>
          <p:cNvSpPr/>
          <p:nvPr/>
        </p:nvSpPr>
        <p:spPr>
          <a:xfrm>
            <a:off x="9502458" y="1292951"/>
            <a:ext cx="3603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spc="-5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</a:t>
            </a:r>
            <a:endParaRPr lang="en-US" altLang="zh-CN" sz="2400" spc="-5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S.70_1#bfbd73964?vbadefaultcenterpage=1&amp;parentnodeid=8de153185&amp;vbahtmlprocessed=1&amp;bbb=1&amp;hasbroken=1"/>
              <p:cNvSpPr/>
              <p:nvPr/>
            </p:nvSpPr>
            <p:spPr>
              <a:xfrm>
                <a:off x="502920" y="1885919"/>
                <a:ext cx="11183112" cy="21433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4个小球完全相同，只要将它们分成3份即可.这4个小球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，每两个之间有一个空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位置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，4个小球之间有3个空位置，只要在这三个空位置中任选两个，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插入两块挡板，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即可将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4个小球分成3份，如：●|●|●●；●|●●|●；●●|●|●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，故不同的分配方案共有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6_AS.70_1#bfbd73964?vbadefaultcenterpage=1&amp;parentnodeid=8de1531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885919"/>
                <a:ext cx="11183112" cy="2143316"/>
              </a:xfrm>
              <a:prstGeom prst="rect">
                <a:avLst/>
              </a:prstGeom>
              <a:blipFill rotWithShape="1">
                <a:blip r:embed="rId4"/>
                <a:stretch>
                  <a:fillRect t="-28" r="-1600" b="-43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_BD.71_1#e60f76597?vbadefaultcenterpage=1&amp;parentnodeid=8de153185&amp;vbahtmlprocessed=1&amp;bbb=1&amp;hasbroken=1"/>
          <p:cNvSpPr/>
          <p:nvPr/>
        </p:nvSpPr>
        <p:spPr>
          <a:xfrm>
            <a:off x="502920" y="1400888"/>
            <a:ext cx="11183112" cy="103867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变式设问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若将典例2中的条件“不允许有空盒”改为“允许有空盒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”，则有</a:t>
            </a:r>
            <a:r>
              <a:rPr lang="en-US" altLang="zh-CN" sz="240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种不同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的装法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6_AN.72_1#e60f76597.blank?vbadefaultcenterpage=1&amp;parentnodeid=8de153185&amp;vbapositionanswer=20&amp;vbahtmlprocessed=1"/>
          <p:cNvSpPr/>
          <p:nvPr/>
        </p:nvSpPr>
        <p:spPr>
          <a:xfrm>
            <a:off x="9934258" y="1450926"/>
            <a:ext cx="525463" cy="3547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15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73_1#e60f76597?vbadefaultcenterpage=1&amp;parentnodeid=8de153185&amp;vbahtmlprocessed=1&amp;bbb=1&amp;hasbroken=1"/>
              <p:cNvSpPr/>
              <p:nvPr/>
            </p:nvSpPr>
            <p:spPr>
              <a:xfrm>
                <a:off x="502920" y="2503946"/>
                <a:ext cx="11183112" cy="324116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因为允许有空盒，所以挡板可以放在4个小球空出的前面位置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，也可以放在后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面的位置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，还可以放在两个小球间的相邻位置，所以挡板可放的“位置数”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小球数”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“挡板数”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，只要在这6个位置种选两个位置放上挡板即可.如|●●●●|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表示0，4，0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的分配方法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（即第一和第三个盒子都空，第二个盒子放4个小球）；●|●●●|表示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1，3，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0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的分配方法（即第一个盒子1个小球，第二个盒子3个小球，第三个盒子空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）.故总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的分配方法有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6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=15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73_1#e60f76597?vbadefaultcenterpage=1&amp;parentnodeid=8de1531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503946"/>
                <a:ext cx="11183112" cy="3241167"/>
              </a:xfrm>
              <a:prstGeom prst="rect">
                <a:avLst/>
              </a:prstGeom>
              <a:blipFill rotWithShape="1">
                <a:blip r:embed="rId3"/>
                <a:stretch>
                  <a:fillRect t="-4" r="-2986" b="-28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_6_BD#07c72e38f?vbadefaultcenterpage=1&amp;parentnodeid=8de153185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480560" y="1621327"/>
            <a:ext cx="3236976" cy="393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07c72e38f?vbadefaultcenterpage=1&amp;parentnodeid=8de153185&amp;vbahtmlprocessed=1&amp;bbb=1&amp;hasbroken=1"/>
              <p:cNvSpPr/>
              <p:nvPr/>
            </p:nvSpPr>
            <p:spPr>
              <a:xfrm>
                <a:off x="502920" y="2147615"/>
                <a:ext cx="11183112" cy="3351657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相同元素的分组的求解策略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对于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个元素分成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且每组至少一个元素的分组问题，可采用“挡板法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”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解决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个元素之间形成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个空，只需放入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个挡板即可，故不同的分配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方案有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种；</a:t>
                </a:r>
                <a:endParaRPr lang="en-US" altLang="zh-CN" sz="2400" dirty="0"/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个小球装入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个不同的盒子中，允许有空盒的装法共有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−1</m:t>
                            </m:r>
                          </m:e>
                        </m:d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</a:t>
                </a:r>
              </a:p>
              <a:p>
                <a:pPr latinLnBrk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   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(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−1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是挡板数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07c72e38f?vbadefaultcenterpage=1&amp;parentnodeid=8de153185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47615"/>
                <a:ext cx="11183112" cy="3351657"/>
              </a:xfrm>
              <a:prstGeom prst="rect">
                <a:avLst/>
              </a:prstGeom>
              <a:blipFill rotWithShape="1">
                <a:blip r:embed="rId4"/>
                <a:stretch>
                  <a:fillRect t="-1" r="-1180" b="-423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5_BD#76b21c009?vbadefaultcenterpage=1&amp;parentnodeid=675b5ea1c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QB_6_BD.74_1#e8edf1b52?vbadefaultcenterpage=1&amp;parentnodeid=76b21c009&amp;vbahtmlprocessed=1&amp;bbb=1&amp;hasbroken=1"/>
          <p:cNvSpPr/>
          <p:nvPr/>
        </p:nvSpPr>
        <p:spPr>
          <a:xfrm>
            <a:off x="502920" y="1419448"/>
            <a:ext cx="11183112" cy="15833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</a:t>
            </a:r>
            <a:r>
              <a:rPr lang="en-US" altLang="zh-CN" sz="2400" b="0" i="0" dirty="0">
                <a:solidFill>
                  <a:srgbClr val="E81B23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（2021 · 全国乙卷）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将5名北京冬奥会志愿者分配到花样滑冰、短道速滑、冰球和冰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壶4个项目进行培训，每名志愿者只分配到一个项目，若每个项目至少分配一名志愿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者，则不同的分配方案共有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种.</a:t>
            </a:r>
            <a:endParaRPr lang="en-US" altLang="zh-CN" sz="2400" dirty="0"/>
          </a:p>
        </p:txBody>
      </p:sp>
      <p:sp>
        <p:nvSpPr>
          <p:cNvPr id="4" name="QB_6_AN.75_1#e8edf1b52.blank?vbadefaultcenterpage=1&amp;parentnodeid=76b21c009&amp;vbapositionanswer=21&amp;vbahtmlprocessed=1"/>
          <p:cNvSpPr/>
          <p:nvPr/>
        </p:nvSpPr>
        <p:spPr>
          <a:xfrm>
            <a:off x="4211320" y="2478628"/>
            <a:ext cx="677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240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76_1#e8edf1b52?vbadefaultcenterpage=1&amp;parentnodeid=76b21c009&amp;vbahtmlprocessed=1"/>
              <p:cNvSpPr/>
              <p:nvPr/>
            </p:nvSpPr>
            <p:spPr>
              <a:xfrm>
                <a:off x="502920" y="3006948"/>
                <a:ext cx="11183112" cy="7054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不同的分配方案共有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fPr>
                      <m:num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5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4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1</m:t>
                            </m:r>
                          </m:sup>
                        </m:sSubSup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C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Sup>
                          <m:sSub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sSubSupPr>
                          <m:e>
                            <m:r>
                              <m:rPr>
                                <m:sty m:val="p"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A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b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  <m:t>3</m:t>
                            </m:r>
                          </m:sup>
                        </m:sSubSup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76_1#e8edf1b52?vbadefaultcenterpage=1&amp;parentnodeid=76b21c00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06948"/>
                <a:ext cx="11183112" cy="705422"/>
              </a:xfrm>
              <a:prstGeom prst="rect">
                <a:avLst/>
              </a:prstGeom>
              <a:blipFill rotWithShape="1">
                <a:blip r:embed="rId4"/>
                <a:stretch>
                  <a:fillRect t="-32" r="1" b="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_BD.77_1#0c0a8c3da?vbadefaultcenterpage=1&amp;parentnodeid=76b21c009&amp;vbahtmlprocessed=1&amp;bbb=1&amp;hasbroken=1"/>
          <p:cNvSpPr/>
          <p:nvPr/>
        </p:nvSpPr>
        <p:spPr>
          <a:xfrm>
            <a:off x="502920" y="2495056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变式设问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若将本题条件“花样滑冰、短道速滑、冰球和冰壶4个项目”改为“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花样滑冰、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冰球和冰壶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3个项目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”，则不同的分配方案有</a:t>
            </a:r>
            <a:r>
              <a:rPr lang="en-US" altLang="zh-CN" sz="240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6_AN.78_1#0c0a8c3da.blank?vbadefaultcenterpage=1&amp;parentnodeid=76b21c009&amp;vbapositionanswer=22&amp;vbahtmlprocessed=1"/>
          <p:cNvSpPr/>
          <p:nvPr/>
        </p:nvSpPr>
        <p:spPr>
          <a:xfrm>
            <a:off x="6327458" y="3005596"/>
            <a:ext cx="677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150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79_1#0c0a8c3da?vbadefaultcenterpage=1&amp;parentnodeid=76b21c009&amp;vbahtmlprocessed=1&amp;bbb=1&amp;hasbroken=1"/>
              <p:cNvSpPr/>
              <p:nvPr/>
            </p:nvSpPr>
            <p:spPr>
              <a:xfrm>
                <a:off x="502920" y="3536963"/>
                <a:ext cx="11183112" cy="111398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1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由题可知有1，1，3和2，2，1两种分配方案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，则不同的分配方案有</a:t>
                </a:r>
              </a:p>
              <a:p>
                <a:pPr latinLnBrk="1">
                  <a:lnSpc>
                    <a:spcPct val="110000"/>
                  </a:lnSpc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4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  <a:cs typeface="Times New Roman" panose="02020603050405020304" pitchFamily="34" charset="-12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5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3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C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1</m:t>
                                </m:r>
                              </m:sup>
                            </m:sSubSup>
                          </m:num>
                          <m:den>
                            <m:sSubSup>
                              <m:sSub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</m:ctrlPr>
                              </m:sSubSupPr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A</m:t>
                                </m:r>
                              </m:e>
                              <m: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b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anose="020B0503020204020204" pitchFamily="34" charset="-122"/>
                                    <a:cs typeface="Times New Roman" panose="02020603050405020304" pitchFamily="34" charset="-120"/>
                                  </a:rPr>
                                  <m:t>2</m:t>
                                </m:r>
                              </m:sup>
                            </m:sSubSup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=150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79_1#0c0a8c3da?vbadefaultcenterpage=1&amp;parentnodeid=76b21c00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536963"/>
                <a:ext cx="11183112" cy="1113981"/>
              </a:xfrm>
              <a:prstGeom prst="rect">
                <a:avLst/>
              </a:prstGeom>
              <a:blipFill rotWithShape="1">
                <a:blip r:embed="rId3"/>
                <a:stretch>
                  <a:fillRect t="-1" r="1" b="1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_BD.80_1#9a0f19889?vbadefaultcenterpage=1&amp;parentnodeid=76b21c009&amp;vbahtmlprocessed=1&amp;bbb=1"/>
          <p:cNvSpPr/>
          <p:nvPr/>
        </p:nvSpPr>
        <p:spPr>
          <a:xfrm>
            <a:off x="502920" y="3071510"/>
            <a:ext cx="11320463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</a:t>
            </a:r>
            <a:r>
              <a:rPr lang="en-US" altLang="zh-CN" sz="2400" b="1" i="0" spc="-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 </a:t>
            </a:r>
            <a:r>
              <a:rPr lang="en-US" altLang="zh-CN" sz="2400" b="0" i="0" spc="-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现有6个大学保送名额，计划分到4个班级，每班至少1个名额，则有</a:t>
            </a:r>
            <a:r>
              <a:rPr lang="en-US" altLang="zh-CN" sz="2400" i="0" spc="-10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 spc="-10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种不同的分法.</a:t>
            </a:r>
            <a:endParaRPr lang="en-US" altLang="zh-CN" sz="2400" spc="-100" dirty="0"/>
          </a:p>
        </p:txBody>
      </p:sp>
      <p:sp>
        <p:nvSpPr>
          <p:cNvPr id="3" name="QB_6_AN.81_1#9a0f19889.blank?vbadefaultcenterpage=1&amp;parentnodeid=76b21c009&amp;vbapositionanswer=23&amp;vbahtmlprocessed=1"/>
          <p:cNvSpPr/>
          <p:nvPr/>
        </p:nvSpPr>
        <p:spPr>
          <a:xfrm>
            <a:off x="9354820" y="3033410"/>
            <a:ext cx="4873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spc="-10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10</a:t>
            </a:r>
            <a:endParaRPr lang="en-US" altLang="zh-CN" sz="2400" spc="-1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82_1#9a0f19889?vbadefaultcenterpage=1&amp;parentnodeid=76b21c009&amp;vbahtmlprocessed=1"/>
              <p:cNvSpPr/>
              <p:nvPr/>
            </p:nvSpPr>
            <p:spPr>
              <a:xfrm>
                <a:off x="502920" y="3607512"/>
                <a:ext cx="11183112" cy="50507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利用挡板法，6个元素5个空，放3块挡板，则有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=10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种分法.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82_1#9a0f19889?vbadefaultcenterpage=1&amp;parentnodeid=76b21c00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607512"/>
                <a:ext cx="11183112" cy="505079"/>
              </a:xfrm>
              <a:prstGeom prst="rect">
                <a:avLst/>
              </a:prstGeom>
              <a:blipFill rotWithShape="1">
                <a:blip r:embed="rId3"/>
                <a:stretch>
                  <a:fillRect t="-15" r="1" b="-196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_BD.83_1#b732f78cf?vbadefaultcenterpage=1&amp;parentnodeid=76b21c009&amp;vbahtmlprocessed=1&amp;bbb=1&amp;hasbroken=1"/>
          <p:cNvSpPr/>
          <p:nvPr/>
        </p:nvSpPr>
        <p:spPr>
          <a:xfrm>
            <a:off x="502920" y="2783124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变式设问</a:t>
            </a:r>
            <a:r>
              <a:rPr lang="en-US" altLang="zh-CN" sz="24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若将本题条件“每班至少一个名额”改为“不要求每个班都分到名额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”，则有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种不同的分法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6_AN.84_1#b732f78cf.blank?vbadefaultcenterpage=1&amp;parentnodeid=76b21c009&amp;vbapositionanswer=24&amp;vbahtmlprocessed=1"/>
          <p:cNvSpPr/>
          <p:nvPr/>
        </p:nvSpPr>
        <p:spPr>
          <a:xfrm>
            <a:off x="553720" y="3293664"/>
            <a:ext cx="5254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84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6_AS.85_1#b732f78cf?vbadefaultcenterpage=1&amp;parentnodeid=76b21c009&amp;vbahtmlprocessed=1"/>
              <p:cNvSpPr/>
              <p:nvPr/>
            </p:nvSpPr>
            <p:spPr>
              <a:xfrm>
                <a:off x="502920" y="3865226"/>
                <a:ext cx="11183112" cy="497650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利用挡板法，挡板可放置数为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6+3=9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，放3块挡板，有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9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=84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种分法.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6_AS.85_1#b732f78cf?vbadefaultcenterpage=1&amp;parentnodeid=76b21c00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65226"/>
                <a:ext cx="11183112" cy="497650"/>
              </a:xfrm>
              <a:prstGeom prst="rect">
                <a:avLst/>
              </a:prstGeom>
              <a:blipFill rotWithShape="1">
                <a:blip r:embed="rId3"/>
                <a:stretch>
                  <a:fillRect t="-124" r="1" b="-1931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f185c2396?vbadefaultcenterpage=1&amp;parentnodeid=94d27c6a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ca95c371f?segpoint=1&amp;vbadefaultcenterpage=1&amp;parentnodeid=f185c2396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一、排列与组合的概念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P_6_BD#3d2b001dc?colgroup=5,30&amp;vbadefaultcenterpage=1&amp;parentnodeid=ca95c371f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37392" cy="1346200"/>
            </p:xfrm>
            <a:graphic>
              <a:graphicData uri="http://schemas.openxmlformats.org/drawingml/2006/table">
                <a:tbl>
                  <a:tblPr/>
                  <a:tblGrid>
                    <a:gridCol w="1847088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464515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464515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名称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排列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从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个不同元素中取出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𝑚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≤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e>
                              </m:d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00" b="0" i="0" kern="0" spc="-99900">
                            <a:solidFill>
                              <a:srgbClr val="FFFFFF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个元素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按照①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排成一列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475488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组合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作为一组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P_6_BD#3d2b001dc?colgroup=5,30&amp;vbadefaultcenterpage=1&amp;parentnodeid=ca95c371f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2079848"/>
              <a:ext cx="11137392" cy="1346200"/>
            </p:xfrm>
            <a:graphic>
              <a:graphicData uri="http://schemas.openxmlformats.org/drawingml/2006/table">
                <a:tbl>
                  <a:tblPr/>
                  <a:tblGrid>
                    <a:gridCol w="1847088"/>
                    <a:gridCol w="4645152"/>
                    <a:gridCol w="4645152"/>
                  </a:tblGrid>
                  <a:tr h="435356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名称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定义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cPr/>
                    </a:tc>
                  </a:tr>
                  <a:tr h="474980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排列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按照①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排成一列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  <a:tr h="475488">
                    <a:tc>
                      <a:txBody>
                        <a:bodyPr/>
                        <a:lstStyle/>
                        <a:p>
                          <a:pPr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组合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cPr/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作为一组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</a:tr>
                </a:tbl>
              </a:graphicData>
            </a:graphic>
          </p:graphicFrame>
        </mc:Fallback>
      </mc:AlternateContent>
      <p:sp>
        <p:nvSpPr>
          <p:cNvPr id="5" name="P_6_AN.1_1#3d2b001dc.blank?vbadefaultcenterpage=1&amp;parentnodeid=ca95c371f&amp;vbapositionanswer=1&amp;vbahtmlprocessed=1"/>
          <p:cNvSpPr/>
          <p:nvPr/>
        </p:nvSpPr>
        <p:spPr>
          <a:xfrm>
            <a:off x="8032359" y="2479200"/>
            <a:ext cx="1744663" cy="4311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一定的顺序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ef5471e74?vbadefaultcenterpage=1&amp;parentnodeid=f185c2396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二、排列数与组合数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P_6_BD#6312b3fef?segpoint=1&amp;vbadefaultcenterpage=1&amp;parentnodeid=ef5471e74&amp;vbahtmlprocessed=1&amp;bbb=1&amp;hasbroken=1"/>
              <p:cNvSpPr/>
              <p:nvPr/>
            </p:nvSpPr>
            <p:spPr>
              <a:xfrm>
                <a:off x="502920" y="1330103"/>
                <a:ext cx="11183112" cy="2131949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1.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排列数：从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个不同元素中取出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个元素的所有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②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的个数，用</a:t>
                </a:r>
                <a:endParaRPr lang="en-US" altLang="zh-CN" sz="2400" b="0" i="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符号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③</a:t>
                </a:r>
                <a:r>
                  <a:rPr lang="en-US" altLang="zh-CN" sz="2400" i="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b="0" i="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b="1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2.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组合数：从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</m:oMath>
                </a14:m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个不同元素中取出</a:t>
                </a:r>
                <a14:m>
                  <m:oMath xmlns:m="http://schemas.openxmlformats.org/officeDocument/2006/math">
                    <m:r>
                      <a:rPr lang="en-US" altLang="zh-CN" sz="240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  <m:d>
                      <m:dPr>
                        <m:ctrlPr>
                          <a:rPr lang="en-US" altLang="zh-CN" sz="240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≤</m:t>
                        </m:r>
                        <m:r>
                          <a:rPr lang="en-US" altLang="zh-CN" sz="240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altLang="zh-CN" sz="10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个元素的所有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④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__________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的个数，用</a:t>
                </a:r>
                <a:endParaRPr lang="en-US" altLang="zh-CN" sz="2400" dirty="0">
                  <a:solidFill>
                    <a:srgbClr val="000000"/>
                  </a:solidFill>
                  <a:latin typeface="Times New Roman" panose="02020603050405020304" pitchFamily="34" charset="0"/>
                  <a:ea typeface="微软雅黑" panose="020B0503020204020204" pitchFamily="34" charset="-122"/>
                  <a:cs typeface="Times New Roman" panose="02020603050405020304" pitchFamily="34" charset="-120"/>
                </a:endParaRPr>
              </a:p>
              <a:p>
                <a:pPr lvl="0" latinLnBrk="1">
                  <a:lnSpc>
                    <a:spcPct val="150000"/>
                  </a:lnSpc>
                </a:pP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   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符号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⑤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____</a:t>
                </a:r>
                <a:r>
                  <a:rPr lang="en-US" altLang="zh-CN" sz="2400" dirty="0" err="1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表示</a:t>
                </a:r>
                <a:r>
                  <a:rPr lang="en-US" altLang="zh-CN" sz="240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P_6_BD#6312b3fef?segpoint=1&amp;vbadefaultcenterpage=1&amp;parentnodeid=ef5471e74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330103"/>
                <a:ext cx="11183112" cy="2131949"/>
              </a:xfrm>
              <a:prstGeom prst="rect">
                <a:avLst/>
              </a:prstGeom>
              <a:blipFill rotWithShape="1">
                <a:blip r:embed="rId3"/>
                <a:stretch>
                  <a:fillRect t="-19" r="1" b="-291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_6_AN.2_1#6312b3fef.blank?vbadefaultcenterpage=1&amp;parentnodeid=ef5471e74&amp;vbapositionanswer=2&amp;vbahtmlprocessed=1&amp;bbb=1"/>
          <p:cNvSpPr/>
          <p:nvPr/>
        </p:nvSpPr>
        <p:spPr>
          <a:xfrm>
            <a:off x="8410448" y="1375252"/>
            <a:ext cx="1439863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不同排列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3_1#6312b3fef.blank?vbadefaultcenterpage=1&amp;parentnodeid=ef5471e74&amp;vbapositionanswer=3&amp;vbahtmlprocessed=1&amp;rh=32.4"/>
              <p:cNvSpPr/>
              <p:nvPr/>
            </p:nvSpPr>
            <p:spPr>
              <a:xfrm>
                <a:off x="1724152" y="1912525"/>
                <a:ext cx="559308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3_1#6312b3fef.blank?vbadefaultcenterpage=1&amp;parentnodeid=ef5471e74&amp;vbapositionanswer=3&amp;vbahtmlprocessed=1&amp;rh=32.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4152" y="1912525"/>
                <a:ext cx="559308" cy="353441"/>
              </a:xfrm>
              <a:prstGeom prst="rect">
                <a:avLst/>
              </a:prstGeom>
              <a:blipFill rotWithShape="1">
                <a:blip r:embed="rId4"/>
                <a:stretch>
                  <a:fillRect l="-23" t="-153" b="-764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P_6_AN.4_1#6312b3fef.blank?vbadefaultcenterpage=1&amp;parentnodeid=ef5471e74&amp;vbapositionanswer=4&amp;vbahtmlprocessed=1&amp;bbb=1"/>
          <p:cNvSpPr/>
          <p:nvPr/>
        </p:nvSpPr>
        <p:spPr>
          <a:xfrm>
            <a:off x="8410448" y="2472532"/>
            <a:ext cx="1439863" cy="35496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29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不同组合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P_6_AN.5_1#6312b3fef.blank?vbadefaultcenterpage=1&amp;parentnodeid=ef5471e74&amp;vbapositionanswer=5&amp;vbahtmlprocessed=1&amp;rh=32.4"/>
              <p:cNvSpPr/>
              <p:nvPr/>
            </p:nvSpPr>
            <p:spPr>
              <a:xfrm>
                <a:off x="1722374" y="3032765"/>
                <a:ext cx="561086" cy="353441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8" name="P_6_AN.5_1#6312b3fef.blank?vbadefaultcenterpage=1&amp;parentnodeid=ef5471e74&amp;vbapositionanswer=5&amp;vbahtmlprocessed=1&amp;rh=32.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374" y="3032765"/>
                <a:ext cx="561086" cy="353441"/>
              </a:xfrm>
              <a:prstGeom prst="rect">
                <a:avLst/>
              </a:prstGeom>
              <a:blipFill rotWithShape="1">
                <a:blip r:embed="rId5"/>
                <a:stretch>
                  <a:fillRect l="-45" t="-1" b="-779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  <p:bldP spid="7" grpId="0" build="p" animBg="1"/>
      <p:bldP spid="8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a8a611964?segpoint=1&amp;vbadefaultcenterpage=1&amp;parentnodeid=f185c2396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三、排列数、组合数的公式及性质</a:t>
            </a:r>
            <a:endParaRPr lang="en-US" altLang="zh-CN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" name="P_6_BD#6e7c0f113?colgroup=1,34&amp;vbadefaultcenterpage=1&amp;parentnodeid=a8a611964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3549523"/>
            </p:xfrm>
            <a:graphic>
              <a:graphicData uri="http://schemas.openxmlformats.org/drawingml/2006/table">
                <a:tbl>
                  <a:tblPr/>
                  <a:tblGrid>
                    <a:gridCol w="539496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060704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2638679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（1）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⑥</m:t>
                              </m:r>
                            </m:oMath>
                          </a14:m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_________________________________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34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！</m:t>
                                  </m:r>
                                </m:num>
                                <m:den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m:rPr>
                                      <m:nor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34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！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且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≤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</a:t>
                          </a:r>
                          <a:endParaRPr lang="en-US" altLang="zh-CN" sz="1200" dirty="0"/>
                        </a:p>
                        <a:p>
                          <a:pPr marL="0" indent="0" algn="l" latinLnBrk="1" hangingPunct="0">
                            <a:lnSpc>
                              <a:spcPts val="100"/>
                            </a:lnSpc>
                          </a:pPr>
                          <a:r>
                            <a:rPr lang="en-US" altLang="zh-CN" sz="100" b="0" i="0" spc="-990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#b#</a:t>
                          </a:r>
                        </a:p>
                        <a:p>
                          <a:pPr marL="0" indent="0" algn="l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（</a:t>
                          </a:r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2）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sSubSup>
                                    <m:sSub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num>
                                <m:den>
                                  <m:sSubSup>
                                    <m:sSubSup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A</m:t>
                                      </m:r>
                                    </m:e>
                                    <m:sub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𝑚</m:t>
                                      </m:r>
                                    </m:sub>
                                    <m:sup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−1</m:t>
                                      </m:r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−2</m:t>
                                      </m:r>
                                    </m:e>
                                  </m:d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⋯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𝑚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+1</m:t>
                                      </m:r>
                                    </m:e>
                                  </m:d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𝑚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34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！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f>
                                <m:f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Times New Roman" panose="02020603050405020304" pitchFamily="34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！</m:t>
                                  </m:r>
                                </m:num>
                                <m:den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𝑚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!</m:t>
                                  </m:r>
                                  <m:d>
                                    <m:dPr>
                                      <m:ctrlPr>
                                        <a:rPr lang="en-US" altLang="zh-CN" sz="2400" b="0" i="1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𝑛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−</m:t>
                                      </m:r>
                                      <m:r>
                                        <a:rPr lang="en-US" altLang="zh-CN" sz="2400" b="0" i="0" dirty="0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  <a:ea typeface="微软雅黑" panose="020B0503020204020204" pitchFamily="34" charset="-122"/>
                                          <a:cs typeface="Times New Roman" panose="02020603050405020304" pitchFamily="34" charset="-120"/>
                                        </a:rPr>
                                        <m:t>𝑚</m:t>
                                      </m:r>
                                    </m:e>
                                  </m:d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!</m:t>
                                  </m:r>
                                </m:den>
                              </m:f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(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，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altLang="zh-CN" sz="2400" b="0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2400" b="1" i="1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𝐍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且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𝑚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≤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𝑛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.特别地</a:t>
                          </a:r>
                        </a:p>
                        <a:p>
                          <a:pPr marL="0" lvl="0" indent="0"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0</m:t>
                                  </m:r>
                                </m:sup>
                              </m:sSub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=1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910844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</a:t>
                          </a: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1</m:t>
                                  </m:r>
                                </m:e>
                              </m:d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0</m:t>
                              </m:r>
                              <m:r>
                                <m:rPr>
                                  <m:nor/>
                                </m:rP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Times New Roman" panose="02020603050405020304" pitchFamily="34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！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⑦</m:t>
                              </m:r>
                            </m:oMath>
                          </a14:m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A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p>
                              </m:sSub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⑧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</a:t>
                          </a: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.</a:t>
                          </a:r>
                          <a:endParaRPr lang="en-US" altLang="zh-CN" sz="1200" dirty="0"/>
                        </a:p>
                        <a:p>
                          <a:pPr algn="l" latinLnBrk="1" hangingPunct="0">
                            <a:lnSpc>
                              <a:spcPct val="130000"/>
                            </a:lnSpc>
                          </a:pPr>
                          <a14:m>
                            <m:oMath xmlns:m="http://schemas.openxmlformats.org/officeDocument/2006/math">
                              <m:d>
                                <m:d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2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sSubSup>
                                <m:sSub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</m:sub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−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𝑚</m:t>
                                  </m:r>
                                </m:sup>
                              </m:sSubSup>
                            </m:oMath>
                          </a14:m>
                          <a:r>
                            <a:rPr lang="en-US" altLang="zh-CN" sz="2400" b="0" i="0" dirty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；</a:t>
                          </a:r>
                          <a14:m>
                            <m:oMath xmlns:m="http://schemas.openxmlformats.org/officeDocument/2006/math">
                              <m:sSubSup>
                                <m:sSubSupPr>
                                  <m:ctrlPr>
                                    <a:rPr lang="en-US" altLang="zh-CN" sz="2400" b="0" i="1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</m:ctrlPr>
                                </m:sSubSup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C</m:t>
                                  </m:r>
                                </m:e>
                                <m:sub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𝑛</m:t>
                                  </m:r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+1</m:t>
                                  </m:r>
                                </m:sub>
                                <m:sup>
                                  <m:r>
                                    <a:rPr lang="en-US" altLang="zh-CN" sz="2400" b="0" i="0" dirty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  <a:ea typeface="微软雅黑" panose="020B0503020204020204" pitchFamily="34" charset="-122"/>
                                      <a:cs typeface="Times New Roman" panose="02020603050405020304" pitchFamily="34" charset="-120"/>
                                    </a:rPr>
                                    <m:t>𝑚</m:t>
                                  </m:r>
                                </m:sup>
                              </m:sSubSup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=</m:t>
                              </m:r>
                              <m:r>
                                <a:rPr lang="en-US" altLang="zh-CN" sz="2400" b="0" i="0" dirty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  <a:ea typeface="微软雅黑" panose="020B0503020204020204" pitchFamily="34" charset="-122"/>
                                  <a:cs typeface="Times New Roman" panose="02020603050405020304" pitchFamily="34" charset="-120"/>
                                </a:rPr>
                                <m:t>⑨</m:t>
                              </m:r>
                            </m:oMath>
                          </a14:m>
                          <a:r>
                            <a:rPr lang="en-US" altLang="zh-CN" sz="100" b="0" i="0" kern="0" spc="-99900" dirty="0">
                              <a:solidFill>
                                <a:srgbClr val="FFFFFF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 </a:t>
                          </a:r>
                          <a:r>
                            <a:rPr lang="en-US" altLang="zh-CN" sz="2400" i="0">
                              <a:solidFill>
                                <a:srgbClr val="000000"/>
                              </a:solidFill>
                              <a:latin typeface="宋体" panose="02010600030101010101" pitchFamily="2" charset="-122"/>
                              <a:ea typeface="宋体" panose="02010600030101010101" pitchFamily="2" charset="-122"/>
                              <a:cs typeface="宋体" panose="02010600030101010101" pitchFamily="34" charset="-120"/>
                            </a:rPr>
                            <a:t>___________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" name="P_6_BD#6e7c0f113?colgroup=1,34&amp;vbadefaultcenterpage=1&amp;parentnodeid=a8a611964&amp;vbahtmlprocessed=1&amp;bbb=1&amp;hasbroken=1"/>
              <p:cNvGraphicFramePr>
                <a:graphicFrameLocks noGrp="1"/>
              </p:cNvGraphicFramePr>
              <p:nvPr/>
            </p:nvGraphicFramePr>
            <p:xfrm>
              <a:off x="502920" y="1419448"/>
              <a:ext cx="11146536" cy="3549523"/>
            </p:xfrm>
            <a:graphic>
              <a:graphicData uri="http://schemas.openxmlformats.org/drawingml/2006/table">
                <a:tbl>
                  <a:tblPr/>
                  <a:tblGrid>
                    <a:gridCol w="539496"/>
                    <a:gridCol w="10607040"/>
                  </a:tblGrid>
                  <a:tr h="2651760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公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式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  <a:tr h="954405">
                    <a:tc>
                      <a:txBody>
                        <a:bodyPr/>
                        <a:lstStyle/>
                        <a:p>
                          <a:pPr mar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性</a:t>
                          </a:r>
                          <a:endParaRPr lang="en-US" altLang="zh-CN" sz="2400" b="0" i="0">
                            <a:solidFill>
                              <a:srgbClr val="000000"/>
                            </a:solidFill>
                            <a:latin typeface="Times New Roman" panose="02020603050405020304" pitchFamily="34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endParaRPr>
                        </a:p>
                        <a:p>
                          <a:pPr marL="0" lvl="0" indent="0" algn="ctr" latinLnBrk="1" hangingPunct="0">
                            <a:lnSpc>
                              <a:spcPct val="130000"/>
                            </a:lnSpc>
                          </a:pPr>
                          <a:r>
                            <a:rPr lang="en-US" altLang="zh-CN" sz="2400" b="0" i="0">
                              <a:solidFill>
                                <a:srgbClr val="000000"/>
                              </a:solidFill>
                              <a:latin typeface="Times New Roman" panose="02020603050405020304" pitchFamily="34" charset="0"/>
                              <a:ea typeface="微软雅黑" panose="020B0503020204020204" pitchFamily="34" charset="-122"/>
                              <a:cs typeface="Times New Roman" panose="02020603050405020304" pitchFamily="34" charset="-120"/>
                            </a:rPr>
                            <a:t>质</a:t>
                          </a:r>
                          <a:endParaRPr lang="en-US" altLang="zh-CN" sz="1200" dirty="0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72000" marR="72000" marT="0" marB="0" anchor="ctr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</a:blipFill>
                      </a:tcPr>
                    </a:tc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P_6_AN.6_1#6e7c0f113.blank?vbadefaultcenterpage=1&amp;parentnodeid=a8a611964&amp;vbapositionanswer=6&amp;vbahtmlprocessed=1"/>
              <p:cNvSpPr/>
              <p:nvPr/>
            </p:nvSpPr>
            <p:spPr>
              <a:xfrm>
                <a:off x="3019353" y="1671733"/>
                <a:ext cx="4977892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⋅⋯⋅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P_6_AN.6_1#6e7c0f113.blank?vbadefaultcenterpage=1&amp;parentnodeid=a8a611964&amp;vbapositionanswer=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19353" y="1671733"/>
                <a:ext cx="4977892" cy="355600"/>
              </a:xfrm>
              <a:prstGeom prst="rect">
                <a:avLst/>
              </a:prstGeom>
              <a:blipFill rotWithShape="1">
                <a:blip r:embed="rId4"/>
                <a:stretch>
                  <a:fillRect l="-11" t="-116" r="1" b="-4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P_6_AN.7_1#6e7c0f113.blank?vbadefaultcenterpage=1&amp;parentnodeid=a8a611964&amp;vbapositionanswer=7&amp;vbahtmlprocessed=1"/>
          <p:cNvSpPr/>
          <p:nvPr/>
        </p:nvSpPr>
        <p:spPr>
          <a:xfrm>
            <a:off x="2760654" y="4022122"/>
            <a:ext cx="373063" cy="430975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37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P_6_AN.8_1#6e7c0f113.blank?vbadefaultcenterpage=1&amp;parentnodeid=a8a611964&amp;vbapositionanswer=8&amp;vbahtmlprocessed=1&amp;bbb=1"/>
              <p:cNvSpPr/>
              <p:nvPr/>
            </p:nvSpPr>
            <p:spPr>
              <a:xfrm>
                <a:off x="4555735" y="4065175"/>
                <a:ext cx="422720" cy="355600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15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!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6" name="P_6_AN.8_1#6e7c0f113.blank?vbadefaultcenterpage=1&amp;parentnodeid=a8a611964&amp;vbapositionanswer=8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5735" y="4065175"/>
                <a:ext cx="422720" cy="355600"/>
              </a:xfrm>
              <a:prstGeom prst="rect">
                <a:avLst/>
              </a:prstGeom>
              <a:blipFill rotWithShape="1">
                <a:blip r:embed="rId5"/>
                <a:stretch>
                  <a:fillRect l="-58" t="-152" r="13" b="-38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P_6_AN.9_1#6e7c0f113.blank?vbadefaultcenterpage=1&amp;parentnodeid=a8a611964&amp;vbapositionanswer=9&amp;vbahtmlprocessed=1"/>
              <p:cNvSpPr/>
              <p:nvPr/>
            </p:nvSpPr>
            <p:spPr>
              <a:xfrm>
                <a:off x="4720073" y="4531773"/>
                <a:ext cx="1619631" cy="343916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2865"/>
                  </a:lnSpc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+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7" name="P_6_AN.9_1#6e7c0f113.blank?vbadefaultcenterpage=1&amp;parentnodeid=a8a611964&amp;vbapositionanswer=9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0073" y="4531773"/>
                <a:ext cx="1619631" cy="343916"/>
              </a:xfrm>
              <a:prstGeom prst="rect">
                <a:avLst/>
              </a:prstGeom>
              <a:blipFill rotWithShape="1">
                <a:blip r:embed="rId6"/>
                <a:stretch>
                  <a:fillRect l="-7" t="-120" r="31" b="-56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  <p:bldP spid="6" grpId="0" build="p" animBg="1"/>
      <p:bldP spid="7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c1ebffe3?vbadefaultcenterpage=1&amp;parentnodeid=94d27c6a8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3048" y="756000"/>
            <a:ext cx="4562856" cy="530352"/>
          </a:xfrm>
          <a:prstGeom prst="rect">
            <a:avLst/>
          </a:prstGeom>
        </p:spPr>
      </p:pic>
      <p:sp>
        <p:nvSpPr>
          <p:cNvPr id="3" name="C_5_BD#f56df7126?vbadefaultcenterpage=1&amp;parentnodeid=5c1ebffe3&amp;vbahtmlprocessed=1"/>
          <p:cNvSpPr/>
          <p:nvPr/>
        </p:nvSpPr>
        <p:spPr>
          <a:xfrm>
            <a:off x="502920" y="1419448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题组1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走出误区</a:t>
            </a:r>
            <a:endParaRPr lang="en-US" altLang="zh-CN" sz="2600" dirty="0"/>
          </a:p>
        </p:txBody>
      </p:sp>
      <p:sp>
        <p:nvSpPr>
          <p:cNvPr id="4" name="QO_6_BD.10_1#1ed757baf?vbadefaultcenterpage=1&amp;parentnodeid=f56df7126&amp;vbahtmlprocessed=1"/>
          <p:cNvSpPr/>
          <p:nvPr/>
        </p:nvSpPr>
        <p:spPr>
          <a:xfrm>
            <a:off x="502920" y="1993304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1. 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判一判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.（对的打“√”,错的打“×”）</a:t>
            </a:r>
            <a:endParaRPr lang="en-US" altLang="zh-CN" sz="2400" dirty="0"/>
          </a:p>
        </p:txBody>
      </p:sp>
      <p:sp>
        <p:nvSpPr>
          <p:cNvPr id="5" name="QT_7_BD.11_1#2c92530b4?vbadefaultcenterpage=1&amp;parentnodeid=1ed757baf&amp;vbahtmlprocessed=1"/>
          <p:cNvSpPr/>
          <p:nvPr/>
        </p:nvSpPr>
        <p:spPr>
          <a:xfrm>
            <a:off x="502920" y="2523903"/>
            <a:ext cx="11183112" cy="486029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（1）在分类加法计数原理中，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每类方案中的方法都能直接完成这件事.(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6" name="QT_7_AN.12_1#2c92530b4.bracket?vbadefaultcenterpage=1&amp;parentnodeid=1ed757baf&amp;vbapositionanswer=10&amp;vbahtmlprocessed=1"/>
          <p:cNvSpPr/>
          <p:nvPr/>
        </p:nvSpPr>
        <p:spPr>
          <a:xfrm>
            <a:off x="10015220" y="2523903"/>
            <a:ext cx="387350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√</a:t>
            </a:r>
            <a:endParaRPr lang="en-US" altLang="zh-CN" sz="2400" dirty="0"/>
          </a:p>
        </p:txBody>
      </p:sp>
      <p:sp>
        <p:nvSpPr>
          <p:cNvPr id="7" name="QT_7_BD.13_1#e760d7cc6?vbadefaultcenterpage=1&amp;parentnodeid=1ed757baf&amp;vbahtmlprocessed=1&amp;bbb=1&amp;hasbroken=1"/>
          <p:cNvSpPr/>
          <p:nvPr/>
        </p:nvSpPr>
        <p:spPr>
          <a:xfrm>
            <a:off x="502920" y="3082259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（2）在分步乘法计数原理中，事情是分多步完成的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，其中任何一个单独的步骤都能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完成这件事.(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  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)</a:t>
            </a:r>
            <a:r>
              <a:rPr lang="en-US" altLang="zh-CN" sz="2400" b="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endParaRPr lang="en-US" altLang="zh-CN" sz="2400" dirty="0"/>
          </a:p>
        </p:txBody>
      </p:sp>
      <p:sp>
        <p:nvSpPr>
          <p:cNvPr id="8" name="QT_7_AN.14_1#e760d7cc6.bracket?vbadefaultcenterpage=1&amp;parentnodeid=1ed757baf&amp;vbapositionanswer=11&amp;vbahtmlprocessed=1"/>
          <p:cNvSpPr/>
          <p:nvPr/>
        </p:nvSpPr>
        <p:spPr>
          <a:xfrm>
            <a:off x="2217420" y="3630899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QT_7_BD.15_1#451d3d5ab?vbadefaultcenterpage=1&amp;parentnodeid=1ed757baf&amp;vbahtmlprocessed=1"/>
              <p:cNvSpPr/>
              <p:nvPr/>
            </p:nvSpPr>
            <p:spPr>
              <a:xfrm>
                <a:off x="502920" y="41622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（3）若组合数公式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𝑥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𝑚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成立.(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9" name="QT_7_BD.15_1#451d3d5ab?vbadefaultcenterpage=1&amp;parentnodeid=1ed757ba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62203"/>
                <a:ext cx="11183112" cy="486029"/>
              </a:xfrm>
              <a:prstGeom prst="rect">
                <a:avLst/>
              </a:prstGeom>
              <a:blipFill rotWithShape="1">
                <a:blip r:embed="rId4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QT_7_AN.16_1#451d3d5ab.bracket?vbadefaultcenterpage=1&amp;parentnodeid=1ed757baf&amp;vbapositionanswer=12&amp;vbahtmlprocessed=1"/>
          <p:cNvSpPr/>
          <p:nvPr/>
        </p:nvSpPr>
        <p:spPr>
          <a:xfrm>
            <a:off x="6465824" y="41622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QT_7_BD.17_1#cb06db4ce?vbadefaultcenterpage=1&amp;parentnodeid=1ed757baf&amp;vbahtmlprocessed=1"/>
              <p:cNvSpPr/>
              <p:nvPr/>
            </p:nvSpPr>
            <p:spPr>
              <a:xfrm>
                <a:off x="502920" y="4695603"/>
                <a:ext cx="11183112" cy="486029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marL="0" algn="l" latinLnBrk="1">
                  <a:lnSpc>
                    <a:spcPct val="1500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（4）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−2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⋯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𝑚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.(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11" name="QT_7_BD.17_1#cb06db4ce?vbadefaultcenterpage=1&amp;parentnodeid=1ed757baf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695603"/>
                <a:ext cx="11183112" cy="486029"/>
              </a:xfrm>
              <a:prstGeom prst="rect">
                <a:avLst/>
              </a:prstGeom>
              <a:blipFill rotWithShape="1">
                <a:blip r:embed="rId5"/>
                <a:stretch>
                  <a:fillRect t="-85" r="1" b="-1279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QT_7_AN.18_1#cb06db4ce.bracket?vbadefaultcenterpage=1&amp;parentnodeid=1ed757baf&amp;vbapositionanswer=13&amp;vbahtmlprocessed=1"/>
          <p:cNvSpPr/>
          <p:nvPr/>
        </p:nvSpPr>
        <p:spPr>
          <a:xfrm>
            <a:off x="5780596" y="4695603"/>
            <a:ext cx="446088" cy="47879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×</a:t>
            </a:r>
            <a:endParaRPr lang="en-US" altLang="zh-CN" sz="2400" dirty="0"/>
          </a:p>
        </p:txBody>
      </p:sp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 animBg="1"/>
      <p:bldP spid="8" grpId="0" build="p" animBg="1"/>
      <p:bldP spid="10" grpId="0" build="p" animBg="1"/>
      <p:bldP spid="12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QB_6_BD.19_1#7279b9b5a?vbadefaultcenterpage=1&amp;parentnodeid=f56df7126&amp;vbahtmlprocessed=1&amp;bbb=1&amp;hasbroken=1"/>
          <p:cNvSpPr/>
          <p:nvPr/>
        </p:nvSpPr>
        <p:spPr>
          <a:xfrm>
            <a:off x="502920" y="2534267"/>
            <a:ext cx="11183112" cy="103466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（易错题）若把5张不同的电影票分给4个人，每人至少一张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，则不同的分法种数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为</a:t>
            </a:r>
            <a:r>
              <a:rPr lang="en-US" altLang="zh-CN" sz="2400" i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</a:t>
            </a:r>
            <a:r>
              <a:rPr lang="en-US" altLang="zh-CN" sz="2400" b="0" i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3" name="QB_6_AN.20_1#7279b9b5a.blank?vbadefaultcenterpage=1&amp;parentnodeid=f56df7126&amp;vbapositionanswer=14&amp;vbahtmlprocessed=1"/>
          <p:cNvSpPr/>
          <p:nvPr/>
        </p:nvSpPr>
        <p:spPr>
          <a:xfrm>
            <a:off x="858520" y="3044808"/>
            <a:ext cx="677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240</a:t>
            </a:r>
            <a:endParaRPr lang="en-US" altLang="zh-CN" sz="2400" dirty="0"/>
          </a:p>
        </p:txBody>
      </p:sp>
      <p:sp>
        <p:nvSpPr>
          <p:cNvPr id="4" name="QB_6_EX.21_1#7279b9b5a?vbadefaultcenterpage=1&amp;parentnodeid=f56df7126&amp;vbahtmlprocessed=1"/>
          <p:cNvSpPr/>
          <p:nvPr/>
        </p:nvSpPr>
        <p:spPr>
          <a:xfrm>
            <a:off x="502920" y="3580175"/>
            <a:ext cx="11183112" cy="49003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【</a:t>
            </a:r>
            <a:r>
              <a:rPr lang="en-US" altLang="zh-CN" sz="2400" b="1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易错点</a:t>
            </a: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】本题易混淆“排列”与“组合”.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6_AS.22_1#7279b9b5a?vbadefaultcenterpage=1&amp;parentnodeid=f56df7126&amp;vbahtmlprocessed=1"/>
              <p:cNvSpPr/>
              <p:nvPr/>
            </p:nvSpPr>
            <p:spPr>
              <a:xfrm>
                <a:off x="502920" y="4109129"/>
                <a:ext cx="11183112" cy="502603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由题意知，其中一人分两张，先分后排，共有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2</m:t>
                        </m:r>
                      </m:sup>
                    </m:sSubSup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4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=240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种不同的分法.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6_AS.22_1#7279b9b5a?vbadefaultcenterpage=1&amp;parentnodeid=f56df7126&amp;vbahtmlprocessed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4109129"/>
                <a:ext cx="11183112" cy="502603"/>
              </a:xfrm>
              <a:prstGeom prst="rect">
                <a:avLst/>
              </a:prstGeom>
              <a:blipFill rotWithShape="1">
                <a:blip r:embed="rId3"/>
                <a:stretch>
                  <a:fillRect t="-9" r="1" b="-195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5_BD#5fb7bccd9?vbadefaultcenterpage=1&amp;parentnodeid=5c1ebffe3&amp;vbahtmlprocessed=1"/>
          <p:cNvSpPr/>
          <p:nvPr/>
        </p:nvSpPr>
        <p:spPr>
          <a:xfrm>
            <a:off x="502920" y="756000"/>
            <a:ext cx="11183112" cy="949960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题组2</a:t>
            </a:r>
            <a:r>
              <a:rPr lang="en-US" altLang="zh-CN" sz="2600" b="1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 </a:t>
            </a:r>
            <a:r>
              <a:rPr lang="en-US" altLang="zh-CN" sz="26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走进教材</a:t>
            </a:r>
            <a:endParaRPr lang="en-US" altLang="zh-CN" sz="2600" dirty="0"/>
          </a:p>
        </p:txBody>
      </p:sp>
      <p:pic>
        <p:nvPicPr>
          <p:cNvPr id="3" name="QB_6_BD.23_1#f73fa691a?hastextimagelayout=1&amp;vbadefaultcenterpage=1&amp;parentnodeid=5fb7bccd9&amp;vbahtmlprocessed=1" descr="preencoded.png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848088" y="1375822"/>
            <a:ext cx="1819656" cy="26700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rgbClr r="0" g="0" b="0">
                    <a:alpha val="0"/>
                  </a:scrgbClr>
                </a:solidFill>
              </a14:hiddenFill>
            </a:ext>
          </a:extLst>
        </p:spPr>
      </p:pic>
      <p:sp>
        <p:nvSpPr>
          <p:cNvPr id="4" name="QB_6_BD.23_2#f73fa691a?hastextimagelayout=1&amp;vbadefaultcenterpage=1&amp;parentnodeid=5fb7bccd9&amp;vbahtmlprocessed=1&amp;bbb=1&amp;hasbroken=1"/>
          <p:cNvSpPr/>
          <p:nvPr/>
        </p:nvSpPr>
        <p:spPr>
          <a:xfrm>
            <a:off x="502920" y="1330103"/>
            <a:ext cx="9226296" cy="15833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l" latinLnBrk="1">
              <a:lnSpc>
                <a:spcPct val="150000"/>
              </a:lnSpc>
            </a:pP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3.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（人教A版选修③P27</a:t>
            </a:r>
            <a:r>
              <a:rPr lang="en-US" altLang="zh-CN" sz="2400" b="1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 · 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T17改编）如图，现要用5种不同的颜色对某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市的4个区县地图进行着色，要求有公共边的两个地区不能用同一种</a:t>
            </a:r>
          </a:p>
          <a:p>
            <a:pPr latinLnBrk="1">
              <a:lnSpc>
                <a:spcPct val="150000"/>
              </a:lnSpc>
            </a:pP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颜色，则共有</a:t>
            </a:r>
            <a:r>
              <a:rPr lang="en-US" altLang="zh-CN" sz="2400" i="0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34" charset="-120"/>
              </a:rPr>
              <a:t>_____</a:t>
            </a:r>
            <a:r>
              <a:rPr lang="en-US" altLang="zh-CN" sz="2400" b="0" i="0" dirty="0" err="1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种不同的着色方法</a:t>
            </a:r>
            <a:r>
              <a:rPr lang="en-US" altLang="zh-CN" sz="2400" b="0" i="0" dirty="0">
                <a:solidFill>
                  <a:srgbClr val="00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.</a:t>
            </a:r>
            <a:endParaRPr lang="en-US" altLang="zh-CN" sz="2400" dirty="0"/>
          </a:p>
        </p:txBody>
      </p:sp>
      <p:sp>
        <p:nvSpPr>
          <p:cNvPr id="5" name="QB_6_AN.24_1#f73fa691a.blank?vbadefaultcenterpage=1&amp;parentnodeid=5fb7bccd9&amp;vbapositionanswer=15&amp;vbahtmlprocessed=1"/>
          <p:cNvSpPr/>
          <p:nvPr/>
        </p:nvSpPr>
        <p:spPr>
          <a:xfrm>
            <a:off x="2382520" y="2389283"/>
            <a:ext cx="677863" cy="47860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algn="ctr" latinLnBrk="1">
              <a:lnSpc>
                <a:spcPts val="4200"/>
              </a:lnSpc>
            </a:pPr>
            <a:r>
              <a:rPr lang="en-US" altLang="zh-CN" sz="2400" b="0" i="0" dirty="0">
                <a:solidFill>
                  <a:srgbClr val="FF0000"/>
                </a:solidFill>
                <a:latin typeface="Times New Roman" panose="02020603050405020304" pitchFamily="34" charset="0"/>
                <a:ea typeface="微软雅黑" panose="020B0503020204020204" pitchFamily="34" charset="-122"/>
                <a:cs typeface="Times New Roman" panose="02020603050405020304" pitchFamily="34" charset="-120"/>
              </a:rPr>
              <a:t>180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B_6_AS.25_1#f73fa691a?hastextimagelayout=1&amp;vbadefaultcenterpage=1&amp;parentnodeid=5fb7bccd9&amp;vbahtmlprocessed=1&amp;bbb=1&amp;hasbroken=1"/>
              <p:cNvSpPr/>
              <p:nvPr/>
            </p:nvSpPr>
            <p:spPr>
              <a:xfrm>
                <a:off x="502920" y="2918048"/>
                <a:ext cx="9226296" cy="1060133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ct val="1500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宋体" panose="02010600030101010101" pitchFamily="2" charset="-122"/>
                    <a:ea typeface="宋体" panose="02010600030101010101" pitchFamily="2" charset="-122"/>
                    <a:cs typeface="宋体" panose="02010600030101010101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先排Ⅰ，Ⅱ，Ⅲ共有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A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5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=5×4×3=60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（种），Ⅳ有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C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3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anose="020B0503020204020204" pitchFamily="34" charset="-122"/>
                            <a:cs typeface="Times New Roman" panose="02020603050405020304" pitchFamily="34" charset="-120"/>
                          </a:rPr>
                          <m:t>1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=3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种，</a:t>
                </a:r>
              </a:p>
              <a:p>
                <a:pPr latinLnBrk="1">
                  <a:lnSpc>
                    <a:spcPct val="1500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则不同的着色方法有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  <a:cs typeface="Times New Roman" panose="02020603050405020304" pitchFamily="34" charset="-120"/>
                      </a:rPr>
                      <m:t>60×3=180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anose="02020603050405020304" pitchFamily="34" charset="0"/>
                    <a:ea typeface="微软雅黑" panose="020B0503020204020204" pitchFamily="34" charset="-122"/>
                    <a:cs typeface="Times New Roman" panose="02020603050405020304" pitchFamily="34" charset="-120"/>
                  </a:rPr>
                  <a:t>（种）.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B_6_AS.25_1#f73fa691a?hastextimagelayout=1&amp;vbadefaultcenterpage=1&amp;parentnodeid=5fb7bccd9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18048"/>
                <a:ext cx="9226296" cy="1060133"/>
              </a:xfrm>
              <a:prstGeom prst="rect">
                <a:avLst/>
              </a:prstGeom>
              <a:blipFill rotWithShape="1">
                <a:blip r:embed="rId4"/>
                <a:stretch>
                  <a:fillRect t="-21" r="-794" b="-87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6" grpId="0" build="p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DZiMTU1MDljNDlhODY1MWYwNDk4MjYwNjJlNDA3ZTQifQ=="/>
</p:tagLst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1793</Words>
  <Application>Microsoft Office PowerPoint</Application>
  <PresentationFormat>宽屏</PresentationFormat>
  <Paragraphs>291</Paragraphs>
  <Slides>40</Slides>
  <Notes>40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40</vt:i4>
      </vt:variant>
    </vt:vector>
  </HeadingPairs>
  <TitlesOfParts>
    <vt:vector size="46" baseType="lpstr">
      <vt:lpstr>宋体</vt:lpstr>
      <vt:lpstr>微软雅黑</vt:lpstr>
      <vt:lpstr>Arial</vt:lpstr>
      <vt:lpstr>Cambria Math</vt:lpstr>
      <vt:lpstr>Times New Roman</vt:lpstr>
      <vt:lpstr/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re Maru</cp:lastModifiedBy>
  <cp:revision>7</cp:revision>
  <dcterms:created xsi:type="dcterms:W3CDTF">2023-12-21T11:26:00Z</dcterms:created>
  <dcterms:modified xsi:type="dcterms:W3CDTF">2025-03-20T10:44:54Z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8A0F373EE221473A936F76C21F205E0D_12</vt:lpwstr>
  </property>
  <property fmtid="{D5CDD505-2E9C-101B-9397-08002B2CF9AE}" pid="3" name="KSOProductBuildVer">
    <vt:lpwstr>2052-12.1.0.15990</vt:lpwstr>
  </property>
</Properties>
</file>