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1219200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874522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基础课55 二项式定理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1B3DF1F-6786-42D2-92E9-05F6398F2B8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874522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基础课55 二项式定理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956FB06-25F3-4060-8B99-C63F5A8E0BA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874522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基础课55 二项式定理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E0106BB-FE04-4423-92CB-57F70A60215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874522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基础课55 二项式定理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1D03767-FB6D-46EB-A82C-959BFC5355F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a0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BAEAFAD-D692-4D8D-8A91-21675E1C3CA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874522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基础课55 二项式定理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DECCCE1-47C4-4B04-80EA-37017B20C5A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1f96754f6?vbadefaultcenterpage=1&amp;parentnodeid=003c6cd6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4_1#240714a45?vbadefaultcenterpage=1&amp;parentnodeid=1f96754f6&amp;vbahtmlprocessed=1&amp;bbb=1&amp;hasbroken=1"/>
              <p:cNvSpPr/>
              <p:nvPr/>
            </p:nvSpPr>
            <p:spPr>
              <a:xfrm>
                <a:off x="502920" y="1348391"/>
                <a:ext cx="11183112" cy="148628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（双空题）（人教A版选修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34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的展开式的第4项为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的展开式的中间一项为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4_1#240714a45?vbadefaultcenterpage=1&amp;parentnodeid=1f96754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486281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18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5_1#240714a45.blank?vbadefaultcenterpage=1&amp;parentnodeid=1f96754f6&amp;vbapositionanswer=15&amp;vbahtmlprocessed=1"/>
              <p:cNvSpPr/>
              <p:nvPr/>
            </p:nvSpPr>
            <p:spPr>
              <a:xfrm>
                <a:off x="579120" y="2298351"/>
                <a:ext cx="1375474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−3640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5_1#240714a45.blank?vbadefaultcenterpage=1&amp;parentnodeid=1f96754f6&amp;vbapositionanswer=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298351"/>
                <a:ext cx="1375474" cy="353441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6_AN.26_1#240714a45.blank?vbadefaultcenterpage=1&amp;parentnodeid=1f96754f6&amp;vbapositionanswer=16&amp;vbahtmlprocessed=1"/>
          <p:cNvSpPr/>
          <p:nvPr/>
        </p:nvSpPr>
        <p:spPr>
          <a:xfrm>
            <a:off x="6922834" y="2318070"/>
            <a:ext cx="677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924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27_1#240714a45?vbadefaultcenterpage=1&amp;parentnodeid=1f96754f6&amp;vbahtmlprocessed=1&amp;bbb=1&amp;hasbroken=1"/>
              <p:cNvSpPr/>
              <p:nvPr/>
            </p:nvSpPr>
            <p:spPr>
              <a:xfrm>
                <a:off x="502920" y="3210783"/>
                <a:ext cx="11183112" cy="2642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=−3640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项为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，展开式共有13项,其中间一项为第7项，当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27_1#240714a45?vbadefaultcenterpage=1&amp;parentnodeid=1f96754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0783"/>
                <a:ext cx="11183112" cy="2642235"/>
              </a:xfrm>
              <a:prstGeom prst="rect">
                <a:avLst/>
              </a:prstGeom>
              <a:blipFill rotWithShape="1">
                <a:blip r:embed="rId5"/>
                <a:stretch>
                  <a:fillRect t="-8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8_1#9b24ab479?vbadefaultcenterpage=1&amp;parentnodeid=1f96754f6&amp;vbahtmlprocessed=1"/>
              <p:cNvSpPr/>
              <p:nvPr/>
            </p:nvSpPr>
            <p:spPr>
              <a:xfrm>
                <a:off x="502920" y="255030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35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（填“能”或“不能”）被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整除.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8_1#9b24ab479?vbadefaultcenterpage=1&amp;parentnodeid=1f96754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0301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54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29_1#9b24ab479.blank?vbadefaultcenterpage=1&amp;parentnodeid=1f96754f6&amp;vbapositionanswer=17&amp;vbahtmlprocessed=1"/>
          <p:cNvSpPr/>
          <p:nvPr/>
        </p:nvSpPr>
        <p:spPr>
          <a:xfrm>
            <a:off x="6786372" y="2512201"/>
            <a:ext cx="5254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能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0_1#9b24ab479?vbadefaultcenterpage=1&amp;parentnodeid=1f96754f6&amp;vbahtmlprocessed=1&amp;bbb=1&amp;hasbroken=1"/>
              <p:cNvSpPr/>
              <p:nvPr/>
            </p:nvSpPr>
            <p:spPr>
              <a:xfrm>
                <a:off x="502920" y="3048648"/>
                <a:ext cx="11183112" cy="1570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,上式中的每一项都可以被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整除，故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能被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整除.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0_1#9b24ab479?vbadefaultcenterpage=1&amp;parentnodeid=1f96754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8648"/>
                <a:ext cx="11183112" cy="1570228"/>
              </a:xfrm>
              <a:prstGeom prst="rect">
                <a:avLst/>
              </a:prstGeom>
              <a:blipFill rotWithShape="1">
                <a:blip r:embed="rId4"/>
                <a:stretch>
                  <a:fillRect t="-1" r="1" b="-3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8a8c7895?vbadefaultcenterpage=1&amp;parentnodeid=003c6cd6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31_1#237d11d09?vbadefaultcenterpage=1&amp;parentnodeid=08a8c7895&amp;vbahtmlprocessed=1"/>
              <p:cNvSpPr/>
              <p:nvPr/>
            </p:nvSpPr>
            <p:spPr>
              <a:xfrm>
                <a:off x="502920" y="1292448"/>
                <a:ext cx="11183112" cy="666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项的系数为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31_1#237d11d09?vbadefaultcenterpage=1&amp;parentnodeid=08a8c789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666115"/>
              </a:xfrm>
              <a:prstGeom prst="rect">
                <a:avLst/>
              </a:prstGeom>
              <a:blipFill rotWithShape="1">
                <a:blip r:embed="rId3"/>
                <a:stretch>
                  <a:fillRect t="-33" r="1" b="-1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32_1#237d11d09.blank?vbadefaultcenterpage=1&amp;parentnodeid=08a8c7895&amp;vbapositionanswer=18&amp;vbahtmlprocessed=1"/>
          <p:cNvSpPr/>
          <p:nvPr/>
        </p:nvSpPr>
        <p:spPr>
          <a:xfrm>
            <a:off x="8535419" y="1429893"/>
            <a:ext cx="5254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33_1#237d11d09?vbadefaultcenterpage=1&amp;parentnodeid=08a8c7895&amp;vbahtmlprocessed=1&amp;bbb=1&amp;hasbroken=1"/>
              <p:cNvSpPr/>
              <p:nvPr/>
            </p:nvSpPr>
            <p:spPr>
              <a:xfrm>
                <a:off x="502920" y="1965548"/>
                <a:ext cx="11183112" cy="14370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展开式的通项公式为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18−4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项的系数为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=4×15=60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33_1#237d11d09?vbadefaultcenterpage=1&amp;parentnodeid=08a8c789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5548"/>
                <a:ext cx="11183112" cy="1437069"/>
              </a:xfrm>
              <a:prstGeom prst="rect">
                <a:avLst/>
              </a:prstGeom>
              <a:blipFill rotWithShape="1">
                <a:blip r:embed="rId4"/>
                <a:stretch>
                  <a:fillRect t="-16" r="1" b="-5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2f94ce51.fixed?vbadefaultcenterpage=1&amp;parentnodeid=d8745222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f2f94ce51.fixed?vbadefaultcenterpage=1&amp;parentnodeid=d8745222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1aa9f3308?vbadefaultcenterpage=1&amp;parentnodeid=f2f94ce51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二项展开式的特定项或特定系数［自主练透］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4_1#dd4c7d50b?vbadefaultcenterpage=1&amp;parentnodeid=1aa9f3308&amp;vbahtmlprocessed=1"/>
              <p:cNvSpPr/>
              <p:nvPr/>
            </p:nvSpPr>
            <p:spPr>
              <a:xfrm>
                <a:off x="502920" y="1330548"/>
                <a:ext cx="11183112" cy="671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的系数为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4_1#dd4c7d50b?vbadefaultcenterpage=1&amp;parentnodeid=1aa9f330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671703"/>
              </a:xfrm>
              <a:prstGeom prst="rect">
                <a:avLst/>
              </a:prstGeom>
              <a:blipFill rotWithShape="1">
                <a:blip r:embed="rId3"/>
                <a:stretch>
                  <a:fillRect t="-33" r="1" b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5_1#dd4c7d50b.bracket?vbadefaultcenterpage=1&amp;parentnodeid=1aa9f3308&amp;vbapositionanswer=19&amp;vbahtmlprocessed=1"/>
          <p:cNvSpPr/>
          <p:nvPr/>
        </p:nvSpPr>
        <p:spPr>
          <a:xfrm>
            <a:off x="8037068" y="156016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6_1#dd4c7d50b.choices?vbadefaultcenterpage=1&amp;parentnodeid=1aa9f3308&amp;vbahtmlprocessed=1"/>
              <p:cNvSpPr/>
              <p:nvPr/>
            </p:nvSpPr>
            <p:spPr>
              <a:xfrm>
                <a:off x="502920" y="20036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8945" algn="l"/>
                    <a:tab pos="5953125" algn="l"/>
                    <a:tab pos="8663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C.40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.80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6_1#dd4c7d50b.choices?vbadefaultcenterpage=1&amp;parentnodeid=1aa9f330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3648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7_1#dd4c7d50b?vbadefaultcenterpage=1&amp;parentnodeid=1aa9f3308&amp;vbahtmlprocessed=1&amp;bbb=1&amp;hasbroken=1"/>
              <p:cNvSpPr/>
              <p:nvPr/>
            </p:nvSpPr>
            <p:spPr>
              <a:xfrm>
                <a:off x="502920" y="2498948"/>
                <a:ext cx="11183112" cy="26779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的系数为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7_1#dd4c7d50b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8948"/>
                <a:ext cx="11183112" cy="2677922"/>
              </a:xfrm>
              <a:prstGeom prst="rect">
                <a:avLst/>
              </a:prstGeom>
              <a:blipFill rotWithShape="1">
                <a:blip r:embed="rId5"/>
                <a:stretch>
                  <a:fillRect t="-8" r="-1929" b="-3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38_1#78d529115?vbadefaultcenterpage=1&amp;parentnodeid=1aa9f3308&amp;vbahtmlprocessed=1&amp;bbb=1"/>
              <p:cNvSpPr/>
              <p:nvPr/>
            </p:nvSpPr>
            <p:spPr>
              <a:xfrm>
                <a:off x="502920" y="2096213"/>
                <a:ext cx="11618913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spc="-5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</a:t>
                </a:r>
                <a:r>
                  <a:rPr lang="en-US" altLang="zh-CN" sz="2400" b="1" i="0" spc="-5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spc="-5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</a:t>
                </a:r>
                <a:r>
                  <a:rPr lang="en-US" altLang="zh-CN" sz="2400" b="0" i="0" spc="-5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的系数为</a:t>
                </a:r>
                <a:r>
                  <a:rPr lang="en-US" altLang="zh-CN" sz="2400" i="0" spc="-5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.（用数字作答）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B_5_BD.38_1#78d529115?vbadefaultcenterpage=1&amp;parentnodeid=1aa9f330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6213"/>
                <a:ext cx="11618913" cy="752666"/>
              </a:xfrm>
              <a:prstGeom prst="rect">
                <a:avLst/>
              </a:prstGeom>
              <a:blipFill rotWithShape="1">
                <a:blip r:embed="rId3"/>
                <a:stretch>
                  <a:fillRect t="-10" r="3" b="-7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39_1#78d529115.blank?vbadefaultcenterpage=1&amp;parentnodeid=1aa9f3308&amp;vbapositionanswer=20&amp;vbahtmlprocessed=1"/>
              <p:cNvSpPr/>
              <p:nvPr/>
            </p:nvSpPr>
            <p:spPr>
              <a:xfrm>
                <a:off x="8905304" y="2333003"/>
                <a:ext cx="719138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39_1#78d529115.blank?vbadefaultcenterpage=1&amp;parentnodeid=1aa9f3308&amp;vbapositionanswer=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304" y="2333003"/>
                <a:ext cx="719138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9" t="-4" r="53" b="-7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0_1#78d529115?vbadefaultcenterpage=1&amp;parentnodeid=1aa9f3308&amp;vbahtmlprocessed=1&amp;bbb=1&amp;hasbroken=1"/>
              <p:cNvSpPr/>
              <p:nvPr/>
            </p:nvSpPr>
            <p:spPr>
              <a:xfrm>
                <a:off x="502920" y="2861259"/>
                <a:ext cx="11183112" cy="217582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的项为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的系数为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0_1#78d529115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1259"/>
                <a:ext cx="11183112" cy="2175828"/>
              </a:xfrm>
              <a:prstGeom prst="rect">
                <a:avLst/>
              </a:prstGeom>
              <a:blipFill rotWithShape="1">
                <a:blip r:embed="rId5"/>
                <a:stretch>
                  <a:fillRect t="-27" r="1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4679b90ba?vbadefaultcenterpage=1&amp;parentnodeid=1aa9f3308&amp;vbahtmlprocessed=1"/>
              <p:cNvSpPr/>
              <p:nvPr/>
            </p:nvSpPr>
            <p:spPr>
              <a:xfrm>
                <a:off x="502920" y="2535823"/>
                <a:ext cx="11183112" cy="491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的系数为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4679b90ba?vbadefaultcenterpage=1&amp;parentnodeid=1aa9f330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5823"/>
                <a:ext cx="11183112" cy="491554"/>
              </a:xfrm>
              <a:prstGeom prst="rect">
                <a:avLst/>
              </a:prstGeom>
              <a:blipFill rotWithShape="1">
                <a:blip r:embed="rId3"/>
                <a:stretch>
                  <a:fillRect t="-55" r="1" b="-17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4679b90ba.blank?vbadefaultcenterpage=1&amp;parentnodeid=1aa9f3308&amp;vbapositionanswer=21&amp;vbahtmlprocessed=1"/>
          <p:cNvSpPr/>
          <p:nvPr/>
        </p:nvSpPr>
        <p:spPr>
          <a:xfrm>
            <a:off x="6566091" y="2497723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4679b90ba?vbadefaultcenterpage=1&amp;parentnodeid=1aa9f3308&amp;vbahtmlprocessed=1&amp;bbb=1&amp;hasbroken=1"/>
              <p:cNvSpPr/>
              <p:nvPr/>
            </p:nvSpPr>
            <p:spPr>
              <a:xfrm>
                <a:off x="502920" y="3034171"/>
                <a:ext cx="11183112" cy="16141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表示5个因式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的乘积，在这5个因式中，有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2个因式选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,其余的3个因式中有一个选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,剩下的2个因式选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,即可得到含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的项，故含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的项的系数是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4679b90ba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4171"/>
                <a:ext cx="11183112" cy="1614107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8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d3abb46b0?vbadefaultcenterpage=1&amp;parentnodeid=1aa9f3308&amp;vbahtmlprocessed=1&amp;bbb=1&amp;hasbroken=1"/>
              <p:cNvSpPr/>
              <p:nvPr/>
            </p:nvSpPr>
            <p:spPr>
              <a:xfrm>
                <a:off x="502920" y="1119075"/>
                <a:ext cx="11183112" cy="14154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（改编）若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的展开式的第6项为常数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，则展开式中所有有理项的个数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d3abb46b0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19075"/>
                <a:ext cx="11183112" cy="1415415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d3abb46b0.blank?vbadefaultcenterpage=1&amp;parentnodeid=1aa9f3308&amp;vbapositionanswer=22&amp;vbahtmlprocessed=1"/>
          <p:cNvSpPr/>
          <p:nvPr/>
        </p:nvSpPr>
        <p:spPr>
          <a:xfrm>
            <a:off x="858520" y="2010361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d3abb46b0?vbadefaultcenterpage=1&amp;parentnodeid=1aa9f3308&amp;vbahtmlprocessed=1&amp;bbb=1&amp;hasbroken=1"/>
              <p:cNvSpPr/>
              <p:nvPr/>
            </p:nvSpPr>
            <p:spPr>
              <a:xfrm>
                <a:off x="502920" y="2544522"/>
                <a:ext cx="11183112" cy="3457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根据题意，可得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的展开式的通项公式为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6项为常数项，得当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−2×5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为有理项，则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，1,2,3,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10，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分析可得当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,5,8时，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，则展开式中所有有理项的个数为3.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d3abb46b0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4522"/>
                <a:ext cx="11183112" cy="3457004"/>
              </a:xfrm>
              <a:prstGeom prst="rect">
                <a:avLst/>
              </a:prstGeom>
              <a:blipFill rotWithShape="1">
                <a:blip r:embed="rId4"/>
                <a:stretch>
                  <a:fillRect t="-2" r="-2401" b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7_1#39208d840?vbadefaultcenterpage=1&amp;parentnodeid=1aa9f3308&amp;vbahtmlprocessed=1&amp;bbb=1&amp;hasbroken=1"/>
              <p:cNvSpPr/>
              <p:nvPr/>
            </p:nvSpPr>
            <p:spPr>
              <a:xfrm>
                <a:off x="502920" y="224242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济南模拟）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的展开式中，含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的二项式系数为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7_1#39208d840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242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3" r="-5" b="-8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8_1#39208d840.blank?vbadefaultcenterpage=1&amp;parentnodeid=1aa9f3308&amp;vbapositionanswer=23&amp;vbahtmlprocessed=1"/>
          <p:cNvSpPr/>
          <p:nvPr/>
        </p:nvSpPr>
        <p:spPr>
          <a:xfrm>
            <a:off x="2687320" y="2752962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9_1#39208d840?vbadefaultcenterpage=1&amp;parentnodeid=1aa9f3308&amp;vbahtmlprocessed=1&amp;bbb=1&amp;hasbroken=1"/>
              <p:cNvSpPr/>
              <p:nvPr/>
            </p:nvSpPr>
            <p:spPr>
              <a:xfrm>
                <a:off x="502920" y="3284329"/>
                <a:ext cx="11183112" cy="1615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项的二项式系数为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9_1#39208d840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4329"/>
                <a:ext cx="11183112" cy="1615250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3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d3e04047?vbadefaultcenterpage=1&amp;parentnodeid=1aa9f330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7419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3d3e04047?vbadefaultcenterpage=1&amp;parentnodeid=1aa9f3308&amp;vbahtmlprocessed=1&amp;bbb=1&amp;hasbroken=1"/>
              <p:cNvSpPr/>
              <p:nvPr/>
            </p:nvSpPr>
            <p:spPr>
              <a:xfrm>
                <a:off x="502920" y="2200479"/>
                <a:ext cx="11183112" cy="3233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求解二项展开式中的特定项或特定项系数问题的三个步骤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第一步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，利用二项式定理写出二项展开式的通项公式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，把字母和系数分离（注意符号不要出错）；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第二步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，根据题目中的相关条件（如：常数项要求指数为0，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有理项要求指数为整数）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列出相应方程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（组）或不等式（组），解出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第三步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代入通项公式中，即可求出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3d3e04047?vbadefaultcenterpage=1&amp;parentnodeid=1aa9f33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0479"/>
                <a:ext cx="11183112" cy="3233230"/>
              </a:xfrm>
              <a:prstGeom prst="rect">
                <a:avLst/>
              </a:prstGeom>
              <a:blipFill rotWithShape="1">
                <a:blip r:embed="rId4"/>
                <a:stretch>
                  <a:fillRect t="-6" r="-2963" b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5_BD#3d3e04047?vbadefaultcenterpage=1&amp;parentnodeid=1aa9f3308&amp;vbahtmlprocessed=1&amp;bbb=1&amp;hasbroken=1"/>
          <p:cNvSpPr/>
          <p:nvPr/>
        </p:nvSpPr>
        <p:spPr>
          <a:xfrm>
            <a:off x="502920" y="1663015"/>
            <a:ext cx="11183112" cy="37818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【注意】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对于三项式问题，一般先变形化为二项式再解决，或利用展开式的原理求解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;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对于几个多项式积的展开式中的特定项问题，一般都可以根据因式连乘的规律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结合组合思想求解，但要注意适当地运用分类方法，以免重复或遗漏，也可以利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用排列组合的知识求解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对于几个多项式和的展开式中的特定项（系数）问题，先分别求每一个多项式中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的特定项，再合并，有时还要用方程或不等式的知识求解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f7cf03660?vbadefaultcenterpage=1&amp;parentnodeid=f2f94ce51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二项式系数的性质与各项系数的和［多维探究］</a:t>
            </a:r>
            <a:endParaRPr lang="en-US" altLang="zh-CN" sz="2800" dirty="0"/>
          </a:p>
        </p:txBody>
      </p:sp>
      <p:pic>
        <p:nvPicPr>
          <p:cNvPr id="3" name="C_5_BD#f1b3ea2ae?vbadefaultcenterpage=1&amp;parentnodeid=f7cf03660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f1b3ea2ae?vbadefaultcenterpage=1&amp;parentnodeid=f7cf03660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二项式系数的和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BD.50_1#a7f6ab79a?vbadefaultcenterpage=1&amp;parentnodeid=378c4d67f&amp;vbahtmlprocessed=1&amp;bbb=1&amp;hasbroken=1"/>
              <p:cNvSpPr/>
              <p:nvPr/>
            </p:nvSpPr>
            <p:spPr>
              <a:xfrm>
                <a:off x="502920" y="1983391"/>
                <a:ext cx="11183112" cy="10408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列结论正确的是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BD.50_1#a7f6ab79a?vbadefaultcenterpage=1&amp;parentnodeid=378c4d67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391"/>
                <a:ext cx="11183112" cy="1040892"/>
              </a:xfrm>
              <a:prstGeom prst="rect">
                <a:avLst/>
              </a:prstGeom>
              <a:blipFill rotWithShape="1">
                <a:blip r:embed="rId4"/>
                <a:stretch>
                  <a:fillRect t="-27" r="1" b="-8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7_AN.51_1#a7f6ab79a.bracket?vbadefaultcenterpage=1&amp;parentnodeid=378c4d67f&amp;vbapositionanswer=24&amp;vbahtmlprocessed=1"/>
          <p:cNvSpPr/>
          <p:nvPr/>
        </p:nvSpPr>
        <p:spPr>
          <a:xfrm>
            <a:off x="2928620" y="2538254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BD.52_1#a7f6ab79a.choices?vbadefaultcenterpage=1&amp;parentnodeid=378c4d67f&amp;vbahtmlprocessed=1"/>
              <p:cNvSpPr/>
              <p:nvPr/>
            </p:nvSpPr>
            <p:spPr>
              <a:xfrm>
                <a:off x="502920" y="3032348"/>
                <a:ext cx="11183112" cy="2397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+⋯+2025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=4050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BD.52_1#a7f6ab79a.choices?vbadefaultcenterpage=1&amp;parentnodeid=378c4d67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2348"/>
                <a:ext cx="11183112" cy="2397443"/>
              </a:xfrm>
              <a:prstGeom prst="rect">
                <a:avLst/>
              </a:prstGeom>
              <a:blipFill rotWithShape="1">
                <a:blip r:embed="rId5"/>
                <a:stretch>
                  <a:fillRect t="-9" r="1" b="-1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AS.53_1#a7f6ab79a?vbadefaultcenterpage=1&amp;parentnodeid=378c4d67f&amp;vbahtmlprocessed=1"/>
              <p:cNvSpPr/>
              <p:nvPr/>
            </p:nvSpPr>
            <p:spPr>
              <a:xfrm>
                <a:off x="502920" y="756000"/>
                <a:ext cx="11183112" cy="5852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1−0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构建函数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=−4050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+⋯+2025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=−4050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+⋯+2025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+⋯+2025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=−4050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1−2×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AS.53_1#a7f6ab79a?vbadefaultcenterpage=1&amp;parentnodeid=378c4d67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52859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4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7_BD.54_1#57e06955f?vbadefaultcenterpage=1&amp;parentnodeid=378c4d67f&amp;vbahtmlprocessed=1&amp;bbb=1&amp;hasbroken=1"/>
              <p:cNvSpPr/>
              <p:nvPr/>
            </p:nvSpPr>
            <p:spPr>
              <a:xfrm>
                <a:off x="502920" y="1287127"/>
                <a:ext cx="11183112" cy="13708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（2）（双空题）已知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的展开式的二项式系数之和为64，则展开式中第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5项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的二项式系数是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展开式中含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的项的系数是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7_BD.54_1#57e06955f?vbadefaultcenterpage=1&amp;parentnodeid=378c4d67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7127"/>
                <a:ext cx="11183112" cy="1370838"/>
              </a:xfrm>
              <a:prstGeom prst="rect">
                <a:avLst/>
              </a:prstGeom>
              <a:blipFill rotWithShape="1">
                <a:blip r:embed="rId3"/>
                <a:stretch>
                  <a:fillRect t="-45" r="1"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7_AN.55_1#57e06955f.blank?vbadefaultcenterpage=1&amp;parentnodeid=378c4d67f&amp;vbapositionanswer=25&amp;vbahtmlprocessed=1"/>
          <p:cNvSpPr/>
          <p:nvPr/>
        </p:nvSpPr>
        <p:spPr>
          <a:xfrm>
            <a:off x="2687320" y="2133836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15</a:t>
            </a:r>
            <a:endParaRPr lang="en-US" altLang="zh-CN" sz="2400" dirty="0"/>
          </a:p>
        </p:txBody>
      </p:sp>
      <p:sp>
        <p:nvSpPr>
          <p:cNvPr id="4" name="QB_7_AN.56_1#57e06955f.blank?vbadefaultcenterpage=1&amp;parentnodeid=378c4d67f&amp;vbapositionanswer=26&amp;vbahtmlprocessed=1"/>
          <p:cNvSpPr/>
          <p:nvPr/>
        </p:nvSpPr>
        <p:spPr>
          <a:xfrm>
            <a:off x="7274306" y="2133836"/>
            <a:ext cx="8302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1215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7_AS.57_1#57e06955f?vbadefaultcenterpage=1&amp;parentnodeid=378c4d67f&amp;vbahtmlprocessed=1&amp;bbb=1&amp;hasbroken=1"/>
              <p:cNvSpPr/>
              <p:nvPr/>
            </p:nvSpPr>
            <p:spPr>
              <a:xfrm>
                <a:off x="502920" y="2661775"/>
                <a:ext cx="11183112" cy="31843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的展开式的二项式系数之和为64，所以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的展开式的通项公式为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，得展开式中第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5项的二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项式系数为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,再令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，则展开式中含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的项的系数为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6−2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7_AS.57_1#57e06955f?vbadefaultcenterpage=1&amp;parentnodeid=378c4d67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1775"/>
                <a:ext cx="11183112" cy="3184398"/>
              </a:xfrm>
              <a:prstGeom prst="rect">
                <a:avLst/>
              </a:prstGeom>
              <a:blipFill rotWithShape="1">
                <a:blip r:embed="rId4"/>
                <a:stretch>
                  <a:fillRect t="-15" r="1" b="-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2e62c92ac?vbadefaultcenterpage=1&amp;parentnodeid=f1b3ea2ae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864122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2e62c92ac?vbadefaultcenterpage=1&amp;parentnodeid=f1b3ea2ae&amp;vbahtmlprocessed=1&amp;bbb=1&amp;hasbroken=1"/>
              <p:cNvSpPr/>
              <p:nvPr/>
            </p:nvSpPr>
            <p:spPr>
              <a:xfrm>
                <a:off x="502920" y="1390410"/>
                <a:ext cx="11183112" cy="4853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赋值法求系数和的应用技巧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“赋值法”普遍适用于恒等式，对形如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的式子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求其展开式的各项系数之和，常用赋值法，只需令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对形如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 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的式子，求其展开式的各项系数之和，只需令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一般地，若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的展开式中各项系数之和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奇数项系数之和为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偶数项系数之和为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2e62c92ac?vbadefaultcenterpage=1&amp;parentnodeid=f1b3ea2a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0410"/>
                <a:ext cx="11183112" cy="4853369"/>
              </a:xfrm>
              <a:prstGeom prst="rect">
                <a:avLst/>
              </a:prstGeom>
              <a:blipFill rotWithShape="1">
                <a:blip r:embed="rId4"/>
                <a:stretch>
                  <a:fillRect t="-8" r="-220" b="-1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cf0c5cf2?vbadefaultcenterpage=1&amp;parentnodeid=f7cf03660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ecf0c5cf2?vbadefaultcenterpage=1&amp;parentnodeid=f7cf03660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二项式系数的最值问题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58_1#d77926b1c?vbadefaultcenterpage=1&amp;parentnodeid=ecf0c5cf2&amp;vbahtmlprocessed=1&amp;bbb=1&amp;hasbroken=1"/>
              <p:cNvSpPr/>
              <p:nvPr/>
            </p:nvSpPr>
            <p:spPr>
              <a:xfrm>
                <a:off x="502920" y="1289908"/>
                <a:ext cx="11183112" cy="14154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济南模拟）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若二项式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的展开式中只有第11项的二项式系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数最大，则展开式中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的指数为整数的项的个数为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58_1#d77926b1c?vbadefaultcenterpage=1&amp;parentnodeid=ecf0c5c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1415415"/>
              </a:xfrm>
              <a:prstGeom prst="rect">
                <a:avLst/>
              </a:prstGeom>
              <a:blipFill rotWithShape="1">
                <a:blip r:embed="rId4"/>
                <a:stretch>
                  <a:fillRect t="-16" r="1" b="-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9_1#d77926b1c.bracket?vbadefaultcenterpage=1&amp;parentnodeid=ecf0c5cf2&amp;vbapositionanswer=27&amp;vbahtmlprocessed=1"/>
          <p:cNvSpPr/>
          <p:nvPr/>
        </p:nvSpPr>
        <p:spPr>
          <a:xfrm>
            <a:off x="7341553" y="2219294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6" name="QC_6_BD.60_1#d77926b1c.choices?vbadefaultcenterpage=1&amp;parentnodeid=ecf0c5cf2&amp;vbahtmlprocessed=1"/>
          <p:cNvSpPr/>
          <p:nvPr/>
        </p:nvSpPr>
        <p:spPr>
          <a:xfrm>
            <a:off x="502920" y="271230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.7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AS.61_1#d77926b1c?vbadefaultcenterpage=1&amp;parentnodeid=ecf0c5cf2&amp;vbahtmlprocessed=1&amp;bbb=1&amp;hasbroken=1"/>
              <p:cNvSpPr/>
              <p:nvPr/>
            </p:nvSpPr>
            <p:spPr>
              <a:xfrm>
                <a:off x="502920" y="3207608"/>
                <a:ext cx="11183112" cy="31309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的展开式中只有第11项的二项式系数最大，得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的展开式的通项公式为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，要使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的指数是整数，需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3的倍数，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，3，6，9，12，15，18，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的指数是整数的项共有7项.故选D.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AS.61_1#d77926b1c?vbadefaultcenterpage=1&amp;parentnodeid=ecf0c5c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7608"/>
                <a:ext cx="11183112" cy="3130995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871f5e190?vbadefaultcenterpage=1&amp;parentnodeid=ecf0c5cf2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387486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871f5e190?vbadefaultcenterpage=1&amp;parentnodeid=ecf0c5cf2&amp;vbahtmlprocessed=1&amp;bbb=1&amp;hasbroken=1"/>
              <p:cNvSpPr/>
              <p:nvPr/>
            </p:nvSpPr>
            <p:spPr>
              <a:xfrm>
                <a:off x="502920" y="2913774"/>
                <a:ext cx="11183112" cy="18320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二项式系数最大项的确定方法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为偶数时，展开式中第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项的二项式系数最大，最大值为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为奇数时，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展开式中第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项的二项式系数最大，最大值为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871f5e190?vbadefaultcenterpage=1&amp;parentnodeid=ecf0c5c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3774"/>
                <a:ext cx="11183112" cy="183203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9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0e5dd287?vbadefaultcenterpage=1&amp;parentnodeid=f7cf03660&amp;inlineimagemarkindex=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20e5dd287?vbadefaultcenterpage=1&amp;parentnodeid=f7cf03660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项的系数的最值问题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62_1#05dc6a936?vbadefaultcenterpage=1&amp;parentnodeid=20e5dd287&amp;vbahtmlprocessed=1&amp;bbb=1&amp;hasbroken=1"/>
              <p:cNvSpPr/>
              <p:nvPr/>
            </p:nvSpPr>
            <p:spPr>
              <a:xfrm>
                <a:off x="502920" y="1347375"/>
                <a:ext cx="11183112" cy="19702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南京模拟）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的展开式的二项式系数和比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的展开式的二项式系数和大992，则在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的展开式中，二项式系数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最大的项为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系数的绝对值最大的项为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62_1#05dc6a936?vbadefaultcenterpage=1&amp;parentnodeid=20e5dd28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375"/>
                <a:ext cx="11183112" cy="1970215"/>
              </a:xfrm>
              <a:prstGeom prst="rect">
                <a:avLst/>
              </a:prstGeom>
              <a:blipFill rotWithShape="1">
                <a:blip r:embed="rId4"/>
                <a:stretch>
                  <a:fillRect t="-27" r="1" b="-10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63_1#05dc6a936.blank?vbadefaultcenterpage=1&amp;parentnodeid=20e5dd287&amp;vbapositionanswer=28&amp;vbahtmlprocessed=1"/>
              <p:cNvSpPr/>
              <p:nvPr/>
            </p:nvSpPr>
            <p:spPr>
              <a:xfrm>
                <a:off x="1998345" y="2914230"/>
                <a:ext cx="1055688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−8064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63_1#05dc6a936.blank?vbadefaultcenterpage=1&amp;parentnodeid=20e5dd287&amp;vbapositionanswer=2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45" y="2914230"/>
                <a:ext cx="1055688" cy="353441"/>
              </a:xfrm>
              <a:prstGeom prst="rect">
                <a:avLst/>
              </a:prstGeom>
              <a:blipFill>
                <a:blip r:embed="rId5"/>
                <a:stretch>
                  <a:fillRect r="-2890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64_1#05dc6a936.blank?vbadefaultcenterpage=1&amp;parentnodeid=20e5dd287&amp;vbapositionanswer=29&amp;vbahtmlprocessed=1"/>
              <p:cNvSpPr/>
              <p:nvPr/>
            </p:nvSpPr>
            <p:spPr>
              <a:xfrm>
                <a:off x="6827520" y="2898870"/>
                <a:ext cx="154374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−15360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64_1#05dc6a936.blank?vbadefaultcenterpage=1&amp;parentnodeid=20e5dd287&amp;vbapositionanswer=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2898870"/>
                <a:ext cx="1543749" cy="353441"/>
              </a:xfrm>
              <a:prstGeom prst="rect">
                <a:avLst/>
              </a:prstGeom>
              <a:blipFill>
                <a:blip r:embed="rId6"/>
                <a:stretch>
                  <a:fillRect t="-1724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65_1#05dc6a936?vbadefaultcenterpage=1&amp;parentnodeid=20e5dd287&amp;vbahtmlprocessed=1&amp;bbb=1&amp;hasbroken=1"/>
              <p:cNvSpPr/>
              <p:nvPr/>
            </p:nvSpPr>
            <p:spPr>
              <a:xfrm>
                <a:off x="502920" y="756000"/>
                <a:ext cx="11183112" cy="55302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=992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.由二项式系数的性质知，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的展开式中第6项的二项式系数最大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二项式系数最大的项为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=−8064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项的系数的绝对值最大，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≥2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≥10−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系数的绝对值最大的项是第4项，即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=−15360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65_1#05dc6a936?vbadefaultcenterpage=1&amp;parentnodeid=20e5dd28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30215"/>
              </a:xfrm>
              <a:prstGeom prst="rect">
                <a:avLst/>
              </a:prstGeom>
              <a:blipFill rotWithShape="1">
                <a:blip r:embed="rId3"/>
                <a:stretch>
                  <a:fillRect t="-316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1d59bc6d0?vbadefaultcenterpage=1&amp;parentnodeid=20e5dd287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897965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1d59bc6d0?vbadefaultcenterpage=1&amp;parentnodeid=20e5dd287&amp;vbahtmlprocessed=1&amp;bbb=1&amp;hasbroken=1"/>
              <p:cNvSpPr/>
              <p:nvPr/>
            </p:nvSpPr>
            <p:spPr>
              <a:xfrm>
                <a:off x="502920" y="2424253"/>
                <a:ext cx="11183112" cy="281108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求展开式中系数最大的项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的展开式中系数最大的项，一般采用待定系数法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，设展开式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各项系数分别为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项系数最大，应用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从而解出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值即可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1d59bc6d0?vbadefaultcenterpage=1&amp;parentnodeid=20e5dd28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4253"/>
                <a:ext cx="11183112" cy="2811082"/>
              </a:xfrm>
              <a:prstGeom prst="rect">
                <a:avLst/>
              </a:prstGeom>
              <a:blipFill rotWithShape="1">
                <a:blip r:embed="rId4"/>
                <a:stretch>
                  <a:fillRect t="-16" r="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8745222a.fixed?vbadefaultcenterpage=1&amp;parentnodeid=c46a4bf44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基础课55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二项式定理</a:t>
            </a:r>
            <a:endParaRPr lang="en-US" altLang="zh-CN" sz="4000" dirty="0"/>
          </a:p>
        </p:txBody>
      </p:sp>
      <p:pic>
        <p:nvPicPr>
          <p:cNvPr id="3" name="C_0#d8745222a?linknodeid=7910a92fd&amp;catalogrefid=7910a92fd&amp;parentnodeid=c46a4bf4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d8745222a?linknodeid=7910a92fd&amp;catalogrefid=7910a92fd&amp;parentnodeid=c46a4bf44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d8745222a?linknodeid=f2f94ce51&amp;catalogrefid=f2f94ce51&amp;parentnodeid=c46a4bf4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d8745222a?linknodeid=f2f94ce51&amp;catalogrefid=f2f94ce51&amp;parentnodeid=c46a4bf44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abc1fc40?vbadefaultcenterpage=1&amp;parentnodeid=f7cf0366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66_1#276e721d7?vbadefaultcenterpage=1&amp;parentnodeid=cabc1fc40&amp;vbahtmlprocessed=1"/>
              <p:cNvSpPr/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梅州模拟）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下列关于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的说法正确的是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66_1#276e721d7?vbadefaultcenterpage=1&amp;parentnodeid=cabc1fc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7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7_1#276e721d7.bracket?vbadefaultcenterpage=1&amp;parentnodeid=cabc1fc40&amp;vbapositionanswer=30&amp;vbahtmlprocessed=1"/>
          <p:cNvSpPr/>
          <p:nvPr/>
        </p:nvSpPr>
        <p:spPr>
          <a:xfrm>
            <a:off x="9693656" y="1419448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</a:t>
            </a:r>
            <a:endParaRPr lang="en-US" altLang="zh-CN" sz="2400" dirty="0"/>
          </a:p>
        </p:txBody>
      </p:sp>
      <p:sp>
        <p:nvSpPr>
          <p:cNvPr id="5" name="QC_6_BD.68_1#276e721d7.choices?vbadefaultcenterpage=1&amp;parentnodeid=cabc1fc40&amp;vbahtmlprocessed=1"/>
          <p:cNvSpPr/>
          <p:nvPr/>
        </p:nvSpPr>
        <p:spPr>
          <a:xfrm>
            <a:off x="502920" y="1914748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A.展开式中的二项式系数之和为2048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B.展开式中只有第6项的二项式系数最大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C.展开式中第6项和第7项的二项式系数最大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D.展开式中第6项的系数最大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69_1#276e721d7?vbadefaultcenterpage=1&amp;parentnodeid=cabc1fc40&amp;vbahtmlprocessed=1&amp;bbb=1&amp;hasbroken=1"/>
              <p:cNvSpPr/>
              <p:nvPr/>
            </p:nvSpPr>
            <p:spPr>
              <a:xfrm>
                <a:off x="502920" y="1675715"/>
                <a:ext cx="11183112" cy="37818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的展开式中二项式系数之和为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=2048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，所以A正确；因为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，所以展开式中有12项，中间两项（第6项和第7项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）的二项式系数相等且最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，所以B不正确，C正确；因为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的展开式的通项公式为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为偶数时，第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项的系数为正值，当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为奇数时，第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项的系数为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负值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，所以展开式中第6项的系数为负值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，显然不可能最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，所以D不正确.故选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69_1#276e721d7?vbadefaultcenterpage=1&amp;parentnodeid=cabc1fc4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5715"/>
                <a:ext cx="11183112" cy="3781870"/>
              </a:xfrm>
              <a:prstGeom prst="rect">
                <a:avLst/>
              </a:prstGeom>
              <a:blipFill rotWithShape="1">
                <a:blip r:embed="rId3"/>
                <a:stretch>
                  <a:fillRect t="-15" r="-408" b="-3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70_1#ca32f5520?vbadefaultcenterpage=1&amp;parentnodeid=cabc1fc40&amp;vbahtmlprocessed=1"/>
              <p:cNvSpPr/>
              <p:nvPr/>
            </p:nvSpPr>
            <p:spPr>
              <a:xfrm>
                <a:off x="502920" y="1635393"/>
                <a:ext cx="11183112" cy="491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的所有奇数次幂项的系数之和为20，则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70_1#ca32f5520?vbadefaultcenterpage=1&amp;parentnodeid=cabc1fc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5393"/>
                <a:ext cx="11183112" cy="491554"/>
              </a:xfrm>
              <a:prstGeom prst="rect">
                <a:avLst/>
              </a:prstGeom>
              <a:blipFill rotWithShape="1">
                <a:blip r:embed="rId3"/>
                <a:stretch>
                  <a:fillRect t="-55" r="1" b="-13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71_1#ca32f5520.blank?vbadefaultcenterpage=1&amp;parentnodeid=cabc1fc40&amp;vbapositionanswer=31&amp;vbahtmlprocessed=1&amp;rh=43.2"/>
              <p:cNvSpPr/>
              <p:nvPr/>
            </p:nvSpPr>
            <p:spPr>
              <a:xfrm>
                <a:off x="10849909" y="1548398"/>
                <a:ext cx="284163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71_1#ca32f5520.blank?vbadefaultcenterpage=1&amp;parentnodeid=cabc1fc40&amp;vbapositionanswer=3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09" y="1548398"/>
                <a:ext cx="284163" cy="510096"/>
              </a:xfrm>
              <a:prstGeom prst="rect">
                <a:avLst/>
              </a:prstGeom>
              <a:blipFill rotWithShape="1">
                <a:blip r:embed="rId4"/>
                <a:stretch>
                  <a:fillRect l="-105" t="-53" r="21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72_1#ca32f5520?vbadefaultcenterpage=1&amp;parentnodeid=cabc1fc40&amp;vbahtmlprocessed=1"/>
              <p:cNvSpPr/>
              <p:nvPr/>
            </p:nvSpPr>
            <p:spPr>
              <a:xfrm>
                <a:off x="502920" y="2131709"/>
                <a:ext cx="11183112" cy="34658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两式相减得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的所有奇数次幂项的系数之和为20，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72_1#ca32f5520?vbadefaultcenterpage=1&amp;parentnodeid=cabc1fc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31709"/>
                <a:ext cx="11183112" cy="3465894"/>
              </a:xfrm>
              <a:prstGeom prst="rect">
                <a:avLst/>
              </a:prstGeom>
              <a:blipFill rotWithShape="1">
                <a:blip r:embed="rId5"/>
                <a:stretch>
                  <a:fillRect r="1" b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73_1#e45d2c9e8?vbadefaultcenterpage=1&amp;parentnodeid=cabc1fc40&amp;vbahtmlprocessed=1&amp;bbb=1&amp;hasbroken=1"/>
              <p:cNvSpPr/>
              <p:nvPr/>
            </p:nvSpPr>
            <p:spPr>
              <a:xfrm>
                <a:off x="502920" y="756000"/>
                <a:ext cx="11183112" cy="9258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3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的展开式中各项系数之和为64，则该展开式中系数最大的项为</a:t>
                </a:r>
              </a:p>
              <a:p>
                <a:pPr latinLnBrk="1">
                  <a:lnSpc>
                    <a:spcPct val="133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73_1#e45d2c9e8?vbadefaultcenterpage=1&amp;parentnodeid=cabc1fc4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25894"/>
              </a:xfrm>
              <a:prstGeom prst="rect">
                <a:avLst/>
              </a:prstGeom>
              <a:blipFill rotWithShape="1">
                <a:blip r:embed="rId3"/>
                <a:stretch>
                  <a:fillRect t="-38" r="1" b="-5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74_1#e45d2c9e8.blank?vbadefaultcenterpage=1&amp;parentnodeid=cabc1fc40&amp;vbapositionanswer=32&amp;vbahtmlprocessed=1"/>
              <p:cNvSpPr/>
              <p:nvPr/>
            </p:nvSpPr>
            <p:spPr>
              <a:xfrm>
                <a:off x="541020" y="1247553"/>
                <a:ext cx="1148461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1215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74_1#e45d2c9e8.blank?vbadefaultcenterpage=1&amp;parentnodeid=cabc1fc40&amp;vbapositionanswer=3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" y="1247553"/>
                <a:ext cx="1148461" cy="353441"/>
              </a:xfrm>
              <a:prstGeom prst="rect">
                <a:avLst/>
              </a:prstGeom>
              <a:blipFill rotWithShape="1">
                <a:blip r:embed="rId4"/>
                <a:stretch>
                  <a:fillRect t="-117" r="33" b="-7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75_1#e45d2c9e8?vbadefaultcenterpage=1&amp;parentnodeid=cabc1fc40&amp;vbahtmlprocessed=1&amp;bbb=1&amp;hasbroken=1"/>
              <p:cNvSpPr/>
              <p:nvPr/>
            </p:nvSpPr>
            <p:spPr>
              <a:xfrm>
                <a:off x="502920" y="1686148"/>
                <a:ext cx="11183112" cy="46444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3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的展开式中各项系数之和为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=64=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知二项展开式的系数最大项在</a:t>
                </a:r>
              </a:p>
              <a:p>
                <a:pPr latinLnBrk="1">
                  <a:lnSpc>
                    <a:spcPct val="13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奇数项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设二项展开式中第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项的系数最大，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化简可得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⋅9,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⋅9≥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经验证可得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则该展开式中系数最大的项为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=1215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75_1#e45d2c9e8?vbadefaultcenterpage=1&amp;parentnodeid=cabc1fc4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6148"/>
                <a:ext cx="11183112" cy="4644454"/>
              </a:xfrm>
              <a:prstGeom prst="rect">
                <a:avLst/>
              </a:prstGeom>
              <a:blipFill rotWithShape="1">
                <a:blip r:embed="rId5"/>
                <a:stretch>
                  <a:fillRect t="-5" r="-116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ed34dbf75?colgroup=3,7,10,7,5&amp;vbadefaultcenterpage=1&amp;parentnodeid=d8745222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3160"/>
              <a:ext cx="11146536" cy="5230368"/>
            </p:xfrm>
            <a:graphic>
              <a:graphicData uri="http://schemas.openxmlformats.org/drawingml/2006/table">
                <a:tbl>
                  <a:tblPr/>
                  <a:tblGrid>
                    <a:gridCol w="13350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3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95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1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751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7617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系数的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2022年浙江卷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从近几年高考的情况来看，选择题、填空题都出现过，属于基础题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题热点是以展开式通项公式为载体求相关项的系数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情况变化不大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，应重视基础，夯实一轮复习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ed34dbf75?colgroup=3,7,10,7,5&amp;vbadefaultcenterpage=1&amp;parentnodeid=d8745222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3160"/>
              <a:ext cx="11146536" cy="5063427"/>
            </p:xfrm>
            <a:graphic>
              <a:graphicData uri="http://schemas.openxmlformats.org/drawingml/2006/table">
                <a:tbl>
                  <a:tblPr/>
                  <a:tblGrid>
                    <a:gridCol w="1335024"/>
                    <a:gridCol w="2313432"/>
                    <a:gridCol w="3209544"/>
                    <a:gridCol w="2313432"/>
                    <a:gridCol w="1975104"/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系数的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从近几年高考的情况来看，选择题、填空题都出现过，属于基础题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题热点是以展开式通项公式为载体求相关项的系数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情况变化不大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，应重视基础，夯实一轮复习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910a92fd.fixed?vbadefaultcenterpage=1&amp;parentnodeid=d8745222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7910a92fd.fixed?vbadefaultcenterpage=1&amp;parentnodeid=d8745222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422691d5?vbadefaultcenterpage=1&amp;parentnodeid=7910a92f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a3702780f?segpoint=1&amp;vbadefaultcenterpage=1&amp;parentnodeid=4422691d5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一、二项式定理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df85cd4f4?colgroup=5,29&amp;vbadefaultcenterpage=1&amp;parentnodeid=a3702780f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1890967"/>
            </p:xfrm>
            <a:graphic>
              <a:graphicData uri="http://schemas.openxmlformats.org/drawingml/2006/table">
                <a:tbl>
                  <a:tblPr/>
                  <a:tblGrid>
                    <a:gridCol w="18836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72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160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①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______________________________________________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𝐍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②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，它表示第③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二项式系数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二项展开式中各项的二项式系数分别为④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df85cd4f4?colgroup=5,29&amp;vbadefaultcenterpage=1&amp;parentnodeid=a3702780f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1762316"/>
            </p:xfrm>
            <a:graphic>
              <a:graphicData uri="http://schemas.openxmlformats.org/drawingml/2006/table">
                <a:tbl>
                  <a:tblPr/>
                  <a:tblGrid>
                    <a:gridCol w="1883664"/>
                    <a:gridCol w="9272016"/>
                  </a:tblGrid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二项式系数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二项展开式中各项的二项式系数分别为④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BD#df85cd4f4?segpoint=1&amp;vbadefaultcenterpage=1&amp;parentnodeid=a3702780f&amp;vbahtmlprocessed=1"/>
              <p:cNvSpPr/>
              <p:nvPr/>
            </p:nvSpPr>
            <p:spPr>
              <a:xfrm>
                <a:off x="502920" y="3972148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【提醒】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各项的次数都等于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的指数的和为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6_BD#df85cd4f4?segpoint=1&amp;vbadefaultcenterpage=1&amp;parentnodeid=a3702780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72148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1_1#df85cd4f4.blank?vbadefaultcenterpage=1&amp;parentnodeid=a3702780f&amp;vbapositionanswer=1&amp;vbahtmlprocessed=1&amp;bbb=1"/>
              <p:cNvSpPr/>
              <p:nvPr/>
            </p:nvSpPr>
            <p:spPr>
              <a:xfrm>
                <a:off x="4285162" y="2068291"/>
                <a:ext cx="7011035" cy="3683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3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1_1#df85cd4f4.blank?vbadefaultcenterpage=1&amp;parentnodeid=a3702780f&amp;vbapositionanswer=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162" y="2068291"/>
                <a:ext cx="7011035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3" t="-26" r="3" b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2_1#df85cd4f4.blank?vbadefaultcenterpage=1&amp;parentnodeid=a3702780f&amp;vbapositionanswer=2&amp;vbahtmlprocessed=1&amp;bbb=1"/>
              <p:cNvSpPr/>
              <p:nvPr/>
            </p:nvSpPr>
            <p:spPr>
              <a:xfrm>
                <a:off x="3790624" y="3050636"/>
                <a:ext cx="1458405" cy="3683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3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2_1#df85cd4f4.blank?vbadefaultcenterpage=1&amp;parentnodeid=a3702780f&amp;vbapositionanswer=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24" y="3050636"/>
                <a:ext cx="145840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21" t="-26" r="8" b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3_1#df85cd4f4.blank?vbadefaultcenterpage=1&amp;parentnodeid=a3702780f&amp;vbapositionanswer=3&amp;vbahtmlprocessed=1&amp;bbb=1"/>
              <p:cNvSpPr/>
              <p:nvPr/>
            </p:nvSpPr>
            <p:spPr>
              <a:xfrm>
                <a:off x="7094529" y="3050318"/>
                <a:ext cx="86360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3_1#df85cd4f4.blank?vbadefaultcenterpage=1&amp;parentnodeid=a3702780f&amp;vbapositionanswer=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529" y="3050318"/>
                <a:ext cx="863600" cy="355600"/>
              </a:xfrm>
              <a:prstGeom prst="rect">
                <a:avLst/>
              </a:prstGeom>
              <a:blipFill rotWithShape="1">
                <a:blip r:embed="rId8"/>
                <a:stretch>
                  <a:fillRect l="-36" t="-116" r="36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6_AN.4_1#df85cd4f4.blank?vbadefaultcenterpage=1&amp;parentnodeid=a3702780f&amp;vbapositionanswer=4&amp;vbahtmlprocessed=1"/>
              <p:cNvSpPr/>
              <p:nvPr/>
            </p:nvSpPr>
            <p:spPr>
              <a:xfrm>
                <a:off x="7957684" y="3516789"/>
                <a:ext cx="1811592" cy="3439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7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,⋯,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6_AN.4_1#df85cd4f4.blank?vbadefaultcenterpage=1&amp;parentnodeid=a3702780f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84" y="3516789"/>
                <a:ext cx="1811592" cy="343916"/>
              </a:xfrm>
              <a:prstGeom prst="rect">
                <a:avLst/>
              </a:prstGeom>
              <a:blipFill rotWithShape="1">
                <a:blip r:embed="rId9"/>
                <a:stretch>
                  <a:fillRect l="-28" t="-46" r="24" b="-5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build="p" animBg="1"/>
      <p:bldP spid="9" grpId="0" build="p" animBg="1"/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e23db32d?segpoint=1&amp;vbadefaultcenterpage=1&amp;parentnodeid=4422691d5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二、二项式系数的性质</a:t>
            </a:r>
            <a:endParaRPr lang="en-US" altLang="zh-CN" sz="2600" dirty="0"/>
          </a:p>
        </p:txBody>
      </p:sp>
      <p:pic>
        <p:nvPicPr>
          <p:cNvPr id="3" name="P_6_BD#e4f6c7b15?vbadefaultcenterpage=1&amp;parentnodeid=ee23db32d&amp;vbaimageposition=5#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0592" y="1419448"/>
            <a:ext cx="7287768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5" name="P_6_WB.5_1#e4f6c7b15.white_block?vbadefaultcenterpage=1&amp;parentnodeid=ee23db32d&amp;vbapositionanswer=5&amp;vbahtmlprocessed=1"/>
          <p:cNvSpPr/>
          <p:nvPr/>
        </p:nvSpPr>
        <p:spPr>
          <a:xfrm>
            <a:off x="8595360" y="1510888"/>
            <a:ext cx="1042416" cy="36576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 wrap="square"/>
          <a:lstStyle/>
          <a:p>
            <a:endParaRPr lang="zh-CN" altLang="en-US"/>
          </a:p>
        </p:txBody>
      </p:sp>
      <p:sp>
        <p:nvSpPr>
          <p:cNvPr id="6" name="P_6_WB.6_1#e4f6c7b15.white_block?vbadefaultcenterpage=1&amp;parentnodeid=ee23db32d&amp;vbapositionanswer=6&amp;vbahtmlprocessed=1"/>
          <p:cNvSpPr/>
          <p:nvPr/>
        </p:nvSpPr>
        <p:spPr>
          <a:xfrm>
            <a:off x="5591988" y="3824320"/>
            <a:ext cx="1408176" cy="31089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 wrap="square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P_6_WB.7_1#e4f6c7b15.white_block?vbadefaultcenterpage=1&amp;parentnodeid=ee23db32d&amp;vbapositionanswer=7&amp;vbahtmlprocessed=1"/>
          <p:cNvSpPr/>
          <p:nvPr/>
        </p:nvSpPr>
        <p:spPr>
          <a:xfrm>
            <a:off x="5440680" y="4464400"/>
            <a:ext cx="1216152" cy="32004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 wrap="square"/>
          <a:lstStyle/>
          <a:p>
            <a:endParaRPr lang="zh-CN" altLang="en-US"/>
          </a:p>
        </p:txBody>
      </p:sp>
      <p:sp>
        <p:nvSpPr>
          <p:cNvPr id="8" name="P_6_WB.8_1#e4f6c7b15.white_block?vbadefaultcenterpage=1&amp;parentnodeid=ee23db32d&amp;vbapositionanswer=8&amp;vbahtmlprocessed=1"/>
          <p:cNvSpPr/>
          <p:nvPr/>
        </p:nvSpPr>
        <p:spPr>
          <a:xfrm>
            <a:off x="7123176" y="5223352"/>
            <a:ext cx="630936" cy="29260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 wrap="square"/>
          <a:lstStyle/>
          <a:p>
            <a:endParaRPr lang="zh-CN" altLang="en-US"/>
          </a:p>
        </p:txBody>
      </p:sp>
      <p:sp>
        <p:nvSpPr>
          <p:cNvPr id="9" name="P_6_WB.9_1#e4f6c7b15.white_block?vbadefaultcenterpage=1&amp;parentnodeid=ee23db32d&amp;vbapositionanswer=9&amp;vbahtmlprocessed=1"/>
          <p:cNvSpPr/>
          <p:nvPr/>
        </p:nvSpPr>
        <p:spPr>
          <a:xfrm>
            <a:off x="8586216" y="5872576"/>
            <a:ext cx="950976" cy="29260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 wrap="square"/>
          <a:lstStyle/>
          <a:p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03c6cd6f?vbadefaultcenterpage=1&amp;parentnodeid=7910a92f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e36935dde?vbadefaultcenterpage=1&amp;parentnodeid=003c6cd6f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5440b49d2?vbadefaultcenterpage=1&amp;parentnodeid=e36935dde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1_1#98d33613d?vbadefaultcenterpage=1&amp;parentnodeid=5440b49d2&amp;vbahtmlprocessed=1"/>
              <p:cNvSpPr/>
              <p:nvPr/>
            </p:nvSpPr>
            <p:spPr>
              <a:xfrm>
                <a:off x="502920" y="2567591"/>
                <a:ext cx="11183112" cy="494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是二项展开式的第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1_1#98d33613d?vbadefaultcenterpage=1&amp;parentnodeid=5440b49d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94665"/>
              </a:xfrm>
              <a:prstGeom prst="rect">
                <a:avLst/>
              </a:prstGeom>
              <a:blipFill rotWithShape="1">
                <a:blip r:embed="rId4"/>
                <a:stretch>
                  <a:fillRect t="-58" r="1" b="-17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2_1#98d33613d.bracket?vbadefaultcenterpage=1&amp;parentnodeid=5440b49d2&amp;vbapositionanswer=10&amp;vbahtmlprocessed=1"/>
          <p:cNvSpPr/>
          <p:nvPr/>
        </p:nvSpPr>
        <p:spPr>
          <a:xfrm>
            <a:off x="5678678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7" name="QT_7_BD.13_1#49215c1d4?vbadefaultcenterpage=1&amp;parentnodeid=5440b49d2&amp;vbahtmlprocessed=1"/>
          <p:cNvSpPr/>
          <p:nvPr/>
        </p:nvSpPr>
        <p:spPr>
          <a:xfrm>
            <a:off x="502920" y="30704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（2）在二项展开式中，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系数最大的项为中间一项或中间两项.(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14_1#49215c1d4.bracket?vbadefaultcenterpage=1&amp;parentnodeid=5440b49d2&amp;vbapositionanswer=11&amp;vbahtmlprocessed=1"/>
          <p:cNvSpPr/>
          <p:nvPr/>
        </p:nvSpPr>
        <p:spPr>
          <a:xfrm>
            <a:off x="8770620" y="30704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5_1#dd57c7e5c?vbadefaultcenterpage=1&amp;parentnodeid=5440b49d2&amp;vbahtmlprocessed=1"/>
              <p:cNvSpPr/>
              <p:nvPr/>
            </p:nvSpPr>
            <p:spPr>
              <a:xfrm>
                <a:off x="502920" y="3621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的展开式中某一项的二项式系数与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无关.(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5_1#dd57c7e5c?vbadefaultcenterpage=1&amp;parentnodeid=5440b49d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216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dd57c7e5c.bracket?vbadefaultcenterpage=1&amp;parentnodeid=5440b49d2&amp;vbapositionanswer=12&amp;vbahtmlprocessed=1"/>
          <p:cNvSpPr/>
          <p:nvPr/>
        </p:nvSpPr>
        <p:spPr>
          <a:xfrm>
            <a:off x="8441754" y="36216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7_1#c3a74af9b?vbadefaultcenterpage=1&amp;parentnodeid=5440b49d2&amp;vbahtmlprocessed=1&amp;bbb=1&amp;hasbroken=1"/>
              <p:cNvSpPr/>
              <p:nvPr/>
            </p:nvSpPr>
            <p:spPr>
              <a:xfrm>
                <a:off x="502920" y="41118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的展开式中某项的系数是该项中非字母因数部分，包括符号等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，与该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项的二项式系数不同.(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7_1#c3a74af9b?vbadefaultcenterpage=1&amp;parentnodeid=5440b49d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1848"/>
                <a:ext cx="11183112" cy="1034669"/>
              </a:xfrm>
              <a:prstGeom prst="rect">
                <a:avLst/>
              </a:prstGeom>
              <a:blipFill rotWithShape="1">
                <a:blip r:embed="rId6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c3a74af9b.bracket?vbadefaultcenterpage=1&amp;parentnodeid=5440b49d2&amp;vbapositionanswer=13&amp;vbahtmlprocessed=1"/>
          <p:cNvSpPr/>
          <p:nvPr/>
        </p:nvSpPr>
        <p:spPr>
          <a:xfrm>
            <a:off x="3462020" y="466048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19_1#4e5263d8b?vbadefaultcenterpage=1&amp;parentnodeid=e36935dde&amp;vbahtmlprocessed=1&amp;bbb=1&amp;hasbroken=1"/>
              <p:cNvSpPr/>
              <p:nvPr/>
            </p:nvSpPr>
            <p:spPr>
              <a:xfrm>
                <a:off x="502920" y="933210"/>
                <a:ext cx="11183112" cy="14154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的展开式的二项式系数之和为32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，常数项为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80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19_1#4e5263d8b?vbadefaultcenterpage=1&amp;parentnodeid=e36935dd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3210"/>
                <a:ext cx="11183112" cy="1415415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4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0_1#4e5263d8b.bracket?vbadefaultcenterpage=1&amp;parentnodeid=e36935dde&amp;vbapositionanswer=14&amp;vbahtmlprocessed=1"/>
          <p:cNvSpPr/>
          <p:nvPr/>
        </p:nvSpPr>
        <p:spPr>
          <a:xfrm>
            <a:off x="2775712" y="1862596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21_1#4e5263d8b.choices?vbadefaultcenterpage=1&amp;parentnodeid=e36935dde&amp;vbahtmlprocessed=1"/>
              <p:cNvSpPr/>
              <p:nvPr/>
            </p:nvSpPr>
            <p:spPr>
              <a:xfrm>
                <a:off x="502920" y="2412568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41295" algn="l"/>
                    <a:tab pos="5699125" algn="l"/>
                    <a:tab pos="84156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21_1#4e5263d8b.choices?vbadefaultcenterpage=1&amp;parentnodeid=e36935dd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2568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42" r="1" b="-56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EX.22_1#4e5263d8b?vbadefaultcenterpage=1&amp;parentnodeid=e36935dde&amp;vbahtmlprocessed=1"/>
          <p:cNvSpPr/>
          <p:nvPr/>
        </p:nvSpPr>
        <p:spPr>
          <a:xfrm>
            <a:off x="502920" y="2902725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易错点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】本题容易混淆“项的系数”与“二项式系数”.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23_1#4e5263d8b?vbadefaultcenterpage=1&amp;parentnodeid=e36935dde&amp;vbahtmlprocessed=1&amp;bbb=1&amp;hasbroken=1"/>
              <p:cNvSpPr/>
              <p:nvPr/>
            </p:nvSpPr>
            <p:spPr>
              <a:xfrm>
                <a:off x="502920" y="3398025"/>
                <a:ext cx="11183112" cy="28147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根据题意，该二项式的展开式的二项式系数之和为32，则有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，则二项式的展开式通项为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15−5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15−5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，则其常数项为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，根据题意，有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23_1#4e5263d8b?vbadefaultcenterpage=1&amp;parentnodeid=e36935dd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98025"/>
                <a:ext cx="11183112" cy="2814765"/>
              </a:xfrm>
              <a:prstGeom prst="rect">
                <a:avLst/>
              </a:prstGeom>
              <a:blipFill rotWithShape="1">
                <a:blip r:embed="rId5"/>
                <a:stretch>
                  <a:fillRect t="-5" r="1" b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宽屏</PresentationFormat>
  <Paragraphs>263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</cp:revision>
  <dcterms:created xsi:type="dcterms:W3CDTF">2023-12-21T11:26:00Z</dcterms:created>
  <dcterms:modified xsi:type="dcterms:W3CDTF">2024-01-19T06:09:59Z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9B60751E1A704686BBCDC27FE830F9DF_12</vt:lpwstr>
  </property>
  <property fmtid="{D5CDD505-2E9C-101B-9397-08002B2CF9AE}" pid="3" name="KSOProductBuildVer">
    <vt:lpwstr>2052-12.1.0.15990</vt:lpwstr>
  </property>
</Properties>
</file>