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12192000"/>
  <p:custDataLst>
    <p:tags r:id="rId39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5df96f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基础课56 随机事件、频率与概率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9691F25-66CA-4234-BB40-87BD5B54A3F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5df96f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基础课56 随机事件、频率与概率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9E3611D-A458-45C5-94AC-0139FE3E043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5df96f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基础课56 随机事件、频率与概率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D4E37CF-23BB-4E89-9969-FA85BA9018D1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5df96f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基础课56 随机事件、频率与概率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26BB93B-6410-40F2-9132-883781D7CFF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a0b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61FCBDE-9834-47C6-9697-828E5F31F38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5df96f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基础课56 随机事件、频率与概率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1CAFDBF-44EB-4FCF-9E12-2601E76CC764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adde34c6?vbadefaultcenterpage=1&amp;parentnodeid=b9c5e662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442ad316e?vbadefaultcenterpage=1&amp;parentnodeid=1adde34c6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7_1#7d616d17b?vbadefaultcenterpage=1&amp;parentnodeid=442ad316e&amp;vbahtmlprocessed=1"/>
          <p:cNvSpPr/>
          <p:nvPr/>
        </p:nvSpPr>
        <p:spPr>
          <a:xfrm>
            <a:off x="502920" y="20129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p:sp>
        <p:nvSpPr>
          <p:cNvPr id="5" name="QT_7_BD.8_1#91fa0a36a?vbadefaultcenterpage=1&amp;parentnodeid=7d616d17b&amp;vbahtmlprocessed=1"/>
          <p:cNvSpPr/>
          <p:nvPr/>
        </p:nvSpPr>
        <p:spPr>
          <a:xfrm>
            <a:off x="502920" y="25675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两个事件的和事件是指两个事件都发生.(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6" name="QT_7_AN.9_1#91fa0a36a.bracket?vbadefaultcenterpage=1&amp;parentnodeid=7d616d17b&amp;vbapositionanswer=7&amp;vbahtmlprocessed=1"/>
          <p:cNvSpPr/>
          <p:nvPr/>
        </p:nvSpPr>
        <p:spPr>
          <a:xfrm>
            <a:off x="6637020" y="25675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10_1#d88b0034b?vbadefaultcenterpage=1&amp;parentnodeid=7d616d17b&amp;vbahtmlprocessed=1"/>
              <p:cNvSpPr/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是必然事件，则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是对立事件.(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10_1#d88b0034b?vbadefaultcenterpage=1&amp;parentnodeid=7d616d17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13691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1_1#d88b0034b.bracket?vbadefaultcenterpage=1&amp;parentnodeid=7d616d17b&amp;vbapositionanswer=8&amp;vbahtmlprocessed=1"/>
          <p:cNvSpPr/>
          <p:nvPr/>
        </p:nvSpPr>
        <p:spPr>
          <a:xfrm>
            <a:off x="6875844" y="3113691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2_1#dd4cf03cc?vbadefaultcenterpage=1&amp;parentnodeid=7d616d17b&amp;vbahtmlprocessed=1"/>
              <p:cNvSpPr/>
              <p:nvPr/>
            </p:nvSpPr>
            <p:spPr>
              <a:xfrm>
                <a:off x="502920" y="3659791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（3）若随机事件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2_1#dd4cf03cc?vbadefaultcenterpage=1&amp;parentnodeid=7d616d17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59791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59" r="1" b="-128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3_1#dd4cf03cc.bracket?vbadefaultcenterpage=1&amp;parentnodeid=7d616d17b&amp;vbapositionanswer=9&amp;vbahtmlprocessed=1"/>
          <p:cNvSpPr/>
          <p:nvPr/>
        </p:nvSpPr>
        <p:spPr>
          <a:xfrm>
            <a:off x="8064183" y="3659791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11" name="QT_7_BD.14_1#b5825a48f?vbadefaultcenterpage=1&amp;parentnodeid=7d616d17b&amp;vbahtmlprocessed=1&amp;bbb=1&amp;hasbroken=1"/>
          <p:cNvSpPr/>
          <p:nvPr/>
        </p:nvSpPr>
        <p:spPr>
          <a:xfrm>
            <a:off x="502920" y="4149948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（4）掷一枚硬币两次，出现“两个正面”“一正一反”“两个反面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”，这三个结果是等可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能的.(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12" name="QT_7_AN.15_1#b5825a48f.bracket?vbadefaultcenterpage=1&amp;parentnodeid=7d616d17b&amp;vbapositionanswer=10&amp;vbahtmlprocessed=1"/>
          <p:cNvSpPr/>
          <p:nvPr/>
        </p:nvSpPr>
        <p:spPr>
          <a:xfrm>
            <a:off x="1303020" y="4698588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16_1#390c9279e?vbadefaultcenterpage=1&amp;parentnodeid=442ad316e&amp;vbahtmlprocessed=1&amp;bbb=1&amp;hasbroken=1"/>
          <p:cNvSpPr/>
          <p:nvPr/>
        </p:nvSpPr>
        <p:spPr>
          <a:xfrm>
            <a:off x="502920" y="2170761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（易错题）若把一枚质地均匀的硬币连续抛掷2000次，其中有996次正面朝上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，10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04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次反面朝上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，则掷一次硬币正面朝上的概率为</a:t>
            </a:r>
            <a:r>
              <a:rPr lang="en-US" altLang="zh-CN" sz="240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6_AN.17_1#390c9279e.blank?vbadefaultcenterpage=1&amp;parentnodeid=442ad316e&amp;vbapositionanswer=11&amp;vbahtmlprocessed=1"/>
          <p:cNvSpPr/>
          <p:nvPr/>
        </p:nvSpPr>
        <p:spPr>
          <a:xfrm>
            <a:off x="6916420" y="2681302"/>
            <a:ext cx="6016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0.5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EX.18_1#390c9279e?vbadefaultcenterpage=1&amp;parentnodeid=442ad316e&amp;vbahtmlprocessed=1"/>
              <p:cNvSpPr/>
              <p:nvPr/>
            </p:nvSpPr>
            <p:spPr>
              <a:xfrm>
                <a:off x="502920" y="3212669"/>
                <a:ext cx="11183112" cy="714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【易错点】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混淆概率与频率的概念而将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996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=0.498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作为答案.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EX.18_1#390c9279e?vbadefaultcenterpage=1&amp;parentnodeid=442ad316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12669"/>
                <a:ext cx="11183112" cy="714439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9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B_6_AS.19_1#390c9279e?vbadefaultcenterpage=1&amp;parentnodeid=442ad316e&amp;vbahtmlprocessed=1"/>
          <p:cNvSpPr/>
          <p:nvPr/>
        </p:nvSpPr>
        <p:spPr>
          <a:xfrm>
            <a:off x="502920" y="3936569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通过做大量的试验可以发现，正面朝上的频率都在0.5附近摆动，故掷一次硬币正面朝上的概率为0.5.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6996afa85?vbadefaultcenterpage=1&amp;parentnodeid=1adde34c6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20_1#ef4cdfa15?vbadefaultcenterpage=1&amp;parentnodeid=6996afa85&amp;vbahtmlprocessed=1&amp;bbb=1&amp;hasbroken=1"/>
              <p:cNvSpPr/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233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改编）若一个人打靶时连续射击两次，则事件“至少有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一次中靶”的互斥事件是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20_1#ef4cdfa15?vbadefaultcenterpage=1&amp;parentnodeid=6996afa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8" r="1" b="-25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1_1#ef4cdfa15.bracket?vbadefaultcenterpage=1&amp;parentnodeid=6996afa85&amp;vbapositionanswer=12&amp;vbahtmlprocessed=1"/>
          <p:cNvSpPr/>
          <p:nvPr/>
        </p:nvSpPr>
        <p:spPr>
          <a:xfrm>
            <a:off x="3891012" y="197164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5" name="QC_6_BD.22_1#ef4cdfa15.choices?vbadefaultcenterpage=1&amp;parentnodeid=6996afa85&amp;vbahtmlprocessed=1"/>
          <p:cNvSpPr/>
          <p:nvPr/>
        </p:nvSpPr>
        <p:spPr>
          <a:xfrm>
            <a:off x="502920" y="2852706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31667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.至多有一次中靶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B.两次都中靶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C.只有一次中靶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.两次都不中靶</a:t>
            </a:r>
            <a:endParaRPr lang="en-US" altLang="zh-CN" sz="2400" dirty="0"/>
          </a:p>
        </p:txBody>
      </p:sp>
      <p:sp>
        <p:nvSpPr>
          <p:cNvPr id="6" name="QC_6_AS.23_1#ef4cdfa15?vbadefaultcenterpage=1&amp;parentnodeid=6996afa85&amp;vbahtmlprocessed=1"/>
          <p:cNvSpPr/>
          <p:nvPr/>
        </p:nvSpPr>
        <p:spPr>
          <a:xfrm>
            <a:off x="502920" y="3473101"/>
            <a:ext cx="11320463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spc="-10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spc="-1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spc="-10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“至少有一次中靶”的对立事件是“两次都不中靶”，而对立事件必为互斥事件.故选D.</a:t>
            </a:r>
            <a:endParaRPr lang="en-US" altLang="zh-CN" sz="2400" spc="-1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4_1#a7e74733b?vbadefaultcenterpage=1&amp;parentnodeid=6996afa85&amp;vbahtmlprocessed=1&amp;bbb=1&amp;hasbroken=1"/>
              <p:cNvSpPr/>
              <p:nvPr/>
            </p:nvSpPr>
            <p:spPr>
              <a:xfrm>
                <a:off x="502920" y="830580"/>
                <a:ext cx="11182985" cy="24638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233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改编）抛掷一颗质地均匀的骰子，有如下随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机事件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“点数为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”，其中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,2,3,4,5,6，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“点数不大于2”，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点数大于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2”，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“点数大于4”.下列结论正确的是(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互斥         B.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为对立事件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D.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4_1#a7e74733b?vbadefaultcenterpage=1&amp;parentnodeid=6996afa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30580"/>
                <a:ext cx="11182985" cy="2463800"/>
              </a:xfrm>
              <a:prstGeom prst="rect">
                <a:avLst/>
              </a:prstGeom>
              <a:blipFill rotWithShape="1">
                <a:blip r:embed="rId3"/>
                <a:stretch>
                  <a:fillRect r="-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25_1#a7e74733b.bracket?vbadefaultcenterpage=1&amp;parentnodeid=6996afa85&amp;vbapositionanswer=13&amp;vbahtmlprocessed=1"/>
              <p:cNvSpPr/>
              <p:nvPr/>
            </p:nvSpPr>
            <p:spPr>
              <a:xfrm>
                <a:off x="6094412" y="2062480"/>
                <a:ext cx="517525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25_1#a7e74733b.bracket?vbadefaultcenterpage=1&amp;parentnodeid=6996afa85&amp;vbapositionanswer=1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062480"/>
                <a:ext cx="517525" cy="353441"/>
              </a:xfrm>
              <a:prstGeom prst="rect">
                <a:avLst/>
              </a:prstGeom>
              <a:blipFill>
                <a:blip r:embed="rId4"/>
                <a:stretch>
                  <a:fillRect l="-5882" r="-4706" b="-120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26_1#a7e74733b?vbadefaultcenterpage=1&amp;parentnodeid=6996afa85&amp;vbahtmlprocessed=1&amp;bbb=1&amp;hasbroken=1"/>
              <p:cNvSpPr/>
              <p:nvPr/>
            </p:nvSpPr>
            <p:spPr>
              <a:xfrm>
                <a:off x="502920" y="3293409"/>
                <a:ext cx="11183112" cy="26805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该事件的样本空间可表示为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={1,2,3,4,5,6}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，由题意知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𝑖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𝑖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={1,2}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={3,4,5,6}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={5,6}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.对于A，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={1}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互斥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，所以A正确；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对于B，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={2}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={3}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，但不满足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，所以B错误；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对于C，满足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={3,4,5,6}=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，所以C正确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，所以D错误.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26_1#a7e74733b?vbadefaultcenterpage=1&amp;parentnodeid=6996afa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3409"/>
                <a:ext cx="11183112" cy="2680589"/>
              </a:xfrm>
              <a:prstGeom prst="rect">
                <a:avLst/>
              </a:prstGeom>
              <a:blipFill rotWithShape="1">
                <a:blip r:embed="rId5"/>
                <a:stretch>
                  <a:fillRect t="-11" r="-2327" b="-23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e69f65ffc?vbadefaultcenterpage=1&amp;parentnodeid=1adde34c6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27_1#8091d7151?vbadefaultcenterpage=1&amp;parentnodeid=e69f65ffc&amp;vbahtmlprocessed=1&amp;bbb=1&amp;hasbroken=1"/>
              <p:cNvSpPr/>
              <p:nvPr/>
            </p:nvSpPr>
            <p:spPr>
              <a:xfrm>
                <a:off x="502920" y="1348391"/>
                <a:ext cx="11183112" cy="48751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（2022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北京卷节选）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在校运动会上，只有甲、乙、丙三名同学参加铅球比赛，比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赛成绩达到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以上（含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9.50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的同学将获得优秀奖.为预测获得优秀奖的人数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及冠军得主，收集了甲、乙、丙以往的比赛成绩，并整理得到如下数据（单位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）：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甲：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9.80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9.70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9.55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9.54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9.48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9.42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9.40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9.35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9.30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乙：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9.78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9.56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9.51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9.36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9.32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9.23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丙：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9.85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9.65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9.20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9.16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假设用频率估计概率，且甲、乙、丙的比赛成绩相互独立，估计甲、乙、丙在校运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动会的铅球比赛中获得优秀奖的概率分别为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27_1#8091d7151?vbadefaultcenterpage=1&amp;parentnodeid=e69f65ff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4875149"/>
              </a:xfrm>
              <a:prstGeom prst="rect">
                <a:avLst/>
              </a:prstGeom>
              <a:blipFill rotWithShape="1">
                <a:blip r:embed="rId3"/>
                <a:stretch>
                  <a:fillRect t="-6" r="-464" b="-1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N.28_1#8091d7151.blank?vbadefaultcenterpage=1&amp;parentnodeid=e69f65ffc&amp;vbapositionanswer=14&amp;vbahtmlprocessed=1"/>
              <p:cNvSpPr/>
              <p:nvPr/>
            </p:nvSpPr>
            <p:spPr>
              <a:xfrm>
                <a:off x="6306820" y="5782152"/>
                <a:ext cx="1503363" cy="34766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6_AN.28_1#8091d7151.blank?vbadefaultcenterpage=1&amp;parentnodeid=e69f65ffc&amp;vbapositionanswer=1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820" y="5782152"/>
                <a:ext cx="1503363" cy="347663"/>
              </a:xfrm>
              <a:prstGeom prst="rect">
                <a:avLst/>
              </a:prstGeom>
              <a:blipFill rotWithShape="1">
                <a:blip r:embed="rId4"/>
                <a:stretch>
                  <a:fillRect t="-137" r="21" b="-5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29_1#8091d7151?vbadefaultcenterpage=1&amp;parentnodeid=e69f65ffc&amp;vbahtmlprocessed=1&amp;bbb=1&amp;hasbroken=1"/>
              <p:cNvSpPr/>
              <p:nvPr/>
            </p:nvSpPr>
            <p:spPr>
              <a:xfrm>
                <a:off x="502920" y="3053665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由频率估计概率可得甲获得优秀奖的概率为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，乙获得优秀奖的概率为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丙获得优秀奖的概率为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0.5.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29_1#8091d7151?vbadefaultcenterpage=1&amp;parentnodeid=e69f65ff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3665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56" r="1" b="-5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c5b0de75.fixed?vbadefaultcenterpage=1&amp;parentnodeid=c5df96fbc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fc5b0de75.fixed?vbadefaultcenterpage=1&amp;parentnodeid=c5df96fb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bffa1e9f7?vbadefaultcenterpage=1&amp;parentnodeid=fc5b0de75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随机事件与样本空间［自主练透］</a:t>
            </a:r>
            <a:endParaRPr lang="en-US" altLang="zh-CN" sz="2800" dirty="0"/>
          </a:p>
        </p:txBody>
      </p:sp>
      <p:sp>
        <p:nvSpPr>
          <p:cNvPr id="3" name="QC_5_BD.30_1#b25f3527b?vbadefaultcenterpage=1&amp;parentnodeid=bffa1e9f7&amp;vbahtmlprocessed=1"/>
          <p:cNvSpPr/>
          <p:nvPr/>
        </p:nvSpPr>
        <p:spPr>
          <a:xfrm>
            <a:off x="502920" y="1395810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下列事件是随机事件的是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31_1#b25f3527b.bracket?vbadefaultcenterpage=1&amp;parentnodeid=bffa1e9f7&amp;vbapositionanswer=15&amp;vbahtmlprocessed=1"/>
          <p:cNvSpPr/>
          <p:nvPr/>
        </p:nvSpPr>
        <p:spPr>
          <a:xfrm>
            <a:off x="4351020" y="1395810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5_BD.32_1#b25f3527b.choices?vbadefaultcenterpage=1&amp;parentnodeid=bffa1e9f7&amp;vbahtmlprocessed=1"/>
          <p:cNvSpPr/>
          <p:nvPr/>
        </p:nvSpPr>
        <p:spPr>
          <a:xfrm>
            <a:off x="502920" y="194529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.守株待兔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B.瓮中捉鳖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C.水中捞月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.水滴石穿</a:t>
            </a:r>
            <a:endParaRPr lang="en-US" altLang="zh-CN" sz="2400" dirty="0"/>
          </a:p>
        </p:txBody>
      </p:sp>
      <p:sp>
        <p:nvSpPr>
          <p:cNvPr id="6" name="QC_5_AS.33_1#b25f3527b?vbadefaultcenterpage=1&amp;parentnodeid=bffa1e9f7&amp;vbahtmlprocessed=1"/>
          <p:cNvSpPr/>
          <p:nvPr/>
        </p:nvSpPr>
        <p:spPr>
          <a:xfrm>
            <a:off x="502920" y="2498059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“守株待兔”是随机事件，故A正确；“瓮中捉鳖”是必然事件，故B错误；“水中捞月”是不可能事件，故C错误；“水滴石穿”是必然事件，故D错误.故选A.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4_1#32ba40273?vbadefaultcenterpage=1&amp;parentnodeid=bffa1e9f7&amp;vbahtmlprocessed=1&amp;bbb=1&amp;hasbroken=1"/>
              <p:cNvSpPr/>
              <p:nvPr/>
            </p:nvSpPr>
            <p:spPr>
              <a:xfrm>
                <a:off x="502920" y="201074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若用3种不同颜色给甲、乙两个小球随机涂色，每个小球只涂一种颜色，记事件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表示“甲、乙两个小球所涂颜色不同”，则事件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的样本点的个数为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4_1#32ba40273?vbadefaultcenterpage=1&amp;parentnodeid=bffa1e9f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1074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5_1#32ba40273.bracket?vbadefaultcenterpage=1&amp;parentnodeid=bffa1e9f7&amp;vbapositionanswer=16&amp;vbahtmlprocessed=1"/>
          <p:cNvSpPr/>
          <p:nvPr/>
        </p:nvSpPr>
        <p:spPr>
          <a:xfrm>
            <a:off x="9547987" y="2559382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36_1#32ba40273.choices?vbadefaultcenterpage=1&amp;parentnodeid=bffa1e9f7&amp;vbahtmlprocessed=1"/>
          <p:cNvSpPr/>
          <p:nvPr/>
        </p:nvSpPr>
        <p:spPr>
          <a:xfrm>
            <a:off x="502920" y="3052649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B.6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C.7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7_1#32ba40273?vbadefaultcenterpage=1&amp;parentnodeid=bffa1e9f7&amp;vbahtmlprocessed=1&amp;bbb=1&amp;hasbroken=1"/>
              <p:cNvSpPr/>
              <p:nvPr/>
            </p:nvSpPr>
            <p:spPr>
              <a:xfrm>
                <a:off x="502920" y="3547949"/>
                <a:ext cx="11183112" cy="15873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设3种不同颜色分别用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表示，该事件的样本空间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，其中事件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，共6个样本点.故选B.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7_1#32ba40273?vbadefaultcenterpage=1&amp;parentnodeid=bffa1e9f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47949"/>
                <a:ext cx="11183112" cy="1587310"/>
              </a:xfrm>
              <a:prstGeom prst="rect">
                <a:avLst/>
              </a:prstGeom>
              <a:blipFill rotWithShape="1">
                <a:blip r:embed="rId4"/>
                <a:stretch>
                  <a:fillRect t="-13" r="1" b="-3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38_1#9f8787439?vbadefaultcenterpage=1&amp;parentnodeid=bffa1e9f7&amp;vbahtmlprocessed=1&amp;bbb=1&amp;hasbroken=1"/>
              <p:cNvSpPr/>
              <p:nvPr/>
            </p:nvSpPr>
            <p:spPr>
              <a:xfrm>
                <a:off x="502920" y="253271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笼子中有4只鸡和3只兔，若依次取出一只，直到3只兔全部取出，记录剩下动物的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脚数，则该试验的样本空间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38_1#9f8787439?vbadefaultcenterpage=1&amp;parentnodeid=bffa1e9f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271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2" r="-237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39_1#9f8787439.blank?vbadefaultcenterpage=1&amp;parentnodeid=bffa1e9f7&amp;vbapositionanswer=17&amp;vbahtmlprocessed=1"/>
              <p:cNvSpPr/>
              <p:nvPr/>
            </p:nvSpPr>
            <p:spPr>
              <a:xfrm>
                <a:off x="4703953" y="3135961"/>
                <a:ext cx="2403475" cy="3485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2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{0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，2，4，6，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39_1#9f8787439.blank?vbadefaultcenterpage=1&amp;parentnodeid=bffa1e9f7&amp;vbapositionanswer=1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953" y="3135961"/>
                <a:ext cx="2403475" cy="348552"/>
              </a:xfrm>
              <a:prstGeom prst="rect">
                <a:avLst/>
              </a:prstGeom>
              <a:blipFill rotWithShape="1">
                <a:blip r:embed="rId4"/>
                <a:stretch>
                  <a:fillRect l="-21" t="-7018" r="21" b="-5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S.40_1#9f8787439?vbadefaultcenterpage=1&amp;parentnodeid=bffa1e9f7&amp;vbahtmlprocessed=1"/>
          <p:cNvSpPr/>
          <p:nvPr/>
        </p:nvSpPr>
        <p:spPr>
          <a:xfrm>
            <a:off x="502920" y="3574619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最少需要取3次，最多需要取7次，那么剩余鸡的只数最多4只，最少0只，所以剩余动物的脚数可能是8，6，4，2，0.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0fbff73e8?vbadefaultcenterpage=1&amp;parentnodeid=bffa1e9f7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291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0fbff73e8?segpoint=1&amp;vbadefaultcenterpage=1&amp;parentnodeid=bffa1e9f7&amp;vbahtmlprocessed=1&amp;bbb=1&amp;hasbroken=1"/>
          <p:cNvSpPr/>
          <p:nvPr/>
        </p:nvSpPr>
        <p:spPr>
          <a:xfrm>
            <a:off x="502920" y="2755469"/>
            <a:ext cx="11183112" cy="213595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确定样本空间的方法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必须明确事件发生的条件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根据题意，按一定的次序列出样本点.特别要注意样本点出现的机会是均等的，按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规律去写，要做到既不重复也不遗漏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3ef1b5685?vbadefaultcenterpage=1&amp;parentnodeid=fc5b0de75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随机事件的关系与运算［自主练透］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41_1#3a69f8f95?vbadefaultcenterpage=1&amp;parentnodeid=3ef1b5685&amp;vbahtmlprocessed=1"/>
              <p:cNvSpPr/>
              <p:nvPr/>
            </p:nvSpPr>
            <p:spPr>
              <a:xfrm>
                <a:off x="502920" y="1386491"/>
                <a:ext cx="11183112" cy="59004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为两个事件，则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41_1#3a69f8f95?vbadefaultcenterpage=1&amp;parentnodeid=3ef1b568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6491"/>
                <a:ext cx="11183112" cy="590042"/>
              </a:xfrm>
              <a:prstGeom prst="rect">
                <a:avLst/>
              </a:prstGeom>
              <a:blipFill rotWithShape="1">
                <a:blip r:embed="rId3"/>
                <a:stretch>
                  <a:fillRect t="-48" r="1" b="-196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42_1#3a69f8f95.bracket?vbadefaultcenterpage=1&amp;parentnodeid=3ef1b5685&amp;vbapositionanswer=18&amp;vbahtmlprocessed=1"/>
          <p:cNvSpPr/>
          <p:nvPr/>
        </p:nvSpPr>
        <p:spPr>
          <a:xfrm>
            <a:off x="6963270" y="149793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43_1#3a69f8f95.choices?vbadefaultcenterpage=1&amp;parentnodeid=3ef1b5685&amp;vbahtmlprocessed=1"/>
              <p:cNvSpPr/>
              <p:nvPr/>
            </p:nvSpPr>
            <p:spPr>
              <a:xfrm>
                <a:off x="502920" y="1978248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A.必然事件</a:t>
                </a:r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B.不可能事件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恰有一个发生</a:t>
                </a:r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不同时发生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43_1#3a69f8f95.choices?vbadefaultcenterpage=1&amp;parentnodeid=3ef1b568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8248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4_1#3a69f8f95?vbadefaultcenterpage=1&amp;parentnodeid=3ef1b5685&amp;vbahtmlprocessed=1&amp;bbb=1&amp;hasbroken=1"/>
              <p:cNvSpPr/>
              <p:nvPr/>
            </p:nvSpPr>
            <p:spPr>
              <a:xfrm>
                <a:off x="502920" y="3019648"/>
                <a:ext cx="11183112" cy="12033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至少有1个发生，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ba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bar>
                      <m:barPr>
                        <m:pos m:val="top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ar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至少有一个不发生，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</m:ba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bar>
                          <m:barPr>
                            <m:pos m:val="top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ba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</m:ba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恰有一个发生.故选C.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4_1#3a69f8f95?vbadefaultcenterpage=1&amp;parentnodeid=3ef1b56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19648"/>
                <a:ext cx="11183112" cy="1203389"/>
              </a:xfrm>
              <a:prstGeom prst="rect">
                <a:avLst/>
              </a:prstGeom>
              <a:blipFill rotWithShape="1">
                <a:blip r:embed="rId5"/>
                <a:stretch>
                  <a:fillRect t="-19" r="1" b="-12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45_1#f2a276cf9?vbadefaultcenterpage=1&amp;parentnodeid=3ef1b5685&amp;vbahtmlprocessed=1&amp;bbb=1&amp;hasbroken=1"/>
              <p:cNvSpPr/>
              <p:nvPr/>
            </p:nvSpPr>
            <p:spPr>
              <a:xfrm>
                <a:off x="502920" y="86901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抛掷一枚质地均匀的正方体骰子，若事件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“向上的点数为3”，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向上的点数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为6”，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“向上的点数为3或6”，则(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45_1#f2a276cf9?vbadefaultcenterpage=1&amp;parentnodeid=3ef1b56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6901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60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46_1#f2a276cf9.bracket?vbadefaultcenterpage=1&amp;parentnodeid=3ef1b5685&amp;vbapositionanswer=19&amp;vbahtmlprocessed=1"/>
          <p:cNvSpPr/>
          <p:nvPr/>
        </p:nvSpPr>
        <p:spPr>
          <a:xfrm>
            <a:off x="5492052" y="141765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47_1#f2a276cf9.choices?vbadefaultcenterpage=1&amp;parentnodeid=3ef1b5685&amp;vbahtmlprocessed=1"/>
              <p:cNvSpPr/>
              <p:nvPr/>
            </p:nvSpPr>
            <p:spPr>
              <a:xfrm>
                <a:off x="502920" y="1966862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595245" algn="l"/>
                    <a:tab pos="5165725" algn="l"/>
                    <a:tab pos="82696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∪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47_1#f2a276cf9.choices?vbadefaultcenterpage=1&amp;parentnodeid=3ef1b568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66862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56" r="1" b="-14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8_1#f2a276cf9?vbadefaultcenterpage=1&amp;parentnodeid=3ef1b5685&amp;vbahtmlprocessed=1&amp;bbb=1&amp;hasbroken=1"/>
              <p:cNvSpPr/>
              <p:nvPr/>
            </p:nvSpPr>
            <p:spPr>
              <a:xfrm>
                <a:off x="502920" y="2457019"/>
                <a:ext cx="11183112" cy="37818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对于A，若事件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“向上的点数为3”发生，则事件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“向上的点数为6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”一定不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，故A不正确；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B，若事件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“向上的点数为3或6”发生，则事件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“向上的点数为6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”不一定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，故B不正确；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不能同时发生，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，故C不正确；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“向上的点数为3”或事件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“向上的点数为6”发生，则事件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“向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上的点数为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3或6”发生，故D正确.故选D.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48_1#f2a276cf9?vbadefaultcenterpage=1&amp;parentnodeid=3ef1b56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57019"/>
                <a:ext cx="11183112" cy="3781870"/>
              </a:xfrm>
              <a:prstGeom prst="rect">
                <a:avLst/>
              </a:prstGeom>
              <a:blipFill rotWithShape="1">
                <a:blip r:embed="rId5"/>
                <a:stretch>
                  <a:fillRect t="-5" r="1" b="-15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49_1#dfa94e757?vbadefaultcenterpage=1&amp;parentnodeid=3ef1b5685&amp;vbahtmlprocessed=1&amp;bbb=1&amp;hasbroken=1"/>
          <p:cNvSpPr/>
          <p:nvPr/>
        </p:nvSpPr>
        <p:spPr>
          <a:xfrm>
            <a:off x="502920" y="2503406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（2024 </a:t>
            </a:r>
            <a:r>
              <a:rPr lang="en-US" altLang="zh-CN" sz="2400" b="1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·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长春模拟）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口袋中装有3个红球和4个黑球，每个球编有不同的号码，现从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中取出3个球，则互斥而不对立的事件是(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50_1#dfa94e757.bracket?vbadefaultcenterpage=1&amp;parentnodeid=3ef1b5685&amp;vbapositionanswer=20&amp;vbahtmlprocessed=1"/>
          <p:cNvSpPr/>
          <p:nvPr/>
        </p:nvSpPr>
        <p:spPr>
          <a:xfrm>
            <a:off x="6103620" y="3052047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51_1#dfa94e757.choices?vbadefaultcenterpage=1&amp;parentnodeid=3ef1b5685&amp;vbahtmlprocessed=1"/>
          <p:cNvSpPr/>
          <p:nvPr/>
        </p:nvSpPr>
        <p:spPr>
          <a:xfrm>
            <a:off x="502920" y="3607924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A.“至少有1个红球”与“至少有1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个黑球”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.“至少有1个红球”与“都是黑球”</a:t>
            </a:r>
            <a:endParaRPr lang="en-US" altLang="zh-CN" sz="2400" dirty="0"/>
          </a:p>
          <a:p>
            <a:pPr latinLnBrk="1">
              <a:lnSpc>
                <a:spcPct val="150000"/>
              </a:lnSpc>
              <a:tabLst>
                <a:tab pos="569912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C.“至少有1个红球”与“至多有1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个黑球”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.“恰有1个红球”与“恰有2个红球”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AS.52_1#dfa94e757?vbadefaultcenterpage=1&amp;parentnodeid=3ef1b5685&amp;vbahtmlprocessed=1"/>
          <p:cNvSpPr/>
          <p:nvPr/>
        </p:nvSpPr>
        <p:spPr>
          <a:xfrm>
            <a:off x="502920" y="1407745"/>
            <a:ext cx="11183112" cy="43305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对于A，如取出“2个红球和1个黑球”，与“至少有1个黑球”不是互斥事件，所以A不符合题意；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对于B，“至少有1个红球”与“都是黑球”不能同时发生，且必有其中1个发生，所以为互斥事件，且为对立事件，所以B不符合题意；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对于C，如“取出2个红球和1个黑球”，与“至多有1个黑球”不是互斥事件，所以C不符合题意；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对于D，“恰有1个红球”与“恰有2个红球”不能同时发生，所以为互斥事件，但不是对立事件，所以D符合题意.故选D.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3_1#4c5a7e9ca?vbadefaultcenterpage=1&amp;parentnodeid=3ef1b5685&amp;vbahtmlprocessed=1&amp;bbb=1&amp;hasbroken=1"/>
              <p:cNvSpPr/>
              <p:nvPr/>
            </p:nvSpPr>
            <p:spPr>
              <a:xfrm>
                <a:off x="502920" y="1877233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（多选题）（改编）现对新生产的10台机器人进行了分类：2台用于表演，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6台用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于生产作业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，2台备用.现从中选择一台机器人，设事件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为“机器人用于表演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”，事件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为“机器人用于生产作业”，事件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为“机器人作为备用”,事件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“机器人不作为备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则下列结论正确的有(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3_1#4c5a7e9ca?vbadefaultcenterpage=1&amp;parentnodeid=3ef1b56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7233"/>
                <a:ext cx="11183112" cy="2131949"/>
              </a:xfrm>
              <a:prstGeom prst="rect">
                <a:avLst/>
              </a:prstGeom>
              <a:blipFill rotWithShape="1">
                <a:blip r:embed="rId3"/>
                <a:stretch>
                  <a:fillRect t="-8" r="1" b="-2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54_1#4c5a7e9ca.bracket?vbadefaultcenterpage=1&amp;parentnodeid=3ef1b5685&amp;vbapositionanswer=21&amp;vbahtmlprocessed=1"/>
          <p:cNvSpPr/>
          <p:nvPr/>
        </p:nvSpPr>
        <p:spPr>
          <a:xfrm>
            <a:off x="4054158" y="3523153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55_1#4c5a7e9ca.choices?vbadefaultcenterpage=1&amp;parentnodeid=3ef1b5685&amp;vbahtmlprocessed=1"/>
              <p:cNvSpPr/>
              <p:nvPr/>
            </p:nvSpPr>
            <p:spPr>
              <a:xfrm>
                <a:off x="502920" y="4011340"/>
                <a:ext cx="11183112" cy="125742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55_1#4c5a7e9ca.choices?vbadefaultcenterpage=1&amp;parentnodeid=3ef1b568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11340"/>
                <a:ext cx="11183112" cy="1257427"/>
              </a:xfrm>
              <a:prstGeom prst="rect">
                <a:avLst/>
              </a:prstGeom>
              <a:blipFill rotWithShape="1">
                <a:blip r:embed="rId4"/>
                <a:stretch>
                  <a:fillRect t="-4" r="1" b="-5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56_1#4c5a7e9ca?vbadefaultcenterpage=1&amp;parentnodeid=3ef1b5685&amp;vbahtmlprocessed=1"/>
              <p:cNvSpPr/>
              <p:nvPr/>
            </p:nvSpPr>
            <p:spPr>
              <a:xfrm>
                <a:off x="502920" y="2276330"/>
                <a:ext cx="11183112" cy="25933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，A正确；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对于B,因为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为互斥事件，所以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∩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，B正确；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对于C,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∪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，C不正确；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对于D,因为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是对立事件，故D正确.故选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56_1#4c5a7e9ca?vbadefaultcenterpage=1&amp;parentnodeid=3ef1b568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6330"/>
                <a:ext cx="11183112" cy="2593340"/>
              </a:xfrm>
              <a:prstGeom prst="rect">
                <a:avLst/>
              </a:prstGeom>
              <a:blipFill rotWithShape="1">
                <a:blip r:embed="rId3"/>
                <a:stretch>
                  <a:fillRect t="-19" r="1" b="-2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6c1840720?vbadefaultcenterpage=1&amp;parentnodeid=3ef1b568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548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6c1840720?vbadefaultcenterpage=1&amp;parentnodeid=3ef1b5685&amp;vbahtmlprocessed=1&amp;bbb=1&amp;hasbroken=1"/>
              <p:cNvSpPr/>
              <p:nvPr/>
            </p:nvSpPr>
            <p:spPr>
              <a:xfrm>
                <a:off x="502920" y="2481149"/>
                <a:ext cx="11183112" cy="26845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事件的关系运算策略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互斥事件是不可能同时发生的事件，但也可以同时不发生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进行事件的运算时，一是要紧扣运算的定义，二是要全面考虑同一条件下的试验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可能出现的全部结果，必要时可列出全部的试验结果进行分析，也可类比集合的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关系和运用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Venn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图分析事件.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6c1840720?vbadefaultcenterpage=1&amp;parentnodeid=3ef1b56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81149"/>
                <a:ext cx="11183112" cy="2684590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2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6388d5fc3?vbadefaultcenterpage=1&amp;parentnodeid=fc5b0de75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随机事件的频率与概率［师生共研］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1#db9f9c5a6?vbadefaultcenterpage=1&amp;parentnodeid=6388d5fc3&amp;vbahtmlprocessed=1&amp;bbb=1&amp;hasbroken=1"/>
              <p:cNvSpPr/>
              <p:nvPr/>
            </p:nvSpPr>
            <p:spPr>
              <a:xfrm>
                <a:off x="502920" y="1388362"/>
                <a:ext cx="11183112" cy="322922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上饶模拟）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某超市计划按月订购一种酸奶，每天的进货量相同，进货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成本为每瓶4元，售价为每瓶6元，未售出的酸奶降价处理，以每瓶2元的价格当天全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部处理完.根据往年的销售经验，每天的需求量与当天最高气温（单位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有关.如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果最高气温不低于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，需求量为500瓶；如果最高气温位于区间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[20,25)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需求量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为300瓶；如果最高气温低于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，需求量为200瓶.为了确定六月份的订购计划，统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计了前三年六月份各天的最高气温数据，得到下面的频数分布表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：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1#db9f9c5a6?vbadefaultcenterpage=1&amp;parentnodeid=6388d5fc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8362"/>
                <a:ext cx="11183112" cy="3229229"/>
              </a:xfrm>
              <a:prstGeom prst="rect">
                <a:avLst/>
              </a:prstGeom>
              <a:blipFill rotWithShape="1">
                <a:blip r:embed="rId3"/>
                <a:stretch>
                  <a:fillRect t="-8" r="-271" b="-19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QO_5_BD.57_2#db9f9c5a6?colgroup=5,4,4,4,4,4,4&amp;vbadefaultcenterpage=1&amp;parentnodeid=6388d5fc3&amp;vbahtmlprocessed=1"/>
              <p:cNvGraphicFramePr>
                <a:graphicFrameLocks noGrp="1"/>
              </p:cNvGraphicFramePr>
              <p:nvPr/>
            </p:nvGraphicFramePr>
            <p:xfrm>
              <a:off x="502920" y="4746848"/>
              <a:ext cx="11128248" cy="950976"/>
            </p:xfrm>
            <a:graphic>
              <a:graphicData uri="http://schemas.openxmlformats.org/drawingml/2006/table">
                <a:tbl>
                  <a:tblPr/>
                  <a:tblGrid>
                    <a:gridCol w="18013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55448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2894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最高气温/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℃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[10,15)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[15,20)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[20,25)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[25,30)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[30,35)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[35,40]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天数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36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7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QO_5_BD.57_2#db9f9c5a6?colgroup=5,4,4,4,4,4,4&amp;vbadefaultcenterpage=1&amp;parentnodeid=6388d5fc3&amp;vbahtmlprocessed=1"/>
              <p:cNvGraphicFramePr>
                <a:graphicFrameLocks noGrp="1"/>
              </p:cNvGraphicFramePr>
              <p:nvPr/>
            </p:nvGraphicFramePr>
            <p:xfrm>
              <a:off x="502920" y="4746848"/>
              <a:ext cx="11128248" cy="864299"/>
            </p:xfrm>
            <a:graphic>
              <a:graphicData uri="http://schemas.openxmlformats.org/drawingml/2006/table">
                <a:tbl>
                  <a:tblPr/>
                  <a:tblGrid>
                    <a:gridCol w="1801368"/>
                    <a:gridCol w="1554480"/>
                    <a:gridCol w="1554480"/>
                    <a:gridCol w="1554480"/>
                    <a:gridCol w="1554480"/>
                    <a:gridCol w="1554480"/>
                    <a:gridCol w="1554480"/>
                  </a:tblGrid>
                  <a:tr h="4749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天数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16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36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25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7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4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QO_5_BD.57_3#db9f9c5a6?vbadefaultcenterpage=1&amp;parentnodeid=6388d5fc3&amp;vbahtmlprocessed=1"/>
          <p:cNvSpPr/>
          <p:nvPr/>
        </p:nvSpPr>
        <p:spPr>
          <a:xfrm>
            <a:off x="502920" y="57501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以最高气温位于各区间的频率估计最高气温位于该区间的概率.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5_BD.57_4#db9f9c5a6?segpoint=1&amp;vbadefaultcenterpage=1&amp;parentnodeid=6388d5fc3&amp;vbahtmlprocessed=1"/>
          <p:cNvSpPr/>
          <p:nvPr/>
        </p:nvSpPr>
        <p:spPr>
          <a:xfrm>
            <a:off x="502920" y="2804491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（1）估计六月份这种酸奶一天的需求量不超过300瓶的概率；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7_5#db9f9c5a6?segpoint=1&amp;vbadefaultcenterpage=1&amp;parentnodeid=6388d5fc3&amp;vbahtmlprocessed=1&amp;bbb=1&amp;hasbroken=1"/>
              <p:cNvSpPr/>
              <p:nvPr/>
            </p:nvSpPr>
            <p:spPr>
              <a:xfrm>
                <a:off x="502920" y="3302839"/>
                <a:ext cx="11183112" cy="10386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（2）设六月份一天销售这种酸奶的利润为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（单位：元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），当六月份这种酸奶一天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的进货量为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450瓶时，写出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的所有可能值，并估计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大于零的概率.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7_5#db9f9c5a6?segpoint=1&amp;vbadefaultcenterpage=1&amp;parentnodeid=6388d5fc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02839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20" r="1" b="-5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c5df96fbc.fixed?vbadefaultcenterpage=1&amp;parentnodeid=c46a4bf44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基础课56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随机事件、频率与概率</a:t>
            </a:r>
            <a:endParaRPr lang="en-US" altLang="zh-CN" sz="4000" dirty="0"/>
          </a:p>
        </p:txBody>
      </p:sp>
      <p:pic>
        <p:nvPicPr>
          <p:cNvPr id="3" name="C_0#c5df96fbc?linknodeid=b9c5e6628&amp;catalogrefid=b9c5e6628&amp;parentnodeid=c46a4bf4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c5df96fbc?linknodeid=b9c5e6628&amp;catalogrefid=b9c5e6628&amp;parentnodeid=c46a4bf44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c5df96fbc?linknodeid=fc5b0de75&amp;catalogrefid=fc5b0de75&amp;parentnodeid=c46a4bf4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c5df96fbc?linknodeid=fc5b0de75&amp;catalogrefid=fc5b0de75&amp;parentnodeid=c46a4bf44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1#db9f9c5a6?vbadefaultcenterpage=1&amp;parentnodeid=6388d5fc3&amp;vbahtmlprocessed=1&amp;bbb=1&amp;hasbroken=1"/>
              <p:cNvSpPr/>
              <p:nvPr/>
            </p:nvSpPr>
            <p:spPr>
              <a:xfrm>
                <a:off x="502920" y="2663998"/>
                <a:ext cx="11183112" cy="181800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（1）当且仅当最高气温低于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时，这种酸奶一天的需求量不超过300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瓶，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由表中数据可知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，最高气温低于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的频率为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2+16+36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，所以这种酸奶一天的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需求量不超过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300瓶的概率的估计值为0.6.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1#db9f9c5a6?vbadefaultcenterpage=1&amp;parentnodeid=6388d5fc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3998"/>
                <a:ext cx="11183112" cy="1818005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-3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8_2#db9f9c5a6?vbadefaultcenterpage=1&amp;parentnodeid=6388d5fc3&amp;vbahtmlprocessed=1&amp;bbb=1&amp;hasbroken=1"/>
              <p:cNvSpPr/>
              <p:nvPr/>
            </p:nvSpPr>
            <p:spPr>
              <a:xfrm>
                <a:off x="502920" y="1252392"/>
                <a:ext cx="11183112" cy="456501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（2）当这种酸奶一天的进货量为450瓶时，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若最高气温低于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=200×6+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450−200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×2−450×4=−100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若最高气温位于区间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[20,25)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=300×6+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450−300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×2−450×4=300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若最高气温不低于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25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=450×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=900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故利润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的所有可能值为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，300，900.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当且仅当最高气温不低于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大于零，由表格数据知，最高气温不低于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的频率为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36+25+7+4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𝑌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大于零的概率的估计值为0.8.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8_2#db9f9c5a6?vbadefaultcenterpage=1&amp;parentnodeid=6388d5fc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52392"/>
                <a:ext cx="11183112" cy="4565015"/>
              </a:xfrm>
              <a:prstGeom prst="rect">
                <a:avLst/>
              </a:prstGeom>
              <a:blipFill rotWithShape="1">
                <a:blip r:embed="rId3"/>
                <a:stretch>
                  <a:fillRect t="-4" r="-3849" b="-1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a01bedfe8?vbadefaultcenterpage=1&amp;parentnodeid=6388d5fc3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51620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a01bedfe8?vbadefaultcenterpage=1&amp;parentnodeid=6388d5fc3&amp;vbahtmlprocessed=1"/>
          <p:cNvSpPr/>
          <p:nvPr/>
        </p:nvSpPr>
        <p:spPr>
          <a:xfrm>
            <a:off x="502920" y="3042489"/>
            <a:ext cx="11183112" cy="1587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计算简单随机事件的频率或概率的解题思路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计算所求随机事件出现的频数及总事件的频数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由频率公式得所求，用频率估计概率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c8ce149d4?vbadefaultcenterpage=1&amp;parentnodeid=6388d5fc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QM_6_BD.59_1#9bef37323?vbadefaultcenterpage=1&amp;parentnodeid=c8ce149d4&amp;vbahtmlprocessed=1"/>
          <p:cNvSpPr/>
          <p:nvPr/>
        </p:nvSpPr>
        <p:spPr>
          <a:xfrm>
            <a:off x="502920" y="14194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电影公司随机收集了电影的有关数据，经分类整理得到下表：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34" name="QM_6_BD.59_2#9bef37323?colgroup=5,4,4,4,4,4,4&amp;vbadefaultcenterpage=1&amp;parentnodeid=c8ce149d4&amp;vbahtmlprocessed=1"/>
          <p:cNvGraphicFramePr>
            <a:graphicFrameLocks noGrp="1"/>
          </p:cNvGraphicFramePr>
          <p:nvPr/>
        </p:nvGraphicFramePr>
        <p:xfrm>
          <a:off x="502920" y="2041748"/>
          <a:ext cx="11128248" cy="1426464"/>
        </p:xfrm>
        <a:graphic>
          <a:graphicData uri="http://schemas.openxmlformats.org/drawingml/2006/table">
            <a:tbl>
              <a:tblPr/>
              <a:tblGrid>
                <a:gridCol w="180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1165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电影类型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第一类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第二类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第三类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第四类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第五类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第六类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电影部数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140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50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300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200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800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510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16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好评率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0.4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0.2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0.15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0.25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0.2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0.1</a:t>
                      </a:r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QM_6_BD.59_3#9bef37323?vbadefaultcenterpage=1&amp;parentnodeid=c8ce149d4&amp;vbahtmlprocessed=1"/>
          <p:cNvSpPr/>
          <p:nvPr/>
        </p:nvSpPr>
        <p:spPr>
          <a:xfrm>
            <a:off x="502920" y="347684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好评率是指一类电影中获得好评的部数与该类电影的部数的比值.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QO_7_BD.60_1#610267f45?vbadefaultcenterpage=1&amp;parentnodeid=9bef37323&amp;vbahtmlprocessed=1"/>
          <p:cNvSpPr/>
          <p:nvPr/>
        </p:nvSpPr>
        <p:spPr>
          <a:xfrm>
            <a:off x="502920" y="4034759"/>
            <a:ext cx="11183112" cy="10388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从电影公司收集的电影中随机选取1部，求这部电影是获得好评的第四类电影的概率；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O_7_AS.61_1#610267f45?vbadefaultcenterpage=1&amp;parentnodeid=9bef37323&amp;vbahtmlprocessed=1&amp;bbb=1&amp;hasbroken=1"/>
              <p:cNvSpPr/>
              <p:nvPr/>
            </p:nvSpPr>
            <p:spPr>
              <a:xfrm>
                <a:off x="502920" y="5077048"/>
                <a:ext cx="11183112" cy="127019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由题意知，样本中电影的总部数是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140+50+300+200+800+510=2000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第四类电影中获得好评的电影部数是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200×0.25=50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.故所求概率为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=0.025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O_7_AS.61_1#610267f45?vbadefaultcenterpage=1&amp;parentnodeid=9bef3732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077048"/>
                <a:ext cx="11183112" cy="1270191"/>
              </a:xfrm>
              <a:prstGeom prst="rect">
                <a:avLst/>
              </a:prstGeom>
              <a:blipFill rotWithShape="1">
                <a:blip r:embed="rId4"/>
                <a:stretch>
                  <a:fillRect t="-18" r="-2793" b="-5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7_BD.62_1#9765670e4?vbadefaultcenterpage=1&amp;parentnodeid=9bef37323&amp;vbahtmlprocessed=1"/>
          <p:cNvSpPr/>
          <p:nvPr/>
        </p:nvSpPr>
        <p:spPr>
          <a:xfrm>
            <a:off x="502920" y="2115580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随机选取1部电影，估计这部电影没有获得好评的概率；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7_AS.63_1#9765670e4?vbadefaultcenterpage=1&amp;parentnodeid=9bef37323&amp;vbahtmlprocessed=1&amp;bbb=1&amp;hasbroken=1"/>
              <p:cNvSpPr/>
              <p:nvPr/>
            </p:nvSpPr>
            <p:spPr>
              <a:xfrm>
                <a:off x="502920" y="2669998"/>
                <a:ext cx="11183112" cy="236194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，样本中获得好评的电影部数是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140×0.4+50×0.2+300×0.15+200×0.25+800×0.2+510×0.1=56+10+45+50+160+51=372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故所求概率估计为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372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2000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=0.814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7_AS.63_1#9765670e4?vbadefaultcenterpage=1&amp;parentnodeid=9bef3732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9998"/>
                <a:ext cx="11183112" cy="2361946"/>
              </a:xfrm>
              <a:prstGeom prst="rect">
                <a:avLst/>
              </a:prstGeom>
              <a:blipFill rotWithShape="1">
                <a:blip r:embed="rId3"/>
                <a:stretch>
                  <a:fillRect t="-19" r="1" b="-2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7_BD.64_1#fcba9524b?vbadefaultcenterpage=1&amp;parentnodeid=9bef37323&amp;vbahtmlprocessed=1&amp;bbb=1&amp;hasbroken=1"/>
              <p:cNvSpPr/>
              <p:nvPr/>
            </p:nvSpPr>
            <p:spPr>
              <a:xfrm>
                <a:off x="502920" y="2228610"/>
                <a:ext cx="11183112" cy="21359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电影公司为增加投资回报，拟改变投资策略，这将导致不同类型电影的好评率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发生变化.假设表格中只有两类电影的好评率数据发生变化，那么哪类电影的好评率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增加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，哪类电影的好评率减少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0.1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可以使得获得好评的电影总部数与样本中的电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影总部数的比值达到最大（只需写出结论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）?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7_BD.64_1#fcba9524b?vbadefaultcenterpage=1&amp;parentnodeid=9bef37323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28610"/>
                <a:ext cx="11183112" cy="2135950"/>
              </a:xfrm>
              <a:prstGeom prst="rect">
                <a:avLst/>
              </a:prstGeom>
              <a:blipFill rotWithShape="1">
                <a:blip r:embed="rId3"/>
                <a:stretch>
                  <a:fillRect t="-18" r="-578" b="-2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O_7_AS.65_1#fcba9524b?vbadefaultcenterpage=1&amp;parentnodeid=9bef37323&amp;vbahtmlprocessed=1"/>
          <p:cNvSpPr/>
          <p:nvPr/>
        </p:nvSpPr>
        <p:spPr>
          <a:xfrm>
            <a:off x="502920" y="443136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增加第五类电影的好评率，减少第二类电影的好评率.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ee950825e?colgroup=2,5,15,5,5&amp;vbadefaultcenterpage=1&amp;parentnodeid=c5df96fb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96613"/>
              <a:ext cx="11137392" cy="4279392"/>
            </p:xfrm>
            <a:graphic>
              <a:graphicData uri="http://schemas.openxmlformats.org/drawingml/2006/table">
                <a:tbl>
                  <a:tblPr/>
                  <a:tblGrid>
                    <a:gridCol w="85953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79222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8828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0136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80136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618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随机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事件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的概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2022年全国乙卷（理）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2022年北京卷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18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2020年全国Ⅰ卷（文）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数据分析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分析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从近几年高考的情况来看，主要以解答题的形式出现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，往往和其他概率统计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知识综合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，属于中档题，预计2025年高考的命题情况变化不大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，在一轮复习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中要正确理解相关概念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，并会熟练计算相应数据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ee950825e?colgroup=2,5,15,5,5&amp;vbadefaultcenterpage=1&amp;parentnodeid=c5df96fbc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96613"/>
              <a:ext cx="11137392" cy="4158996"/>
            </p:xfrm>
            <a:graphic>
              <a:graphicData uri="http://schemas.openxmlformats.org/drawingml/2006/table">
                <a:tbl>
                  <a:tblPr/>
                  <a:tblGrid>
                    <a:gridCol w="859536"/>
                    <a:gridCol w="1792224"/>
                    <a:gridCol w="4882896"/>
                    <a:gridCol w="1801368"/>
                    <a:gridCol w="1801368"/>
                  </a:tblGrid>
                  <a:tr h="904621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</a:t>
                          </a:r>
                          <a:endParaRPr lang="en-US" altLang="zh-CN" sz="2400" b="1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89992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随机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事件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的概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率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数据分析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从近几年高考的情况来看，主要以解答题的形式出现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，往往和其他概率统计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知识综合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，属于中档题，预计2025年高考的命题情况变化不大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，在一轮复习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中要正确理解相关概念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，并会熟练计算相应数据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9c5e6628.fixed?vbadefaultcenterpage=1&amp;parentnodeid=c5df96fbc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b9c5e6628.fixed?vbadefaultcenterpage=1&amp;parentnodeid=c5df96fb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5918a9d4?vbadefaultcenterpage=1&amp;parentnodeid=b9c5e662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6ae06803c?segpoint=1&amp;vbadefaultcenterpage=1&amp;parentnodeid=65918a9d4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一、样本空间和随机事件</a:t>
            </a:r>
            <a:endParaRPr lang="en-US" altLang="zh-CN" sz="2600" dirty="0"/>
          </a:p>
        </p:txBody>
      </p:sp>
      <p:sp>
        <p:nvSpPr>
          <p:cNvPr id="4" name="P_6_BD#18c1e429e?segpoint=1&amp;vbadefaultcenterpage=1&amp;parentnodeid=6ae06803c&amp;vbahtmlprocessed=1"/>
          <p:cNvSpPr/>
          <p:nvPr/>
        </p:nvSpPr>
        <p:spPr>
          <a:xfrm>
            <a:off x="502920" y="201347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样本点和有限样本空间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BD#18c1e429e?segpoint=1&amp;vbadefaultcenterpage=1&amp;parentnodeid=6ae06803c&amp;vbahtmlprocessed=1&amp;bbb=1&amp;hasbroken=1"/>
              <p:cNvSpPr/>
              <p:nvPr/>
            </p:nvSpPr>
            <p:spPr>
              <a:xfrm>
                <a:off x="502920" y="2511648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（1）样本点：随机试验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的每个可能的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称为样本点，常用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𝜔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表示.全体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样本点的集合称为试验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的样本空间，常用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（2）有限样本空间：如果一个随机试验有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个可能结果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则称样本空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𝜔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}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为有限样本空间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P_6_BD#18c1e429e?segpoint=1&amp;vbadefaultcenterpage=1&amp;parentnodeid=6ae06803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1648"/>
                <a:ext cx="11183112" cy="2131949"/>
              </a:xfrm>
              <a:prstGeom prst="rect">
                <a:avLst/>
              </a:prstGeom>
              <a:blipFill rotWithShape="1">
                <a:blip r:embed="rId4"/>
                <a:stretch>
                  <a:fillRect t="-10" r="-510" b="-29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_6_AN.1_1#18c1e429e.blank?vbadefaultcenterpage=1&amp;parentnodeid=6ae06803c&amp;vbapositionanswer=1&amp;vbahtmlprocessed=1&amp;bbb=1"/>
          <p:cNvSpPr/>
          <p:nvPr/>
        </p:nvSpPr>
        <p:spPr>
          <a:xfrm>
            <a:off x="6090158" y="2473548"/>
            <a:ext cx="14398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基本结果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6_BD#18c1e429e?segpoint=1&amp;vbadefaultcenterpage=1&amp;parentnodeid=6ae06803c&amp;vbahtmlprocessed=1"/>
              <p:cNvSpPr/>
              <p:nvPr/>
            </p:nvSpPr>
            <p:spPr>
              <a:xfrm>
                <a:off x="502920" y="2505025"/>
                <a:ext cx="11183112" cy="21359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随机事件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（1）定义：将样本空间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Ω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的②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称为随机事件，简称事件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（2）表示：一般用大写字母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（3）随机事件的极端情形：必然事件、不可能事件.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6_BD#18c1e429e?segpoint=1&amp;vbadefaultcenterpage=1&amp;parentnodeid=6ae06803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5025"/>
                <a:ext cx="11183112" cy="2135950"/>
              </a:xfrm>
              <a:prstGeom prst="rect">
                <a:avLst/>
              </a:prstGeom>
              <a:blipFill rotWithShape="1">
                <a:blip r:embed="rId3"/>
                <a:stretch>
                  <a:fillRect t="-27" r="1" b="-2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_6_AN.2_1#18c1e429e.blank?vbadefaultcenterpage=1&amp;parentnodeid=6ae06803c&amp;vbapositionanswer=2&amp;vbahtmlprocessed=1"/>
          <p:cNvSpPr/>
          <p:nvPr/>
        </p:nvSpPr>
        <p:spPr>
          <a:xfrm>
            <a:off x="4722495" y="3015565"/>
            <a:ext cx="830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子集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a21d73eb1?segpoint=1&amp;vbadefaultcenterpage=1&amp;parentnodeid=65918a9d4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二、两个事件的关系和运算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9ccfd21f2?colgroup=9,12,12&amp;vbadefaultcenterpage=1&amp;parentnodeid=a21d73eb1&amp;vbahtmlprocessed=1&amp;bbb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3328416"/>
            </p:xfrm>
            <a:graphic>
              <a:graphicData uri="http://schemas.openxmlformats.org/drawingml/2006/table">
                <a:tbl>
                  <a:tblPr/>
                  <a:tblGrid>
                    <a:gridCol w="31912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776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776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含义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包含关系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A发生导致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发生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相等关系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⊇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并事件（和事件）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至少一个发生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∪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+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交事件（积事件）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同时发生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互斥（互不相容）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不能同时发生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∩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=⌀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互为对立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有且仅有一个发生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⑤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𝐴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∪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𝐵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Ω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9ccfd21f2?colgroup=9,12,12&amp;vbadefaultcenterpage=1&amp;parentnodeid=a21d73eb1&amp;vbahtmlprocessed=1&amp;bbb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3047492"/>
            </p:xfrm>
            <a:graphic>
              <a:graphicData uri="http://schemas.openxmlformats.org/drawingml/2006/table">
                <a:tbl>
                  <a:tblPr/>
                  <a:tblGrid>
                    <a:gridCol w="3191256"/>
                    <a:gridCol w="3977640"/>
                    <a:gridCol w="3977640"/>
                  </a:tblGrid>
                  <a:tr h="435356"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50000"/>
                            </a:lnSpc>
                          </a:pP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含义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符号表示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包含关系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③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相等关系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④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并事件（和事件）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交事件（积事件）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互斥（互不相容）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互为对立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3_1#9ccfd21f2.blank?vbadefaultcenterpage=1&amp;parentnodeid=a21d73eb1&amp;vbapositionanswer=3&amp;vbahtmlprocessed=1"/>
              <p:cNvSpPr/>
              <p:nvPr/>
            </p:nvSpPr>
            <p:spPr>
              <a:xfrm>
                <a:off x="8112116" y="1976787"/>
                <a:ext cx="95675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3_1#9ccfd21f2.blank?vbadefaultcenterpage=1&amp;parentnodeid=a21d73eb1&amp;vbapositionanswer=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116" y="1976787"/>
                <a:ext cx="956755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65" t="-9" r="46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4_1#9ccfd21f2.blank?vbadefaultcenterpage=1&amp;parentnodeid=a21d73eb1&amp;vbapositionanswer=4&amp;vbahtmlprocessed=1"/>
              <p:cNvSpPr/>
              <p:nvPr/>
            </p:nvSpPr>
            <p:spPr>
              <a:xfrm>
                <a:off x="8112116" y="2463578"/>
                <a:ext cx="95675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4_1#9ccfd21f2.blank?vbadefaultcenterpage=1&amp;parentnodeid=a21d73eb1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116" y="2463578"/>
                <a:ext cx="956755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65" t="-116" r="46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5_1#9ccfd21f2.blank?vbadefaultcenterpage=1&amp;parentnodeid=a21d73eb1&amp;vbapositionanswer=5&amp;vbahtmlprocessed=1"/>
              <p:cNvSpPr/>
              <p:nvPr/>
            </p:nvSpPr>
            <p:spPr>
              <a:xfrm>
                <a:off x="8086716" y="4298220"/>
                <a:ext cx="1463739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∩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5_1#9ccfd21f2.blank?vbadefaultcenterpage=1&amp;parentnodeid=a21d73eb1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6716" y="4298220"/>
                <a:ext cx="1463739" cy="355600"/>
              </a:xfrm>
              <a:prstGeom prst="rect">
                <a:avLst/>
              </a:prstGeom>
              <a:blipFill rotWithShape="1">
                <a:blip r:embed="rId6"/>
                <a:stretch>
                  <a:fillRect l="-43" t="-152" r="4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9f1218352?vbadefaultcenterpage=1&amp;parentnodeid=65918a9d4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三、频率与概率</a:t>
            </a:r>
            <a:endParaRPr lang="en-US" altLang="zh-CN" sz="2600" dirty="0"/>
          </a:p>
        </p:txBody>
      </p:sp>
      <p:sp>
        <p:nvSpPr>
          <p:cNvPr id="3" name="P_6_BD#b79507bc0?segpoint=1&amp;vbadefaultcenterpage=1&amp;parentnodeid=9f1218352&amp;vbahtmlprocessed=1"/>
          <p:cNvSpPr/>
          <p:nvPr/>
        </p:nvSpPr>
        <p:spPr>
          <a:xfrm>
            <a:off x="502920" y="135307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频率的稳定性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BD#b79507bc0?segpoint=1&amp;vbadefaultcenterpage=1&amp;parentnodeid=9f1218352&amp;vbahtmlprocessed=1&amp;bbb=1&amp;hasbroken=1"/>
              <p:cNvSpPr/>
              <p:nvPr/>
            </p:nvSpPr>
            <p:spPr>
              <a:xfrm>
                <a:off x="502920" y="1851248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一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般地，随着试验次数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的增大，频率偏离概率的幅度会缩小，即事件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发生的频率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会逐渐⑥</a:t>
                </a:r>
                <a:r>
                  <a:rPr lang="en-US" altLang="zh-CN" sz="2400" i="0" spc="-1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spc="-10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事件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发生的概率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1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，我们称频率的这个性质为频率的稳定性.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4" name="P_6_BD#b79507bc0?segpoint=1&amp;vbadefaultcenterpage=1&amp;parentnodeid=9f121835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51248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22" r="-538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BD#b79507bc0?segpoint=1&amp;vbadefaultcenterpage=1&amp;parentnodeid=9f1218352&amp;vbahtmlprocessed=1"/>
              <p:cNvSpPr/>
              <p:nvPr/>
            </p:nvSpPr>
            <p:spPr>
              <a:xfrm>
                <a:off x="502920" y="2948591"/>
                <a:ext cx="11183112" cy="4900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频率稳定性的作用：可以用频率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估计概率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P_6_BD#b79507bc0?segpoint=1&amp;vbadefaultcenterpage=1&amp;parentnodeid=9f121835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8591"/>
                <a:ext cx="11183112" cy="490030"/>
              </a:xfrm>
              <a:prstGeom prst="rect">
                <a:avLst/>
              </a:prstGeom>
              <a:blipFill rotWithShape="1">
                <a:blip r:embed="rId4"/>
                <a:stretch>
                  <a:fillRect t="-58" r="1" b="-11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_6_AN.6_1#b79507bc0.blank?vbadefaultcenterpage=1&amp;parentnodeid=9f1218352&amp;vbapositionanswer=6&amp;vbahtmlprocessed=1"/>
          <p:cNvSpPr/>
          <p:nvPr/>
        </p:nvSpPr>
        <p:spPr>
          <a:xfrm>
            <a:off x="2381377" y="2361788"/>
            <a:ext cx="1084263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spc="-10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稳定于</a:t>
            </a:r>
            <a:endParaRPr lang="en-US" altLang="zh-CN" sz="2400" spc="-1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1319</Words>
  <Application>Microsoft Office PowerPoint</Application>
  <PresentationFormat>宽屏</PresentationFormat>
  <Paragraphs>289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6</cp:revision>
  <dcterms:created xsi:type="dcterms:W3CDTF">2023-12-21T11:26:00Z</dcterms:created>
  <dcterms:modified xsi:type="dcterms:W3CDTF">2024-01-18T08:39:29Z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3983DFA1D5704F55806CCD4F5CF48F03_12</vt:lpwstr>
  </property>
  <property fmtid="{D5CDD505-2E9C-101B-9397-08002B2CF9AE}" pid="3" name="KSOProductBuildVer">
    <vt:lpwstr>2052-12.1.0.15990</vt:lpwstr>
  </property>
</Properties>
</file>