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12192000"/>
  <p:custDataLst>
    <p:tags r:id="rId39"/>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7" d="100"/>
          <a:sy n="87" d="100"/>
        </p:scale>
        <p:origin x="49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df=fc462717e">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基础课57 古典概型及概率的基本性质</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910F68C8-AD9D-4C3D-B1E3-AB644D9F6AD3}"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内容#df=fc462717e">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基础课57 古典概型及概率的基本性质</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C90E0ABE-5C3C-4A72-8C0A-7EB0A7399666}"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内容#df=fc462717e">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基础课57 古典概型及概率的基本性质</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75A4636F-0146-4881-A8F8-0987C157083F}"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容#df=fc462717e">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基础课57 古典概型及概率的基本性质</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AD72D033-C03E-41DA-9B5B-F6BCBBD1C4E4}"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xin?subject=math#pid=657fab7460819df2225b41b1#tid=65825cdc41cd2100092eea0c#sourcefr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
        <p:nvSpPr>
          <p:cNvPr id="3" name="MasterShapeName"/>
          <p:cNvSpPr/>
          <p:nvPr/>
        </p:nvSpPr>
        <p:spPr>
          <a:xfrm>
            <a:off x="5577840" y="5907024"/>
            <a:ext cx="1801368" cy="859536"/>
          </a:xfrm>
          <a:prstGeom prst="rect">
            <a:avLst/>
          </a:prstGeom>
          <a:noFill/>
        </p:spPr>
        <p:txBody>
          <a:bodyPr wrap="square" lIns="0" tIns="0" rIns="0" bIns="0" rtlCol="0" anchor="ctr"/>
          <a:lstStyle/>
          <a:p>
            <a:pPr algn="ctr"/>
            <a:r>
              <a:rPr lang="en-US" sz="5200" b="1" i="0" dirty="0">
                <a:solidFill>
                  <a:srgbClr val="42ADE2"/>
                </a:solidFill>
                <a:latin typeface="Times New Roman" panose="02020603050405020304" pitchFamily="34" charset="0"/>
                <a:ea typeface="微软雅黑" panose="020B0503020204020204" pitchFamily="34" charset="-122"/>
                <a:cs typeface="Times New Roman" panose="02020603050405020304" pitchFamily="34" charset="-120"/>
              </a:rPr>
              <a:t>数 学</a:t>
            </a:r>
            <a:endParaRPr lang="en-US" sz="5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a:lstStyle/>
          <a:p>
            <a:endParaRPr lang="zh-CN" altLang="en-US"/>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078036F2-00C0-4867-8737-7CC45A3514D9}"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ck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内容#df=fc462717e">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基础课57 古典概型及概率的基本性质</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2C9A8969-77BA-4181-8599-785D2653FEF4}"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t>
            </a:fld>
            <a:endParaRPr lang="en-US" sz="15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9.xml"/><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slide" Target="slide14.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dfd5dad5e?vbadefaultcenterpage=1&amp;parentnodeid=d2fc84834&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题组2</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走进教材</a:t>
            </a:r>
            <a:endParaRPr lang="en-US" altLang="zh-CN" sz="2600" dirty="0"/>
          </a:p>
        </p:txBody>
      </p:sp>
      <mc:AlternateContent xmlns:mc="http://schemas.openxmlformats.org/markup-compatibility/2006" xmlns:a14="http://schemas.microsoft.com/office/drawing/2010/main">
        <mc:Choice Requires="a14">
          <p:sp>
            <p:nvSpPr>
              <p:cNvPr id="3" name="QB_6_BD.18_1#df91c4097?vbadefaultcenterpage=1&amp;parentnodeid=dfd5dad5e&amp;vbahtmlprocessed=1&amp;bbb=1&amp;hasbroken=1"/>
              <p:cNvSpPr/>
              <p:nvPr/>
            </p:nvSpPr>
            <p:spPr>
              <a:xfrm>
                <a:off x="502920" y="1348391"/>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（双空题）（人教A版必修②P242 </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练习T1改编）已知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=0.5</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，如</a:t>
                </a: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果</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，那么</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𝐴𝐵</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B_6_BD.18_1#df91c4097?vbadefaultcenterpage=1&amp;parentnodeid=dfd5dad5e&amp;vbahtmlprocessed=1&amp;bbb=1&amp;hasbroken=1"/>
              <p:cNvSpPr>
                <a:spLocks noRot="1" noChangeAspect="1" noMove="1" noResize="1" noEditPoints="1" noAdjustHandles="1" noChangeArrowheads="1" noChangeShapeType="1" noTextEdit="1"/>
              </p:cNvSpPr>
              <p:nvPr/>
            </p:nvSpPr>
            <p:spPr>
              <a:xfrm>
                <a:off x="502920" y="1348391"/>
                <a:ext cx="11183112" cy="1034669"/>
              </a:xfrm>
              <a:prstGeom prst="rect">
                <a:avLst/>
              </a:prstGeom>
              <a:blipFill rotWithShape="1">
                <a:blip r:embed="rId3"/>
                <a:stretch>
                  <a:fillRect t="-28" r="1" b="-6024"/>
                </a:stretch>
              </a:blipFill>
            </p:spPr>
            <p:txBody>
              <a:bodyPr/>
              <a:lstStyle/>
              <a:p>
                <a:r>
                  <a:rPr lang="zh-CN" altLang="en-US">
                    <a:noFill/>
                  </a:rPr>
                  <a:t> </a:t>
                </a:r>
              </a:p>
            </p:txBody>
          </p:sp>
        </mc:Fallback>
      </mc:AlternateContent>
      <p:sp>
        <p:nvSpPr>
          <p:cNvPr id="4" name="QB_6_AN.19_1#df91c4097.blank?vbadefaultcenterpage=1&amp;parentnodeid=dfd5dad5e&amp;vbapositionanswer=9&amp;vbahtmlprocessed=1"/>
          <p:cNvSpPr/>
          <p:nvPr/>
        </p:nvSpPr>
        <p:spPr>
          <a:xfrm>
            <a:off x="4045331" y="1858931"/>
            <a:ext cx="601663" cy="47860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0.5</a:t>
            </a:r>
            <a:endParaRPr lang="en-US" altLang="zh-CN" sz="2400" dirty="0"/>
          </a:p>
        </p:txBody>
      </p:sp>
      <p:sp>
        <p:nvSpPr>
          <p:cNvPr id="5" name="QB_6_AN.20_1#df91c4097.blank?vbadefaultcenterpage=1&amp;parentnodeid=dfd5dad5e&amp;vbapositionanswer=10&amp;vbahtmlprocessed=1"/>
          <p:cNvSpPr/>
          <p:nvPr/>
        </p:nvSpPr>
        <p:spPr>
          <a:xfrm>
            <a:off x="6122607" y="1858931"/>
            <a:ext cx="601663" cy="47860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0.3</a:t>
            </a:r>
            <a:endParaRPr lang="en-US" altLang="zh-CN" sz="2400" dirty="0"/>
          </a:p>
        </p:txBody>
      </p:sp>
      <mc:AlternateContent xmlns:mc="http://schemas.openxmlformats.org/markup-compatibility/2006" xmlns:a14="http://schemas.microsoft.com/office/drawing/2010/main">
        <mc:Choice Requires="a14">
          <p:sp>
            <p:nvSpPr>
              <p:cNvPr id="6" name="QB_6_AS.21_1#df91c4097?vbadefaultcenterpage=1&amp;parentnodeid=dfd5dad5e&amp;vbahtmlprocessed=1&amp;bbb=1&amp;hasbroken=1"/>
              <p:cNvSpPr/>
              <p:nvPr/>
            </p:nvSpPr>
            <p:spPr>
              <a:xfrm>
                <a:off x="502920" y="2384648"/>
                <a:ext cx="11183112" cy="103867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如果</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,那么</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,那么</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=0.5</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𝐴𝐵</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6" name="QB_6_AS.21_1#df91c4097?vbadefaultcenterpage=1&amp;parentnodeid=dfd5dad5e&amp;vbahtmlprocessed=1&amp;bbb=1&amp;hasbroken=1"/>
              <p:cNvSpPr>
                <a:spLocks noRot="1" noChangeAspect="1" noMove="1" noResize="1" noEditPoints="1" noAdjustHandles="1" noChangeArrowheads="1" noChangeShapeType="1" noTextEdit="1"/>
              </p:cNvSpPr>
              <p:nvPr/>
            </p:nvSpPr>
            <p:spPr>
              <a:xfrm>
                <a:off x="502920" y="2384648"/>
                <a:ext cx="11183112" cy="1038670"/>
              </a:xfrm>
              <a:prstGeom prst="rect">
                <a:avLst/>
              </a:prstGeom>
              <a:blipFill rotWithShape="1">
                <a:blip r:embed="rId4"/>
                <a:stretch>
                  <a:fillRect t="-21" r="1" b="-562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bg/>
                                          </p:spTgt>
                                        </p:tgtEl>
                                        <p:attrNameLst>
                                          <p:attrName>style.visibility</p:attrName>
                                        </p:attrNameLst>
                                      </p:cBhvr>
                                      <p:to>
                                        <p:strVal val="visible"/>
                                      </p:to>
                                    </p:set>
                                    <p:animEffect transition="in" filter="wipe(left)">
                                      <p:cBhvr>
                                        <p:cTn id="23" dur="500"/>
                                        <p:tgtEl>
                                          <p:spTgt spid="6">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ipe(left)">
                                      <p:cBhvr>
                                        <p:cTn id="26" dur="500"/>
                                        <p:tgtEl>
                                          <p:spTgt spid="6">
                                            <p:txEl>
                                              <p:pRg st="0" end="0"/>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wipe(left)">
                                      <p:cBhvr>
                                        <p:cTn id="29"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P spid="6"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BD.22_1#75f99c987?vbadefaultcenterpage=1&amp;parentnodeid=dfd5dad5e&amp;vbahtmlprocessed=1&amp;bbb=1&amp;hasbroken=1"/>
              <p:cNvSpPr/>
              <p:nvPr/>
            </p:nvSpPr>
            <p:spPr>
              <a:xfrm>
                <a:off x="502920" y="1685907"/>
                <a:ext cx="11183112" cy="322922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（多选题）（人教A版必修②P236</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例9改编）一个袋子中有大小和质地均相同的3</a:t>
                </a: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个小球，分别标有数字1，2，3，现分别用三种方案进行摸球游戏.方案一：任意摸</a:t>
                </a: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出一个球并选择该球；方案二：先后有放回地摸出两个球，若第二次摸出的球的号</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码比第一次大，则选择第二次摸出的球，否则选择第一次摸出的球；方案三：同时</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摸出两个球，选择其中号码较大的球.记三种方案选到2号球的概率分别为</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6_BD.22_1#75f99c987?vbadefaultcenterpage=1&amp;parentnodeid=dfd5dad5e&amp;vbahtmlprocessed=1&amp;bbb=1&amp;hasbroken=1"/>
              <p:cNvSpPr>
                <a:spLocks noRot="1" noChangeAspect="1" noMove="1" noResize="1" noEditPoints="1" noAdjustHandles="1" noChangeArrowheads="1" noChangeShapeType="1" noTextEdit="1"/>
              </p:cNvSpPr>
              <p:nvPr/>
            </p:nvSpPr>
            <p:spPr>
              <a:xfrm>
                <a:off x="502920" y="1685907"/>
                <a:ext cx="11183112" cy="3229229"/>
              </a:xfrm>
              <a:prstGeom prst="rect">
                <a:avLst/>
              </a:prstGeom>
              <a:blipFill rotWithShape="1">
                <a:blip r:embed="rId3"/>
                <a:stretch>
                  <a:fillRect t="-19" r="1" b="-1920"/>
                </a:stretch>
              </a:blipFill>
            </p:spPr>
            <p:txBody>
              <a:bodyPr/>
              <a:lstStyle/>
              <a:p>
                <a:r>
                  <a:rPr lang="zh-CN" altLang="en-US">
                    <a:noFill/>
                  </a:rPr>
                  <a:t> </a:t>
                </a:r>
              </a:p>
            </p:txBody>
          </p:sp>
        </mc:Fallback>
      </mc:AlternateContent>
      <p:sp>
        <p:nvSpPr>
          <p:cNvPr id="3" name="QC_6_AN.23_1#75f99c987.bracket?vbadefaultcenterpage=1&amp;parentnodeid=dfd5dad5e&amp;vbapositionanswer=11&amp;vbahtmlprocessed=1"/>
          <p:cNvSpPr/>
          <p:nvPr/>
        </p:nvSpPr>
        <p:spPr>
          <a:xfrm>
            <a:off x="1727391" y="4429108"/>
            <a:ext cx="661988"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CD</a:t>
            </a:r>
            <a:endParaRPr lang="en-US" altLang="zh-CN" sz="2400" dirty="0"/>
          </a:p>
        </p:txBody>
      </p:sp>
      <mc:AlternateContent xmlns:mc="http://schemas.openxmlformats.org/markup-compatibility/2006" xmlns:a14="http://schemas.microsoft.com/office/drawing/2010/main">
        <mc:Choice Requires="a14">
          <p:sp>
            <p:nvSpPr>
              <p:cNvPr id="4" name="QC_6_BD.24_1#75f99c987.choices?vbadefaultcenterpage=1&amp;parentnodeid=dfd5dad5e&amp;vbahtmlprocessed=1"/>
              <p:cNvSpPr/>
              <p:nvPr/>
            </p:nvSpPr>
            <p:spPr>
              <a:xfrm>
                <a:off x="502920" y="4980858"/>
                <a:ext cx="11183112" cy="479235"/>
              </a:xfrm>
              <a:prstGeom prst="rect">
                <a:avLst/>
              </a:prstGeom>
              <a:noFill/>
            </p:spPr>
            <p:txBody>
              <a:bodyPr wrap="square" lIns="0" tIns="0" rIns="0" bIns="0" rtlCol="0" anchor="t"/>
              <a:lstStyle/>
              <a:p>
                <a:pPr latinLnBrk="1">
                  <a:lnSpc>
                    <a:spcPct val="150000"/>
                  </a:lnSpc>
                  <a:tabLst>
                    <a:tab pos="2858770" algn="l"/>
                    <a:tab pos="5692775" algn="l"/>
                    <a:tab pos="853948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b>
                    </m:sSub>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b>
                    </m:sSub>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4" name="QC_6_BD.24_1#75f99c987.choices?vbadefaultcenterpage=1&amp;parentnodeid=dfd5dad5e&amp;vbahtmlprocessed=1"/>
              <p:cNvSpPr>
                <a:spLocks noRot="1" noChangeAspect="1" noMove="1" noResize="1" noEditPoints="1" noAdjustHandles="1" noChangeArrowheads="1" noChangeShapeType="1" noTextEdit="1"/>
              </p:cNvSpPr>
              <p:nvPr/>
            </p:nvSpPr>
            <p:spPr>
              <a:xfrm>
                <a:off x="502920" y="4980858"/>
                <a:ext cx="11183112" cy="479235"/>
              </a:xfrm>
              <a:prstGeom prst="rect">
                <a:avLst/>
              </a:prstGeom>
              <a:blipFill rotWithShape="1">
                <a:blip r:embed="rId4"/>
                <a:stretch>
                  <a:fillRect t="-115" r="1" b="-14367"/>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AS.25_1#75f99c987?vbadefaultcenterpage=1&amp;parentnodeid=dfd5dad5e&amp;vbahtmlprocessed=1&amp;bbb=1&amp;hasbroken=1"/>
              <p:cNvSpPr/>
              <p:nvPr/>
            </p:nvSpPr>
            <p:spPr>
              <a:xfrm>
                <a:off x="502920" y="1612405"/>
                <a:ext cx="11183112" cy="3921189"/>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方案一：易得“选到2号球”的概率</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.方案二</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：先后有放回地摸出两个球的</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基本事件有</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，共9个，其中“选到</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2号</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球</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”的基本事件有</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，共3个，所以“选到2号球”的概率</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.方案</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三</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：同时摸出两个球的基本事件有</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，共3个，其中“选到2号球</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”的基本</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事件有</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，共1个，所以“选到2号球”的概率</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，故A，B</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错误，</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，D正确.故选</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CD</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6_AS.25_1#75f99c987?vbadefaultcenterpage=1&amp;parentnodeid=dfd5dad5e&amp;vbahtmlprocessed=1&amp;bbb=1&amp;hasbroken=1"/>
              <p:cNvSpPr>
                <a:spLocks noRot="1" noChangeAspect="1" noMove="1" noResize="1" noEditPoints="1" noAdjustHandles="1" noChangeArrowheads="1" noChangeShapeType="1" noTextEdit="1"/>
              </p:cNvSpPr>
              <p:nvPr/>
            </p:nvSpPr>
            <p:spPr>
              <a:xfrm>
                <a:off x="502920" y="1612405"/>
                <a:ext cx="11183112" cy="3921189"/>
              </a:xfrm>
              <a:prstGeom prst="rect">
                <a:avLst/>
              </a:prstGeom>
              <a:blipFill rotWithShape="1">
                <a:blip r:embed="rId3"/>
                <a:stretch>
                  <a:fillRect t="-4" r="-2338" b="-197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c6f6ec78e?vbadefaultcenterpage=1&amp;parentnodeid=d2fc84834&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题组3</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走向高考</a:t>
            </a:r>
            <a:endParaRPr lang="en-US" altLang="zh-CN" sz="2600" dirty="0"/>
          </a:p>
        </p:txBody>
      </p:sp>
      <p:sp>
        <p:nvSpPr>
          <p:cNvPr id="3" name="QC_6_BD.26_1#a3840d02d?vbadefaultcenterpage=1&amp;parentnodeid=c6f6ec78e&amp;vbahtmlprocessed=1&amp;bbb=1&amp;hasbroken=1"/>
          <p:cNvSpPr/>
          <p:nvPr/>
        </p:nvSpPr>
        <p:spPr>
          <a:xfrm>
            <a:off x="502920" y="1348391"/>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5.</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 </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全国甲卷）</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某校文艺部有4名学生，其中高一、高二年级各2名.若从这4名</a:t>
            </a: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学生中随机选2名组织校文艺汇演，则这2名学生来自不同年级的概率为(</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4" name="QC_6_AN.27_1#a3840d02d.bracket?vbadefaultcenterpage=1&amp;parentnodeid=c6f6ec78e&amp;vbapositionanswer=12&amp;vbahtmlprocessed=1"/>
          <p:cNvSpPr/>
          <p:nvPr/>
        </p:nvSpPr>
        <p:spPr>
          <a:xfrm>
            <a:off x="10218420" y="1897031"/>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a:t>
            </a:r>
            <a:endParaRPr lang="en-US" altLang="zh-CN" sz="2400" dirty="0"/>
          </a:p>
        </p:txBody>
      </p:sp>
      <mc:AlternateContent xmlns:mc="http://schemas.openxmlformats.org/markup-compatibility/2006" xmlns:a14="http://schemas.microsoft.com/office/drawing/2010/main">
        <mc:Choice Requires="a14">
          <p:sp>
            <p:nvSpPr>
              <p:cNvPr id="5" name="QC_6_BD.28_1#a3840d02d.choices?vbadefaultcenterpage=1&amp;parentnodeid=c6f6ec78e&amp;vbahtmlprocessed=1"/>
              <p:cNvSpPr/>
              <p:nvPr/>
            </p:nvSpPr>
            <p:spPr>
              <a:xfrm>
                <a:off x="502920" y="2384648"/>
                <a:ext cx="11183112" cy="713804"/>
              </a:xfrm>
              <a:prstGeom prst="rect">
                <a:avLst/>
              </a:prstGeom>
              <a:noFill/>
            </p:spPr>
            <p:txBody>
              <a:bodyPr wrap="square" lIns="0" tIns="0" rIns="0" bIns="0" rtlCol="0" anchor="t"/>
              <a:lstStyle/>
              <a:p>
                <a:pPr latinLnBrk="1">
                  <a:lnSpc>
                    <a:spcPct val="150000"/>
                  </a:lnSpc>
                  <a:tabLst>
                    <a:tab pos="2861945" algn="l"/>
                    <a:tab pos="5699125" algn="l"/>
                    <a:tab pos="85363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5" name="QC_6_BD.28_1#a3840d02d.choices?vbadefaultcenterpage=1&amp;parentnodeid=c6f6ec78e&amp;vbahtmlprocessed=1"/>
              <p:cNvSpPr>
                <a:spLocks noRot="1" noChangeAspect="1" noMove="1" noResize="1" noEditPoints="1" noAdjustHandles="1" noChangeArrowheads="1" noChangeShapeType="1" noTextEdit="1"/>
              </p:cNvSpPr>
              <p:nvPr/>
            </p:nvSpPr>
            <p:spPr>
              <a:xfrm>
                <a:off x="502920" y="2384648"/>
                <a:ext cx="11183112" cy="713804"/>
              </a:xfrm>
              <a:prstGeom prst="rect">
                <a:avLst/>
              </a:prstGeom>
              <a:blipFill rotWithShape="1">
                <a:blip r:embed="rId3"/>
                <a:stretch>
                  <a:fillRect t="-31" r="1" b="-98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C_6_AS.29_1#a3840d02d?vbadefaultcenterpage=1&amp;parentnodeid=c6f6ec78e&amp;vbahtmlprocessed=1&amp;bbb=1&amp;hasbroken=1"/>
              <p:cNvSpPr/>
              <p:nvPr/>
            </p:nvSpPr>
            <p:spPr>
              <a:xfrm>
                <a:off x="502920" y="3108548"/>
                <a:ext cx="11183112" cy="1823847"/>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依题意，从这4名学生中随机选2名组织校文艺汇演，总的基本事件有</a:t>
                </a:r>
                <a14:m>
                  <m:oMath xmlns:m="http://schemas.openxmlformats.org/officeDocument/2006/math">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个），其中这2名学生来自不同年级的基本事件有</a:t>
                </a:r>
                <a14:m>
                  <m:oMath xmlns:m="http://schemas.openxmlformats.org/officeDocument/2006/math">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bSup>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C</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（个），所以这</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2名学</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生来自不同年级的概率为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.故选D.</a:t>
                </a:r>
                <a:endParaRPr lang="en-US" altLang="zh-CN" sz="2400" dirty="0"/>
              </a:p>
            </p:txBody>
          </p:sp>
        </mc:Choice>
        <mc:Fallback xmlns="">
          <p:sp>
            <p:nvSpPr>
              <p:cNvPr id="6" name="QC_6_AS.29_1#a3840d02d?vbadefaultcenterpage=1&amp;parentnodeid=c6f6ec78e&amp;vbahtmlprocessed=1&amp;bbb=1&amp;hasbroken=1"/>
              <p:cNvSpPr>
                <a:spLocks noRot="1" noChangeAspect="1" noMove="1" noResize="1" noEditPoints="1" noAdjustHandles="1" noChangeArrowheads="1" noChangeShapeType="1" noTextEdit="1"/>
              </p:cNvSpPr>
              <p:nvPr/>
            </p:nvSpPr>
            <p:spPr>
              <a:xfrm>
                <a:off x="502920" y="3108548"/>
                <a:ext cx="11183112" cy="1823847"/>
              </a:xfrm>
              <a:prstGeom prst="rect">
                <a:avLst/>
              </a:prstGeom>
              <a:blipFill rotWithShape="1">
                <a:blip r:embed="rId4"/>
                <a:stretch>
                  <a:fillRect t="-12" r="1" b="-711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d633c5d24.fixed?vbadefaultcenterpage=1&amp;parentnodeid=fc462717e&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4400" dirty="0"/>
          </a:p>
        </p:txBody>
      </p:sp>
      <p:pic>
        <p:nvPicPr>
          <p:cNvPr id="3" name="C_3#d633c5d24.fixed?vbadefaultcenterpage=1&amp;parentnodeid=fc462717e&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8fb6373dc?vbadefaultcenterpage=1&amp;parentnodeid=d633c5d24&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考点一</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古典概型［多维探究］</a:t>
            </a:r>
            <a:endParaRPr lang="en-US" altLang="zh-CN" sz="2800" dirty="0"/>
          </a:p>
        </p:txBody>
      </p:sp>
      <p:pic>
        <p:nvPicPr>
          <p:cNvPr id="3" name="C_5_BD#9ee444dfa?vbadefaultcenterpage=1&amp;parentnodeid=8fb6373dc&amp;inlineimagemarkindex=1&amp;vbahtmlprocessed=1" descr="preencoded.png"/>
          <p:cNvPicPr>
            <a:picLocks noChangeAspect="1"/>
          </p:cNvPicPr>
          <p:nvPr/>
        </p:nvPicPr>
        <p:blipFill>
          <a:blip r:embed="rId3"/>
          <a:stretch>
            <a:fillRect/>
          </a:stretch>
        </p:blipFill>
        <p:spPr>
          <a:xfrm>
            <a:off x="528098" y="1520961"/>
            <a:ext cx="1435608" cy="384048"/>
          </a:xfrm>
          <a:prstGeom prst="rect">
            <a:avLst/>
          </a:prstGeom>
        </p:spPr>
      </p:pic>
      <p:sp>
        <p:nvSpPr>
          <p:cNvPr id="4" name="C_5_BD#9ee444dfa?vbadefaultcenterpage=1&amp;parentnodeid=8fb6373dc&amp;vbahtmlprocessed=1"/>
          <p:cNvSpPr/>
          <p:nvPr/>
        </p:nvSpPr>
        <p:spPr>
          <a:xfrm>
            <a:off x="502920" y="1390277"/>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1&amp;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古典概型的判断</a:t>
            </a:r>
            <a:endParaRPr lang="en-US" altLang="zh-CN" sz="100" dirty="0"/>
          </a:p>
        </p:txBody>
      </p:sp>
      <p:sp>
        <p:nvSpPr>
          <p:cNvPr id="5" name="QC_6_BD.30_1#ba20fbf26?vbadefaultcenterpage=1&amp;parentnodeid=9ee444dfa&amp;vbahtmlprocessed=1"/>
          <p:cNvSpPr/>
          <p:nvPr/>
        </p:nvSpPr>
        <p:spPr>
          <a:xfrm>
            <a:off x="502920" y="1988573"/>
            <a:ext cx="11183112"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典例1</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（多选题）</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下列概率模型不属于古典概型的是(</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6" name="QC_6_AN.31_1#ba20fbf26.bracket?vbadefaultcenterpage=1&amp;parentnodeid=9ee444dfa&amp;vbapositionanswer=13&amp;vbahtmlprocessed=1"/>
          <p:cNvSpPr/>
          <p:nvPr/>
        </p:nvSpPr>
        <p:spPr>
          <a:xfrm>
            <a:off x="7794308" y="1988573"/>
            <a:ext cx="882650"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ACD</a:t>
            </a:r>
            <a:endParaRPr lang="en-US" altLang="zh-CN" sz="2400" dirty="0"/>
          </a:p>
        </p:txBody>
      </p:sp>
      <p:sp>
        <p:nvSpPr>
          <p:cNvPr id="7" name="QC_6_BD.32_1#ba20fbf26.choices?vbadefaultcenterpage=1&amp;parentnodeid=9ee444dfa&amp;vbahtmlprocessed=1"/>
          <p:cNvSpPr/>
          <p:nvPr/>
        </p:nvSpPr>
        <p:spPr>
          <a:xfrm>
            <a:off x="502920" y="2548859"/>
            <a:ext cx="11183112" cy="268459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A.在平面直角坐标系内，从横坐标和纵坐标都是整数的所有点中任取一点</a:t>
            </a:r>
            <a:endParaRPr lang="en-US" altLang="zh-CN" sz="2400" dirty="0"/>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B.某小组有男生5人，女生3人，从中任选1人做演讲</a:t>
            </a:r>
            <a:endParaRPr lang="en-US" altLang="zh-CN" sz="2400" dirty="0"/>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C.一只使用中的灯泡的寿命长短</a:t>
            </a:r>
            <a:endParaRPr lang="en-US" altLang="zh-CN" sz="2400" dirty="0"/>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D.中秋节前夕，某市工商部门调查辖区内某品牌的月饼质量，给该品牌月饼评“优”或“差”</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AS.33_1#ba20fbf26?vbadefaultcenterpage=1&amp;parentnodeid=9ee444dfa&amp;vbahtmlprocessed=1&amp;bbb=1&amp;hasbroken=1"/>
              <p:cNvSpPr/>
              <p:nvPr/>
            </p:nvSpPr>
            <p:spPr>
              <a:xfrm>
                <a:off x="502920" y="2213656"/>
                <a:ext cx="11183112" cy="2680589"/>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对于A,基本事件是无限的，故A不是古典概型；</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对于</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B，每个人选到的可能性相等且总共有8个人，满足古典概型的特征，故</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B是古</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典概型</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对于</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C,每只灯泡的寿命长短具有不确定性，不符合等可能性，故C不是古典概型；</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对于</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D,月饼质量评价有主观性，不符合等可能性，故D不是古典概型.故选</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ACD</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6_AS.33_1#ba20fbf26?vbadefaultcenterpage=1&amp;parentnodeid=9ee444dfa&amp;vbahtmlprocessed=1&amp;bbb=1&amp;hasbroken=1"/>
              <p:cNvSpPr>
                <a:spLocks noRot="1" noChangeAspect="1" noMove="1" noResize="1" noEditPoints="1" noAdjustHandles="1" noChangeArrowheads="1" noChangeShapeType="1" noTextEdit="1"/>
              </p:cNvSpPr>
              <p:nvPr/>
            </p:nvSpPr>
            <p:spPr>
              <a:xfrm>
                <a:off x="502920" y="2213656"/>
                <a:ext cx="11183112" cy="2680589"/>
              </a:xfrm>
              <a:prstGeom prst="rect">
                <a:avLst/>
              </a:prstGeom>
              <a:blipFill rotWithShape="1">
                <a:blip r:embed="rId3"/>
                <a:stretch>
                  <a:fillRect t="-2" r="1" b="-233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2d25f1a2b?vbadefaultcenterpage=1&amp;parentnodeid=8fb6373dc&amp;inlineimagemarkindex=2&amp;vbahtmlprocessed=1" descr="preencoded.png"/>
          <p:cNvPicPr>
            <a:picLocks noChangeAspect="1"/>
          </p:cNvPicPr>
          <p:nvPr/>
        </p:nvPicPr>
        <p:blipFill>
          <a:blip r:embed="rId3"/>
          <a:stretch>
            <a:fillRect/>
          </a:stretch>
        </p:blipFill>
        <p:spPr>
          <a:xfrm>
            <a:off x="528098" y="886684"/>
            <a:ext cx="1435608" cy="384048"/>
          </a:xfrm>
          <a:prstGeom prst="rect">
            <a:avLst/>
          </a:prstGeom>
        </p:spPr>
      </p:pic>
      <p:sp>
        <p:nvSpPr>
          <p:cNvPr id="3" name="C_5_BD#2d25f1a2b?vbadefaultcenterpage=1&amp;parentnodeid=8fb6373dc&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2&amp;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古典概型的概率计算</a:t>
            </a:r>
            <a:endParaRPr lang="en-US" altLang="zh-CN" sz="100" dirty="0"/>
          </a:p>
        </p:txBody>
      </p:sp>
      <p:sp>
        <p:nvSpPr>
          <p:cNvPr id="4" name="QC_7_BD.34_1#3bd2c6a27?vbadefaultcenterpage=1&amp;parentnodeid=7cd4f8926&amp;vbahtmlprocessed=1&amp;bbb=1&amp;hasbroken=1"/>
          <p:cNvSpPr/>
          <p:nvPr/>
        </p:nvSpPr>
        <p:spPr>
          <a:xfrm>
            <a:off x="502920" y="1345851"/>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典例2</a:t>
            </a: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（2023</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 </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全国乙卷）</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某学校举办作文比赛，共6个主题，每位参赛同学从</a:t>
            </a: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中随机抽取一个主题，则甲、乙两位参赛同学抽到不同主题的概率为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5" name="QC_7_AN.35_1#3bd2c6a27.bracket?vbadefaultcenterpage=1&amp;parentnodeid=7cd4f8926&amp;vbapositionanswer=14&amp;vbahtmlprocessed=1"/>
          <p:cNvSpPr/>
          <p:nvPr/>
        </p:nvSpPr>
        <p:spPr>
          <a:xfrm>
            <a:off x="9913620" y="1894491"/>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mc:AlternateContent xmlns:mc="http://schemas.openxmlformats.org/markup-compatibility/2006" xmlns:a14="http://schemas.microsoft.com/office/drawing/2010/main">
        <mc:Choice Requires="a14">
          <p:sp>
            <p:nvSpPr>
              <p:cNvPr id="6" name="QC_7_BD.36_1#3bd2c6a27.choices?vbadefaultcenterpage=1&amp;parentnodeid=7cd4f8926&amp;vbahtmlprocessed=1"/>
              <p:cNvSpPr/>
              <p:nvPr/>
            </p:nvSpPr>
            <p:spPr>
              <a:xfrm>
                <a:off x="502920" y="2382108"/>
                <a:ext cx="11183112" cy="721551"/>
              </a:xfrm>
              <a:prstGeom prst="rect">
                <a:avLst/>
              </a:prstGeom>
              <a:noFill/>
            </p:spPr>
            <p:txBody>
              <a:bodyPr wrap="square" lIns="0" tIns="0" rIns="0" bIns="0" rtlCol="0" anchor="t"/>
              <a:lstStyle/>
              <a:p>
                <a:pPr latinLnBrk="1">
                  <a:lnSpc>
                    <a:spcPct val="150000"/>
                  </a:lnSpc>
                  <a:tabLst>
                    <a:tab pos="2861945" algn="l"/>
                    <a:tab pos="5699125" algn="l"/>
                    <a:tab pos="85363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6" name="QC_7_BD.36_1#3bd2c6a27.choices?vbadefaultcenterpage=1&amp;parentnodeid=7cd4f8926&amp;vbahtmlprocessed=1"/>
              <p:cNvSpPr>
                <a:spLocks noRot="1" noChangeAspect="1" noMove="1" noResize="1" noEditPoints="1" noAdjustHandles="1" noChangeArrowheads="1" noChangeShapeType="1" noTextEdit="1"/>
              </p:cNvSpPr>
              <p:nvPr/>
            </p:nvSpPr>
            <p:spPr>
              <a:xfrm>
                <a:off x="502920" y="2382108"/>
                <a:ext cx="11183112" cy="721551"/>
              </a:xfrm>
              <a:prstGeom prst="rect">
                <a:avLst/>
              </a:prstGeom>
              <a:blipFill rotWithShape="1">
                <a:blip r:embed="rId4"/>
                <a:stretch>
                  <a:fillRect t="-31" r="1" b="-979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7_AS.37_1#3bd2c6a27?vbadefaultcenterpage=1&amp;parentnodeid=7cd4f8926&amp;vbahtmlprocessed=1&amp;bbb=1&amp;hasbroken=1"/>
              <p:cNvSpPr/>
              <p:nvPr/>
            </p:nvSpPr>
            <p:spPr>
              <a:xfrm>
                <a:off x="502920" y="756000"/>
                <a:ext cx="11183112" cy="910844"/>
              </a:xfrm>
              <a:prstGeom prst="rect">
                <a:avLst/>
              </a:prstGeom>
              <a:noFill/>
            </p:spPr>
            <p:txBody>
              <a:bodyPr wrap="none" lIns="0" tIns="0" rIns="0" bIns="0" rtlCol="0" anchor="t"/>
              <a:lstStyle/>
              <a:p>
                <a:pPr algn="l" latinLnBrk="1">
                  <a:lnSpc>
                    <a:spcPct val="13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设6个主题分别为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，甲</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、乙两位同学所选主题的所有可能</a:t>
                </a:r>
              </a:p>
              <a:p>
                <a:pPr latinLnBrk="1">
                  <a:lnSpc>
                    <a:spcPct val="13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情况如表所示</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C_7_AS.37_1#3bd2c6a27?vbadefaultcenterpage=1&amp;parentnodeid=7cd4f8926&amp;vbahtmlprocessed=1&amp;bbb=1&amp;hasbroken=1"/>
              <p:cNvSpPr>
                <a:spLocks noRot="1" noChangeAspect="1" noMove="1" noResize="1" noEditPoints="1" noAdjustHandles="1" noChangeArrowheads="1" noChangeShapeType="1" noTextEdit="1"/>
              </p:cNvSpPr>
              <p:nvPr/>
            </p:nvSpPr>
            <p:spPr>
              <a:xfrm>
                <a:off x="502920" y="756000"/>
                <a:ext cx="11183112" cy="910844"/>
              </a:xfrm>
              <a:prstGeom prst="rect">
                <a:avLst/>
              </a:prstGeom>
              <a:blipFill rotWithShape="1">
                <a:blip r:embed="rId3"/>
                <a:stretch>
                  <a:fillRect t="-38" r="1" b="-42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9" name="QC_7_AS.37_2#3bd2c6a27?colgroup=3,4,4,4,4,4,4&amp;vbadefaultcenterpage=1&amp;parentnodeid=7cd4f8926&amp;vbahtmlprocessed=1"/>
              <p:cNvGraphicFramePr>
                <a:graphicFrameLocks noGrp="1"/>
              </p:cNvGraphicFramePr>
              <p:nvPr/>
            </p:nvGraphicFramePr>
            <p:xfrm>
              <a:off x="502920" y="1797908"/>
              <a:ext cx="11100816" cy="3737994"/>
            </p:xfrm>
            <a:graphic>
              <a:graphicData uri="http://schemas.openxmlformats.org/drawingml/2006/table">
                <a:tbl>
                  <a:tblPr/>
                  <a:tblGrid>
                    <a:gridCol w="1115568">
                      <a:extLst>
                        <a:ext uri="{9D8B030D-6E8A-4147-A177-3AD203B41FA5}">
                          <a16:colId xmlns:a16="http://schemas.microsoft.com/office/drawing/2014/main" val="20000"/>
                        </a:ext>
                      </a:extLst>
                    </a:gridCol>
                    <a:gridCol w="1664208">
                      <a:extLst>
                        <a:ext uri="{9D8B030D-6E8A-4147-A177-3AD203B41FA5}">
                          <a16:colId xmlns:a16="http://schemas.microsoft.com/office/drawing/2014/main" val="20001"/>
                        </a:ext>
                      </a:extLst>
                    </a:gridCol>
                    <a:gridCol w="1664208">
                      <a:extLst>
                        <a:ext uri="{9D8B030D-6E8A-4147-A177-3AD203B41FA5}">
                          <a16:colId xmlns:a16="http://schemas.microsoft.com/office/drawing/2014/main" val="20002"/>
                        </a:ext>
                      </a:extLst>
                    </a:gridCol>
                    <a:gridCol w="1664208">
                      <a:extLst>
                        <a:ext uri="{9D8B030D-6E8A-4147-A177-3AD203B41FA5}">
                          <a16:colId xmlns:a16="http://schemas.microsoft.com/office/drawing/2014/main" val="20003"/>
                        </a:ext>
                      </a:extLst>
                    </a:gridCol>
                    <a:gridCol w="1664208">
                      <a:extLst>
                        <a:ext uri="{9D8B030D-6E8A-4147-A177-3AD203B41FA5}">
                          <a16:colId xmlns:a16="http://schemas.microsoft.com/office/drawing/2014/main" val="20004"/>
                        </a:ext>
                      </a:extLst>
                    </a:gridCol>
                    <a:gridCol w="1664208">
                      <a:extLst>
                        <a:ext uri="{9D8B030D-6E8A-4147-A177-3AD203B41FA5}">
                          <a16:colId xmlns:a16="http://schemas.microsoft.com/office/drawing/2014/main" val="20005"/>
                        </a:ext>
                      </a:extLst>
                    </a:gridCol>
                    <a:gridCol w="1664208">
                      <a:extLst>
                        <a:ext uri="{9D8B030D-6E8A-4147-A177-3AD203B41FA5}">
                          <a16:colId xmlns:a16="http://schemas.microsoft.com/office/drawing/2014/main" val="20006"/>
                        </a:ext>
                      </a:extLst>
                    </a:gridCol>
                  </a:tblGrid>
                  <a:tr h="904621">
                    <a:tc>
                      <a:txBody>
                        <a:bodyPr/>
                        <a:lstStyle/>
                        <a:p>
                          <a:pPr algn="r" latinLnBrk="1" hangingPunct="0">
                            <a:lnSpc>
                              <a:spcPct val="130000"/>
                            </a:lnSpc>
                          </a:pPr>
                          <a:r>
                            <a:rPr lang="en-US" altLang="zh-CN" sz="2400" b="0" i="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乙</a:t>
                          </a:r>
                          <a:endParaRPr lang="en-US" altLang="zh-CN" sz="1200" dirty="0"/>
                        </a:p>
                        <a:p>
                          <a:pPr algn="ctr" latinLnBrk="1" hangingPunct="0">
                            <a:lnSpc>
                              <a:spcPct val="13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甲</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6116">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6116">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6116">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6116">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6116">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6116">
                    <a:tc>
                      <a:txBody>
                        <a:bodyPr/>
                        <a:lstStyle/>
                        <a:p>
                          <a:pPr algn="ctr" latinLnBrk="1" hangingPunct="0">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mc:Choice>
        <mc:Fallback xmlns="">
          <p:graphicFrame>
            <p:nvGraphicFramePr>
              <p:cNvPr id="19" name="QC_7_AS.37_2#3bd2c6a27?colgroup=3,4,4,4,4,4,4&amp;vbadefaultcenterpage=1&amp;parentnodeid=7cd4f8926&amp;vbahtmlprocessed=1"/>
              <p:cNvGraphicFramePr>
                <a:graphicFrameLocks noGrp="1"/>
              </p:cNvGraphicFramePr>
              <p:nvPr/>
            </p:nvGraphicFramePr>
            <p:xfrm>
              <a:off x="502920" y="1797908"/>
              <a:ext cx="11100816" cy="3407540"/>
            </p:xfrm>
            <a:graphic>
              <a:graphicData uri="http://schemas.openxmlformats.org/drawingml/2006/table">
                <a:tbl>
                  <a:tblPr/>
                  <a:tblGrid>
                    <a:gridCol w="1115568"/>
                    <a:gridCol w="1664208"/>
                    <a:gridCol w="1664208"/>
                    <a:gridCol w="1664208"/>
                    <a:gridCol w="1664208"/>
                    <a:gridCol w="1664208"/>
                    <a:gridCol w="1664208"/>
                  </a:tblGrid>
                  <a:tr h="949960">
                    <a:tc>
                      <a:txBody>
                        <a:bodyPr/>
                        <a:lstStyle/>
                        <a:p>
                          <a:pPr algn="r" latinLnBrk="1" hangingPunct="0">
                            <a:lnSpc>
                              <a:spcPct val="130000"/>
                            </a:lnSpc>
                          </a:pPr>
                          <a:r>
                            <a:rPr lang="en-US" altLang="zh-CN" sz="2400" b="0" i="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乙</a:t>
                          </a:r>
                          <a:endParaRPr lang="en-US" altLang="zh-CN" sz="1200" dirty="0"/>
                        </a:p>
                        <a:p>
                          <a:pPr algn="ctr" latinLnBrk="1" hangingPunct="0">
                            <a:lnSpc>
                              <a:spcPct val="13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甲</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blipFill>
                      </a:tcPr>
                    </a:tc>
                  </a:tr>
                </a:tbl>
              </a:graphicData>
            </a:graphic>
          </p:graphicFrame>
        </mc:Fallback>
      </mc:AlternateContent>
      <mc:AlternateContent xmlns:mc="http://schemas.openxmlformats.org/markup-compatibility/2006">
        <mc:Choice xmlns:a14="http://schemas.microsoft.com/office/drawing/2010/main" Requires="a14">
          <p:sp>
            <p:nvSpPr>
              <p:cNvPr id="4" name="QC_7_AS.37_3#3bd2c6a27?vbadefaultcenterpage=1&amp;parentnodeid=7cd4f8926&amp;vbahtmlprocessed=1&amp;bbb=1&amp;hasbroken=1"/>
              <p:cNvSpPr/>
              <p:nvPr/>
            </p:nvSpPr>
            <p:spPr>
              <a:xfrm>
                <a:off x="420624" y="5535902"/>
                <a:ext cx="11183112" cy="1118362"/>
              </a:xfrm>
              <a:prstGeom prst="rect">
                <a:avLst/>
              </a:prstGeom>
              <a:noFill/>
            </p:spPr>
            <p:txBody>
              <a:bodyPr wrap="none" lIns="0" tIns="0" rIns="0" bIns="0" rtlCol="0" anchor="t"/>
              <a:lstStyle/>
              <a:p>
                <a:pPr algn="l" latinLnBrk="1">
                  <a:lnSpc>
                    <a:spcPct val="13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所有可能的情况共36种,其中甲、乙两位同学抽到不同主题的情况有30种，故抽到</a:t>
                </a:r>
              </a:p>
              <a:p>
                <a:pPr latinLnBrk="1">
                  <a:lnSpc>
                    <a:spcPct val="130000"/>
                  </a:lnSpc>
                </a:pP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不同主题的概率为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30</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36</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，故选A.</a:t>
                </a:r>
                <a:endParaRPr lang="en-US" altLang="zh-CN" sz="2400" dirty="0"/>
              </a:p>
            </p:txBody>
          </p:sp>
        </mc:Choice>
        <mc:Fallback>
          <p:sp>
            <p:nvSpPr>
              <p:cNvPr id="4" name="QC_7_AS.37_3#3bd2c6a27?vbadefaultcenterpage=1&amp;parentnodeid=7cd4f8926&amp;vbahtmlprocessed=1&amp;bbb=1&amp;hasbroken=1"/>
              <p:cNvSpPr>
                <a:spLocks noRot="1" noChangeAspect="1" noMove="1" noResize="1" noEditPoints="1" noAdjustHandles="1" noChangeArrowheads="1" noChangeShapeType="1" noTextEdit="1"/>
              </p:cNvSpPr>
              <p:nvPr/>
            </p:nvSpPr>
            <p:spPr>
              <a:xfrm>
                <a:off x="420624" y="5535902"/>
                <a:ext cx="11183112" cy="1118362"/>
              </a:xfrm>
              <a:prstGeom prst="rect">
                <a:avLst/>
              </a:prstGeom>
              <a:blipFill>
                <a:blip r:embed="rId5"/>
                <a:stretch>
                  <a:fillRect l="-1635" t="-2174" b="-923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bg/>
                                          </p:spTgt>
                                        </p:tgtEl>
                                        <p:attrNameLst>
                                          <p:attrName>style.visibility</p:attrName>
                                        </p:attrNameLst>
                                      </p:cBhvr>
                                      <p:to>
                                        <p:strVal val="visible"/>
                                      </p:to>
                                    </p:set>
                                    <p:animEffect transition="in" filter="wipe(left)">
                                      <p:cBhvr>
                                        <p:cTn id="19" dur="500"/>
                                        <p:tgtEl>
                                          <p:spTgt spid="4">
                                            <p:bg/>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wipe(left)">
                                      <p:cBhvr>
                                        <p:cTn id="25"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7_BD.38_1#0194dd2d7?vbadefaultcenterpage=1&amp;parentnodeid=7cd4f8926&amp;vbahtmlprocessed=1&amp;bbb=1"/>
              <p:cNvSpPr/>
              <p:nvPr/>
            </p:nvSpPr>
            <p:spPr>
              <a:xfrm>
                <a:off x="502920" y="1922033"/>
                <a:ext cx="11303191"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spc="-5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2）已知向量</a:t>
                </a:r>
                <a14:m>
                  <m:oMath xmlns:m="http://schemas.openxmlformats.org/officeDocument/2006/math">
                    <m:r>
                      <a:rPr lang="en-US" altLang="zh-CN" sz="2400" b="1" i="1" spc="-50" dirty="0">
                        <a:solidFill>
                          <a:srgbClr val="000000"/>
                        </a:solidFill>
                        <a:latin typeface="Cambria Math" panose="02040503050406030204" pitchFamily="18" charset="0"/>
                      </a:rPr>
                      <m:t>𝒂</m:t>
                    </m:r>
                    <m:r>
                      <a:rPr lang="en-US" altLang="zh-CN" sz="2400" b="0" i="0"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N</m:t>
                    </m:r>
                  </m:oMath>
                </a14:m>
                <a:r>
                  <a:rPr lang="en-US" altLang="zh-CN" sz="2400" b="0" i="0" spc="-5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≤11)</m:t>
                    </m:r>
                  </m:oMath>
                </a14:m>
                <a:r>
                  <a:rPr lang="en-US" altLang="zh-CN" sz="2400" b="0" i="0" spc="-5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1" i="1" spc="-50" dirty="0">
                        <a:solidFill>
                          <a:srgbClr val="000000"/>
                        </a:solidFill>
                        <a:latin typeface="Cambria Math" panose="02040503050406030204" pitchFamily="18" charset="0"/>
                      </a:rPr>
                      <m:t>𝒃</m:t>
                    </m:r>
                    <m:r>
                      <a:rPr lang="en-US" altLang="zh-CN" sz="2400" b="0" i="0"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2,−4</m:t>
                        </m:r>
                      </m:e>
                    </m:d>
                  </m:oMath>
                </a14:m>
                <a:r>
                  <a:rPr lang="en-US" altLang="zh-CN" sz="2400" b="0" i="0" spc="-5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，则满足</a:t>
                </a:r>
                <a14:m>
                  <m:oMath xmlns:m="http://schemas.openxmlformats.org/officeDocument/2006/math">
                    <m:r>
                      <a:rPr lang="en-US" altLang="zh-CN" sz="2400" b="1" i="1" spc="-50" dirty="0">
                        <a:solidFill>
                          <a:srgbClr val="000000"/>
                        </a:solidFill>
                        <a:latin typeface="Cambria Math" panose="02040503050406030204" pitchFamily="18" charset="0"/>
                      </a:rPr>
                      <m:t>𝒂</m:t>
                    </m:r>
                    <m:r>
                      <a:rPr lang="en-US" altLang="zh-CN" sz="2400" b="0" i="0"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spc="-50" dirty="0">
                        <a:solidFill>
                          <a:srgbClr val="000000"/>
                        </a:solidFill>
                        <a:latin typeface="Cambria Math" panose="02040503050406030204" pitchFamily="18" charset="0"/>
                      </a:rPr>
                      <m:t>𝒃</m:t>
                    </m:r>
                    <m:r>
                      <a:rPr lang="en-US" altLang="zh-CN" sz="2400" b="0" i="0" spc="-5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spc="-5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的概率为</a:t>
                </a:r>
                <a:r>
                  <a:rPr lang="en-US" altLang="zh-CN" sz="2400" i="0" spc="-50">
                    <a:solidFill>
                      <a:srgbClr val="000000"/>
                    </a:solidFill>
                    <a:latin typeface="宋体" panose="02010600030101010101" pitchFamily="2" charset="-122"/>
                    <a:ea typeface="宋体" panose="02010600030101010101" pitchFamily="2" charset="-122"/>
                    <a:cs typeface="宋体" panose="02010600030101010101" pitchFamily="34" charset="-120"/>
                  </a:rPr>
                  <a:t>___</a:t>
                </a:r>
                <a:r>
                  <a:rPr lang="en-US" altLang="zh-CN" sz="2400" b="0" i="0" spc="-5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spc="-50" dirty="0"/>
              </a:p>
            </p:txBody>
          </p:sp>
        </mc:Choice>
        <mc:Fallback xmlns="">
          <p:sp>
            <p:nvSpPr>
              <p:cNvPr id="2" name="QB_7_BD.38_1#0194dd2d7?vbadefaultcenterpage=1&amp;parentnodeid=7cd4f8926&amp;vbahtmlprocessed=1&amp;bbb=1"/>
              <p:cNvSpPr>
                <a:spLocks noRot="1" noChangeAspect="1" noMove="1" noResize="1" noEditPoints="1" noAdjustHandles="1" noChangeArrowheads="1" noChangeShapeType="1" noTextEdit="1"/>
              </p:cNvSpPr>
              <p:nvPr/>
            </p:nvSpPr>
            <p:spPr>
              <a:xfrm>
                <a:off x="502920" y="1922033"/>
                <a:ext cx="11303191" cy="486029"/>
              </a:xfrm>
              <a:prstGeom prst="rect">
                <a:avLst/>
              </a:prstGeom>
              <a:blipFill rotWithShape="1">
                <a:blip r:embed="rId3"/>
                <a:stretch>
                  <a:fillRect t="-108" r="2" b="-127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7_AN.39_1#0194dd2d7.blank?vbadefaultcenterpage=1&amp;parentnodeid=7cd4f8926&amp;vbapositionanswer=15&amp;vbahtmlprocessed=1&amp;rh=43.2"/>
              <p:cNvSpPr/>
              <p:nvPr/>
            </p:nvSpPr>
            <p:spPr>
              <a:xfrm>
                <a:off x="11185398" y="1822654"/>
                <a:ext cx="412750" cy="509778"/>
              </a:xfrm>
              <a:prstGeom prst="rect">
                <a:avLst/>
              </a:prstGeom>
              <a:noFill/>
            </p:spPr>
            <p:txBody>
              <a:bodyPr wrap="none" lIns="0" tIns="0" rIns="0" bIns="0" rtlCol="0" anchor="t"/>
              <a:lstStyle/>
              <a:p>
                <a:pPr marL="0" algn="ctr" latinLnBrk="1">
                  <a:lnSpc>
                    <a:spcPts val="4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3" name="QB_7_AN.39_1#0194dd2d7.blank?vbadefaultcenterpage=1&amp;parentnodeid=7cd4f8926&amp;vbapositionanswer=15&amp;vbahtmlprocessed=1&amp;rh=43.2"/>
              <p:cNvSpPr>
                <a:spLocks noRot="1" noChangeAspect="1" noMove="1" noResize="1" noEditPoints="1" noAdjustHandles="1" noChangeArrowheads="1" noChangeShapeType="1" noTextEdit="1"/>
              </p:cNvSpPr>
              <p:nvPr/>
            </p:nvSpPr>
            <p:spPr>
              <a:xfrm>
                <a:off x="11185398" y="1822654"/>
                <a:ext cx="412750" cy="509778"/>
              </a:xfrm>
              <a:prstGeom prst="rect">
                <a:avLst/>
              </a:prstGeom>
              <a:blipFill rotWithShape="1">
                <a:blip r:embed="rId4"/>
                <a:stretch>
                  <a:fillRect l="-123" t="-40" r="123" b="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7_AS.40_1#0194dd2d7?vbadefaultcenterpage=1&amp;parentnodeid=7cd4f8926&amp;vbahtmlprocessed=1"/>
              <p:cNvSpPr/>
              <p:nvPr/>
            </p:nvSpPr>
            <p:spPr>
              <a:xfrm>
                <a:off x="502920" y="2420380"/>
                <a:ext cx="11183112" cy="2902966"/>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N</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∈{0,1,2,3,4,5,6,7,8,9,10,11}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1" i="1" dirty="0">
                        <a:solidFill>
                          <a:srgbClr val="FF0000"/>
                        </a:solidFill>
                        <a:latin typeface="Cambria Math" panose="02040503050406030204" pitchFamily="18" charset="0"/>
                      </a:rPr>
                      <m:t>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1" i="1" dirty="0">
                        <a:solidFill>
                          <a:srgbClr val="FF0000"/>
                        </a:solidFill>
                        <a:latin typeface="Cambria Math" panose="02040503050406030204" pitchFamily="18" charset="0"/>
                      </a:rPr>
                      <m:t>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2,−4</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1" i="1" dirty="0">
                        <a:solidFill>
                          <a:srgbClr val="FF0000"/>
                        </a:solidFill>
                        <a:latin typeface="Cambria Math" panose="02040503050406030204" pitchFamily="18" charset="0"/>
                      </a:rPr>
                      <m:t>𝒂</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1" i="1" dirty="0">
                        <a:solidFill>
                          <a:srgbClr val="FF0000"/>
                        </a:solidFill>
                        <a:latin typeface="Cambria Math" panose="02040503050406030204" pitchFamily="18" charset="0"/>
                      </a:rPr>
                      <m:t>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所以满足条件的</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的集合为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∈{0,1,2,3,4,5,6}</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所以所求概率为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4" name="QB_7_AS.40_1#0194dd2d7?vbadefaultcenterpage=1&amp;parentnodeid=7cd4f8926&amp;vbahtmlprocessed=1"/>
              <p:cNvSpPr>
                <a:spLocks noRot="1" noChangeAspect="1" noMove="1" noResize="1" noEditPoints="1" noAdjustHandles="1" noChangeArrowheads="1" noChangeShapeType="1" noTextEdit="1"/>
              </p:cNvSpPr>
              <p:nvPr/>
            </p:nvSpPr>
            <p:spPr>
              <a:xfrm>
                <a:off x="502920" y="2420380"/>
                <a:ext cx="11183112" cy="2902966"/>
              </a:xfrm>
              <a:prstGeom prst="rect">
                <a:avLst/>
              </a:prstGeom>
              <a:blipFill rotWithShape="1">
                <a:blip r:embed="rId5"/>
                <a:stretch>
                  <a:fillRect t="-14" r="1" b="-242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left)">
                                      <p:cBhvr>
                                        <p:cTn id="24" dur="500"/>
                                        <p:tgtEl>
                                          <p:spTgt spid="4">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500"/>
                                        <p:tgtEl>
                                          <p:spTgt spid="4">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wipe(left)">
                                      <p:cBhvr>
                                        <p:cTn id="3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c485476b4?vbadefaultcenterpage=1&amp;parentnodeid=2d25f1a2b&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2090910"/>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xmlns:a14="http://schemas.microsoft.com/office/drawing/2010/main">
        <mc:Choice Requires="a14">
          <p:sp>
            <p:nvSpPr>
              <p:cNvPr id="3" name="P_6_BD#c485476b4?vbadefaultcenterpage=1&amp;parentnodeid=2d25f1a2b&amp;vbahtmlprocessed=1"/>
              <p:cNvSpPr/>
              <p:nvPr/>
            </p:nvSpPr>
            <p:spPr>
              <a:xfrm>
                <a:off x="502920" y="2617198"/>
                <a:ext cx="11183112" cy="2437892"/>
              </a:xfrm>
              <a:prstGeom prst="rect">
                <a:avLst/>
              </a:prstGeom>
              <a:noFill/>
            </p:spPr>
            <p:txBody>
              <a:bodyPr wrap="squar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计算古典概型的概率问题的三个步骤</a:t>
                </a:r>
                <a:endParaRPr lang="en-US" altLang="zh-CN" sz="2400" dirty="0"/>
              </a:p>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列出所有样本点，得到样本空间中样本点的总数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找出事件</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所包含的样本点，得到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包含的样本点的个数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1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利用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事件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包含的样本点的个数</m:t>
                        </m:r>
                      </m:num>
                      <m:den>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样本空间中样本点的总数</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，求出概率</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P_6_BD#c485476b4?vbadefaultcenterpage=1&amp;parentnodeid=2d25f1a2b&amp;vbahtmlprocessed=1"/>
              <p:cNvSpPr>
                <a:spLocks noRot="1" noChangeAspect="1" noMove="1" noResize="1" noEditPoints="1" noAdjustHandles="1" noChangeArrowheads="1" noChangeShapeType="1" noTextEdit="1"/>
              </p:cNvSpPr>
              <p:nvPr/>
            </p:nvSpPr>
            <p:spPr>
              <a:xfrm>
                <a:off x="502920" y="2617198"/>
                <a:ext cx="11183112" cy="2437892"/>
              </a:xfrm>
              <a:prstGeom prst="rect">
                <a:avLst/>
              </a:prstGeom>
              <a:blipFill rotWithShape="1">
                <a:blip r:embed="rId4"/>
                <a:stretch>
                  <a:fillRect t="-15" r="1" b="20"/>
                </a:stretch>
              </a:blipFill>
            </p:spPr>
            <p:txBody>
              <a:bodyPr/>
              <a:lstStyle/>
              <a:p>
                <a:r>
                  <a:rPr lang="zh-CN" altLang="en-US">
                    <a:noFill/>
                  </a:rPr>
                  <a:t> </a:t>
                </a:r>
              </a:p>
            </p:txBody>
          </p:sp>
        </mc:Fallback>
      </mc:AlternateContent>
    </p:spTree>
  </p:cSld>
  <p:clrMapOvr>
    <a:masterClrMapping/>
  </p:clrMapOvr>
  <p:transition>
    <p:split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a14e1571e?vbadefaultcenterpage=1&amp;parentnodeid=8fb6373dc&amp;vbahtmlprocessed=1" descr="preencoded.png"/>
          <p:cNvPicPr>
            <a:picLocks noChangeAspect="1"/>
          </p:cNvPicPr>
          <p:nvPr/>
        </p:nvPicPr>
        <p:blipFill>
          <a:blip r:embed="rId3"/>
          <a:stretch>
            <a:fillRect/>
          </a:stretch>
        </p:blipFill>
        <p:spPr>
          <a:xfrm>
            <a:off x="3813048" y="756000"/>
            <a:ext cx="4562856" cy="530352"/>
          </a:xfrm>
          <a:prstGeom prst="rect">
            <a:avLst/>
          </a:prstGeom>
        </p:spPr>
      </p:pic>
      <p:sp>
        <p:nvSpPr>
          <p:cNvPr id="3" name="QC_6_BD.41_1#6d701971b?vbadefaultcenterpage=1&amp;parentnodeid=a14e1571e&amp;vbahtmlprocessed=1"/>
          <p:cNvSpPr/>
          <p:nvPr/>
        </p:nvSpPr>
        <p:spPr>
          <a:xfrm>
            <a:off x="502920" y="1419448"/>
            <a:ext cx="11183112"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（多选题）在下列有关古典概型的说法中，</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正确的是(</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4" name="QC_6_AN.42_1#6d701971b.bracket?vbadefaultcenterpage=1&amp;parentnodeid=a14e1571e&amp;vbapositionanswer=16&amp;vbahtmlprocessed=1"/>
          <p:cNvSpPr/>
          <p:nvPr/>
        </p:nvSpPr>
        <p:spPr>
          <a:xfrm>
            <a:off x="8021320" y="1419448"/>
            <a:ext cx="882650"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ACD</a:t>
            </a:r>
            <a:endParaRPr lang="en-US" altLang="zh-CN" sz="2400" dirty="0"/>
          </a:p>
        </p:txBody>
      </p:sp>
      <mc:AlternateContent xmlns:mc="http://schemas.openxmlformats.org/markup-compatibility/2006" xmlns:a14="http://schemas.microsoft.com/office/drawing/2010/main">
        <mc:Choice Requires="a14">
          <p:sp>
            <p:nvSpPr>
              <p:cNvPr id="5" name="QC_6_BD.43_1#6d701971b.choices?vbadefaultcenterpage=1&amp;parentnodeid=a14e1571e&amp;vbahtmlprocessed=1"/>
              <p:cNvSpPr/>
              <p:nvPr/>
            </p:nvSpPr>
            <p:spPr>
              <a:xfrm>
                <a:off x="502920" y="1977359"/>
                <a:ext cx="11183112" cy="2370265"/>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A.试验的样本空间的样本点总数有限</a:t>
                </a:r>
                <a:endParaRPr lang="en-US" altLang="zh-CN" sz="2400" dirty="0"/>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B.每个事件出现的可能性相等</a:t>
                </a:r>
                <a:endParaRPr lang="en-US" altLang="zh-CN" sz="2400" dirty="0"/>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C.每个样本点出现的可能性相等</a:t>
                </a:r>
                <a:endParaRPr lang="en-US" altLang="zh-CN" sz="2400" dirty="0"/>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D.已知样本点总数为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，若随机事件</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包含</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个样本点，则事件</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发生的概率</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5" name="QC_6_BD.43_1#6d701971b.choices?vbadefaultcenterpage=1&amp;parentnodeid=a14e1571e&amp;vbahtmlprocessed=1"/>
              <p:cNvSpPr>
                <a:spLocks noRot="1" noChangeAspect="1" noMove="1" noResize="1" noEditPoints="1" noAdjustHandles="1" noChangeArrowheads="1" noChangeShapeType="1" noTextEdit="1"/>
              </p:cNvSpPr>
              <p:nvPr/>
            </p:nvSpPr>
            <p:spPr>
              <a:xfrm>
                <a:off x="502920" y="1977359"/>
                <a:ext cx="11183112" cy="2370265"/>
              </a:xfrm>
              <a:prstGeom prst="rect">
                <a:avLst/>
              </a:prstGeom>
              <a:blipFill rotWithShape="1">
                <a:blip r:embed="rId4"/>
                <a:stretch>
                  <a:fillRect t="-25" r="1" b="-28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C_6_AS.44_1#6d701971b?vbadefaultcenterpage=1&amp;parentnodeid=a14e1571e&amp;vbahtmlprocessed=1&amp;bbb=1&amp;hasbroken=1"/>
              <p:cNvSpPr/>
              <p:nvPr/>
            </p:nvSpPr>
            <p:spPr>
              <a:xfrm>
                <a:off x="502920" y="4353148"/>
                <a:ext cx="11183112" cy="158731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由古典概型的概念可知，试验的样本空间的样本点总数有限</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，每个样本点出现</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的可能性相等</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，故A，C正确；每个事件不一定是样本点，</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可能包含若干个样本点，</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B错误;由古典概型的概率计算公式知D正确.故选</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ACD</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6" name="QC_6_AS.44_1#6d701971b?vbadefaultcenterpage=1&amp;parentnodeid=a14e1571e&amp;vbahtmlprocessed=1&amp;bbb=1&amp;hasbroken=1"/>
              <p:cNvSpPr>
                <a:spLocks noRot="1" noChangeAspect="1" noMove="1" noResize="1" noEditPoints="1" noAdjustHandles="1" noChangeArrowheads="1" noChangeShapeType="1" noTextEdit="1"/>
              </p:cNvSpPr>
              <p:nvPr/>
            </p:nvSpPr>
            <p:spPr>
              <a:xfrm>
                <a:off x="502920" y="4353148"/>
                <a:ext cx="11183112" cy="1587310"/>
              </a:xfrm>
              <a:prstGeom prst="rect">
                <a:avLst/>
              </a:prstGeom>
              <a:blipFill rotWithShape="1">
                <a:blip r:embed="rId5"/>
                <a:stretch>
                  <a:fillRect t="-14" r="-249" b="-367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C_6_BD.45_1#73d525033?vbadefaultcenterpage=1&amp;parentnodeid=a14e1571e&amp;vbahtmlprocessed=1&amp;bbb=1&amp;hasbroken=1"/>
          <p:cNvSpPr/>
          <p:nvPr/>
        </p:nvSpPr>
        <p:spPr>
          <a:xfrm>
            <a:off x="502920" y="2422158"/>
            <a:ext cx="11183112" cy="158330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某居民小区设有“厨余垃圾”“可回收垃圾”“其他垃圾”“</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有害垃圾”四种不同的垃圾桶</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某一天，居民小陈提着分好类的垃圾各一袋，随机每桶投一袋，则恰好有两袋垃圾</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投对的概率为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3" name="QC_6_AN.46_1#73d525033.bracket?vbadefaultcenterpage=1&amp;parentnodeid=a14e1571e&amp;vbapositionanswer=17&amp;vbahtmlprocessed=1"/>
          <p:cNvSpPr/>
          <p:nvPr/>
        </p:nvSpPr>
        <p:spPr>
          <a:xfrm>
            <a:off x="2598420" y="3519438"/>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a:t>
            </a:r>
            <a:endParaRPr lang="en-US" altLang="zh-CN" sz="2400" dirty="0"/>
          </a:p>
        </p:txBody>
      </p:sp>
      <mc:AlternateContent xmlns:mc="http://schemas.openxmlformats.org/markup-compatibility/2006" xmlns:a14="http://schemas.microsoft.com/office/drawing/2010/main">
        <mc:Choice Requires="a14">
          <p:sp>
            <p:nvSpPr>
              <p:cNvPr id="4" name="QC_6_BD.47_1#73d525033.choices?vbadefaultcenterpage=1&amp;parentnodeid=a14e1571e&amp;vbahtmlprocessed=1"/>
              <p:cNvSpPr/>
              <p:nvPr/>
            </p:nvSpPr>
            <p:spPr>
              <a:xfrm>
                <a:off x="502920" y="4010165"/>
                <a:ext cx="11183112" cy="713677"/>
              </a:xfrm>
              <a:prstGeom prst="rect">
                <a:avLst/>
              </a:prstGeom>
              <a:noFill/>
            </p:spPr>
            <p:txBody>
              <a:bodyPr wrap="square" lIns="0" tIns="0" rIns="0" bIns="0" rtlCol="0" anchor="t"/>
              <a:lstStyle/>
              <a:p>
                <a:pPr latinLnBrk="1">
                  <a:lnSpc>
                    <a:spcPct val="150000"/>
                  </a:lnSpc>
                  <a:tabLst>
                    <a:tab pos="2861945" algn="l"/>
                    <a:tab pos="5699125" algn="l"/>
                    <a:tab pos="85363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8</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9</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4" name="QC_6_BD.47_1#73d525033.choices?vbadefaultcenterpage=1&amp;parentnodeid=a14e1571e&amp;vbahtmlprocessed=1"/>
              <p:cNvSpPr>
                <a:spLocks noRot="1" noChangeAspect="1" noMove="1" noResize="1" noEditPoints="1" noAdjustHandles="1" noChangeArrowheads="1" noChangeShapeType="1" noTextEdit="1"/>
              </p:cNvSpPr>
              <p:nvPr/>
            </p:nvSpPr>
            <p:spPr>
              <a:xfrm>
                <a:off x="502920" y="4010165"/>
                <a:ext cx="11183112" cy="713677"/>
              </a:xfrm>
              <a:prstGeom prst="rect">
                <a:avLst/>
              </a:prstGeom>
              <a:blipFill rotWithShape="1">
                <a:blip r:embed="rId3"/>
                <a:stretch>
                  <a:fillRect t="-20" r="1" b="-986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6_AS.48_1#73d525033?vbadefaultcenterpage=1&amp;parentnodeid=a14e1571e&amp;vbahtmlprocessed=1&amp;bbb=1&amp;hasbroken=1"/>
              <p:cNvSpPr/>
              <p:nvPr/>
            </p:nvSpPr>
            <p:spPr>
              <a:xfrm>
                <a:off x="502920" y="756000"/>
                <a:ext cx="11183112" cy="5510022"/>
              </a:xfrm>
              <a:prstGeom prst="rect">
                <a:avLst/>
              </a:prstGeom>
              <a:noFill/>
            </p:spPr>
            <p:txBody>
              <a:bodyPr wrap="none" lIns="0" tIns="0" rIns="0" bIns="0" rtlCol="0" anchor="t"/>
              <a:lstStyle/>
              <a:p>
                <a:pPr algn="l" latinLnBrk="1">
                  <a:lnSpc>
                    <a:spcPct val="133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记“厨余垃圾”“可回收垃圾”“其他垃圾”“有害垃圾”的垃圾桶分别为1，2，3，4，</a:t>
                </a:r>
                <a:endParaRPr lang="en-US" altLang="zh-CN" sz="2400" dirty="0"/>
              </a:p>
              <a:p>
                <a:pPr latinLnBrk="1">
                  <a:lnSpc>
                    <a:spcPct val="133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小陈提的</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“厨余垃圾”“可回收垃圾”“其他垃圾”“有害垃圾”分别为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33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每桶投一袋的不同投法有</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33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33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33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33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33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，共24种，它们等可能，</a:t>
                </a:r>
                <a:endParaRPr lang="en-US" altLang="zh-CN" sz="2400" dirty="0"/>
              </a:p>
              <a:p>
                <a:pPr latinLnBrk="1">
                  <a:lnSpc>
                    <a:spcPct val="133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其中恰好有两袋垃圾投对的事件有</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33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，共6种，</a:t>
                </a:r>
                <a:endParaRPr lang="en-US" altLang="zh-CN" sz="2400" dirty="0"/>
              </a:p>
              <a:p>
                <a:pPr latinLnBrk="1">
                  <a:lnSpc>
                    <a:spcPct val="133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所以恰好有两袋垃圾投对的概率</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.故选D.</a:t>
                </a:r>
                <a:endParaRPr lang="en-US" altLang="zh-CN" sz="2400" dirty="0"/>
              </a:p>
            </p:txBody>
          </p:sp>
        </mc:Choice>
        <mc:Fallback xmlns="">
          <p:sp>
            <p:nvSpPr>
              <p:cNvPr id="2" name="QC_6_AS.48_1#73d525033?vbadefaultcenterpage=1&amp;parentnodeid=a14e1571e&amp;vbahtmlprocessed=1&amp;bbb=1&amp;hasbroken=1"/>
              <p:cNvSpPr>
                <a:spLocks noRot="1" noChangeAspect="1" noMove="1" noResize="1" noEditPoints="1" noAdjustHandles="1" noChangeArrowheads="1" noChangeShapeType="1" noTextEdit="1"/>
              </p:cNvSpPr>
              <p:nvPr/>
            </p:nvSpPr>
            <p:spPr>
              <a:xfrm>
                <a:off x="502920" y="756000"/>
                <a:ext cx="11183112" cy="5510022"/>
              </a:xfrm>
              <a:prstGeom prst="rect">
                <a:avLst/>
              </a:prstGeom>
              <a:blipFill rotWithShape="1">
                <a:blip r:embed="rId3"/>
                <a:stretch>
                  <a:fillRect t="-6" r="-1617" b="-85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wipe(left)">
                                      <p:cBhvr>
                                        <p:cTn id="34" dur="500"/>
                                        <p:tgtEl>
                                          <p:spTgt spid="2">
                                            <p:txEl>
                                              <p:pRg st="8" end="8"/>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wipe(left)">
                                      <p:cBhvr>
                                        <p:cTn id="37" dur="500"/>
                                        <p:tgtEl>
                                          <p:spTgt spid="2">
                                            <p:txEl>
                                              <p:pRg st="9" end="9"/>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
                                            <p:txEl>
                                              <p:pRg st="10" end="10"/>
                                            </p:txEl>
                                          </p:spTgt>
                                        </p:tgtEl>
                                        <p:attrNameLst>
                                          <p:attrName>style.visibility</p:attrName>
                                        </p:attrNameLst>
                                      </p:cBhvr>
                                      <p:to>
                                        <p:strVal val="visible"/>
                                      </p:to>
                                    </p:set>
                                    <p:animEffect transition="in" filter="wipe(left)">
                                      <p:cBhvr>
                                        <p:cTn id="40"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810f37a8c?vbadefaultcenterpage=1&amp;parentnodeid=d633c5d24&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考点二</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互斥事件与对立事件的概率［师生共研］</a:t>
            </a:r>
            <a:endParaRPr lang="en-US" altLang="zh-CN" sz="2800" dirty="0"/>
          </a:p>
        </p:txBody>
      </p:sp>
      <mc:AlternateContent xmlns:mc="http://schemas.openxmlformats.org/markup-compatibility/2006" xmlns:a14="http://schemas.microsoft.com/office/drawing/2010/main">
        <mc:Choice Requires="a14">
          <p:sp>
            <p:nvSpPr>
              <p:cNvPr id="3" name="QC_5_BD.49_1#b439df054?vbadefaultcenterpage=1&amp;parentnodeid=810f37a8c&amp;vbahtmlprocessed=1&amp;bbb=1&amp;hasbroken=1"/>
              <p:cNvSpPr/>
              <p:nvPr/>
            </p:nvSpPr>
            <p:spPr>
              <a:xfrm>
                <a:off x="502920" y="1388362"/>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典例3</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若甲、乙两名同学做同一道数学题，甲做对的概率为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0.8</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，乙做对的概率为</a:t>
                </a: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0.9</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则下列说法错误的是(</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QC_5_BD.49_1#b439df054?vbadefaultcenterpage=1&amp;parentnodeid=810f37a8c&amp;vbahtmlprocessed=1&amp;bbb=1&amp;hasbroken=1"/>
              <p:cNvSpPr>
                <a:spLocks noRot="1" noChangeAspect="1" noMove="1" noResize="1" noEditPoints="1" noAdjustHandles="1" noChangeArrowheads="1" noChangeShapeType="1" noTextEdit="1"/>
              </p:cNvSpPr>
              <p:nvPr/>
            </p:nvSpPr>
            <p:spPr>
              <a:xfrm>
                <a:off x="502920" y="1388362"/>
                <a:ext cx="11183112" cy="1034669"/>
              </a:xfrm>
              <a:prstGeom prst="rect">
                <a:avLst/>
              </a:prstGeom>
              <a:blipFill rotWithShape="1">
                <a:blip r:embed="rId3"/>
                <a:stretch>
                  <a:fillRect t="-24" r="1" b="-6027"/>
                </a:stretch>
              </a:blipFill>
            </p:spPr>
            <p:txBody>
              <a:bodyPr/>
              <a:lstStyle/>
              <a:p>
                <a:r>
                  <a:rPr lang="zh-CN" altLang="en-US">
                    <a:noFill/>
                  </a:rPr>
                  <a:t> </a:t>
                </a:r>
              </a:p>
            </p:txBody>
          </p:sp>
        </mc:Fallback>
      </mc:AlternateContent>
      <p:sp>
        <p:nvSpPr>
          <p:cNvPr id="4" name="QC_5_AN.50_1#b439df054.bracket?vbadefaultcenterpage=1&amp;parentnodeid=810f37a8c&amp;vbapositionanswer=18&amp;vbahtmlprocessed=1"/>
          <p:cNvSpPr/>
          <p:nvPr/>
        </p:nvSpPr>
        <p:spPr>
          <a:xfrm>
            <a:off x="4216083" y="1937002"/>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a:t>
            </a:r>
            <a:endParaRPr lang="en-US" altLang="zh-CN" sz="2400" dirty="0"/>
          </a:p>
        </p:txBody>
      </p:sp>
      <p:sp>
        <p:nvSpPr>
          <p:cNvPr id="5" name="QC_5_BD.51_1#b439df054.choices?vbadefaultcenterpage=1&amp;parentnodeid=810f37a8c&amp;vbahtmlprocessed=1"/>
          <p:cNvSpPr/>
          <p:nvPr/>
        </p:nvSpPr>
        <p:spPr>
          <a:xfrm>
            <a:off x="502920" y="2435448"/>
            <a:ext cx="11183112" cy="1034669"/>
          </a:xfrm>
          <a:prstGeom prst="rect">
            <a:avLst/>
          </a:prstGeom>
          <a:noFill/>
        </p:spPr>
        <p:txBody>
          <a:bodyPr wrap="square" lIns="0" tIns="0" rIns="0" bIns="0" rtlCol="0" anchor="t"/>
          <a:lstStyle/>
          <a:p>
            <a:pPr latinLnBrk="1">
              <a:lnSpc>
                <a:spcPct val="15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两人都做对的概率是0.72</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.恰好有一人做对的概率是0.26</a:t>
            </a:r>
            <a:endParaRPr lang="en-US" altLang="zh-CN" sz="2400" dirty="0"/>
          </a:p>
          <a:p>
            <a:pPr latinLnBrk="1">
              <a:lnSpc>
                <a:spcPct val="15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两人都做错的概率是0.15</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.至少有一人做对的概率是0.98</a:t>
            </a:r>
            <a:endParaRPr lang="en-US" altLang="zh-CN" sz="2400" dirty="0"/>
          </a:p>
        </p:txBody>
      </p:sp>
      <mc:AlternateContent xmlns:mc="http://schemas.openxmlformats.org/markup-compatibility/2006" xmlns:a14="http://schemas.microsoft.com/office/drawing/2010/main">
        <mc:Choice Requires="a14">
          <p:sp>
            <p:nvSpPr>
              <p:cNvPr id="6" name="QC_5_AS.52_1#b439df054?vbadefaultcenterpage=1&amp;parentnodeid=810f37a8c&amp;vbahtmlprocessed=1"/>
              <p:cNvSpPr/>
              <p:nvPr/>
            </p:nvSpPr>
            <p:spPr>
              <a:xfrm>
                <a:off x="502920" y="3476848"/>
                <a:ext cx="11183112" cy="268058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由于甲做对的概率为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0.8</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，乙做对的概率为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0.9</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故两人都做对的概率是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0.8×0.9=0.72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，故A正确；</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恰好有一人做对的概率是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0.8×</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1−0.9</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1−0.8</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×0.9=0.26</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，故B正确；</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两人都做错的概率是</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1−0.8</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1−0.9</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=0.02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，故C错误；</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至少有一人做对的概率是</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1−0.02=0.98</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，故D正确.故选C.</a:t>
                </a:r>
                <a:endParaRPr lang="en-US" altLang="zh-CN" sz="2400" dirty="0"/>
              </a:p>
            </p:txBody>
          </p:sp>
        </mc:Choice>
        <mc:Fallback xmlns="">
          <p:sp>
            <p:nvSpPr>
              <p:cNvPr id="6" name="QC_5_AS.52_1#b439df054?vbadefaultcenterpage=1&amp;parentnodeid=810f37a8c&amp;vbahtmlprocessed=1"/>
              <p:cNvSpPr>
                <a:spLocks noRot="1" noChangeAspect="1" noMove="1" noResize="1" noEditPoints="1" noAdjustHandles="1" noChangeArrowheads="1" noChangeShapeType="1" noTextEdit="1"/>
              </p:cNvSpPr>
              <p:nvPr/>
            </p:nvSpPr>
            <p:spPr>
              <a:xfrm>
                <a:off x="502920" y="3476848"/>
                <a:ext cx="11183112" cy="2680589"/>
              </a:xfrm>
              <a:prstGeom prst="rect">
                <a:avLst/>
              </a:prstGeom>
              <a:blipFill rotWithShape="1">
                <a:blip r:embed="rId4"/>
                <a:stretch>
                  <a:fillRect t="-8" r="1" b="-2327"/>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wipe(left)">
                                      <p:cBhvr>
                                        <p:cTn id="3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5_BD#d328c7c2f?vbadefaultcenterpage=1&amp;parentnodeid=810f37a8c&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168054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5_BD#d328c7c2f?vbadefaultcenterpage=1&amp;parentnodeid=810f37a8c&amp;vbahtmlprocessed=1&amp;bbb=1&amp;hasbroken=1"/>
          <p:cNvSpPr/>
          <p:nvPr/>
        </p:nvSpPr>
        <p:spPr>
          <a:xfrm>
            <a:off x="502920" y="2206829"/>
            <a:ext cx="11183112" cy="3233230"/>
          </a:xfrm>
          <a:prstGeom prst="rect">
            <a:avLst/>
          </a:prstGeom>
          <a:noFill/>
        </p:spPr>
        <p:txBody>
          <a:bodyPr wrap="non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求复杂事件的概率的两种方法</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将所求事件转化成几个彼此互斥的事件的和事件，利用互斥事件的概率加法公式</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求解概率</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若将一个较复杂的事件转化成几个彼此互斥事件的和事件时分类太多，而其对立</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面的分类较少，可考虑先求其对立事件的概率，即“正难则反”.</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常用此方法求“至少</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“至多”型事件的概率.</a:t>
            </a:r>
            <a:endParaRPr lang="en-US" altLang="zh-CN" sz="2400" dirty="0"/>
          </a:p>
        </p:txBody>
      </p:sp>
    </p:spTree>
  </p:cSld>
  <p:clrMapOvr>
    <a:masterClrMapping/>
  </p:clrMapOvr>
  <p:transition>
    <p:split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0e0a60ece?vbadefaultcenterpage=1&amp;parentnodeid=810f37a8c&amp;vbahtmlprocessed=1" descr="preencoded.png"/>
          <p:cNvPicPr>
            <a:picLocks noChangeAspect="1"/>
          </p:cNvPicPr>
          <p:nvPr/>
        </p:nvPicPr>
        <p:blipFill>
          <a:blip r:embed="rId3"/>
          <a:stretch>
            <a:fillRect/>
          </a:stretch>
        </p:blipFill>
        <p:spPr>
          <a:xfrm>
            <a:off x="3813048" y="756000"/>
            <a:ext cx="4562856" cy="530352"/>
          </a:xfrm>
          <a:prstGeom prst="rect">
            <a:avLst/>
          </a:prstGeom>
        </p:spPr>
      </p:pic>
      <p:sp>
        <p:nvSpPr>
          <p:cNvPr id="3" name="QO_6_BD.53_1#452c2f576?vbadefaultcenterpage=1&amp;parentnodeid=0e0a60ece&amp;vbahtmlprocessed=1"/>
          <p:cNvSpPr/>
          <p:nvPr/>
        </p:nvSpPr>
        <p:spPr>
          <a:xfrm>
            <a:off x="502920" y="1419448"/>
            <a:ext cx="11561763" cy="490030"/>
          </a:xfrm>
          <a:prstGeom prst="rect">
            <a:avLst/>
          </a:prstGeom>
          <a:noFill/>
        </p:spPr>
        <p:txBody>
          <a:bodyPr wrap="square" lIns="0" tIns="0" rIns="0" bIns="0" rtlCol="0" anchor="t"/>
          <a:lstStyle/>
          <a:p>
            <a:pPr marL="0" algn="l" latinLnBrk="1">
              <a:lnSpc>
                <a:spcPct val="150000"/>
              </a:lnSpc>
            </a:pPr>
            <a:r>
              <a:rPr lang="en-US" altLang="zh-CN" sz="2400" b="0" i="0" spc="-5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 </a:t>
            </a:r>
            <a:r>
              <a:rPr lang="en-US" altLang="zh-CN" sz="2400" b="1" i="0" spc="-5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spc="-5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spc="-5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浙江模拟）</a:t>
            </a:r>
            <a:r>
              <a:rPr lang="en-US" altLang="zh-CN" sz="2400" b="0" i="0" spc="-5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经统计，在某储蓄所一个营业窗口等候的人数相应的概率如表所示</a:t>
            </a:r>
            <a:r>
              <a:rPr lang="en-US" altLang="zh-CN" sz="2400" b="0" i="0" spc="-5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spc="-50" dirty="0"/>
          </a:p>
        </p:txBody>
      </p:sp>
      <p:graphicFrame>
        <p:nvGraphicFramePr>
          <p:cNvPr id="27" name="QO_6_BD.53_2#452c2f576?colgroup=5,3,5,3,3,3,7&amp;vbadefaultcenterpage=1&amp;parentnodeid=0e0a60ece&amp;vbahtmlprocessed=1"/>
          <p:cNvGraphicFramePr>
            <a:graphicFrameLocks noGrp="1"/>
          </p:cNvGraphicFramePr>
          <p:nvPr/>
        </p:nvGraphicFramePr>
        <p:xfrm>
          <a:off x="502920" y="2041748"/>
          <a:ext cx="11100816" cy="950976"/>
        </p:xfrm>
        <a:graphic>
          <a:graphicData uri="http://schemas.openxmlformats.org/drawingml/2006/table">
            <a:tbl>
              <a:tblPr/>
              <a:tblGrid>
                <a:gridCol w="1883664">
                  <a:extLst>
                    <a:ext uri="{9D8B030D-6E8A-4147-A177-3AD203B41FA5}">
                      <a16:colId xmlns:a16="http://schemas.microsoft.com/office/drawing/2014/main" val="20000"/>
                    </a:ext>
                  </a:extLst>
                </a:gridCol>
                <a:gridCol w="1216152">
                  <a:extLst>
                    <a:ext uri="{9D8B030D-6E8A-4147-A177-3AD203B41FA5}">
                      <a16:colId xmlns:a16="http://schemas.microsoft.com/office/drawing/2014/main" val="20001"/>
                    </a:ext>
                  </a:extLst>
                </a:gridCol>
                <a:gridCol w="1892808">
                  <a:extLst>
                    <a:ext uri="{9D8B030D-6E8A-4147-A177-3AD203B41FA5}">
                      <a16:colId xmlns:a16="http://schemas.microsoft.com/office/drawing/2014/main" val="20002"/>
                    </a:ext>
                  </a:extLst>
                </a:gridCol>
                <a:gridCol w="1216152">
                  <a:extLst>
                    <a:ext uri="{9D8B030D-6E8A-4147-A177-3AD203B41FA5}">
                      <a16:colId xmlns:a16="http://schemas.microsoft.com/office/drawing/2014/main" val="20003"/>
                    </a:ext>
                  </a:extLst>
                </a:gridCol>
                <a:gridCol w="1216152">
                  <a:extLst>
                    <a:ext uri="{9D8B030D-6E8A-4147-A177-3AD203B41FA5}">
                      <a16:colId xmlns:a16="http://schemas.microsoft.com/office/drawing/2014/main" val="20004"/>
                    </a:ext>
                  </a:extLst>
                </a:gridCol>
                <a:gridCol w="1216152">
                  <a:extLst>
                    <a:ext uri="{9D8B030D-6E8A-4147-A177-3AD203B41FA5}">
                      <a16:colId xmlns:a16="http://schemas.microsoft.com/office/drawing/2014/main" val="20005"/>
                    </a:ext>
                  </a:extLst>
                </a:gridCol>
                <a:gridCol w="2459736">
                  <a:extLst>
                    <a:ext uri="{9D8B030D-6E8A-4147-A177-3AD203B41FA5}">
                      <a16:colId xmlns:a16="http://schemas.microsoft.com/office/drawing/2014/main" val="20006"/>
                    </a:ext>
                  </a:extLst>
                </a:gridCol>
              </a:tblGrid>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排队人数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5人及5人以上</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概率</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0.16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0.04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QO_6_BD.53_3#452c2f576?segpoint=1&amp;vbadefaultcenterpage=1&amp;parentnodeid=0e0a60ece&amp;vbahtmlprocessed=1"/>
          <p:cNvSpPr/>
          <p:nvPr/>
        </p:nvSpPr>
        <p:spPr>
          <a:xfrm>
            <a:off x="502920" y="3045048"/>
            <a:ext cx="11183112" cy="49003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求：（1）至多2人排队等候的概率；</a:t>
            </a:r>
            <a:endParaRPr lang="en-US" altLang="zh-CN" sz="2400" dirty="0"/>
          </a:p>
        </p:txBody>
      </p:sp>
      <p:sp>
        <p:nvSpPr>
          <p:cNvPr id="6" name="QO_6_BD.53_4#452c2f576?segpoint=1&amp;vbadefaultcenterpage=1&amp;parentnodeid=0e0a60ece&amp;vbahtmlprocessed=1"/>
          <p:cNvSpPr/>
          <p:nvPr/>
        </p:nvSpPr>
        <p:spPr>
          <a:xfrm>
            <a:off x="502920" y="3596291"/>
            <a:ext cx="11183112" cy="49003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（2）至少3人排队等候的概率.</a:t>
            </a:r>
            <a:endParaRPr lang="en-US" altLang="zh-CN" sz="2400" dirty="0"/>
          </a:p>
        </p:txBody>
      </p:sp>
    </p:spTree>
  </p:cSld>
  <p:clrMapOvr>
    <a:masterClrMapping/>
  </p:clrMapOvr>
  <p:transition>
    <p:split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6_AS.54_1#452c2f576?vbadefaultcenterpage=1&amp;parentnodeid=0e0a60ece&amp;vbahtmlprocessed=1&amp;bbb=1&amp;hasbroken=1"/>
              <p:cNvSpPr/>
              <p:nvPr/>
            </p:nvSpPr>
            <p:spPr>
              <a:xfrm>
                <a:off x="502920" y="1663015"/>
                <a:ext cx="11183112" cy="378187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记“无人排队等候”为事件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，“1人排队等候”为事件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，“2人排队等候”为事件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3人排队等候”为事件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，“4人排队等候”为事件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，“5人及5人以上排队等候</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”为事件</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，则事件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𝐷</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𝐸</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𝐹</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两两互斥.</a:t>
                </a:r>
                <a:endParaRPr lang="en-US" altLang="zh-CN" sz="2400" dirty="0"/>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1）记“至多2人排队等候”为事件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𝐺</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𝐺</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𝐺</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=0.1+0.16+0.3=0.56</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2）记“至少3人排队等候”为事件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𝐻</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，则其对立事件为事件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𝐺</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𝐻</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𝐺</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=0.44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O_6_AS.54_1#452c2f576?vbadefaultcenterpage=1&amp;parentnodeid=0e0a60ece&amp;vbahtmlprocessed=1&amp;bbb=1&amp;hasbroken=1"/>
              <p:cNvSpPr>
                <a:spLocks noRot="1" noChangeAspect="1" noMove="1" noResize="1" noEditPoints="1" noAdjustHandles="1" noChangeArrowheads="1" noChangeShapeType="1" noTextEdit="1"/>
              </p:cNvSpPr>
              <p:nvPr/>
            </p:nvSpPr>
            <p:spPr>
              <a:xfrm>
                <a:off x="502920" y="1663015"/>
                <a:ext cx="11183112" cy="3781870"/>
              </a:xfrm>
              <a:prstGeom prst="rect">
                <a:avLst/>
              </a:prstGeom>
              <a:blipFill rotWithShape="1">
                <a:blip r:embed="rId3"/>
                <a:stretch>
                  <a:fillRect t="-15" r="-1742" b="-153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4ad096bf4?vbadefaultcenterpage=1&amp;parentnodeid=d633c5d24&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考点三</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概率与统计的综合问题［师生共研］</a:t>
            </a:r>
            <a:endParaRPr lang="en-US" altLang="zh-CN" sz="2800" dirty="0"/>
          </a:p>
        </p:txBody>
      </p:sp>
      <p:pic>
        <p:nvPicPr>
          <p:cNvPr id="3" name="QO_5_BD.55_1#b10087e6a?hastextimagelayout=1&amp;vbadefaultcenterpage=1&amp;parentnodeid=4ad096bf4&amp;vbahtmlprocessed=1&amp;hassurroun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6599906" y="1434082"/>
            <a:ext cx="5010912" cy="304495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4" name="QO_5_BD.55_2#b10087e6a?hastextimagelayout=1&amp;vbadefaultcenterpage=1&amp;parentnodeid=4ad096bf4&amp;vbahtmlprocessed=1"/>
          <p:cNvSpPr/>
          <p:nvPr/>
        </p:nvSpPr>
        <p:spPr>
          <a:xfrm>
            <a:off x="502920" y="1388362"/>
            <a:ext cx="6035040" cy="213614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典例4</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 </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河南统考）</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某学校学生参加全国数学竞赛初赛（满分100分）.该学校从全体参赛学生中随机抽取了200名学生的初赛成绩绘制成频率分布直方图如图所示：</a:t>
            </a:r>
            <a:endParaRPr lang="en-US" altLang="zh-CN" sz="2400" dirty="0"/>
          </a:p>
        </p:txBody>
      </p:sp>
      <p:sp>
        <p:nvSpPr>
          <p:cNvPr id="5" name="QO_5_BD.55_3#b10087e6a?hastextimagelayout=1&amp;vbadefaultcenterpage=1&amp;parentnodeid=4ad096bf4&amp;vbahtmlprocessed=1"/>
          <p:cNvSpPr/>
          <p:nvPr/>
        </p:nvSpPr>
        <p:spPr>
          <a:xfrm>
            <a:off x="502920" y="3586068"/>
            <a:ext cx="6044184" cy="103886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（1）根据频率分布直方图给出的数据估计此次初赛成绩的中位数和平均数；</a:t>
            </a:r>
            <a:endParaRPr lang="en-US" altLang="zh-CN" sz="2400" dirty="0"/>
          </a:p>
        </p:txBody>
      </p:sp>
      <mc:AlternateContent xmlns:mc="http://schemas.openxmlformats.org/markup-compatibility/2006" xmlns:a14="http://schemas.microsoft.com/office/drawing/2010/main">
        <mc:Choice Requires="a14">
          <p:sp>
            <p:nvSpPr>
              <p:cNvPr id="6" name="QO_5_BD.55_4#b10087e6a?hastextimagelayout=1&amp;segpoint=1&amp;vbadefaultcenterpage=1&amp;parentnodeid=4ad096bf4&amp;vbahtmlprocessed=1&amp;bbb=1&amp;hasbroken=1"/>
              <p:cNvSpPr/>
              <p:nvPr/>
            </p:nvSpPr>
            <p:spPr>
              <a:xfrm>
                <a:off x="503995" y="4632548"/>
                <a:ext cx="11184010" cy="1038670"/>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（2）从抽取的成绩在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90∼100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的学生中抽取3人组成特训组，用频率估计概率</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学生</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被选中的概率.</a:t>
                </a:r>
                <a:endParaRPr lang="en-US" altLang="zh-CN" sz="2400" dirty="0"/>
              </a:p>
            </p:txBody>
          </p:sp>
        </mc:Choice>
        <mc:Fallback xmlns="">
          <p:sp>
            <p:nvSpPr>
              <p:cNvPr id="6" name="QO_5_BD.55_4#b10087e6a?hastextimagelayout=1&amp;segpoint=1&amp;vbadefaultcenterpage=1&amp;parentnodeid=4ad096bf4&amp;vbahtmlprocessed=1&amp;bbb=1&amp;hasbroken=1"/>
              <p:cNvSpPr>
                <a:spLocks noRot="1" noChangeAspect="1" noMove="1" noResize="1" noEditPoints="1" noAdjustHandles="1" noChangeArrowheads="1" noChangeShapeType="1" noTextEdit="1"/>
              </p:cNvSpPr>
              <p:nvPr/>
            </p:nvSpPr>
            <p:spPr>
              <a:xfrm>
                <a:off x="503995" y="4632548"/>
                <a:ext cx="11184010" cy="1038670"/>
              </a:xfrm>
              <a:prstGeom prst="rect">
                <a:avLst/>
              </a:prstGeom>
              <a:blipFill rotWithShape="1">
                <a:blip r:embed="rId4"/>
                <a:stretch>
                  <a:fillRect l="-4" t="-21" r="2" b="-5621"/>
                </a:stretch>
              </a:blipFill>
            </p:spPr>
            <p:txBody>
              <a:bodyPr/>
              <a:lstStyle/>
              <a:p>
                <a:r>
                  <a:rPr lang="zh-CN" altLang="en-US">
                    <a:noFill/>
                  </a:rPr>
                  <a:t> </a:t>
                </a:r>
              </a:p>
            </p:txBody>
          </p:sp>
        </mc:Fallback>
      </mc:AlternateContent>
    </p:spTree>
  </p:cSld>
  <p:clrMapOvr>
    <a:masterClrMapping/>
  </p:clrMapOvr>
  <p:transition>
    <p:split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5_AS.56_1#b10087e6a?vbadefaultcenterpage=1&amp;parentnodeid=4ad096bf4&amp;vbahtmlprocessed=1&amp;bbb=1&amp;hasbroken=1"/>
              <p:cNvSpPr/>
              <p:nvPr/>
            </p:nvSpPr>
            <p:spPr>
              <a:xfrm>
                <a:off x="502920" y="1273316"/>
                <a:ext cx="11183112" cy="4593400"/>
              </a:xfrm>
              <a:prstGeom prst="rect">
                <a:avLst/>
              </a:prstGeom>
              <a:noFill/>
            </p:spPr>
            <p:txBody>
              <a:bodyPr wrap="square" lIns="0" tIns="0" rIns="0" bIns="0" rtlCol="0" anchor="t"/>
              <a:lstStyle/>
              <a:p>
                <a:pPr algn="l" latinLnBrk="1">
                  <a:lnSpc>
                    <a:spcPts val="44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0.0075+0.02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=0.275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0.275+10×0.03=0.575</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，所以中</a:t>
                </a:r>
              </a:p>
              <a:p>
                <a:pPr latinLnBrk="1">
                  <a:lnSpc>
                    <a:spcPts val="44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位数位于区间</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[60,70)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44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设中位数为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62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0.0075+0.02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+10×0.03⋅</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−60</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=0.5</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=67.5</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44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即中位数为</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67.5.</a:t>
                </a:r>
                <a:endParaRPr lang="en-US" altLang="zh-CN" sz="2400" dirty="0"/>
              </a:p>
              <a:p>
                <a:pPr latinLnBrk="1">
                  <a:lnSpc>
                    <a:spcPts val="44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平均数为</a:t>
                </a:r>
              </a:p>
              <a:p>
                <a:pPr latinLnBrk="1">
                  <a:lnSpc>
                    <a:spcPts val="42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0.0075×45+0.02×55+0.03×65+0.025×75+0.015×85+0.0025×95</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=67.75</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O_5_AS.56_1#b10087e6a?vbadefaultcenterpage=1&amp;parentnodeid=4ad096bf4&amp;vbahtmlprocessed=1&amp;bbb=1&amp;hasbroken=1"/>
              <p:cNvSpPr>
                <a:spLocks noRot="1" noChangeAspect="1" noMove="1" noResize="1" noEditPoints="1" noAdjustHandles="1" noChangeArrowheads="1" noChangeShapeType="1" noTextEdit="1"/>
              </p:cNvSpPr>
              <p:nvPr/>
            </p:nvSpPr>
            <p:spPr>
              <a:xfrm>
                <a:off x="502920" y="1273316"/>
                <a:ext cx="11183112" cy="4593400"/>
              </a:xfrm>
              <a:prstGeom prst="rect">
                <a:avLst/>
              </a:prstGeom>
              <a:blipFill rotWithShape="1">
                <a:blip r:embed="rId3"/>
                <a:stretch>
                  <a:fillRect t="-3" r="1" b="-119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2_BD#fc462717e.fixed?vbadefaultcenterpage=1&amp;parentnodeid=c46a4bf44&amp;vbahtmlprocessed=1"/>
          <p:cNvSpPr/>
          <p:nvPr/>
        </p:nvSpPr>
        <p:spPr>
          <a:xfrm>
            <a:off x="621792" y="932688"/>
            <a:ext cx="10981944" cy="1152144"/>
          </a:xfrm>
          <a:prstGeom prst="rect">
            <a:avLst/>
          </a:prstGeom>
          <a:noFill/>
        </p:spPr>
        <p:txBody>
          <a:bodyPr wrap="square" lIns="0" tIns="0" rIns="0" bIns="0" rtlCol="0" anchor="ctr"/>
          <a:lstStyle/>
          <a:p>
            <a:pPr algn="ctr" latinLnBrk="1">
              <a:lnSpc>
                <a:spcPct val="100000"/>
              </a:lnSpc>
            </a:pP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基础课57</a:t>
            </a:r>
            <a:r>
              <a:rPr lang="en-US" altLang="zh-CN" sz="4000" b="1" i="0" dirty="0">
                <a:solidFill>
                  <a:srgbClr val="01448D"/>
                </a:solidFill>
                <a:latin typeface="宋体" panose="02010600030101010101" pitchFamily="2" charset="-122"/>
                <a:ea typeface="宋体" panose="02010600030101010101" pitchFamily="2" charset="-122"/>
                <a:cs typeface="宋体" panose="02010600030101010101" pitchFamily="34" charset="-120"/>
              </a:rPr>
              <a:t> </a:t>
            </a: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古典概型及概率的基本性质</a:t>
            </a:r>
            <a:endParaRPr lang="en-US" altLang="zh-CN" sz="4000" dirty="0"/>
          </a:p>
        </p:txBody>
      </p:sp>
      <p:pic>
        <p:nvPicPr>
          <p:cNvPr id="3" name="C_0#fc462717e?linknodeid=6946b983c&amp;catalogrefid=6946b983c&amp;parentnodeid=c46a4bf44&amp;vbahtmlprocessed=1" descr="preencoded.png">
            <a:hlinkClick r:id="rId3" action="ppaction://hlinksldjump"/>
          </p:cNvPr>
          <p:cNvPicPr>
            <a:picLocks noChangeAspect="1"/>
          </p:cNvPicPr>
          <p:nvPr/>
        </p:nvPicPr>
        <p:blipFill>
          <a:blip r:embed="rId4"/>
          <a:stretch>
            <a:fillRect/>
          </a:stretch>
        </p:blipFill>
        <p:spPr>
          <a:xfrm>
            <a:off x="4553712" y="2642616"/>
            <a:ext cx="502920" cy="502920"/>
          </a:xfrm>
          <a:prstGeom prst="rect">
            <a:avLst/>
          </a:prstGeom>
        </p:spPr>
      </p:pic>
      <p:sp>
        <p:nvSpPr>
          <p:cNvPr id="4" name="C_0#fc462717e?linknodeid=6946b983c&amp;catalogrefid=6946b983c&amp;parentnodeid=c46a4bf44&amp;vbahtmlprocessed=1">
            <a:hlinkClick r:id="rId3" action="ppaction://hlinksldjump"/>
          </p:cNvPr>
          <p:cNvSpPr/>
          <p:nvPr/>
        </p:nvSpPr>
        <p:spPr>
          <a:xfrm>
            <a:off x="5202936" y="26151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3050" dirty="0"/>
          </a:p>
        </p:txBody>
      </p:sp>
      <p:pic>
        <p:nvPicPr>
          <p:cNvPr id="5" name="C_0#fc462717e?linknodeid=d633c5d24&amp;catalogrefid=d633c5d24&amp;parentnodeid=c46a4bf44&amp;vbahtmlprocessed=1" descr="preencoded.png">
            <a:hlinkClick r:id="rId5" action="ppaction://hlinksldjump"/>
          </p:cNvPr>
          <p:cNvPicPr>
            <a:picLocks noChangeAspect="1"/>
          </p:cNvPicPr>
          <p:nvPr/>
        </p:nvPicPr>
        <p:blipFill>
          <a:blip r:embed="rId4"/>
          <a:stretch>
            <a:fillRect/>
          </a:stretch>
        </p:blipFill>
        <p:spPr>
          <a:xfrm>
            <a:off x="4553712" y="3557016"/>
            <a:ext cx="502920" cy="502920"/>
          </a:xfrm>
          <a:prstGeom prst="rect">
            <a:avLst/>
          </a:prstGeom>
        </p:spPr>
      </p:pic>
      <p:sp>
        <p:nvSpPr>
          <p:cNvPr id="6" name="C_0#fc462717e?linknodeid=d633c5d24&amp;catalogrefid=d633c5d24&amp;parentnodeid=c46a4bf44&amp;vbahtmlprocessed=1">
            <a:hlinkClick r:id="rId5" action="ppaction://hlinksldjump"/>
          </p:cNvPr>
          <p:cNvSpPr/>
          <p:nvPr/>
        </p:nvSpPr>
        <p:spPr>
          <a:xfrm>
            <a:off x="5202936" y="35295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3050" dirty="0"/>
          </a:p>
        </p:txBody>
      </p:sp>
    </p:spTree>
  </p:cSld>
  <p:clrMapOvr>
    <a:masterClrMapping/>
  </p:clrMapOvr>
  <p:transition>
    <p:split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5_AS.56_2#b10087e6a?vbadefaultcenterpage=1&amp;parentnodeid=4ad096bf4&amp;vbahtmlprocessed=1&amp;bbb=1&amp;hasbroken=1"/>
              <p:cNvSpPr/>
              <p:nvPr/>
            </p:nvSpPr>
            <p:spPr>
              <a:xfrm>
                <a:off x="502920" y="2105801"/>
                <a:ext cx="11183112" cy="2908999"/>
              </a:xfrm>
              <a:prstGeom prst="rect">
                <a:avLst/>
              </a:prstGeom>
              <a:noFill/>
            </p:spPr>
            <p:txBody>
              <a:bodyPr wrap="none" lIns="0" tIns="0" rIns="0" bIns="0" rtlCol="0" anchor="t"/>
              <a:lstStyle/>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（2）成绩在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90∼100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的学生有</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200×10×0.0025=5</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（人），</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𝑒</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，从这5人中抽取3人，有</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𝑒</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𝑒</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𝑒</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𝑒</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𝑒</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𝑒</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，共10种情况，</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其中学生</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被选中有</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𝑒</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𝑒</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𝑒</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，共6</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种情况，</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所以学生</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被选中的概率为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=0.6</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O_5_AS.56_2#b10087e6a?vbadefaultcenterpage=1&amp;parentnodeid=4ad096bf4&amp;vbahtmlprocessed=1&amp;bbb=1&amp;hasbroken=1"/>
              <p:cNvSpPr>
                <a:spLocks noRot="1" noChangeAspect="1" noMove="1" noResize="1" noEditPoints="1" noAdjustHandles="1" noChangeArrowheads="1" noChangeShapeType="1" noTextEdit="1"/>
              </p:cNvSpPr>
              <p:nvPr/>
            </p:nvSpPr>
            <p:spPr>
              <a:xfrm>
                <a:off x="502920" y="2105801"/>
                <a:ext cx="11183112" cy="2908999"/>
              </a:xfrm>
              <a:prstGeom prst="rect">
                <a:avLst/>
              </a:prstGeom>
              <a:blipFill rotWithShape="1">
                <a:blip r:embed="rId3"/>
                <a:stretch>
                  <a:fillRect t="-5" r="1" b="-239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5_BD#eeec5b1da?vbadefaultcenterpage=1&amp;parentnodeid=4ad096bf4&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80560" y="196756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5_BD#eeec5b1da?vbadefaultcenterpage=1&amp;parentnodeid=4ad096bf4&amp;vbahtmlprocessed=1"/>
          <p:cNvSpPr/>
          <p:nvPr/>
        </p:nvSpPr>
        <p:spPr>
          <a:xfrm>
            <a:off x="502920" y="2493849"/>
            <a:ext cx="11183112" cy="2684590"/>
          </a:xfrm>
          <a:prstGeom prst="rect">
            <a:avLst/>
          </a:prstGeom>
          <a:noFill/>
        </p:spPr>
        <p:txBody>
          <a:bodyPr wrap="squar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古典概型与统计综合问题的解题策略</a:t>
            </a:r>
            <a:endParaRPr lang="en-US" altLang="zh-CN" sz="2400" dirty="0"/>
          </a:p>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将题目条件中的相关信息转化为事件</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判断事件是否为古典概型</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选用合适的方法确定样本点个数</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代入古典概型的概率公式求解</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323da0064?vbadefaultcenterpage=1&amp;parentnodeid=4ad096bf4&amp;vbahtmlprocessed=1" descr="preencoded.png"/>
          <p:cNvPicPr>
            <a:picLocks noChangeAspect="1"/>
          </p:cNvPicPr>
          <p:nvPr/>
        </p:nvPicPr>
        <p:blipFill>
          <a:blip r:embed="rId3"/>
          <a:stretch>
            <a:fillRect/>
          </a:stretch>
        </p:blipFill>
        <p:spPr>
          <a:xfrm>
            <a:off x="3813048" y="756000"/>
            <a:ext cx="4562856" cy="530352"/>
          </a:xfrm>
          <a:prstGeom prst="rect">
            <a:avLst/>
          </a:prstGeom>
        </p:spPr>
      </p:pic>
      <p:sp>
        <p:nvSpPr>
          <p:cNvPr id="3" name="QO_6_BD.57_1#a6426d692?vbadefaultcenterpage=1&amp;parentnodeid=323da0064&amp;vbahtmlprocessed=1"/>
          <p:cNvSpPr/>
          <p:nvPr/>
        </p:nvSpPr>
        <p:spPr>
          <a:xfrm>
            <a:off x="502920" y="1419448"/>
            <a:ext cx="11183112" cy="158750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某医院对患者就诊后的满意度进行问卷调查，患者在问卷上对就诊满意度进行打分，分值为0,1,2,3,4,5，其中满意度打分不低于4分表示满意.现随机抽取了100位患者的调查问卷，其满意度打分情况如表所示：</a:t>
            </a:r>
            <a:endParaRPr lang="en-US" altLang="zh-CN" sz="2400" dirty="0"/>
          </a:p>
        </p:txBody>
      </p:sp>
      <p:graphicFrame>
        <p:nvGraphicFramePr>
          <p:cNvPr id="33" name="QO_6_BD.57_2#a6426d692?colgroup=10,2,2,2,4,4,4&amp;vbadefaultcenterpage=1&amp;parentnodeid=323da0064&amp;vbahtmlprocessed=1"/>
          <p:cNvGraphicFramePr>
            <a:graphicFrameLocks noGrp="1"/>
          </p:cNvGraphicFramePr>
          <p:nvPr/>
        </p:nvGraphicFramePr>
        <p:xfrm>
          <a:off x="502920" y="3146648"/>
          <a:ext cx="11109960" cy="950976"/>
        </p:xfrm>
        <a:graphic>
          <a:graphicData uri="http://schemas.openxmlformats.org/drawingml/2006/table">
            <a:tbl>
              <a:tblPr/>
              <a:tblGrid>
                <a:gridCol w="3456432">
                  <a:extLst>
                    <a:ext uri="{9D8B030D-6E8A-4147-A177-3AD203B41FA5}">
                      <a16:colId xmlns:a16="http://schemas.microsoft.com/office/drawing/2014/main" val="20000"/>
                    </a:ext>
                  </a:extLst>
                </a:gridCol>
                <a:gridCol w="886968">
                  <a:extLst>
                    <a:ext uri="{9D8B030D-6E8A-4147-A177-3AD203B41FA5}">
                      <a16:colId xmlns:a16="http://schemas.microsoft.com/office/drawing/2014/main" val="20001"/>
                    </a:ext>
                  </a:extLst>
                </a:gridCol>
                <a:gridCol w="886968">
                  <a:extLst>
                    <a:ext uri="{9D8B030D-6E8A-4147-A177-3AD203B41FA5}">
                      <a16:colId xmlns:a16="http://schemas.microsoft.com/office/drawing/2014/main" val="20002"/>
                    </a:ext>
                  </a:extLst>
                </a:gridCol>
                <a:gridCol w="886968">
                  <a:extLst>
                    <a:ext uri="{9D8B030D-6E8A-4147-A177-3AD203B41FA5}">
                      <a16:colId xmlns:a16="http://schemas.microsoft.com/office/drawing/2014/main" val="20003"/>
                    </a:ext>
                  </a:extLst>
                </a:gridCol>
                <a:gridCol w="1664208">
                  <a:extLst>
                    <a:ext uri="{9D8B030D-6E8A-4147-A177-3AD203B41FA5}">
                      <a16:colId xmlns:a16="http://schemas.microsoft.com/office/drawing/2014/main" val="20004"/>
                    </a:ext>
                  </a:extLst>
                </a:gridCol>
                <a:gridCol w="1664208">
                  <a:extLst>
                    <a:ext uri="{9D8B030D-6E8A-4147-A177-3AD203B41FA5}">
                      <a16:colId xmlns:a16="http://schemas.microsoft.com/office/drawing/2014/main" val="20005"/>
                    </a:ext>
                  </a:extLst>
                </a:gridCol>
                <a:gridCol w="1664208">
                  <a:extLst>
                    <a:ext uri="{9D8B030D-6E8A-4147-A177-3AD203B41FA5}">
                      <a16:colId xmlns:a16="http://schemas.microsoft.com/office/drawing/2014/main" val="20006"/>
                    </a:ext>
                  </a:extLst>
                </a:gridCol>
              </a:tblGrid>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满意度打分</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人数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56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QO_6_BD.57_3#a6426d692?segpoint=1&amp;vbadefaultcenterpage=1&amp;parentnodeid=323da0064&amp;vbahtmlprocessed=1"/>
          <p:cNvSpPr/>
          <p:nvPr/>
        </p:nvSpPr>
        <p:spPr>
          <a:xfrm>
            <a:off x="502920" y="4149948"/>
            <a:ext cx="11183112" cy="49003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（1）估计患者对该医院满意度打分的平均值；</a:t>
            </a:r>
            <a:endParaRPr lang="en-US" altLang="zh-CN" sz="2400" dirty="0"/>
          </a:p>
        </p:txBody>
      </p:sp>
    </p:spTree>
  </p:cSld>
  <p:clrMapOvr>
    <a:masterClrMapping/>
  </p:clrMapOvr>
  <p:transition>
    <p:split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O_6_BD.57_4#a6426d692?segpoint=1&amp;vbadefaultcenterpage=1&amp;parentnodeid=323da0064&amp;vbahtmlprocessed=1"/>
          <p:cNvSpPr/>
          <p:nvPr/>
        </p:nvSpPr>
        <p:spPr>
          <a:xfrm>
            <a:off x="502920" y="2500866"/>
            <a:ext cx="11183112" cy="49003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（2）若该医院一周内共有6000名患者就诊，估计其中表示满意的患者人数；</a:t>
            </a:r>
            <a:endParaRPr lang="en-US" altLang="zh-CN" sz="2400" dirty="0"/>
          </a:p>
        </p:txBody>
      </p:sp>
      <mc:AlternateContent xmlns:mc="http://schemas.openxmlformats.org/markup-compatibility/2006" xmlns:a14="http://schemas.microsoft.com/office/drawing/2010/main">
        <mc:Choice Requires="a14">
          <p:sp>
            <p:nvSpPr>
              <p:cNvPr id="3" name="QO_6_BD.57_5#a6426d692?segpoint=1&amp;vbadefaultcenterpage=1&amp;parentnodeid=323da0064&amp;vbahtmlprocessed=1&amp;bbb=1&amp;hasbroken=1"/>
              <p:cNvSpPr/>
              <p:nvPr/>
            </p:nvSpPr>
            <p:spPr>
              <a:xfrm>
                <a:off x="502920" y="3057824"/>
                <a:ext cx="11183112" cy="1587310"/>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（3）医院对抽取的调查问卷中1位满意度打0分的患者和3位满意度打</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1分的患者进行</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电话回访</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，并将这四人随机分成</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两组，每组各两人，求</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组的两人满意度打分</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均为</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1分的概率.</a:t>
                </a:r>
                <a:endParaRPr lang="en-US" altLang="zh-CN" sz="2400" dirty="0"/>
              </a:p>
            </p:txBody>
          </p:sp>
        </mc:Choice>
        <mc:Fallback xmlns="">
          <p:sp>
            <p:nvSpPr>
              <p:cNvPr id="3" name="QO_6_BD.57_5#a6426d692?segpoint=1&amp;vbadefaultcenterpage=1&amp;parentnodeid=323da0064&amp;vbahtmlprocessed=1&amp;bbb=1&amp;hasbroken=1"/>
              <p:cNvSpPr>
                <a:spLocks noRot="1" noChangeAspect="1" noMove="1" noResize="1" noEditPoints="1" noAdjustHandles="1" noChangeArrowheads="1" noChangeShapeType="1" noTextEdit="1"/>
              </p:cNvSpPr>
              <p:nvPr/>
            </p:nvSpPr>
            <p:spPr>
              <a:xfrm>
                <a:off x="502920" y="3057824"/>
                <a:ext cx="11183112" cy="1587310"/>
              </a:xfrm>
              <a:prstGeom prst="rect">
                <a:avLst/>
              </a:prstGeom>
              <a:blipFill rotWithShape="1">
                <a:blip r:embed="rId3"/>
                <a:stretch>
                  <a:fillRect t="-19" r="-237" b="-3674"/>
                </a:stretch>
              </a:blipFill>
            </p:spPr>
            <p:txBody>
              <a:bodyPr/>
              <a:lstStyle/>
              <a:p>
                <a:r>
                  <a:rPr lang="zh-CN" altLang="en-US">
                    <a:noFill/>
                  </a:rPr>
                  <a:t> </a:t>
                </a:r>
              </a:p>
            </p:txBody>
          </p:sp>
        </mc:Fallback>
      </mc:AlternateContent>
    </p:spTree>
  </p:cSld>
  <p:clrMapOvr>
    <a:masterClrMapping/>
  </p:clrMapOvr>
  <p:transition>
    <p:split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6_AS.58_1#a6426d692?vbadefaultcenterpage=1&amp;parentnodeid=323da0064&amp;vbahtmlprocessed=1"/>
              <p:cNvSpPr/>
              <p:nvPr/>
            </p:nvSpPr>
            <p:spPr>
              <a:xfrm>
                <a:off x="502920" y="1881043"/>
                <a:ext cx="11183112" cy="3383915"/>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（1）由表可知，100位患者的满意度打分的平均分为</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1×0+3×1+6×2+10×3+56×4+24×5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100</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=3.89</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所以估计患者对该医院满意度打分的平均值为3.89.</a:t>
                </a:r>
                <a:endParaRPr lang="en-US" altLang="zh-CN" sz="2400" dirty="0"/>
              </a:p>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（2）由表可知，表示满意的患者占比为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56+24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100</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所以6000名患者中表示满意的人数为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6000×</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=4800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O_6_AS.58_1#a6426d692?vbadefaultcenterpage=1&amp;parentnodeid=323da0064&amp;vbahtmlprocessed=1"/>
              <p:cNvSpPr>
                <a:spLocks noRot="1" noChangeAspect="1" noMove="1" noResize="1" noEditPoints="1" noAdjustHandles="1" noChangeArrowheads="1" noChangeShapeType="1" noTextEdit="1"/>
              </p:cNvSpPr>
              <p:nvPr/>
            </p:nvSpPr>
            <p:spPr>
              <a:xfrm>
                <a:off x="502920" y="1881043"/>
                <a:ext cx="11183112" cy="3383915"/>
              </a:xfrm>
              <a:prstGeom prst="rect">
                <a:avLst/>
              </a:prstGeom>
              <a:blipFill rotWithShape="1">
                <a:blip r:embed="rId3"/>
                <a:stretch>
                  <a:fillRect t="-5" r="1" b="-2378"/>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6_AS.58_2#a6426d692?vbadefaultcenterpage=1&amp;parentnodeid=323da0064&amp;vbahtmlprocessed=1&amp;bbb=1&amp;hasbroken=1"/>
              <p:cNvSpPr/>
              <p:nvPr/>
            </p:nvSpPr>
            <p:spPr>
              <a:xfrm>
                <a:off x="502920" y="1711879"/>
                <a:ext cx="11183112" cy="3684143"/>
              </a:xfrm>
              <a:prstGeom prst="rect">
                <a:avLst/>
              </a:prstGeom>
              <a:noFill/>
            </p:spPr>
            <p:txBody>
              <a:bodyPr wrap="none" lIns="0" tIns="0" rIns="0" bIns="0" rtlCol="0" anchor="t"/>
              <a:lstStyle/>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（3）设打0分的患者为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，打1分的患者为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𝑁</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𝑁</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𝑁</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组的两位患者可以为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𝑁</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𝑁</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𝑀</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𝑁</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𝑁</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𝑁</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𝑁</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𝑁</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𝑁</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𝑁</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共</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6种组合，</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其中</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组两人均为打1分的患者的组合共有3种，</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设事件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表示“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组的两位患者满意度打分均为1分”，则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𝐶</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组的两</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位患者满意度打分均为</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1分的概率为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2" name="QO_6_AS.58_2#a6426d692?vbadefaultcenterpage=1&amp;parentnodeid=323da0064&amp;vbahtmlprocessed=1&amp;bbb=1&amp;hasbroken=1"/>
              <p:cNvSpPr>
                <a:spLocks noRot="1" noChangeAspect="1" noMove="1" noResize="1" noEditPoints="1" noAdjustHandles="1" noChangeArrowheads="1" noChangeShapeType="1" noTextEdit="1"/>
              </p:cNvSpPr>
              <p:nvPr/>
            </p:nvSpPr>
            <p:spPr>
              <a:xfrm>
                <a:off x="502920" y="1711879"/>
                <a:ext cx="11183112" cy="3684143"/>
              </a:xfrm>
              <a:prstGeom prst="rect">
                <a:avLst/>
              </a:prstGeom>
              <a:blipFill rotWithShape="1">
                <a:blip r:embed="rId3"/>
                <a:stretch>
                  <a:fillRect t="-15" r="-516" b="-207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P_3_BD#15bc2b034?colgroup=2,6,12,6,6&amp;vbadefaultcenterpage=1&amp;parentnodeid=fc462717e&amp;vbahtmlprocessed=1&amp;bbb=1&amp;hasbroken=1"/>
              <p:cNvGraphicFramePr>
                <a:graphicFrameLocks noGrp="1"/>
              </p:cNvGraphicFramePr>
              <p:nvPr/>
            </p:nvGraphicFramePr>
            <p:xfrm>
              <a:off x="502920" y="1024332"/>
              <a:ext cx="11146536" cy="5230368"/>
            </p:xfrm>
            <a:graphic>
              <a:graphicData uri="http://schemas.openxmlformats.org/drawingml/2006/table">
                <a:tbl>
                  <a:tblPr/>
                  <a:tblGrid>
                    <a:gridCol w="886968">
                      <a:extLst>
                        <a:ext uri="{9D8B030D-6E8A-4147-A177-3AD203B41FA5}">
                          <a16:colId xmlns:a16="http://schemas.microsoft.com/office/drawing/2014/main" val="20000"/>
                        </a:ext>
                      </a:extLst>
                    </a:gridCol>
                    <a:gridCol w="2084832">
                      <a:extLst>
                        <a:ext uri="{9D8B030D-6E8A-4147-A177-3AD203B41FA5}">
                          <a16:colId xmlns:a16="http://schemas.microsoft.com/office/drawing/2014/main" val="20001"/>
                        </a:ext>
                      </a:extLst>
                    </a:gridCol>
                    <a:gridCol w="4005072">
                      <a:extLst>
                        <a:ext uri="{9D8B030D-6E8A-4147-A177-3AD203B41FA5}">
                          <a16:colId xmlns:a16="http://schemas.microsoft.com/office/drawing/2014/main" val="20002"/>
                        </a:ext>
                      </a:extLst>
                    </a:gridCol>
                    <a:gridCol w="2084832">
                      <a:extLst>
                        <a:ext uri="{9D8B030D-6E8A-4147-A177-3AD203B41FA5}">
                          <a16:colId xmlns:a16="http://schemas.microsoft.com/office/drawing/2014/main" val="20003"/>
                        </a:ext>
                      </a:extLst>
                    </a:gridCol>
                    <a:gridCol w="2084832">
                      <a:extLst>
                        <a:ext uri="{9D8B030D-6E8A-4147-A177-3AD203B41FA5}">
                          <a16:colId xmlns:a16="http://schemas.microsoft.com/office/drawing/2014/main" val="20004"/>
                        </a:ext>
                      </a:extLst>
                    </a:gridCol>
                  </a:tblGrid>
                  <a:tr h="904621">
                    <a:tc>
                      <a:txBody>
                        <a:bodyPr/>
                        <a:lstStyle/>
                        <a:p>
                          <a:pPr marL="0" indent="0"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a:t>
                          </a:r>
                        </a:p>
                        <a:p>
                          <a:pPr marL="0" lvl="0" indent="0"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30895">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古典</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概型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2023年新高考Ⅱ卷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2023年全国甲卷（文）</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2023年全国乙卷（文）</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9</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2023年天津卷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2023年北京卷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18</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数学建模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6182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a:t>
                          </a: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分析</a:t>
                          </a: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从近几年高考的情况来看，一般以选择题和填空题的形式出现</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，同时在概率</a:t>
                          </a: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统计大题中也会出现部分知识点</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，属于中档题，命题热点是古典概型</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，同时</a:t>
                          </a: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会综合考查概率的性质</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，比如加法性质.预计</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2025年高考的命题情况变化不</a:t>
                          </a: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大</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，但应加强对概率统计整体板块的综合运用能力</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bl>
              </a:graphicData>
            </a:graphic>
          </p:graphicFrame>
        </mc:Choice>
        <mc:Fallback xmlns="">
          <p:graphicFrame>
            <p:nvGraphicFramePr>
              <p:cNvPr id="5" name="P_3_BD#15bc2b034?colgroup=2,6,12,6,6&amp;vbadefaultcenterpage=1&amp;parentnodeid=fc462717e&amp;vbahtmlprocessed=1&amp;bbb=1&amp;hasbroken=1"/>
              <p:cNvGraphicFramePr>
                <a:graphicFrameLocks noGrp="1"/>
              </p:cNvGraphicFramePr>
              <p:nvPr/>
            </p:nvGraphicFramePr>
            <p:xfrm>
              <a:off x="502920" y="1024332"/>
              <a:ext cx="11146536" cy="5103559"/>
            </p:xfrm>
            <a:graphic>
              <a:graphicData uri="http://schemas.openxmlformats.org/drawingml/2006/table">
                <a:tbl>
                  <a:tblPr/>
                  <a:tblGrid>
                    <a:gridCol w="886968"/>
                    <a:gridCol w="2084832"/>
                    <a:gridCol w="4005072"/>
                    <a:gridCol w="2084832"/>
                    <a:gridCol w="2084832"/>
                  </a:tblGrid>
                  <a:tr h="904621">
                    <a:tc>
                      <a:txBody>
                        <a:bodyPr/>
                        <a:lstStyle/>
                        <a:p>
                          <a:pPr marL="0" indent="0"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a:t>
                          </a:r>
                          <a:endPar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37490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古典</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概型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数学建模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86182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分析</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从近几年高考的情况来看，一般以选择题和填空题的形式出现</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，同时在概率</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统计大题中也会出现部分知识点</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，属于中档题，命题热点是古典概型</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，同时</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会综合考查概率的性质</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，比如加法性质.预计</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2025年高考的命题情况变化不</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大</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，但应加强对概率统计整体板块的综合运用能力</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c hMerge="1">
                      <a:tcPr/>
                    </a:tc>
                    <a:tc hMerge="1">
                      <a:tcPr/>
                    </a:tc>
                  </a:tr>
                </a:tbl>
              </a:graphicData>
            </a:graphic>
          </p:graphicFrame>
        </mc:Fallback>
      </mc:AlternateContent>
    </p:spTree>
  </p:cSld>
  <p:clrMapOvr>
    <a:masterClrMapping/>
  </p:clrMapOvr>
  <p:transition>
    <p:split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6946b983c.fixed?vbadefaultcenterpage=1&amp;parentnodeid=fc462717e&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4400" dirty="0"/>
          </a:p>
        </p:txBody>
      </p:sp>
      <p:pic>
        <p:nvPicPr>
          <p:cNvPr id="3" name="C_3#6946b983c.fixed?vbadefaultcenterpage=1&amp;parentnodeid=fc462717e&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579dee348?vbadefaultcenterpage=1&amp;parentnodeid=6946b983c&amp;vbahtmlprocessed=1" descr="preencoded.png"/>
          <p:cNvPicPr>
            <a:picLocks noChangeAspect="1"/>
          </p:cNvPicPr>
          <p:nvPr/>
        </p:nvPicPr>
        <p:blipFill>
          <a:blip r:embed="rId3"/>
          <a:stretch>
            <a:fillRect/>
          </a:stretch>
        </p:blipFill>
        <p:spPr>
          <a:xfrm>
            <a:off x="3813048" y="756000"/>
            <a:ext cx="4562856" cy="530352"/>
          </a:xfrm>
          <a:prstGeom prst="rect">
            <a:avLst/>
          </a:prstGeom>
        </p:spPr>
      </p:pic>
      <p:sp>
        <p:nvSpPr>
          <p:cNvPr id="3" name="C_5_BD#e441f3209?segpoint=1&amp;vbadefaultcenterpage=1&amp;parentnodeid=579dee348&amp;vbahtmlprocessed=1"/>
          <p:cNvSpPr/>
          <p:nvPr/>
        </p:nvSpPr>
        <p:spPr>
          <a:xfrm>
            <a:off x="502920" y="1419448"/>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一、古典概型</a:t>
            </a:r>
            <a:endParaRPr lang="en-US" altLang="zh-CN" sz="2600" dirty="0"/>
          </a:p>
        </p:txBody>
      </p:sp>
      <p:sp>
        <p:nvSpPr>
          <p:cNvPr id="4" name="P_6_BD#1486059be?segpoint=1&amp;vbadefaultcenterpage=1&amp;parentnodeid=e441f3209&amp;vbahtmlprocessed=1"/>
          <p:cNvSpPr/>
          <p:nvPr/>
        </p:nvSpPr>
        <p:spPr>
          <a:xfrm>
            <a:off x="502920" y="2013474"/>
            <a:ext cx="11183112" cy="490030"/>
          </a:xfrm>
          <a:prstGeom prst="rect">
            <a:avLst/>
          </a:prstGeom>
          <a:noFill/>
        </p:spPr>
        <p:txBody>
          <a:bodyPr wrap="squar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古典概型的特征</a:t>
            </a:r>
            <a:endParaRPr lang="en-US" altLang="zh-CN" sz="2400" dirty="0"/>
          </a:p>
        </p:txBody>
      </p:sp>
      <mc:AlternateContent xmlns:mc="http://schemas.openxmlformats.org/markup-compatibility/2006" xmlns:a14="http://schemas.microsoft.com/office/drawing/2010/main">
        <mc:Choice Requires="a14">
          <p:sp>
            <p:nvSpPr>
              <p:cNvPr id="6" name="P_6_BD#1486059be?segpoint=1&amp;vbadefaultcenterpage=1&amp;parentnodeid=e441f3209&amp;vbahtmlprocessed=1"/>
              <p:cNvSpPr/>
              <p:nvPr/>
            </p:nvSpPr>
            <p:spPr>
              <a:xfrm>
                <a:off x="502920" y="3819748"/>
                <a:ext cx="11183112" cy="1340612"/>
              </a:xfrm>
              <a:prstGeom prst="rect">
                <a:avLst/>
              </a:prstGeom>
              <a:noFill/>
            </p:spPr>
            <p:txBody>
              <a:bodyPr wrap="squar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古典概型的概率公式</a:t>
                </a:r>
                <a:endParaRPr lang="en-US" altLang="zh-CN" sz="2400" dirty="0"/>
              </a:p>
              <a:p>
                <a:pPr algn="l" latinLnBrk="1">
                  <a:lnSpc>
                    <a:spcPct val="110000"/>
                  </a:lnSpc>
                </a:pPr>
                <a14:m>
                  <m:oMath xmlns:m="http://schemas.openxmlformats.org/officeDocument/2006/math">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事件</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包含的样本点的个数</m:t>
                        </m:r>
                      </m:num>
                      <m:den>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有限样本空间中样本点的总数</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xmlns="">
          <p:sp>
            <p:nvSpPr>
              <p:cNvPr id="6" name="P_6_BD#1486059be?segpoint=1&amp;vbadefaultcenterpage=1&amp;parentnodeid=e441f3209&amp;vbahtmlprocessed=1"/>
              <p:cNvSpPr>
                <a:spLocks noRot="1" noChangeAspect="1" noMove="1" noResize="1" noEditPoints="1" noAdjustHandles="1" noChangeArrowheads="1" noChangeShapeType="1" noTextEdit="1"/>
              </p:cNvSpPr>
              <p:nvPr/>
            </p:nvSpPr>
            <p:spPr>
              <a:xfrm>
                <a:off x="502920" y="3819748"/>
                <a:ext cx="11183112" cy="1340612"/>
              </a:xfrm>
              <a:prstGeom prst="rect">
                <a:avLst/>
              </a:prstGeom>
              <a:blipFill rotWithShape="1">
                <a:blip r:embed="rId4"/>
                <a:stretch>
                  <a:fillRect t="-17" r="1" b="26"/>
                </a:stretch>
              </a:blipFill>
            </p:spPr>
            <p:txBody>
              <a:bodyPr/>
              <a:lstStyle/>
              <a:p>
                <a:r>
                  <a:rPr lang="zh-CN" altLang="en-US">
                    <a:noFill/>
                  </a:rPr>
                  <a:t> </a:t>
                </a:r>
              </a:p>
            </p:txBody>
          </p:sp>
        </mc:Fallback>
      </mc:AlternateContent>
      <p:pic>
        <p:nvPicPr>
          <p:cNvPr id="100" name="图片 99"/>
          <p:cNvPicPr/>
          <p:nvPr/>
        </p:nvPicPr>
        <p:blipFill>
          <a:blip r:embed="rId5"/>
          <a:stretch>
            <a:fillRect/>
          </a:stretch>
        </p:blipFill>
        <p:spPr>
          <a:xfrm>
            <a:off x="3441065" y="2501900"/>
            <a:ext cx="4360545" cy="1358265"/>
          </a:xfrm>
          <a:prstGeom prst="rect">
            <a:avLst/>
          </a:prstGeom>
          <a:noFill/>
          <a:ln w="9525">
            <a:noFill/>
          </a:ln>
        </p:spPr>
      </p:pic>
    </p:spTree>
  </p:cSld>
  <p:clrMapOvr>
    <a:masterClrMapping/>
  </p:clrMapOvr>
  <p:transition>
    <p:split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ab069cade?segpoint=1&amp;vbadefaultcenterpage=1&amp;parentnodeid=579dee348&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二、概率的性质</a:t>
            </a:r>
            <a:endParaRPr lang="en-US" altLang="zh-CN" sz="2600" dirty="0"/>
          </a:p>
        </p:txBody>
      </p:sp>
      <mc:AlternateContent xmlns:mc="http://schemas.openxmlformats.org/markup-compatibility/2006" xmlns:a14="http://schemas.microsoft.com/office/drawing/2010/main">
        <mc:Choice Requires="a14">
          <p:sp>
            <p:nvSpPr>
              <p:cNvPr id="3" name="P_6_BD#ef0a1b267?vbadefaultcenterpage=1&amp;parentnodeid=ab069cade&amp;vbahtmlprocessed=1&amp;bbb=1&amp;hasbroken=1"/>
              <p:cNvSpPr/>
              <p:nvPr/>
            </p:nvSpPr>
            <p:spPr>
              <a:xfrm>
                <a:off x="502920" y="1348391"/>
                <a:ext cx="11183112" cy="4875149"/>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性质1：对任意的事件</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，都有</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性质</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2：必然事件的概率为1，不可能事件的概率为0，即</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Ω</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性质</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3：如果事件</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与事件</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互斥，那么</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①</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性质</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4：如果事件</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与事件</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互为对立事件，那么</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②</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性质</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5:如果</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,那么</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性质</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6:设</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是一个随机试验中的两个事件，则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③</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提醒】对任意事件</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Ω</m:t>
                    </m:r>
                  </m:oMath>
                </a14:m>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3" name="P_6_BD#ef0a1b267?vbadefaultcenterpage=1&amp;parentnodeid=ab069cade&amp;vbahtmlprocessed=1&amp;bbb=1&amp;hasbroken=1"/>
              <p:cNvSpPr>
                <a:spLocks noRot="1" noChangeAspect="1" noMove="1" noResize="1" noEditPoints="1" noAdjustHandles="1" noChangeArrowheads="1" noChangeShapeType="1" noTextEdit="1"/>
              </p:cNvSpPr>
              <p:nvPr/>
            </p:nvSpPr>
            <p:spPr>
              <a:xfrm>
                <a:off x="502920" y="1348391"/>
                <a:ext cx="11183112" cy="4875149"/>
              </a:xfrm>
              <a:prstGeom prst="rect">
                <a:avLst/>
              </a:prstGeom>
              <a:blipFill rotWithShape="1">
                <a:blip r:embed="rId3"/>
                <a:stretch>
                  <a:fillRect t="-6" r="1" b="-12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P_6_AN.1_1#ef0a1b267.blank?vbadefaultcenterpage=1&amp;parentnodeid=ab069cade&amp;vbapositionanswer=1&amp;vbahtmlprocessed=1"/>
              <p:cNvSpPr/>
              <p:nvPr/>
            </p:nvSpPr>
            <p:spPr>
              <a:xfrm>
                <a:off x="7459028" y="2503583"/>
                <a:ext cx="1821625" cy="353441"/>
              </a:xfrm>
              <a:prstGeom prst="rect">
                <a:avLst/>
              </a:prstGeom>
              <a:noFill/>
            </p:spPr>
            <p:txBody>
              <a:bodyPr wrap="none" lIns="0" tIns="0" rIns="0" bIns="0" rtlCol="0" anchor="t"/>
              <a:lstStyle/>
              <a:p>
                <a:pPr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4" name="P_6_AN.1_1#ef0a1b267.blank?vbadefaultcenterpage=1&amp;parentnodeid=ab069cade&amp;vbapositionanswer=1&amp;vbahtmlprocessed=1"/>
              <p:cNvSpPr>
                <a:spLocks noRot="1" noChangeAspect="1" noMove="1" noResize="1" noEditPoints="1" noAdjustHandles="1" noChangeArrowheads="1" noChangeShapeType="1" noTextEdit="1"/>
              </p:cNvSpPr>
              <p:nvPr/>
            </p:nvSpPr>
            <p:spPr>
              <a:xfrm>
                <a:off x="7459028" y="2503583"/>
                <a:ext cx="1821625" cy="353441"/>
              </a:xfrm>
              <a:prstGeom prst="rect">
                <a:avLst/>
              </a:prstGeom>
              <a:blipFill rotWithShape="1">
                <a:blip r:embed="rId4"/>
                <a:stretch>
                  <a:fillRect l="-17" t="-117" r="7" b="-76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P_6_AN.2_1#ef0a1b267.blank?vbadefaultcenterpage=1&amp;parentnodeid=ab069cade&amp;vbapositionanswer=2&amp;vbahtmlprocessed=1&amp;bbb=1"/>
              <p:cNvSpPr/>
              <p:nvPr/>
            </p:nvSpPr>
            <p:spPr>
              <a:xfrm>
                <a:off x="909320" y="3608737"/>
                <a:ext cx="1343914" cy="353441"/>
              </a:xfrm>
              <a:prstGeom prst="rect">
                <a:avLst/>
              </a:prstGeom>
              <a:noFill/>
            </p:spPr>
            <p:txBody>
              <a:bodyPr wrap="none" lIns="0" tIns="0" rIns="0" bIns="0" rtlCol="0" anchor="t"/>
              <a:lstStyle/>
              <a:p>
                <a:pPr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5" name="P_6_AN.2_1#ef0a1b267.blank?vbadefaultcenterpage=1&amp;parentnodeid=ab069cade&amp;vbapositionanswer=2&amp;vbahtmlprocessed=1&amp;bbb=1"/>
              <p:cNvSpPr>
                <a:spLocks noRot="1" noChangeAspect="1" noMove="1" noResize="1" noEditPoints="1" noAdjustHandles="1" noChangeArrowheads="1" noChangeShapeType="1" noTextEdit="1"/>
              </p:cNvSpPr>
              <p:nvPr/>
            </p:nvSpPr>
            <p:spPr>
              <a:xfrm>
                <a:off x="909320" y="3608737"/>
                <a:ext cx="1343914" cy="353441"/>
              </a:xfrm>
              <a:prstGeom prst="rect">
                <a:avLst/>
              </a:prstGeom>
              <a:blipFill rotWithShape="1">
                <a:blip r:embed="rId5"/>
                <a:stretch>
                  <a:fillRect t="-9" r="19" b="-77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P_6_AN.3_1#ef0a1b267.blank?vbadefaultcenterpage=1&amp;parentnodeid=ab069cade&amp;vbapositionanswer=3&amp;vbahtmlprocessed=1&amp;bbb=1"/>
              <p:cNvSpPr/>
              <p:nvPr/>
            </p:nvSpPr>
            <p:spPr>
              <a:xfrm>
                <a:off x="1023620" y="5249831"/>
                <a:ext cx="3381820" cy="353441"/>
              </a:xfrm>
              <a:prstGeom prst="rect">
                <a:avLst/>
              </a:prstGeom>
              <a:noFill/>
            </p:spPr>
            <p:txBody>
              <a:bodyPr wrap="none" lIns="0" tIns="0" rIns="0" bIns="0" rtlCol="0" anchor="t"/>
              <a:lstStyle/>
              <a:p>
                <a:pPr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𝑃</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xmlns="">
          <p:sp>
            <p:nvSpPr>
              <p:cNvPr id="6" name="P_6_AN.3_1#ef0a1b267.blank?vbadefaultcenterpage=1&amp;parentnodeid=ab069cade&amp;vbapositionanswer=3&amp;vbahtmlprocessed=1&amp;bbb=1"/>
              <p:cNvSpPr>
                <a:spLocks noRot="1" noChangeAspect="1" noMove="1" noResize="1" noEditPoints="1" noAdjustHandles="1" noChangeArrowheads="1" noChangeShapeType="1" noTextEdit="1"/>
              </p:cNvSpPr>
              <p:nvPr/>
            </p:nvSpPr>
            <p:spPr>
              <a:xfrm>
                <a:off x="1023620" y="5249831"/>
                <a:ext cx="3381820" cy="353441"/>
              </a:xfrm>
              <a:prstGeom prst="rect">
                <a:avLst/>
              </a:prstGeom>
              <a:blipFill rotWithShape="1">
                <a:blip r:embed="rId6"/>
                <a:stretch>
                  <a:fillRect t="-81" r="13" b="-771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bg/>
                                          </p:spTgt>
                                        </p:tgtEl>
                                        <p:attrNameLst>
                                          <p:attrName>style.visibility</p:attrName>
                                        </p:attrNameLst>
                                      </p:cBhvr>
                                      <p:to>
                                        <p:strVal val="visible"/>
                                      </p:to>
                                    </p:set>
                                    <p:animEffect transition="in" filter="wipe(left)">
                                      <p:cBhvr>
                                        <p:cTn id="23" dur="500"/>
                                        <p:tgtEl>
                                          <p:spTgt spid="6">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ipe(left)">
                                      <p:cBhvr>
                                        <p:cTn id="2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P spid="6"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d2fc84834?vbadefaultcenterpage=1&amp;parentnodeid=6946b983c&amp;vbahtmlprocessed=1" descr="preencoded.png"/>
          <p:cNvPicPr>
            <a:picLocks noChangeAspect="1"/>
          </p:cNvPicPr>
          <p:nvPr/>
        </p:nvPicPr>
        <p:blipFill>
          <a:blip r:embed="rId3"/>
          <a:stretch>
            <a:fillRect/>
          </a:stretch>
        </p:blipFill>
        <p:spPr>
          <a:xfrm>
            <a:off x="3813048" y="756000"/>
            <a:ext cx="4562856" cy="530352"/>
          </a:xfrm>
          <a:prstGeom prst="rect">
            <a:avLst/>
          </a:prstGeom>
        </p:spPr>
      </p:pic>
      <p:sp>
        <p:nvSpPr>
          <p:cNvPr id="3" name="C_5_BD#21cd66813?vbadefaultcenterpage=1&amp;parentnodeid=d2fc84834&amp;vbahtmlprocessed=1"/>
          <p:cNvSpPr/>
          <p:nvPr/>
        </p:nvSpPr>
        <p:spPr>
          <a:xfrm>
            <a:off x="502920" y="1419448"/>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题组1</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走出误区</a:t>
            </a:r>
            <a:endParaRPr lang="en-US" altLang="zh-CN" sz="2600" dirty="0"/>
          </a:p>
        </p:txBody>
      </p:sp>
      <p:sp>
        <p:nvSpPr>
          <p:cNvPr id="4" name="QO_6_BD.4_1#f5047af54?vbadefaultcenterpage=1&amp;parentnodeid=21cd66813&amp;vbahtmlprocessed=1"/>
          <p:cNvSpPr/>
          <p:nvPr/>
        </p:nvSpPr>
        <p:spPr>
          <a:xfrm>
            <a:off x="502920" y="2012952"/>
            <a:ext cx="11183112" cy="49003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判一判</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.（对的打“√”,错的打“×”）</a:t>
            </a:r>
            <a:endParaRPr lang="en-US" altLang="zh-CN" sz="2400" dirty="0"/>
          </a:p>
        </p:txBody>
      </p:sp>
      <p:sp>
        <p:nvSpPr>
          <p:cNvPr id="5" name="QT_7_BD.5_1#282525172?vbadefaultcenterpage=1&amp;parentnodeid=f5047af54&amp;vbahtmlprocessed=1"/>
          <p:cNvSpPr/>
          <p:nvPr/>
        </p:nvSpPr>
        <p:spPr>
          <a:xfrm>
            <a:off x="502920" y="2567591"/>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（1）“种下一粒种子，观察它是否发芽”</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的试验是古典概型.(</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p:sp>
        <p:nvSpPr>
          <p:cNvPr id="6" name="QT_7_AN.6_1#282525172.bracket?vbadefaultcenterpage=1&amp;parentnodeid=f5047af54&amp;vbapositionanswer=4&amp;vbahtmlprocessed=1"/>
          <p:cNvSpPr/>
          <p:nvPr/>
        </p:nvSpPr>
        <p:spPr>
          <a:xfrm>
            <a:off x="8430895" y="2567591"/>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xmlns:a14="http://schemas.microsoft.com/office/drawing/2010/main">
        <mc:Choice Requires="a14">
          <p:sp>
            <p:nvSpPr>
              <p:cNvPr id="7" name="QT_7_BD.7_1#2f6fc886c?vbadefaultcenterpage=1&amp;parentnodeid=f5047af54&amp;vbahtmlprocessed=1"/>
              <p:cNvSpPr/>
              <p:nvPr/>
            </p:nvSpPr>
            <p:spPr>
              <a:xfrm>
                <a:off x="502920" y="3113691"/>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（2）“在区间</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0,2025</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内任取一个数，求这个数小于2的概率”</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是古典概型.(</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xmlns="">
          <p:sp>
            <p:nvSpPr>
              <p:cNvPr id="7" name="QT_7_BD.7_1#2f6fc886c?vbadefaultcenterpage=1&amp;parentnodeid=f5047af54&amp;vbahtmlprocessed=1"/>
              <p:cNvSpPr>
                <a:spLocks noRot="1" noChangeAspect="1" noMove="1" noResize="1" noEditPoints="1" noAdjustHandles="1" noChangeArrowheads="1" noChangeShapeType="1" noTextEdit="1"/>
              </p:cNvSpPr>
              <p:nvPr/>
            </p:nvSpPr>
            <p:spPr>
              <a:xfrm>
                <a:off x="502920" y="3113691"/>
                <a:ext cx="11183112" cy="486029"/>
              </a:xfrm>
              <a:prstGeom prst="rect">
                <a:avLst/>
              </a:prstGeom>
              <a:blipFill rotWithShape="1">
                <a:blip r:embed="rId4"/>
                <a:stretch>
                  <a:fillRect t="-59" r="1" b="-12823"/>
                </a:stretch>
              </a:blipFill>
            </p:spPr>
            <p:txBody>
              <a:bodyPr/>
              <a:lstStyle/>
              <a:p>
                <a:r>
                  <a:rPr lang="zh-CN" altLang="en-US">
                    <a:noFill/>
                  </a:rPr>
                  <a:t> </a:t>
                </a:r>
              </a:p>
            </p:txBody>
          </p:sp>
        </mc:Fallback>
      </mc:AlternateContent>
      <p:sp>
        <p:nvSpPr>
          <p:cNvPr id="8" name="QT_7_AN.8_1#2f6fc886c.bracket?vbadefaultcenterpage=1&amp;parentnodeid=f5047af54&amp;vbapositionanswer=5&amp;vbahtmlprocessed=1"/>
          <p:cNvSpPr/>
          <p:nvPr/>
        </p:nvSpPr>
        <p:spPr>
          <a:xfrm>
            <a:off x="10349167" y="3113691"/>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9" name="QT_7_BD.9_1#9d03d77a4?vbadefaultcenterpage=1&amp;parentnodeid=f5047af54&amp;vbahtmlprocessed=1&amp;bbb=1&amp;hasbroken=1"/>
          <p:cNvSpPr/>
          <p:nvPr/>
        </p:nvSpPr>
        <p:spPr>
          <a:xfrm>
            <a:off x="502920" y="3603848"/>
            <a:ext cx="11183112" cy="1034669"/>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（3）抛掷一枚硬币两次，出现“两个正面”“一正一反”“两个反面</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”，这三个事件是等</a:t>
            </a: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可能事件.(</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p:sp>
        <p:nvSpPr>
          <p:cNvPr id="10" name="QT_7_AN.10_1#9d03d77a4.bracket?vbadefaultcenterpage=1&amp;parentnodeid=f5047af54&amp;vbapositionanswer=6&amp;vbahtmlprocessed=1"/>
          <p:cNvSpPr/>
          <p:nvPr/>
        </p:nvSpPr>
        <p:spPr>
          <a:xfrm>
            <a:off x="1912620" y="4152488"/>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11" name="QT_7_BD.11_1#a9dba9961?vbadefaultcenterpage=1&amp;parentnodeid=f5047af54&amp;vbahtmlprocessed=1"/>
          <p:cNvSpPr/>
          <p:nvPr/>
        </p:nvSpPr>
        <p:spPr>
          <a:xfrm>
            <a:off x="502920" y="4701191"/>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（4）对于古典概型，概率为0</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的事件一定是不可能事件.(</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p:sp>
        <p:nvSpPr>
          <p:cNvPr id="12" name="QT_7_AN.12_1#a9dba9961.bracket?vbadefaultcenterpage=1&amp;parentnodeid=f5047af54&amp;vbapositionanswer=7&amp;vbahtmlprocessed=1"/>
          <p:cNvSpPr/>
          <p:nvPr/>
        </p:nvSpPr>
        <p:spPr>
          <a:xfrm>
            <a:off x="8034020" y="4701191"/>
            <a:ext cx="387350" cy="47860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bg/>
                                          </p:spTgt>
                                        </p:tgtEl>
                                        <p:attrNameLst>
                                          <p:attrName>style.visibility</p:attrName>
                                        </p:attrNameLst>
                                      </p:cBhvr>
                                      <p:to>
                                        <p:strVal val="visible"/>
                                      </p:to>
                                    </p:set>
                                    <p:animEffect transition="in" filter="wipe(left)">
                                      <p:cBhvr>
                                        <p:cTn id="23" dur="500"/>
                                        <p:tgtEl>
                                          <p:spTgt spid="10">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500"/>
                                        <p:tgtEl>
                                          <p:spTgt spid="1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bg/>
                                          </p:spTgt>
                                        </p:tgtEl>
                                        <p:attrNameLst>
                                          <p:attrName>style.visibility</p:attrName>
                                        </p:attrNameLst>
                                      </p:cBhvr>
                                      <p:to>
                                        <p:strVal val="visible"/>
                                      </p:to>
                                    </p:set>
                                    <p:animEffect transition="in" filter="wipe(left)">
                                      <p:cBhvr>
                                        <p:cTn id="31" dur="500"/>
                                        <p:tgtEl>
                                          <p:spTgt spid="12">
                                            <p:bg/>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wipe(left)">
                                      <p:cBhvr>
                                        <p:cTn id="3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build="p" animBg="1"/>
      <p:bldP spid="10" grpId="0" build="p" animBg="1"/>
      <p:bldP spid="12"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C_6_BD.13_1#1ddcac016?vbadefaultcenterpage=1&amp;parentnodeid=21cd66813&amp;vbahtmlprocessed=1"/>
          <p:cNvSpPr/>
          <p:nvPr/>
        </p:nvSpPr>
        <p:spPr>
          <a:xfrm>
            <a:off x="502920" y="1122916"/>
            <a:ext cx="11183112"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（多选题）（易错题）</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下列试验不是古典概型的是(</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
        <p:nvSpPr>
          <p:cNvPr id="3" name="QC_6_AN.14_1#1ddcac016.bracket?vbadefaultcenterpage=1&amp;parentnodeid=21cd66813&amp;vbapositionanswer=8&amp;vbahtmlprocessed=1"/>
          <p:cNvSpPr/>
          <p:nvPr/>
        </p:nvSpPr>
        <p:spPr>
          <a:xfrm>
            <a:off x="7729220" y="1122916"/>
            <a:ext cx="865188"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ABD</a:t>
            </a:r>
            <a:endParaRPr lang="en-US" altLang="zh-CN" sz="2400" dirty="0"/>
          </a:p>
        </p:txBody>
      </p:sp>
      <mc:AlternateContent xmlns:mc="http://schemas.openxmlformats.org/markup-compatibility/2006" xmlns:a14="http://schemas.microsoft.com/office/drawing/2010/main">
        <mc:Choice Requires="a14">
          <p:sp>
            <p:nvSpPr>
              <p:cNvPr id="4" name="QC_6_BD.15_1#1ddcac016.choices?vbadefaultcenterpage=1&amp;parentnodeid=21cd66813&amp;vbahtmlprocessed=1"/>
              <p:cNvSpPr/>
              <p:nvPr/>
            </p:nvSpPr>
            <p:spPr>
              <a:xfrm>
                <a:off x="502920" y="1683875"/>
                <a:ext cx="11183112" cy="213595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A.任意抛掷两枚骰子，所得点数之和作为样本点</a:t>
                </a:r>
                <a:endParaRPr lang="en-US" altLang="zh-CN" sz="2400" dirty="0"/>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B.求任意的一个正整数平方的个位数字是1的概率，将取出的正整数作为样本点</a:t>
                </a:r>
                <a:endParaRPr lang="en-US" altLang="zh-CN" sz="2400" dirty="0"/>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C.从甲地到乙地共</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条路线，求某人正好选中最短路线的概率</a:t>
                </a:r>
                <a:endParaRPr lang="en-US" altLang="zh-CN" sz="2400" dirty="0"/>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D.抛掷一枚质地均匀的硬币到首次掷出正面为止</a:t>
                </a:r>
                <a:endParaRPr lang="en-US" altLang="zh-CN" sz="2400" dirty="0"/>
              </a:p>
            </p:txBody>
          </p:sp>
        </mc:Choice>
        <mc:Fallback xmlns="">
          <p:sp>
            <p:nvSpPr>
              <p:cNvPr id="4" name="QC_6_BD.15_1#1ddcac016.choices?vbadefaultcenterpage=1&amp;parentnodeid=21cd66813&amp;vbahtmlprocessed=1"/>
              <p:cNvSpPr>
                <a:spLocks noRot="1" noChangeAspect="1" noMove="1" noResize="1" noEditPoints="1" noAdjustHandles="1" noChangeArrowheads="1" noChangeShapeType="1" noTextEdit="1"/>
              </p:cNvSpPr>
              <p:nvPr/>
            </p:nvSpPr>
            <p:spPr>
              <a:xfrm>
                <a:off x="502920" y="1683875"/>
                <a:ext cx="11183112" cy="2135950"/>
              </a:xfrm>
              <a:prstGeom prst="rect">
                <a:avLst/>
              </a:prstGeom>
              <a:blipFill rotWithShape="1">
                <a:blip r:embed="rId3"/>
                <a:stretch>
                  <a:fillRect t="-23" r="1" b="-2721"/>
                </a:stretch>
              </a:blipFill>
            </p:spPr>
            <p:txBody>
              <a:bodyPr/>
              <a:lstStyle/>
              <a:p>
                <a:r>
                  <a:rPr lang="zh-CN" altLang="en-US">
                    <a:noFill/>
                  </a:rPr>
                  <a:t> </a:t>
                </a:r>
              </a:p>
            </p:txBody>
          </p:sp>
        </mc:Fallback>
      </mc:AlternateContent>
      <p:sp>
        <p:nvSpPr>
          <p:cNvPr id="5" name="QC_6_EX.16_1#1ddcac016?vbadefaultcenterpage=1&amp;parentnodeid=21cd66813&amp;vbahtmlprocessed=1"/>
          <p:cNvSpPr/>
          <p:nvPr/>
        </p:nvSpPr>
        <p:spPr>
          <a:xfrm>
            <a:off x="502920" y="3887007"/>
            <a:ext cx="11183112" cy="49003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【易错点】</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理解古典概型的有限性和等可能性，否则容易出现概念混淆.</a:t>
            </a:r>
            <a:endParaRPr lang="en-US" altLang="zh-CN" sz="2400" dirty="0"/>
          </a:p>
        </p:txBody>
      </p:sp>
      <mc:AlternateContent xmlns:mc="http://schemas.openxmlformats.org/markup-compatibility/2006" xmlns:a14="http://schemas.microsoft.com/office/drawing/2010/main">
        <mc:Choice Requires="a14">
          <p:sp>
            <p:nvSpPr>
              <p:cNvPr id="6" name="QC_6_AS.17_1#1ddcac016?vbadefaultcenterpage=1&amp;parentnodeid=21cd66813&amp;vbahtmlprocessed=1&amp;bbb=1&amp;hasbroken=1"/>
              <p:cNvSpPr/>
              <p:nvPr/>
            </p:nvSpPr>
            <p:spPr>
              <a:xfrm>
                <a:off x="502920" y="4435773"/>
                <a:ext cx="11183112" cy="1587310"/>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对于A，由于点数的和出现的可能性不相等，故A不是；对于B</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，样本点是无限</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，故B不是；对于C，满足古典概型的有限性和等可能性，故C是；对于D</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，样本</a:t>
                </a:r>
              </a:p>
              <a:p>
                <a:pPr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点既不是有限个也不具有等可能性</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，故D不是.故选</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ABD</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xmlns="">
          <p:sp>
            <p:nvSpPr>
              <p:cNvPr id="6" name="QC_6_AS.17_1#1ddcac016?vbadefaultcenterpage=1&amp;parentnodeid=21cd66813&amp;vbahtmlprocessed=1&amp;bbb=1&amp;hasbroken=1"/>
              <p:cNvSpPr>
                <a:spLocks noRot="1" noChangeAspect="1" noMove="1" noResize="1" noEditPoints="1" noAdjustHandles="1" noChangeArrowheads="1" noChangeShapeType="1" noTextEdit="1"/>
              </p:cNvSpPr>
              <p:nvPr/>
            </p:nvSpPr>
            <p:spPr>
              <a:xfrm>
                <a:off x="502920" y="4435773"/>
                <a:ext cx="11183112" cy="1587310"/>
              </a:xfrm>
              <a:prstGeom prst="rect">
                <a:avLst/>
              </a:prstGeom>
              <a:blipFill rotWithShape="1">
                <a:blip r:embed="rId4"/>
                <a:stretch>
                  <a:fillRect t="-19" r="-555" b="-367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bg/>
                                          </p:spTgt>
                                        </p:tgtEl>
                                        <p:attrNameLst>
                                          <p:attrName>style.visibility</p:attrName>
                                        </p:attrNameLst>
                                      </p:cBhvr>
                                      <p:to>
                                        <p:strVal val="visible"/>
                                      </p:to>
                                    </p:set>
                                    <p:animEffect transition="in" filter="wipe(left)">
                                      <p:cBhvr>
                                        <p:cTn id="23" dur="500"/>
                                        <p:tgtEl>
                                          <p:spTgt spid="6">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ipe(left)">
                                      <p:cBhvr>
                                        <p:cTn id="26" dur="500"/>
                                        <p:tgtEl>
                                          <p:spTgt spid="6">
                                            <p:txEl>
                                              <p:pRg st="0" end="0"/>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wipe(left)">
                                      <p:cBhvr>
                                        <p:cTn id="29" dur="500"/>
                                        <p:tgtEl>
                                          <p:spTgt spid="6">
                                            <p:txEl>
                                              <p:pRg st="1" end="1"/>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wipe(left)">
                                      <p:cBhvr>
                                        <p:cTn id="3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uild="p" animBg="1"/>
      <p:bldP spid="6" grpId="0" build="p"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ZiMTU1MDljNDlhODY1MWYwNDk4MjYwNjJlNDA3ZTQifQ=="/>
</p:tagLst>
</file>

<file path=ppt/theme/theme1.xml><?xml version="1.0" encoding="utf-8"?>
<a:theme xmlns:a="http://schemas.openxmlformats.org/drawingml/2006/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1159</Words>
  <Application>Microsoft Office PowerPoint</Application>
  <PresentationFormat>宽屏</PresentationFormat>
  <Paragraphs>335</Paragraphs>
  <Slides>36</Slides>
  <Notes>36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36</vt:i4>
      </vt:variant>
    </vt:vector>
  </HeadingPairs>
  <TitlesOfParts>
    <vt:vector size="44" baseType="lpstr">
      <vt:lpstr>等线</vt:lpstr>
      <vt:lpstr>宋体</vt:lpstr>
      <vt:lpstr>微软雅黑</vt:lpstr>
      <vt:lpstr>Arial</vt:lpstr>
      <vt:lpstr>Calibri</vt:lpstr>
      <vt:lpstr>Cambria Math</vt:lpstr>
      <vt:lpstr>Times New Roman</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微软用户</cp:lastModifiedBy>
  <cp:revision>6</cp:revision>
  <dcterms:created xsi:type="dcterms:W3CDTF">2023-12-21T12:44:00Z</dcterms:created>
  <dcterms:modified xsi:type="dcterms:W3CDTF">2024-01-18T08:38:13Z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5EA3DD75F3ED4AABB29387F17C39E476_12</vt:lpwstr>
  </property>
  <property fmtid="{D5CDD505-2E9C-101B-9397-08002B2CF9AE}" pid="3" name="KSOProductBuildVer">
    <vt:lpwstr>2052-12.1.0.15990</vt:lpwstr>
  </property>
</Properties>
</file>