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9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12192000"/>
  <p:custDataLst>
    <p:tags r:id="rId4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28fd7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87CE491-7E3C-4072-BBEC-2C19F48F042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28fd7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F7A7F6C-DFC2-4C70-BE02-EDE5679639D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28fd7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A22C180-F60B-4ED9-9BDD-F40AC7E4B63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28fd7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424377A-40A3-42D7-B696-6ECDC1ECD6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25228D3-4C18-40F5-977D-ED84555442C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28fd7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FD78C75-67B0-49DF-BC53-A7E9A2A1C8D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19dd5133?vbadefaultcenterpage=1&amp;parentnodeid=e26bd059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8ef03cd8?vbadefaultcenterpage=1&amp;parentnodeid=d19dd5133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6_1#7b150be1f?vbadefaultcenterpage=1&amp;parentnodeid=c8ef03cd8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7_1#3c808e9c8?vbadefaultcenterpage=1&amp;parentnodeid=7b150be1f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7_1#3c808e9c8?vbadefaultcenterpage=1&amp;parentnodeid=7b150be1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8_1#3c808e9c8.bracket?vbadefaultcenterpage=1&amp;parentnodeid=7b150be1f&amp;vbapositionanswer=6&amp;vbahtmlprocessed=1"/>
          <p:cNvSpPr/>
          <p:nvPr/>
        </p:nvSpPr>
        <p:spPr>
          <a:xfrm>
            <a:off x="6938582" y="25239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9_1#4726b407c?vbadefaultcenterpage=1&amp;parentnodeid=7b150be1f&amp;vbahtmlprocessed=1&amp;bbb=1&amp;hasbroken=1"/>
              <p:cNvSpPr/>
              <p:nvPr/>
            </p:nvSpPr>
            <p:spPr>
              <a:xfrm>
                <a:off x="502920" y="30196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（2）抛掷两枚质地均匀的硬币，记“第一枚为正面”为事件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，记“第二枚为正面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9_1#4726b407c?vbadefaultcenterpage=1&amp;parentnodeid=7b150be1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6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0_1#4726b407c.bracket?vbadefaultcenterpage=1&amp;parentnodeid=7b150be1f&amp;vbapositionanswer=7&amp;vbahtmlprocessed=1"/>
          <p:cNvSpPr/>
          <p:nvPr/>
        </p:nvSpPr>
        <p:spPr>
          <a:xfrm>
            <a:off x="4075113" y="35682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9" name="QT_7_BD.11_1#9e9c03a74?vbadefaultcenterpage=1&amp;parentnodeid=7b150be1f&amp;vbahtmlprocessed=1"/>
          <p:cNvSpPr/>
          <p:nvPr/>
        </p:nvSpPr>
        <p:spPr>
          <a:xfrm>
            <a:off x="502920" y="40610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（3）全概率公式用于求复杂事件的概率，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是求最后结果的概率.(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12_1#9e9c03a74.bracket?vbadefaultcenterpage=1&amp;parentnodeid=7b150be1f&amp;vbapositionanswer=8&amp;vbahtmlprocessed=1"/>
          <p:cNvSpPr/>
          <p:nvPr/>
        </p:nvSpPr>
        <p:spPr>
          <a:xfrm>
            <a:off x="9100820" y="406104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3_1#38486b235?vbadefaultcenterpage=1&amp;parentnodeid=7b150be1f&amp;vbahtmlprocessed=1"/>
              <p:cNvSpPr/>
              <p:nvPr/>
            </p:nvSpPr>
            <p:spPr>
              <a:xfrm>
                <a:off x="502920" y="4556348"/>
                <a:ext cx="11183112" cy="590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3_1#38486b235?vbadefaultcenterpage=1&amp;parentnodeid=7b150be1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56348"/>
                <a:ext cx="11183112" cy="590042"/>
              </a:xfrm>
              <a:prstGeom prst="rect">
                <a:avLst/>
              </a:prstGeom>
              <a:blipFill rotWithShape="1">
                <a:blip r:embed="rId6"/>
                <a:stretch>
                  <a:fillRect t="-38" r="1" b="-19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4_1#38486b235.bracket?vbadefaultcenterpage=1&amp;parentnodeid=7b150be1f&amp;vbapositionanswer=9&amp;vbahtmlprocessed=1"/>
          <p:cNvSpPr/>
          <p:nvPr/>
        </p:nvSpPr>
        <p:spPr>
          <a:xfrm>
            <a:off x="6095937" y="478342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15_1#bf3635d70?vbadefaultcenterpage=1&amp;parentnodeid=c8ef03cd8&amp;vbahtmlprocessed=1&amp;bbb=1&amp;hasbroken=1"/>
              <p:cNvSpPr/>
              <p:nvPr/>
            </p:nvSpPr>
            <p:spPr>
              <a:xfrm>
                <a:off x="502920" y="1625931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（多选题）（易错题）甲罐中有5个红球，2个白球和3个黑球，乙罐中有4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个红球，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个白球和3个黑球，先从甲罐中随机取出一球放入乙罐，分别用事件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从甲罐中取出的球是红球，白球和黑球”；再从乙罐中随机取出一球，用事件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从乙罐中取出的球是红球”，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15_1#bf3635d70?vbadefaultcenterpage=1&amp;parentnodeid=c8ef03c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5931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6" r="-919" b="-2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16_1#bf3635d70.bracket?vbadefaultcenterpage=1&amp;parentnodeid=c8ef03cd8&amp;vbapositionanswer=10&amp;vbahtmlprocessed=1"/>
          <p:cNvSpPr/>
          <p:nvPr/>
        </p:nvSpPr>
        <p:spPr>
          <a:xfrm>
            <a:off x="7503795" y="3271851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17_1#bf3635d70.choices?vbadefaultcenterpage=1&amp;parentnodeid=c8ef03cd8&amp;vbahtmlprocessed=1"/>
              <p:cNvSpPr/>
              <p:nvPr/>
            </p:nvSpPr>
            <p:spPr>
              <a:xfrm>
                <a:off x="502920" y="3760038"/>
                <a:ext cx="11183112" cy="12697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是两两互斥的事件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17_1#bf3635d70.choices?vbadefaultcenterpage=1&amp;parentnodeid=c8ef03cd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60038"/>
                <a:ext cx="11183112" cy="1269746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12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18_1#bf3635d70?vbadefaultcenterpage=1&amp;parentnodeid=c8ef03cd8&amp;vbahtmlprocessed=1"/>
          <p:cNvSpPr/>
          <p:nvPr/>
        </p:nvSpPr>
        <p:spPr>
          <a:xfrm>
            <a:off x="502920" y="5030038"/>
            <a:ext cx="11295063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没有理解条件概率模型，同时对事件的相互独立和互斥分不清楚，从而出错.</a:t>
            </a:r>
            <a:endParaRPr lang="en-US" altLang="zh-CN" sz="2400" spc="-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9_1#bf3635d70?vbadefaultcenterpage=1&amp;parentnodeid=c8ef03cd8&amp;vbahtmlprocessed=1&amp;bbb=1&amp;hasbroken=1"/>
              <p:cNvSpPr/>
              <p:nvPr/>
            </p:nvSpPr>
            <p:spPr>
              <a:xfrm>
                <a:off x="502920" y="1486136"/>
                <a:ext cx="11183112" cy="4175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B正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，故A不正确；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5×5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10×11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不相互独立，故C不正确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根据互斥事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件的定义可知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是两两互斥的事件，故D正确.故选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9_1#bf3635d70?vbadefaultcenterpage=1&amp;parentnodeid=c8ef03cd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6136"/>
                <a:ext cx="11183112" cy="4175062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1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b2fbde84?vbadefaultcenterpage=1&amp;parentnodeid=d19dd513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0_1#8b207eed8?vbadefaultcenterpage=1&amp;parentnodeid=8b2fbde84&amp;vbahtmlprocessed=1&amp;bbb=1&amp;hasbroken=1"/>
              <p:cNvSpPr/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（人教A版必修②P250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T1改编）掷两枚质地均匀的骰子，设事件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第一枚出现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奇数点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“第二枚出现偶数点”，则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0_1#8b207eed8?vbadefaultcenterpage=1&amp;parentnodeid=8b2fbde8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0" r="-396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1_1#8b207eed8.bracket?vbadefaultcenterpage=1&amp;parentnodeid=8b2fbde84&amp;vbapositionanswer=11&amp;vbahtmlprocessed=1"/>
          <p:cNvSpPr/>
          <p:nvPr/>
        </p:nvSpPr>
        <p:spPr>
          <a:xfrm>
            <a:off x="8499983" y="18787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6_BD.22_1#8b207eed8.choices?vbadefaultcenterpage=1&amp;parentnodeid=8b2fbde84&amp;vbahtmlprocessed=1"/>
          <p:cNvSpPr/>
          <p:nvPr/>
        </p:nvSpPr>
        <p:spPr>
          <a:xfrm>
            <a:off x="502920" y="23719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557145" algn="l"/>
                <a:tab pos="5699125" algn="l"/>
                <a:tab pos="8841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.互斥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B.互为对立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C.相互独立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.相等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3_1#8b207eed8?vbadefaultcenterpage=1&amp;parentnodeid=8b2fbde84&amp;vbahtmlprocessed=1&amp;bbb=1&amp;hasbroken=1"/>
              <p:cNvSpPr/>
              <p:nvPr/>
            </p:nvSpPr>
            <p:spPr>
              <a:xfrm>
                <a:off x="502920" y="2867248"/>
                <a:ext cx="11183112" cy="29152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掷两枚质地均匀的骰子，设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“第一枚出现奇数点”，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第二枚出现偶数点”，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能同时发生，故事件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既不是互斥事件，也不是对立事件，故A，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独立，故C正确；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不相等，故D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3_1#8b207eed8?vbadefaultcenterpage=1&amp;parentnodeid=8b2fbde8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7248"/>
                <a:ext cx="11183112" cy="2915285"/>
              </a:xfrm>
              <a:prstGeom prst="rect">
                <a:avLst/>
              </a:prstGeom>
              <a:blipFill rotWithShape="1">
                <a:blip r:embed="rId4"/>
                <a:stretch>
                  <a:fillRect t="-8" r="-3298" b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4_1#001a16254?vbadefaultcenterpage=1&amp;parentnodeid=8b2fbde84&amp;vbahtmlprocessed=1&amp;bbb=1&amp;hasbroken=1"/>
              <p:cNvSpPr/>
              <p:nvPr/>
            </p:nvSpPr>
            <p:spPr>
              <a:xfrm>
                <a:off x="502920" y="1481025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（人教A版选修③P52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练习T1改编）现有12道单选题，某同学对其中9道题有思路，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3道题完全没有思路.有思路的题做对的概率为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没有思路的题只好任意猜一个答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案，猜对答案的概率为0.25.若该同学从这12道题中随机选择1题，则他做对该题的概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率为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4_1#001a16254?vbadefaultcenterpage=1&amp;parentnodeid=8b2fbde8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1025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0" r="-2889" b="-2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5_1#001a16254.blank?vbadefaultcenterpage=1&amp;parentnodeid=8b2fbde84&amp;vbapositionanswer=12&amp;vbahtmlprocessed=1&amp;rh=43.2"/>
              <p:cNvSpPr/>
              <p:nvPr/>
            </p:nvSpPr>
            <p:spPr>
              <a:xfrm>
                <a:off x="1137920" y="3022359"/>
                <a:ext cx="412750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5_1#001a16254.blank?vbadefaultcenterpage=1&amp;parentnodeid=8b2fbde84&amp;vbapositionanswer=1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920" y="3022359"/>
                <a:ext cx="412750" cy="521716"/>
              </a:xfrm>
              <a:prstGeom prst="rect">
                <a:avLst/>
              </a:prstGeom>
              <a:blipFill rotWithShape="1">
                <a:blip r:embed="rId4"/>
                <a:stretch>
                  <a:fillRect t="-7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6_1#001a16254?vbadefaultcenterpage=1&amp;parentnodeid=8b2fbde84&amp;vbahtmlprocessed=1&amp;bbb=1&amp;hasbroken=1"/>
              <p:cNvSpPr/>
              <p:nvPr/>
            </p:nvSpPr>
            <p:spPr>
              <a:xfrm>
                <a:off x="502920" y="3615132"/>
                <a:ext cx="11183112" cy="20498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为“该同学选择的是有思路的题”，记事件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为“做对该题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，由全概率公式可得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6_1#001a16254?vbadefaultcenterpage=1&amp;parentnodeid=8b2fbde8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5132"/>
                <a:ext cx="11183112" cy="2049844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-3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d5fc376c?vbadefaultcenterpage=1&amp;parentnodeid=d19dd513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7_1#c13e7f7dc?vbadefaultcenterpage=1&amp;parentnodeid=7d5fc376c&amp;vbahtmlprocessed=1&amp;bbb=1&amp;hasbroken=1"/>
              <p:cNvSpPr/>
              <p:nvPr/>
            </p:nvSpPr>
            <p:spPr>
              <a:xfrm>
                <a:off x="502920" y="1330103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某地的中学有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的同学爱好滑冰，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的同学爱好滑雪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的同学爱好滑冰或爱好滑雪.在该地的中学生中随机调查一位同学，若该同学爱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好滑雪，则该同学也爱好滑冰的概率为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7_1#c13e7f7dc?vbadefaultcenterpage=1&amp;parentnodeid=7d5fc37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3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8_1#c13e7f7dc.bracket?vbadefaultcenterpage=1&amp;parentnodeid=7d5fc376c&amp;vbapositionanswer=13&amp;vbahtmlprocessed=1"/>
          <p:cNvSpPr/>
          <p:nvPr/>
        </p:nvSpPr>
        <p:spPr>
          <a:xfrm>
            <a:off x="5951220" y="242738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6_BD.29_1#c13e7f7dc.choices?vbadefaultcenterpage=1&amp;parentnodeid=7d5fc376c&amp;vbahtmlprocessed=1"/>
          <p:cNvSpPr/>
          <p:nvPr/>
        </p:nvSpPr>
        <p:spPr>
          <a:xfrm>
            <a:off x="502920" y="29557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B.0.6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C.0.5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0_1#c13e7f7dc?vbadefaultcenterpage=1&amp;parentnodeid=7d5fc376c&amp;vbahtmlprocessed=1&amp;bbb=1&amp;hasbroken=1"/>
              <p:cNvSpPr/>
              <p:nvPr/>
            </p:nvSpPr>
            <p:spPr>
              <a:xfrm>
                <a:off x="502920" y="3451448"/>
                <a:ext cx="11183112" cy="1898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记“该同学爱好滑雪”为事件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，记“该同学爱好滑冰”为事件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，同时爱好两项的概率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=0.5+0.6−0.7=0.4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0_1#c13e7f7dc?vbadefaultcenterpage=1&amp;parentnodeid=7d5fc376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51448"/>
                <a:ext cx="11183112" cy="1898460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-3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26a311d7.fixed?vbadefaultcenterpage=1&amp;parentnodeid=d28fd704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a26a311d7.fixed?vbadefaultcenterpage=1&amp;parentnodeid=d28fd704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bfde5b0a?vbadefaultcenterpage=1&amp;parentnodeid=a26a311d7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相互独立事件［多维探究］</a:t>
            </a:r>
            <a:endParaRPr lang="en-US" altLang="zh-CN" sz="2800" dirty="0"/>
          </a:p>
        </p:txBody>
      </p:sp>
      <p:pic>
        <p:nvPicPr>
          <p:cNvPr id="3" name="C_5_BD#f9dd95d64?vbadefaultcenterpage=1&amp;parentnodeid=3bfde5b0a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f9dd95d64?vbadefaultcenterpage=1&amp;parentnodeid=3bfde5b0a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相互独立事件的判断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31_1#a59c06b62?vbadefaultcenterpage=1&amp;parentnodeid=f9dd95d64&amp;vbahtmlprocessed=1&amp;bbb=1&amp;hasbroken=1"/>
              <p:cNvSpPr/>
              <p:nvPr/>
            </p:nvSpPr>
            <p:spPr>
              <a:xfrm>
                <a:off x="502920" y="1939703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袋子里装有形状大小完全相同的4个小球，球上分别标有数字1，2，3，4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中有放回地随机取两次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，每次取1个球，事件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表示“第一次取出的球上的数字是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1”，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表示“第二次取出的球上的数字是2”，事件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“两次取出的球上的数字之和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表示“两次取出的球上的数字之和是6”，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31_1#a59c06b62?vbadefaultcenterpage=1&amp;parentnodeid=f9dd95d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9" r="-294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32_1#a59c06b62.bracket?vbadefaultcenterpage=1&amp;parentnodeid=f9dd95d64&amp;vbapositionanswer=14&amp;vbahtmlprocessed=1"/>
          <p:cNvSpPr/>
          <p:nvPr/>
        </p:nvSpPr>
        <p:spPr>
          <a:xfrm>
            <a:off x="8404924" y="358562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33_1#a59c06b62.choices?vbadefaultcenterpage=1&amp;parentnodeid=f9dd95d64&amp;vbahtmlprocessed=1"/>
              <p:cNvSpPr/>
              <p:nvPr/>
            </p:nvSpPr>
            <p:spPr>
              <a:xfrm>
                <a:off x="502920" y="41114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80995" algn="l"/>
                    <a:tab pos="57118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33_1#a59c06b62.choices?vbadefaultcenterpage=1&amp;parentnodeid=f9dd95d6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1403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34_1#a59c06b62?vbadefaultcenterpage=1&amp;parentnodeid=f9dd95d64&amp;vbahtmlprocessed=1&amp;bbb=1&amp;hasbroken=1"/>
              <p:cNvSpPr/>
              <p:nvPr/>
            </p:nvSpPr>
            <p:spPr>
              <a:xfrm>
                <a:off x="502920" y="768173"/>
                <a:ext cx="11183112" cy="55334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有放回地随机取两次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，每次取1个球，两次取出的球上数字之和是5的情况有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，共4种，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4×4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两次取出的球上数字之和是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6的情况有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，共3种，故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4×4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4×4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不是相互独立事件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34_1#a59c06b62?vbadefaultcenterpage=1&amp;parentnodeid=f9dd95d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8173"/>
                <a:ext cx="11183112" cy="5533454"/>
              </a:xfrm>
              <a:prstGeom prst="rect">
                <a:avLst/>
              </a:prstGeom>
              <a:blipFill rotWithShape="1">
                <a:blip r:embed="rId3"/>
                <a:stretch>
                  <a:fillRect t="-8" r="-345" b="-10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34_1#a59c06b62?vbadefaultcenterpage=1&amp;parentnodeid=f9dd95d64&amp;vbahtmlprocessed=1&amp;bbb=1&amp;hasbroken=1"/>
              <p:cNvSpPr/>
              <p:nvPr/>
            </p:nvSpPr>
            <p:spPr>
              <a:xfrm>
                <a:off x="502920" y="1972101"/>
                <a:ext cx="11183112" cy="31408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不是相互独立事件，故B错误；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4×4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是相互独立事件，故C正确；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不是相互独立事件，故D错误.故选C.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34_1#a59c06b62?vbadefaultcenterpage=1&amp;parentnodeid=f9dd95d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2101"/>
                <a:ext cx="11183112" cy="3140837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2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12616db1?vbadefaultcenterpage=1&amp;parentnodeid=f9dd95d6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12616db1?vbadefaultcenterpage=1&amp;parentnodeid=f9dd95d64&amp;vbahtmlprocessed=1"/>
              <p:cNvSpPr/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判断事件是否相互独立的方法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定义法：事件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∩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由事件本身的性质直接判定两个事件发生是否相互影响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条件概率：当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时，可用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判断.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12616db1?vbadefaultcenterpage=1&amp;parentnodeid=f9dd95d6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8169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22b0285d?vbadefaultcenterpage=1&amp;parentnodeid=3bfde5b0a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622b0285d?vbadefaultcenterpage=1&amp;parentnodeid=3bfde5b0a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相互独立事件的概率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35_1#5ab60504a?vbadefaultcenterpage=1&amp;parentnodeid=622b0285d&amp;vbahtmlprocessed=1&amp;bbb=1&amp;hasbroken=1"/>
              <p:cNvSpPr/>
              <p:nvPr/>
            </p:nvSpPr>
            <p:spPr>
              <a:xfrm>
                <a:off x="502920" y="1327563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甲、乙、丙三个盒子中装有一定数量的黑球和白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球，其总数之比为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5:4:6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，这三个盒子中黑球占总数的比例分别为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.现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从三个盒子中各取一个球，取到的三个球都是黑球的概率为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将三个盒子混合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后任取一个球是白球的概率为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35_1#5ab60504a?vbadefaultcenterpage=1&amp;parentnodeid=622b0285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9" r="-1157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36_1#5ab60504a.blank?vbadefaultcenterpage=1&amp;parentnodeid=622b0285d&amp;vbapositionanswer=15&amp;vbahtmlprocessed=1"/>
          <p:cNvSpPr/>
          <p:nvPr/>
        </p:nvSpPr>
        <p:spPr>
          <a:xfrm>
            <a:off x="8440420" y="2477104"/>
            <a:ext cx="7540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0.05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37_1#5ab60504a.blank?vbadefaultcenterpage=1&amp;parentnodeid=622b0285d&amp;vbapositionanswer=16&amp;vbahtmlprocessed=1&amp;rh=43.2"/>
              <p:cNvSpPr/>
              <p:nvPr/>
            </p:nvSpPr>
            <p:spPr>
              <a:xfrm>
                <a:off x="4478020" y="2871947"/>
                <a:ext cx="284163" cy="510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37_1#5ab60504a.blank?vbadefaultcenterpage=1&amp;parentnodeid=622b0285d&amp;vbapositionanswer=1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20" y="2871947"/>
                <a:ext cx="284163" cy="510858"/>
              </a:xfrm>
              <a:prstGeom prst="rect">
                <a:avLst/>
              </a:prstGeom>
              <a:blipFill rotWithShape="1">
                <a:blip r:embed="rId5"/>
                <a:stretch>
                  <a:fillRect t="-93" r="11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38_1#5ab60504a?vbadefaultcenterpage=1&amp;parentnodeid=622b0285d&amp;vbahtmlprocessed=1"/>
              <p:cNvSpPr/>
              <p:nvPr/>
            </p:nvSpPr>
            <p:spPr>
              <a:xfrm>
                <a:off x="502920" y="1295541"/>
                <a:ext cx="11183112" cy="45549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设甲、乙、丙三个盒子中的球的个数分别为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，所以总数为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所以甲盒中黑球个数为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40%×5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，白球个数为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乙盒中黑球个数为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25%×4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，白球个数为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丙盒中黑球个数为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50%×6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，白球个数为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记“从三个盒子中各取一个球，取到的球都是黑球”为事件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=0.4×0.25×0.5=0.05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记“将三个盒子混合后取出一个球，是白球”为事件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黑球总共有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个，白球共有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38_1#5ab60504a?vbadefaultcenterpage=1&amp;parentnodeid=622b0285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5541"/>
                <a:ext cx="11183112" cy="4554919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bfcd45b1c?vbadefaultcenterpage=1&amp;parentnodeid=622b0285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bfcd45b1c?vbadefaultcenterpage=1&amp;parentnodeid=622b0285d&amp;vbahtmlprocessed=1&amp;bbb=1&amp;hasbroken=1"/>
          <p:cNvSpPr/>
          <p:nvPr/>
        </p:nvSpPr>
        <p:spPr>
          <a:xfrm>
            <a:off x="502920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利用相互独立事件求复杂事件概率的解题策略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将待求的复杂事件转化为几个彼此互斥的简单事件的和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将彼此互斥的简单事件中的简单事件转化为几个已知（易求）概率的相互独立事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件的积事件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代入概率的积、和公式求解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6bb89bc2?vbadefaultcenterpage=1&amp;parentnodeid=3bfde5b0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39_1#c75f5e128?vbadefaultcenterpage=1&amp;parentnodeid=96bb89bc2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甲、乙两名射手同时向一目标射击，设事件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“甲击中目标”，事件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乙击中目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标”，则事件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39_1#c75f5e128?vbadefaultcenterpage=1&amp;parentnodeid=96bb89b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-567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40_1#c75f5e128.bracket?vbadefaultcenterpage=1&amp;parentnodeid=96bb89bc2&amp;vbapositionanswer=17&amp;vbahtmlprocessed=1"/>
          <p:cNvSpPr/>
          <p:nvPr/>
        </p:nvSpPr>
        <p:spPr>
          <a:xfrm>
            <a:off x="3747834" y="196808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6_BD.41_1#c75f5e128.choices?vbadefaultcenterpage=1&amp;parentnodeid=96bb89bc2&amp;vbahtmlprocessed=1"/>
          <p:cNvSpPr/>
          <p:nvPr/>
        </p:nvSpPr>
        <p:spPr>
          <a:xfrm>
            <a:off x="502920" y="2460848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.相互独立但不互斥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.互斥但不相互独立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.相互独立且互斥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.既不相互独立也不互斥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42_1#c75f5e128?vbadefaultcenterpage=1&amp;parentnodeid=96bb89bc2&amp;vbahtmlprocessed=1&amp;bbb=1&amp;hasbroken=1"/>
              <p:cNvSpPr/>
              <p:nvPr/>
            </p:nvSpPr>
            <p:spPr>
              <a:xfrm>
                <a:off x="502920" y="3502248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对同一目标射击，甲、乙两名射手是否击中目标是互不影响的，所以事件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相互独立；对同一目标射击，甲、乙两名射手可能同时击中目标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，也就是说事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可能同时发生，所以事件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不是互斥事件.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42_1#c75f5e128?vbadefaultcenterpage=1&amp;parentnodeid=96bb89b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2248"/>
                <a:ext cx="11183112" cy="2131949"/>
              </a:xfrm>
              <a:prstGeom prst="rect">
                <a:avLst/>
              </a:prstGeom>
              <a:blipFill rotWithShape="1">
                <a:blip r:embed="rId5"/>
                <a:stretch>
                  <a:fillRect t="-10" r="-663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43_1#67c508e07?vbadefaultcenterpage=1&amp;parentnodeid=96bb89bc2&amp;vbahtmlprocessed=1&amp;bbb=1&amp;hasbroken=1"/>
              <p:cNvSpPr/>
              <p:nvPr/>
            </p:nvSpPr>
            <p:spPr>
              <a:xfrm>
                <a:off x="502920" y="1137648"/>
                <a:ext cx="11183112" cy="12635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三个人独立地破译一份密码，他们能单独译出密码的概率分别为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假设他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们能否破译出密码是相互独立的，则此密码被破译的概率为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43_1#67c508e07?vbadefaultcenterpage=1&amp;parentnodeid=96bb89b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7648"/>
                <a:ext cx="11183112" cy="1263587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5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44_1#67c508e07.bracket?vbadefaultcenterpage=1&amp;parentnodeid=96bb89bc2&amp;vbapositionanswer=18&amp;vbahtmlprocessed=1"/>
          <p:cNvSpPr/>
          <p:nvPr/>
        </p:nvSpPr>
        <p:spPr>
          <a:xfrm>
            <a:off x="8707120" y="1915207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45_1#67c508e07.choices?vbadefaultcenterpage=1&amp;parentnodeid=96bb89bc2&amp;vbahtmlprocessed=1"/>
              <p:cNvSpPr/>
              <p:nvPr/>
            </p:nvSpPr>
            <p:spPr>
              <a:xfrm>
                <a:off x="502920" y="2410695"/>
                <a:ext cx="11183112" cy="721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98445" algn="l"/>
                    <a:tab pos="5572125" algn="l"/>
                    <a:tab pos="84728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45_1#67c508e07.choices?vbadefaultcenterpage=1&amp;parentnodeid=96bb89b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0695"/>
                <a:ext cx="11183112" cy="721551"/>
              </a:xfrm>
              <a:prstGeom prst="rect">
                <a:avLst/>
              </a:prstGeom>
              <a:blipFill rotWithShape="1">
                <a:blip r:embed="rId4"/>
                <a:stretch>
                  <a:fillRect t="-33" r="1" b="-9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46_1#67c508e07?vbadefaultcenterpage=1&amp;parentnodeid=96bb89bc2&amp;vbahtmlprocessed=1&amp;bbb=1&amp;hasbroken=1"/>
              <p:cNvSpPr/>
              <p:nvPr/>
            </p:nvSpPr>
            <p:spPr>
              <a:xfrm>
                <a:off x="502920" y="3134595"/>
                <a:ext cx="11183112" cy="28610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三个人独立地破译一份密码，他们能单独译出密码的概率分别为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，他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们能否破译出密码是相互独立的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则三个人均未破译密码的概率为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，则此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密码被破译的概率为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46_1#67c508e07?vbadefaultcenterpage=1&amp;parentnodeid=96bb89b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4595"/>
                <a:ext cx="11183112" cy="2861056"/>
              </a:xfrm>
              <a:prstGeom prst="rect">
                <a:avLst/>
              </a:prstGeom>
              <a:blipFill rotWithShape="1">
                <a:blip r:embed="rId5"/>
                <a:stretch>
                  <a:fillRect t="-8" r="1" b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6b549e26?vbadefaultcenterpage=1&amp;parentnodeid=a26a311d7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条件概率［师生共研］</a:t>
            </a:r>
            <a:endParaRPr lang="en-US" altLang="zh-CN" sz="2800" dirty="0"/>
          </a:p>
        </p:txBody>
      </p:sp>
      <p:sp>
        <p:nvSpPr>
          <p:cNvPr id="3" name="QC_6_BD.47_1#432c5875f?vbadefaultcenterpage=1&amp;parentnodeid=174613175&amp;vbahtmlprocessed=1&amp;bbb=1&amp;hasbroken=1"/>
          <p:cNvSpPr/>
          <p:nvPr/>
        </p:nvSpPr>
        <p:spPr>
          <a:xfrm>
            <a:off x="502920" y="1369462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典例3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对标有不同编号的6件正品和4件次品进行检测，不放回地依次摸出2件.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在第一次摸出次品的条件下，第二次摸到正品的概率为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6_AN.48_1#432c5875f.bracket?vbadefaultcenterpage=1&amp;parentnodeid=174613175&amp;vbapositionanswer=19&amp;vbahtmlprocessed=1"/>
          <p:cNvSpPr/>
          <p:nvPr/>
        </p:nvSpPr>
        <p:spPr>
          <a:xfrm>
            <a:off x="8084820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49_1#432c5875f.choices?vbadefaultcenterpage=1&amp;parentnodeid=174613175&amp;vbahtmlprocessed=1"/>
              <p:cNvSpPr/>
              <p:nvPr/>
            </p:nvSpPr>
            <p:spPr>
              <a:xfrm>
                <a:off x="502920" y="2410049"/>
                <a:ext cx="11183112" cy="721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49_1#432c5875f.choices?vbadefaultcenterpage=1&amp;parentnodeid=1746131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0049"/>
                <a:ext cx="11183112" cy="721043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50_1#432c5875f?vbadefaultcenterpage=1&amp;parentnodeid=174613175&amp;vbahtmlprocessed=1&amp;bbb=1&amp;hasbroken=1"/>
              <p:cNvSpPr/>
              <p:nvPr/>
            </p:nvSpPr>
            <p:spPr>
              <a:xfrm>
                <a:off x="492125" y="3429224"/>
                <a:ext cx="11183112" cy="12954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“第一次摸出的是次品”，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“第二次摸到的是正品”，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50_1#432c5875f?vbadefaultcenterpage=1&amp;parentnodeid=1746131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" y="3429224"/>
                <a:ext cx="11183112" cy="1295464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1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51_1#f1cbdc1d3?vbadefaultcenterpage=1&amp;parentnodeid=174613175&amp;vbahtmlprocessed=1&amp;bbb=1&amp;hasbroken=1"/>
          <p:cNvSpPr/>
          <p:nvPr/>
        </p:nvSpPr>
        <p:spPr>
          <a:xfrm>
            <a:off x="502920" y="2332655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（2）（双空题）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（2022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 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天津卷）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52张扑克牌，没有大小王，无放回地抽取两次，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则两次都抽到A的概率为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已知第一次抽到的是A，则第二次抽到A的概率为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52_1#f1cbdc1d3.blank?vbadefaultcenterpage=1&amp;parentnodeid=174613175&amp;vbapositionanswer=20&amp;vbahtmlprocessed=1&amp;rh=43.2"/>
              <p:cNvSpPr/>
              <p:nvPr/>
            </p:nvSpPr>
            <p:spPr>
              <a:xfrm>
                <a:off x="3809683" y="2785155"/>
                <a:ext cx="541338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52_1#f1cbdc1d3.blank?vbadefaultcenterpage=1&amp;parentnodeid=174613175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683" y="2785155"/>
                <a:ext cx="541338" cy="510096"/>
              </a:xfrm>
              <a:prstGeom prst="rect">
                <a:avLst/>
              </a:prstGeom>
              <a:blipFill rotWithShape="1">
                <a:blip r:embed="rId3"/>
                <a:stretch>
                  <a:fillRect l="-59" t="-9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53_1#f1cbdc1d3.blank?vbadefaultcenterpage=1&amp;parentnodeid=174613175&amp;vbapositionanswer=21&amp;vbahtmlprocessed=1&amp;rh=43.2"/>
              <p:cNvSpPr/>
              <p:nvPr/>
            </p:nvSpPr>
            <p:spPr>
              <a:xfrm>
                <a:off x="11248708" y="2784583"/>
                <a:ext cx="412750" cy="5102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53_1#f1cbdc1d3.blank?vbadefaultcenterpage=1&amp;parentnodeid=174613175&amp;vbapositionanswer=2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708" y="2784583"/>
                <a:ext cx="412750" cy="510223"/>
              </a:xfrm>
              <a:prstGeom prst="rect">
                <a:avLst/>
              </a:prstGeom>
              <a:blipFill rotWithShape="1">
                <a:blip r:embed="rId4"/>
                <a:stretch>
                  <a:fillRect l="-77" t="-21" r="77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54_1#f1cbdc1d3?vbadefaultcenterpage=1&amp;parentnodeid=174613175&amp;vbahtmlprocessed=1"/>
              <p:cNvSpPr/>
              <p:nvPr/>
            </p:nvSpPr>
            <p:spPr>
              <a:xfrm>
                <a:off x="502920" y="3374562"/>
                <a:ext cx="11183112" cy="1438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由题意，设“第一次抽到A”的事件为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,“第二次抽到A”的事件为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𝐵𝐶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221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54_1#f1cbdc1d3?vbadefaultcenterpage=1&amp;parentnodeid=1746131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4562"/>
                <a:ext cx="11183112" cy="1438783"/>
              </a:xfrm>
              <a:prstGeom prst="rect">
                <a:avLst/>
              </a:prstGeom>
              <a:blipFill rotWithShape="1">
                <a:blip r:embed="rId5"/>
                <a:stretch>
                  <a:fillRect t="-12" r="1" b="-1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2ee4a72e0?vbadefaultcenterpage=1&amp;parentnodeid=86b549e2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33227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2ee4a72e0?vbadefaultcenterpage=1&amp;parentnodeid=86b549e26&amp;vbahtmlprocessed=1&amp;bbb=1&amp;hasbroken=1"/>
              <p:cNvSpPr/>
              <p:nvPr/>
            </p:nvSpPr>
            <p:spPr>
              <a:xfrm>
                <a:off x="502920" y="2359515"/>
                <a:ext cx="11183112" cy="2927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求条件概率的常用方法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利用定义，分别求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借助古典概型概率公式，先求事件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包含的基本事件数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，再在事件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件下求事件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m&gt;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包含的基本事件数，即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2ee4a72e0?vbadefaultcenterpage=1&amp;parentnodeid=86b549e2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9515"/>
                <a:ext cx="11183112" cy="2927858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18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cce05d2e?vbadefaultcenterpage=1&amp;parentnodeid=86b549e2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55_1#2430117dd?vbadefaultcenterpage=1&amp;parentnodeid=ecce05d2e&amp;vbahtmlprocessed=1&amp;bbb=1&amp;hasbroken=1"/>
              <p:cNvSpPr/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某地区空气质量监测资料表明，一天的空气质量为优良的概率是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0.75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连续两天为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优良的概率是0.6.已知某天的空气质量为优良，则随后一天的空气质量为优良的概率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55_1#2430117dd?vbadefaultcenterpage=1&amp;parentnodeid=ecce05d2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blipFill rotWithShape="1">
                <a:blip r:embed="rId4"/>
                <a:stretch>
                  <a:fillRect t="-14" r="-1237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6_1#2430117dd.bracket?vbadefaultcenterpage=1&amp;parentnodeid=ecce05d2e&amp;vbapositionanswer=22&amp;vbahtmlprocessed=1"/>
          <p:cNvSpPr/>
          <p:nvPr/>
        </p:nvSpPr>
        <p:spPr>
          <a:xfrm>
            <a:off x="1074420" y="251672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6_BD.57_1#2430117dd.choices?vbadefaultcenterpage=1&amp;parentnodeid=ecce05d2e&amp;vbahtmlprocessed=1"/>
          <p:cNvSpPr/>
          <p:nvPr/>
        </p:nvSpPr>
        <p:spPr>
          <a:xfrm>
            <a:off x="502920" y="30446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699125" algn="l"/>
                <a:tab pos="8460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B.0.75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C.0.6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.0.45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58_1#2430117dd?vbadefaultcenterpage=1&amp;parentnodeid=ecce05d2e&amp;vbahtmlprocessed=1&amp;bbb=1&amp;hasbroken=1"/>
              <p:cNvSpPr/>
              <p:nvPr/>
            </p:nvSpPr>
            <p:spPr>
              <a:xfrm>
                <a:off x="502920" y="3540348"/>
                <a:ext cx="11183112" cy="13498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为“第一天的空气质量为优良”，事件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第二天的空气质量也为优良”，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=0.75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58_1#2430117dd?vbadefaultcenterpage=1&amp;parentnodeid=ecce05d2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0348"/>
                <a:ext cx="11183112" cy="1349820"/>
              </a:xfrm>
              <a:prstGeom prst="rect">
                <a:avLst/>
              </a:prstGeom>
              <a:blipFill rotWithShape="1">
                <a:blip r:embed="rId5"/>
                <a:stretch>
                  <a:fillRect t="-17" r="-3150" b="-4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28fd7045.fixed?vbadefaultcenterpage=1&amp;parentnodeid=c46a4bf44&amp;vbahtmlprocessed=1"/>
          <p:cNvSpPr/>
          <p:nvPr/>
        </p:nvSpPr>
        <p:spPr>
          <a:xfrm>
            <a:off x="621792" y="914400"/>
            <a:ext cx="10981944" cy="118872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39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基础课58</a:t>
            </a:r>
            <a:r>
              <a:rPr lang="en-US" altLang="zh-CN" sz="39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9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事件的相互独立性、条件概率与全概率公式</a:t>
            </a:r>
            <a:endParaRPr lang="en-US" altLang="zh-CN" sz="3900" dirty="0"/>
          </a:p>
        </p:txBody>
      </p:sp>
      <p:pic>
        <p:nvPicPr>
          <p:cNvPr id="3" name="C_0#d28fd7045?linknodeid=e26bd0593&amp;catalogrefid=e26bd0593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d28fd7045?linknodeid=e26bd0593&amp;catalogrefid=e26bd0593&amp;parentnodeid=c46a4bf44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d28fd7045?linknodeid=a26a311d7&amp;catalogrefid=a26a311d7&amp;parentnodeid=c46a4bf4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d28fd7045?linknodeid=a26a311d7&amp;catalogrefid=a26a311d7&amp;parentnodeid=c46a4bf44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  <p:pic>
        <p:nvPicPr>
          <p:cNvPr id="7" name="C_0#d28fd7045?linknodeid=8ee420148&amp;catalogrefid=8ee420148&amp;parentnodeid=c46a4bf4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4480560"/>
            <a:ext cx="502920" cy="502920"/>
          </a:xfrm>
          <a:prstGeom prst="rect">
            <a:avLst/>
          </a:prstGeom>
        </p:spPr>
      </p:pic>
      <p:sp>
        <p:nvSpPr>
          <p:cNvPr id="8" name="C_0#d28fd7045?linknodeid=8ee420148&amp;catalogrefid=8ee420148&amp;parentnodeid=c46a4bf44&amp;vbahtmlprocessed=1">
            <a:hlinkClick r:id="rId6" action="ppaction://hlinksldjump"/>
          </p:cNvPr>
          <p:cNvSpPr/>
          <p:nvPr/>
        </p:nvSpPr>
        <p:spPr>
          <a:xfrm>
            <a:off x="5202936" y="4453128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59_1#6110629ad?vbadefaultcenterpage=1&amp;parentnodeid=ecce05d2e&amp;vbahtmlprocessed=1&amp;bbb=1&amp;hasbroken=1"/>
              <p:cNvSpPr/>
              <p:nvPr/>
            </p:nvSpPr>
            <p:spPr>
              <a:xfrm>
                <a:off x="502920" y="756000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现有甲、乙、丙、丁四位同学到夫子庙、总统府、中山陵、南京博物馆这4处景点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旅游，每人只去一处景点，设事件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为“4个人去的景点各不相同”，事件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为“只有甲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去了中山陵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59_1#6110629ad?vbadefaultcenterpage=1&amp;parentnodeid=ecce05d2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22" r="-237" b="-3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60_1#6110629ad.blank?vbadefaultcenterpage=1&amp;parentnodeid=ecce05d2e&amp;vbapositionanswer=23&amp;vbahtmlprocessed=1&amp;rh=43.2"/>
              <p:cNvSpPr/>
              <p:nvPr/>
            </p:nvSpPr>
            <p:spPr>
              <a:xfrm>
                <a:off x="4046855" y="1754473"/>
                <a:ext cx="284163" cy="5107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60_1#6110629ad.blank?vbadefaultcenterpage=1&amp;parentnodeid=ecce05d2e&amp;vbapositionanswer=2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55" y="1754473"/>
                <a:ext cx="284163" cy="510794"/>
              </a:xfrm>
              <a:prstGeom prst="rect">
                <a:avLst/>
              </a:prstGeom>
              <a:blipFill rotWithShape="1">
                <a:blip r:embed="rId4"/>
                <a:stretch>
                  <a:fillRect t="-118" r="112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61_1#6110629ad?vbadefaultcenterpage=1&amp;parentnodeid=ecce05d2e&amp;vbahtmlprocessed=1&amp;bbb=1&amp;hasbroken=1"/>
              <p:cNvSpPr/>
              <p:nvPr/>
            </p:nvSpPr>
            <p:spPr>
              <a:xfrm>
                <a:off x="502920" y="2344007"/>
                <a:ext cx="11183112" cy="4180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甲、乙、丙、丁四位同学到夫子庙、总统府、中山陵、南京博物馆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4处景点旅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游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=256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种不同的方案，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“4个人去的景点各不相同”,方案有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“只有甲去了中山陵”,方案有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同时发生的方案有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61_1#6110629ad?vbadefaultcenterpage=1&amp;parentnodeid=ecce05d2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4007"/>
                <a:ext cx="11183112" cy="4180332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-2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209da01d1?vbadefaultcenterpage=1&amp;parentnodeid=a26a311d7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全概率公式［师生共研］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62_1#2875f7f79?vbadefaultcenterpage=1&amp;parentnodeid=209da01d1&amp;vbahtmlprocessed=1&amp;bbb=1&amp;hasbroken=1"/>
              <p:cNvSpPr/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若甲乘汽车、动车前往某目的地的概率分别为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，汽车和动车正点到达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目的地的概率分别为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则甲正点到达目的地的概率为(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62_1#2875f7f79?vbadefaultcenterpage=1&amp;parentnodeid=209da01d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9" r="-589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63_1#2875f7f79.bracket?vbadefaultcenterpage=1&amp;parentnodeid=209da01d1&amp;vbapositionanswer=24&amp;vbahtmlprocessed=1"/>
          <p:cNvSpPr/>
          <p:nvPr/>
        </p:nvSpPr>
        <p:spPr>
          <a:xfrm>
            <a:off x="8881745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64_1#2875f7f79.choices?vbadefaultcenterpage=1&amp;parentnodeid=209da01d1&amp;vbahtmlprocessed=1"/>
          <p:cNvSpPr/>
          <p:nvPr/>
        </p:nvSpPr>
        <p:spPr>
          <a:xfrm>
            <a:off x="502920" y="241004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900045" algn="l"/>
                <a:tab pos="5622925" algn="l"/>
                <a:tab pos="84982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.0.78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B.0.8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C.0.82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.0.84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65_1#2875f7f79?vbadefaultcenterpage=1&amp;parentnodeid=209da01d1&amp;vbahtmlprocessed=1&amp;bbb=1&amp;hasbroken=1"/>
              <p:cNvSpPr/>
              <p:nvPr/>
            </p:nvSpPr>
            <p:spPr>
              <a:xfrm>
                <a:off x="502920" y="2905349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表示“甲正点到达目的地”，事件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表示“甲乘动车到达目的地”，事件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“甲乘汽车到达目的地”，由题意知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由全概率公式得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=0.6×0.9+0.4×0.7=0.54+0.28=0.82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65_1#2875f7f79?vbadefaultcenterpage=1&amp;parentnodeid=209da01d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5349"/>
                <a:ext cx="11183112" cy="323323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3eaad58b?vbadefaultcenterpage=1&amp;parentnodeid=209da01d1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675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33eaad58b?vbadefaultcenterpage=1&amp;parentnodeid=209da01d1&amp;vbahtmlprocessed=1"/>
              <p:cNvSpPr/>
              <p:nvPr/>
            </p:nvSpPr>
            <p:spPr>
              <a:xfrm>
                <a:off x="502920" y="2493849"/>
                <a:ext cx="11183112" cy="2684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利用全概率公式解题的思路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按照确定的标准，将一个复杂事件分解为若干个互斥事件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=1,2,⋯,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和所求事件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在各个互斥事件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发生条件下的概率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代入全概率公式计算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【注意】要区分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33eaad58b?vbadefaultcenterpage=1&amp;parentnodeid=209da01d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3849"/>
                <a:ext cx="11183112" cy="2684590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3a08da46?vbadefaultcenterpage=1&amp;parentnodeid=209da01d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66_1#f5c2ffef1?vbadefaultcenterpage=1&amp;parentnodeid=b3a08da46&amp;vbahtmlprocessed=1&amp;bbb=1&amp;hasbroken=1"/>
              <p:cNvSpPr/>
              <p:nvPr/>
            </p:nvSpPr>
            <p:spPr>
              <a:xfrm>
                <a:off x="502920" y="1419448"/>
                <a:ext cx="11183112" cy="28171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某种电路开关闭合后会出现红灯或绿灯闪动，已知开关第一次闭合后，出现红灯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和绿灯的概率都是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从开关第一次闭合起，若前一次出现红灯，则下一次出现红灯的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，出现绿灯的概率是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；若前一次出现绿灯，则下一次出现红灯的概率是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出现绿灯的概率是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求第二次闭合后出现红灯的概率为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66_1#f5c2ffef1?vbadefaultcenterpage=1&amp;parentnodeid=b3a08da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2817178"/>
              </a:xfrm>
              <a:prstGeom prst="rect">
                <a:avLst/>
              </a:prstGeom>
              <a:blipFill rotWithShape="1">
                <a:blip r:embed="rId4"/>
                <a:stretch>
                  <a:fillRect t="-8" r="-658" b="-2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67_1#f5c2ffef1.blank?vbadefaultcenterpage=1&amp;parentnodeid=b3a08da46&amp;vbapositionanswer=25&amp;vbahtmlprocessed=1&amp;rh=43.2"/>
              <p:cNvSpPr/>
              <p:nvPr/>
            </p:nvSpPr>
            <p:spPr>
              <a:xfrm>
                <a:off x="7743508" y="3568986"/>
                <a:ext cx="412750" cy="5103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67_1#f5c2ffef1.blank?vbadefaultcenterpage=1&amp;parentnodeid=b3a08da46&amp;vbapositionanswer=2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08" y="3568986"/>
                <a:ext cx="412750" cy="510350"/>
              </a:xfrm>
              <a:prstGeom prst="rect">
                <a:avLst/>
              </a:prstGeom>
              <a:blipFill rotWithShape="1">
                <a:blip r:embed="rId5"/>
                <a:stretch>
                  <a:fillRect l="-77" t="-56" r="77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68_1#f5c2ffef1?vbadefaultcenterpage=1&amp;parentnodeid=b3a08da46&amp;vbahtmlprocessed=1&amp;bbb=1&amp;hasbroken=1"/>
              <p:cNvSpPr/>
              <p:nvPr/>
            </p:nvSpPr>
            <p:spPr>
              <a:xfrm>
                <a:off x="502920" y="2208226"/>
                <a:ext cx="11183112" cy="27168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记“第一次闭合后出现红灯”为事件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，则“第一次闭合后出现绿灯”为事件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第二次闭合后出现红灯”为事件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，“第二次闭合后出现绿灯”为事件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68_1#f5c2ffef1?vbadefaultcenterpage=1&amp;parentnodeid=b3a08da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8226"/>
                <a:ext cx="11183112" cy="2716848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5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69_1#95eb44c80?vbadefaultcenterpage=1&amp;parentnodeid=b3a08da46&amp;vbahtmlprocessed=1&amp;bbb=1&amp;hasbroken=1"/>
          <p:cNvSpPr/>
          <p:nvPr/>
        </p:nvSpPr>
        <p:spPr>
          <a:xfrm>
            <a:off x="502920" y="1737215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（改编）某蜂农为推销自己纯天然的绿色产品，制作广告牌“蜜蜂酿蜂蜜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”，因大风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导致其中有两字脱落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，路人捡起随意放回，则放回后排列仍是“蜜蜂酿蜂蜜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”的概率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70_1#95eb44c80.blank?vbadefaultcenterpage=1&amp;parentnodeid=b3a08da46&amp;vbapositionanswer=26&amp;vbahtmlprocessed=1&amp;rh=43.2"/>
              <p:cNvSpPr/>
              <p:nvPr/>
            </p:nvSpPr>
            <p:spPr>
              <a:xfrm>
                <a:off x="820420" y="2735308"/>
                <a:ext cx="284163" cy="5108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70_1#95eb44c80.blank?vbadefaultcenterpage=1&amp;parentnodeid=b3a08da46&amp;vbapositionanswer=2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" y="2735308"/>
                <a:ext cx="284163" cy="510858"/>
              </a:xfrm>
              <a:prstGeom prst="rect">
                <a:avLst/>
              </a:prstGeom>
              <a:blipFill rotWithShape="1">
                <a:blip r:embed="rId3"/>
                <a:stretch>
                  <a:fillRect t="-71" r="1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1_1#95eb44c80?vbadefaultcenterpage=1&amp;parentnodeid=b3a08da46&amp;vbahtmlprocessed=1&amp;bbb=1&amp;hasbroken=1"/>
              <p:cNvSpPr/>
              <p:nvPr/>
            </p:nvSpPr>
            <p:spPr>
              <a:xfrm>
                <a:off x="502920" y="3325223"/>
                <a:ext cx="11183112" cy="2083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表示事件“放回仍为蜜蜂酿蜂蜜”，用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表示事件“脱落的两个汉字相同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”，用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表示事件“脱落的两个汉字不相同”，则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,代入得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1_1#95eb44c80?vbadefaultcenterpage=1&amp;parentnodeid=b3a08da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5223"/>
                <a:ext cx="11183112" cy="2083562"/>
              </a:xfrm>
              <a:prstGeom prst="rect">
                <a:avLst/>
              </a:prstGeom>
              <a:blipFill rotWithShape="1">
                <a:blip r:embed="rId4"/>
                <a:stretch>
                  <a:fillRect t="-17" r="-425" b="-4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ee420148.fixed?vbadefaultcenterpage=1&amp;parentnodeid=d28fd704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4400" dirty="0"/>
          </a:p>
        </p:txBody>
      </p:sp>
      <p:pic>
        <p:nvPicPr>
          <p:cNvPr id="3" name="C_3#8ee420148.fixed?vbadefaultcenterpage=1&amp;parentnodeid=d28fd704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4_BD#386ce2e00?vbadefaultcenterpage=1&amp;parentnodeid=8ee420148&amp;vbahtmlprocessed=1&amp;bbb=1&amp;hasbroken=1"/>
          <p:cNvSpPr/>
          <p:nvPr/>
        </p:nvSpPr>
        <p:spPr>
          <a:xfrm>
            <a:off x="502920" y="1950035"/>
            <a:ext cx="11183112" cy="32332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贝叶斯公式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人们常见到这样的广告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：购买某产品，它将会给你带来某效用.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听到这样的承诺：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投资某产品或投资某地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，你的回报率将是多少.但如果人们问一个反问题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：我要求回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报率达到多少那么应投资何产品或在何地投资呢？或者我要求达到某效用那么应购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买何产品呢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？显然这样的反问题是很有意义的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.下面介绍的贝叶斯公式就是这类问题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在概率中的相应模型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386ce2e00?vbadefaultcenterpage=1&amp;parentnodeid=8ee420148&amp;vbahtmlprocessed=1&amp;bbb=1&amp;hasbroken=1"/>
              <p:cNvSpPr/>
              <p:nvPr/>
            </p:nvSpPr>
            <p:spPr>
              <a:xfrm>
                <a:off x="502920" y="756000"/>
                <a:ext cx="11183112" cy="364051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贝叶斯公式：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是一组两两互斥的事件，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∪⋯∪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，对任意的随机事件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时，有</a:t>
                </a:r>
                <a:endParaRPr lang="en-US" altLang="zh-CN" sz="2400" dirty="0"/>
              </a:p>
              <a:p>
                <a:pPr latinLnBrk="1"/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∑</m:t>
                                </m:r>
                              </m:e>
                              <m:lim>
                                <m:r>
                                  <a:rPr lang="en-US" altLang="zh-CN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Upp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一般称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为先验概率，就是做试验前就已知的概率，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简单说就是经验，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为后验概率，由此得到的决策叫作贝叶斯决策.现行教材中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，贝叶斯公式是选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学内容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，不做高考要求，但就实质来说，贝叶斯公式就是条件概率的应用，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学习贝叶斯公式可以加深我们对条件概率的理解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386ce2e00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3640519"/>
              </a:xfrm>
              <a:prstGeom prst="rect">
                <a:avLst/>
              </a:prstGeom>
              <a:blipFill rotWithShape="1">
                <a:blip r:embed="rId3"/>
                <a:stretch>
                  <a:fillRect t="-10" r="-516" b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4023360" y="4458970"/>
            <a:ext cx="3539490" cy="210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BD.72_1#8a9880aee?vbadefaultcenterpage=1&amp;parentnodeid=8ee420148&amp;vbahtmlprocessed=1&amp;bbb=1&amp;hasbroken=1"/>
              <p:cNvSpPr/>
              <p:nvPr/>
            </p:nvSpPr>
            <p:spPr>
              <a:xfrm>
                <a:off x="502920" y="1353675"/>
                <a:ext cx="11183112" cy="23391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是一组两两互斥的事件，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∪⋯∪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，则对任意的事件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∑</m:t>
                                </m:r>
                              </m:e>
                              <m:lim>
                                <m:r>
                                  <a:rPr lang="en-US" altLang="zh-CN" sz="24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Upp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BD.72_1#8a9880aee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675"/>
                <a:ext cx="11183112" cy="2339150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4_AS.73_1#8a9880aee?vbadefaultcenterpage=1&amp;parentnodeid=8ee420148&amp;vbahtmlprocessed=1&amp;bbb=1&amp;hasbroken=1"/>
              <p:cNvSpPr/>
              <p:nvPr/>
            </p:nvSpPr>
            <p:spPr>
              <a:xfrm>
                <a:off x="502920" y="3703683"/>
                <a:ext cx="11183112" cy="20759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由乘法公式可知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又由全概率公式可知，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limLow>
                          <m:limLow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LowPr>
                          <m:e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∑</m:t>
                                </m:r>
                              </m:e>
                              <m:lim>
                                <m:r>
                                  <a:rPr lang="en-US" altLang="zh-CN" sz="2400" b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Upp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4_AS.73_1#8a9880aee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3683"/>
                <a:ext cx="11183112" cy="2075942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b552bb3a5?colgroup=4,5,10,5,7&amp;vbadefaultcenterpage=1&amp;parentnodeid=d28fd704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4552"/>
              <a:ext cx="11128248" cy="4293807"/>
            </p:xfrm>
            <a:graphic>
              <a:graphicData uri="http://schemas.openxmlformats.org/drawingml/2006/table">
                <a:tbl>
                  <a:tblPr/>
                  <a:tblGrid>
                    <a:gridCol w="1417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83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836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414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6607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相互独立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事件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全概率公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b552bb3a5?colgroup=4,5,10,5,7&amp;vbadefaultcenterpage=1&amp;parentnodeid=d28fd704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4552"/>
              <a:ext cx="11128248" cy="4126865"/>
            </p:xfrm>
            <a:graphic>
              <a:graphicData uri="http://schemas.openxmlformats.org/drawingml/2006/table">
                <a:tbl>
                  <a:tblPr/>
                  <a:tblGrid>
                    <a:gridCol w="1417320"/>
                    <a:gridCol w="1901952"/>
                    <a:gridCol w="3483864"/>
                    <a:gridCol w="1883664"/>
                    <a:gridCol w="2441448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2532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条件概率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相互独立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事件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全概率公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BD.74_1#6b281e6f3?vbadefaultcenterpage=1&amp;parentnodeid=8ee420148&amp;vbahtmlprocessed=1&amp;bbb=1&amp;hasbroken=1"/>
              <p:cNvSpPr/>
              <p:nvPr/>
            </p:nvSpPr>
            <p:spPr>
              <a:xfrm>
                <a:off x="502920" y="2261662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深度训练1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（多选题）在某一季节，疾病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的发病率为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的病人表现出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的发病率为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的病人表现出症状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的发病率为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0.5%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的病人表现出症状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BD.74_1#6b281e6f3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1662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27" r="-510" b="-3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75_1#6b281e6f3.bracket?vbadefaultcenterpage=1&amp;parentnodeid=8ee420148&amp;vbapositionanswer=27&amp;vbahtmlprocessed=1"/>
          <p:cNvSpPr/>
          <p:nvPr/>
        </p:nvSpPr>
        <p:spPr>
          <a:xfrm>
            <a:off x="6203252" y="3358942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76_1#6b281e6f3.choices?vbadefaultcenterpage=1&amp;parentnodeid=8ee420148&amp;vbahtmlprocessed=1"/>
              <p:cNvSpPr/>
              <p:nvPr/>
            </p:nvSpPr>
            <p:spPr>
              <a:xfrm>
                <a:off x="502920" y="384966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A.任意一位病人有症状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的概率为0.02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.病人有症状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时患疾病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的概率为0.4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C.病人有症状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时患疾病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的概率为0.45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.病人有症状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时患疾病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的概率为0.25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76_1#6b281e6f3.choices?vbadefaultcenterpage=1&amp;parentnodeid=8ee42014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9669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77_1#6b281e6f3?vbadefaultcenterpage=1&amp;parentnodeid=8ee420148&amp;vbahtmlprocessed=1&amp;bbb=1&amp;hasbroken=1"/>
              <p:cNvSpPr/>
              <p:nvPr/>
            </p:nvSpPr>
            <p:spPr>
              <a:xfrm>
                <a:off x="502920" y="1466642"/>
                <a:ext cx="11183112" cy="41873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=0.02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=0.05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=0.005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=0.18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，由全概率公式得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=0.02×0.4+0.05×0.18+0.005×0.6=0.02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由贝叶斯公式得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0.02×0.4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0.05×0.18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0.005×0.6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0.02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77_1#6b281e6f3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6642"/>
                <a:ext cx="11183112" cy="4187317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1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BD.78_1#ea847ee65?vbadefaultcenterpage=1&amp;parentnodeid=8ee420148&amp;vbahtmlprocessed=1&amp;bbb=1&amp;hasbroken=1"/>
              <p:cNvSpPr/>
              <p:nvPr/>
            </p:nvSpPr>
            <p:spPr>
              <a:xfrm>
                <a:off x="502920" y="2553221"/>
                <a:ext cx="11183112" cy="20395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深度训练2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某公司员工的上班出行方式有三种，某天早上他选择自驾、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坐公交车、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骑共享单车的概率分别为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，而他自驾、坐公交车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、骑共享单车迟到的概率分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，结果某一天他迟到了，则在此条件下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，他自驾去上班的概率是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BD.78_1#ea847ee65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3221"/>
                <a:ext cx="11183112" cy="2039557"/>
              </a:xfrm>
              <a:prstGeom prst="rect">
                <a:avLst/>
              </a:prstGeom>
              <a:blipFill rotWithShape="1">
                <a:blip r:embed="rId3"/>
                <a:stretch>
                  <a:fillRect t="-26" r="1" b="-3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4_AN.79_1#ea847ee65.blank?vbadefaultcenterpage=1&amp;parentnodeid=8ee420148&amp;vbapositionanswer=28&amp;vbahtmlprocessed=1&amp;rh=43.2"/>
              <p:cNvSpPr/>
              <p:nvPr/>
            </p:nvSpPr>
            <p:spPr>
              <a:xfrm>
                <a:off x="10667683" y="3923740"/>
                <a:ext cx="412750" cy="521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4_AN.79_1#ea847ee65.blank?vbadefaultcenterpage=1&amp;parentnodeid=8ee420148&amp;vbapositionanswer=2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683" y="3923740"/>
                <a:ext cx="412750" cy="521589"/>
              </a:xfrm>
              <a:prstGeom prst="rect">
                <a:avLst/>
              </a:prstGeom>
              <a:blipFill rotWithShape="1">
                <a:blip r:embed="rId4"/>
                <a:stretch>
                  <a:fillRect l="-77" t="-14" r="77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80_1#ea847ee65?vbadefaultcenterpage=1&amp;parentnodeid=8ee420148&amp;vbahtmlprocessed=1&amp;bbb=1&amp;hasbroken=1"/>
              <p:cNvSpPr/>
              <p:nvPr/>
            </p:nvSpPr>
            <p:spPr>
              <a:xfrm>
                <a:off x="502920" y="1455561"/>
                <a:ext cx="11183112" cy="42221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表示“自驾”，事件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表示“坐公交车”，事件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骑共享单车”，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表示“迟到”，则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该员工迟到了，由贝叶斯公式得他自驾去上班的概率是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|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180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80_1#ea847ee65?vbadefaultcenterpage=1&amp;parentnodeid=8ee4201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5561"/>
                <a:ext cx="11183112" cy="4222179"/>
              </a:xfrm>
              <a:prstGeom prst="rect">
                <a:avLst/>
              </a:prstGeom>
              <a:blipFill rotWithShape="1">
                <a:blip r:embed="rId3"/>
                <a:stretch>
                  <a:fillRect t="-3" r="-1742" b="-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_3_BD#b552bb3a5?colgroup=4,5,10,5,7&amp;vbadefaultcenterpage=1&amp;parentnodeid=d28fd7045&amp;vbahtmlprocessed=1&amp;bbb=1&amp;hasbroken=1"/>
          <p:cNvGraphicFramePr>
            <a:graphicFrameLocks noGrp="1"/>
          </p:cNvGraphicFramePr>
          <p:nvPr/>
        </p:nvGraphicFramePr>
        <p:xfrm>
          <a:off x="502920" y="2740197"/>
          <a:ext cx="11128248" cy="2377440"/>
        </p:xfrm>
        <a:graphic>
          <a:graphicData uri="http://schemas.openxmlformats.org/drawingml/2006/table">
            <a:tbl>
              <a:tblPr/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1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133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考点考向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课标要求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真题印证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考频热度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核心素养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命题分析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预测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从近几年高考的情况来看，本基础课的命题热点是全概率公式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，常与数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列交汇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，具有知识点多、覆盖面广、综合性强的特点.预计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2025年高考的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命题情况变化不大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，全概率公式属于比较新的考点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，应加强对相关模型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的理解以及训练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P_3_BD#b552bb3a5?colgroup=4,5,10,5,7&amp;vbadefaultcenterpage=1&amp;parentnodeid=d28fd7045&amp;vbahtmlprocessed=1&amp;bbb=1"/>
          <p:cNvSpPr txBox="1"/>
          <p:nvPr/>
        </p:nvSpPr>
        <p:spPr>
          <a:xfrm>
            <a:off x="9091168" y="2114849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26bd0593.fixed?vbadefaultcenterpage=1&amp;parentnodeid=d28fd704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e26bd0593.fixed?vbadefaultcenterpage=1&amp;parentnodeid=d28fd704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e6db6ca0?vbadefaultcenterpage=1&amp;parentnodeid=e26bd059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33900d44?segpoint=1&amp;vbadefaultcenterpage=1&amp;parentnodeid=ee6db6ca0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一、相互独立事件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acd490a23?colgroup=3,32&amp;vbadefaultcenterpage=1&amp;parentnodeid=c33900d4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1482535"/>
            </p:xfrm>
            <a:graphic>
              <a:graphicData uri="http://schemas.openxmlformats.org/drawingml/2006/table">
                <a:tbl>
                  <a:tblPr/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5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对任意两个事件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成立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，则称事件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与事件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相互独立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，简称为独立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675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若事件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相互独立，则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也都相互独立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acd490a23?colgroup=3,32&amp;vbadefaultcenterpage=1&amp;parentnodeid=c33900d4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1387602"/>
            </p:xfrm>
            <a:graphic>
              <a:graphicData uri="http://schemas.openxmlformats.org/drawingml/2006/table">
                <a:tbl>
                  <a:tblPr/>
                  <a:tblGrid>
                    <a:gridCol w="1097280"/>
                    <a:gridCol w="10058400"/>
                  </a:tblGrid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56642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1_1#acd490a23.blank?vbadefaultcenterpage=1&amp;parentnodeid=c33900d44&amp;vbapositionanswer=1&amp;vbahtmlprocessed=1"/>
              <p:cNvSpPr/>
              <p:nvPr/>
            </p:nvSpPr>
            <p:spPr>
              <a:xfrm>
                <a:off x="6630852" y="2041748"/>
                <a:ext cx="1459103" cy="4010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1_1#acd490a23.blank?vbadefaultcenterpage=1&amp;parentnodeid=c33900d44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852" y="2041748"/>
                <a:ext cx="1459103" cy="401066"/>
              </a:xfrm>
              <a:prstGeom prst="rect">
                <a:avLst/>
              </a:prstGeom>
              <a:blipFill rotWithShape="1">
                <a:blip r:embed="rId5"/>
                <a:stretch>
                  <a:fillRect l="-12" t="-56" r="4" b="-10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ef3d4eac?segpoint=1&amp;vbadefaultcenterpage=1&amp;parentnodeid=ee6db6ca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二、条件概率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742336a22?segpoint=1&amp;vbadefaultcenterpage=1&amp;parentnodeid=eef3d4eac&amp;vbahtmlprocessed=1&amp;bbb=1&amp;hasbroken=1"/>
              <p:cNvSpPr/>
              <p:nvPr/>
            </p:nvSpPr>
            <p:spPr>
              <a:xfrm>
                <a:off x="502920" y="1292225"/>
                <a:ext cx="11182985" cy="19862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概念：一般地，设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为两个随机事件，且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我们称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05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为在事件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发生的条件下，事件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发生的条件概率，简称条件概率.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显然，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</a:t>
                </a:r>
                <a:r>
                  <a:rPr lang="en-US" altLang="zh-CN" sz="2400" b="0" i="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rPr>
                      <m:t>≤1.</m:t>
                    </m:r>
                  </m:oMath>
                </a14:m>
                <a:endParaRPr lang="en-US" altLang="zh-CN" sz="2400" b="0" i="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P_6_BD#742336a22?segpoint=1&amp;vbadefaultcenterpage=1&amp;parentnodeid=eef3d4ea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225"/>
                <a:ext cx="11182985" cy="1986280"/>
              </a:xfrm>
              <a:prstGeom prst="rect">
                <a:avLst/>
              </a:prstGeom>
              <a:blipFill rotWithShape="1">
                <a:blip r:embed="rId3"/>
                <a:stretch>
                  <a:fillRect r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742336a22?segpoint=1&amp;vbadefaultcenterpage=1&amp;parentnodeid=eef3d4eac&amp;vbahtmlprocessed=1"/>
              <p:cNvSpPr/>
              <p:nvPr/>
            </p:nvSpPr>
            <p:spPr>
              <a:xfrm>
                <a:off x="393700" y="3278093"/>
                <a:ext cx="11183112" cy="184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两个公式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（1）利用古典概型：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55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（2）概率的乘法公式：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742336a22?segpoint=1&amp;vbadefaultcenterpage=1&amp;parentnodeid=eef3d4e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3278093"/>
                <a:ext cx="11183112" cy="1846199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-3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2_1#742336a22.blank?vbadefaultcenterpage=1&amp;parentnodeid=eef3d4eac&amp;vbapositionanswer=2&amp;vbahtmlprocessed=1&amp;rh=48.6"/>
              <p:cNvSpPr/>
              <p:nvPr/>
            </p:nvSpPr>
            <p:spPr>
              <a:xfrm>
                <a:off x="9435148" y="1282935"/>
                <a:ext cx="2141665" cy="5742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2_1#742336a22.blank?vbadefaultcenterpage=1&amp;parentnodeid=eef3d4eac&amp;vbapositionanswer=2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48" y="1282935"/>
                <a:ext cx="2141665" cy="574294"/>
              </a:xfrm>
              <a:prstGeom prst="rect">
                <a:avLst/>
              </a:prstGeom>
              <a:blipFill rotWithShape="1">
                <a:blip r:embed="rId5"/>
                <a:stretch>
                  <a:fillRect l="-15" t="-41" r="6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3_1#742336a22.blank?vbadefaultcenterpage=1&amp;parentnodeid=eef3d4eac&amp;vbapositionanswer=3&amp;vbahtmlprocessed=1&amp;rh=48.6"/>
              <p:cNvSpPr/>
              <p:nvPr/>
            </p:nvSpPr>
            <p:spPr>
              <a:xfrm>
                <a:off x="4906328" y="3914236"/>
                <a:ext cx="792925" cy="5742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3_1#742336a22.blank?vbadefaultcenterpage=1&amp;parentnodeid=eef3d4eac&amp;vbapositionanswer=3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328" y="3914236"/>
                <a:ext cx="792925" cy="574294"/>
              </a:xfrm>
              <a:prstGeom prst="rect">
                <a:avLst/>
              </a:prstGeom>
              <a:blipFill rotWithShape="1">
                <a:blip r:embed="rId6"/>
                <a:stretch>
                  <a:fillRect l="-40" t="-17" r="16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4_1#742336a22.blank?vbadefaultcenterpage=1&amp;parentnodeid=eef3d4eac&amp;vbapositionanswer=4&amp;vbahtmlprocessed=1&amp;rh=32.4"/>
              <p:cNvSpPr/>
              <p:nvPr/>
            </p:nvSpPr>
            <p:spPr>
              <a:xfrm>
                <a:off x="5221796" y="4771041"/>
                <a:ext cx="1752600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4_1#742336a22.blank?vbadefaultcenterpage=1&amp;parentnodeid=eef3d4eac&amp;vbapositionanswer=4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96" y="4771041"/>
                <a:ext cx="1752600" cy="353441"/>
              </a:xfrm>
              <a:prstGeom prst="rect">
                <a:avLst/>
              </a:prstGeom>
              <a:blipFill rotWithShape="1">
                <a:blip r:embed="rId7"/>
                <a:stretch>
                  <a:fillRect l="-11" t="-81" r="11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d05e2940?segpoint=1&amp;vbadefaultcenterpage=1&amp;parentnodeid=ee6db6ca0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三、全概率公式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764402268?vbadefaultcenterpage=1&amp;parentnodeid=ed05e2940&amp;vbahtmlprocessed=1&amp;bbb=1&amp;hasbroken=1"/>
              <p:cNvSpPr/>
              <p:nvPr/>
            </p:nvSpPr>
            <p:spPr>
              <a:xfrm>
                <a:off x="502920" y="1330103"/>
                <a:ext cx="11183112" cy="18976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为样本空间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的一个划分，若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，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2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，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34" charset="-120"/>
                        <a:sym typeface="+mn-ea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，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），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  <a:sym typeface="+mn-ea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⑤</a:t>
                </a:r>
                <a:r>
                  <a:rPr lang="en-US" altLang="zh-CN" sz="415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，称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式为全概率公式.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764402268?vbadefaultcenterpage=1&amp;parentnodeid=ed05e294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897698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5_1#764402268.blank?vbadefaultcenterpage=1&amp;parentnodeid=ed05e2940&amp;vbapositionanswer=5&amp;vbahtmlprocessed=1&amp;rh=59.4&amp;bbb=1"/>
              <p:cNvSpPr/>
              <p:nvPr/>
            </p:nvSpPr>
            <p:spPr>
              <a:xfrm>
                <a:off x="4808855" y="2002632"/>
                <a:ext cx="2318639" cy="6877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5_1#764402268.blank?vbadefaultcenterpage=1&amp;parentnodeid=ed05e2940&amp;vbapositionanswer=5&amp;vbahtmlprocessed=1&amp;rh=59.4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55" y="2002632"/>
                <a:ext cx="2318639" cy="687705"/>
              </a:xfrm>
              <a:prstGeom prst="rect">
                <a:avLst/>
              </a:prstGeom>
              <a:blipFill rotWithShape="1">
                <a:blip r:embed="rId4"/>
                <a:stretch>
                  <a:fillRect t="-69" r="1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宽屏</PresentationFormat>
  <Paragraphs>335</Paragraphs>
  <Slides>44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7</cp:revision>
  <dcterms:created xsi:type="dcterms:W3CDTF">2023-12-21T11:39:00Z</dcterms:created>
  <dcterms:modified xsi:type="dcterms:W3CDTF">2024-01-18T08:40:20Z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4F585C7F69924EBAA1DFB5555A5EAA7D_12</vt:lpwstr>
  </property>
  <property fmtid="{D5CDD505-2E9C-101B-9397-08002B2CF9AE}" pid="3" name="KSOProductBuildVer">
    <vt:lpwstr>2052-12.1.0.15990</vt:lpwstr>
  </property>
</Properties>
</file>