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40.xml" ContentType="application/vnd.openxmlformats-officedocument.presentationml.tags+xml"/>
  <Override PartName="/ppt/tags/tag8.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298" r:id="rId45"/>
    <p:sldId id="299" r:id="rId46"/>
  </p:sldIdLst>
  <p:sldSz cx="12192000" cy="6858000"/>
  <p:notesSz cx="6858000" cy="12192000"/>
  <p:custDataLst>
    <p:tags r:id="rId4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87650866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 离散型随机变量及其分布列、数字特征</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4061F399-B016-497F-A741-E3E5DE2161A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87650866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 离散型随机变量及其分布列、数字特征</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29F4AB5-6D66-4E04-BBB7-7132E50D0DC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87650866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 离散型随机变量及其分布列、数字特征</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0E2A5C3-DB23-4FEB-B39C-651C4268F200}"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87650866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 离散型随机变量及其分布列、数字特征</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4162696A-20A3-4823-B0DB-EA988C9B42C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a0e#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86BFF20-45D0-471E-AE26-5FE225801F1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87650866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 离散型随机变量及其分布列、数字特征</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D875300-629C-4BAE-BADA-0B37B7AB497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26.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75.pn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9.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82.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84.png"/></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87.png"/><Relationship Id="rId4" Type="http://schemas.openxmlformats.org/officeDocument/2006/relationships/image" Target="../media/image86.png"/></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90.png"/><Relationship Id="rId4" Type="http://schemas.openxmlformats.org/officeDocument/2006/relationships/image" Target="../media/image89.pn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02.png"/><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104.png"/></Relationships>
</file>

<file path=ppt/slides/_rels/slide4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0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9.xml"/><Relationship Id="rId7" Type="http://schemas.openxmlformats.org/officeDocument/2006/relationships/image" Target="../media/image1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40.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8.png"/><Relationship Id="rId5" Type="http://schemas.openxmlformats.org/officeDocument/2006/relationships/tags" Target="../tags/tag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_6_BD#2fe4aca1e?segpoint=1&amp;vbadefaultcenterpage=1&amp;parentnodeid=c431ac2bc&amp;vbahtmlprocessed=1&amp;bbb=1&amp;hasbroken=1"/>
              <p:cNvSpPr/>
              <p:nvPr/>
            </p:nvSpPr>
            <p:spPr>
              <a:xfrm>
                <a:off x="502920" y="1885315"/>
                <a:ext cx="11182985" cy="308483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方差</a:t>
                </a:r>
                <a:endParaRPr lang="en-US" altLang="zh-CN" sz="2400" dirty="0"/>
              </a:p>
              <a:p>
                <a:pPr algn="l" latinLnBrk="1">
                  <a:lnSpc>
                    <a:spcPct val="1500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描述</m:t>
                    </m:r>
                  </m:oMath>
                </a14:m>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a14:m>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zh-CN" altLang="en-US" sz="2400" b="0" i="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i</a:t>
                </a:r>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=1,2,…,</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)相对于均值</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oMath>
                </a14:m>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的偏离程度,而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endPar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⑧</m:t>
                    </m:r>
                    <m:r>
                      <a:rPr lang="en-US" altLang="zh-CN" sz="2400" kern="0" spc="-99900" dirty="0">
                        <a:solidFill>
                          <a:srgbClr val="FFFFFF"/>
                        </a:solidFill>
                        <a:latin typeface="Cambria Math" panose="02040503050406030204" pitchFamily="18" charset="0"/>
                        <a:ea typeface="微软雅黑" panose="020B0503020204020204" pitchFamily="34" charset="-122"/>
                        <a:cs typeface="Times New Roman" panose="02020603050405020304" pitchFamily="34" charset="-120"/>
                        <a:sym typeface="+mn-ea"/>
                      </a:rPr>
                      <m:t> </m:t>
                    </m:r>
                    <m:r>
                      <a:rPr lang="en-US" altLang="zh-CN" sz="2400" dirty="0">
                        <a:solidFill>
                          <a:srgbClr val="000000"/>
                        </a:solidFill>
                        <a:latin typeface="Cambria Math" panose="02040503050406030204" pitchFamily="18" charset="0"/>
                        <a:ea typeface="宋体" panose="02010600030101010101" pitchFamily="2" charset="-122"/>
                        <a:cs typeface="宋体" panose="02010600030101010101" pitchFamily="34" charset="-120"/>
                        <a:sym typeface="+mn-ea"/>
                      </a:rPr>
                      <m:t>_</m:t>
                    </m:r>
                    <m:r>
                      <a:rPr lang="en-US" altLang="zh-CN" sz="2400" u="sng" kern="0" spc="-99900" dirty="0">
                        <a:solidFill>
                          <a:srgbClr val="FFFFFF"/>
                        </a:solidFill>
                        <a:latin typeface="Cambria Math" panose="02040503050406030204" pitchFamily="18" charset="0"/>
                        <a:ea typeface="微软雅黑" panose="020B0503020204020204" pitchFamily="34" charset="-122"/>
                        <a:cs typeface="Times New Roman" panose="02020603050405020304" pitchFamily="34" charset="-120"/>
                        <a:sym typeface="+mn-ea"/>
                      </a:rPr>
                      <m:t> </m:t>
                    </m:r>
                    <m:r>
                      <a:rPr lang="en-US" altLang="zh-CN" sz="2400" dirty="0">
                        <a:solidFill>
                          <a:srgbClr val="000000"/>
                        </a:solidFill>
                        <a:latin typeface="Cambria Math" panose="02040503050406030204" pitchFamily="18" charset="0"/>
                        <a:ea typeface="宋体" panose="02010600030101010101" pitchFamily="2" charset="-122"/>
                        <a:cs typeface="宋体" panose="02010600030101010101" pitchFamily="34" charset="-120"/>
                        <a:sym typeface="+mn-ea"/>
                      </a:rPr>
                      <m:t>________________</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r>
                  <a:rPr lang="zh-CN" altLang="en-US"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这些偏离程度的加权平均，刻画了随机变量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与其均值</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oMath>
                </a14:m>
                <a:endPar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endParaRPr>
              </a:p>
              <a:p>
                <a:pPr algn="l" latinLnBrk="1">
                  <a:lnSpc>
                    <a:spcPct val="150000"/>
                  </a:lnSpc>
                </a:pPr>
                <a:r>
                  <a:rPr lang="zh-CN" altLang="en-US"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的平均偏离程度，我们称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为</m:t>
                    </m:r>
                  </m:oMath>
                </a14:m>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的方差，</a:t>
                </a:r>
                <a:r>
                  <a:rPr lang="zh-CN" altLang="en-US"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其算术平方根</a:t>
                </a:r>
                <a14:m>
                  <m:oMath xmlns:m="http://schemas.openxmlformats.org/officeDocument/2006/math">
                    <m:rad>
                      <m:radPr>
                        <m:degHide m:val="on"/>
                        <m:ctrlPr>
                          <a:rPr lang="en-US" altLang="zh-CN" sz="2400" b="0" i="1" dirty="0" err="1">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𝐷𝑋</m:t>
                        </m:r>
                      </m:e>
                    </m:rad>
                  </m:oMath>
                </a14:m>
                <a:r>
                  <a:rPr lang="zh-CN" altLang="en-US" sz="2400" dirty="0" err="1">
                    <a:solidFill>
                      <a:srgbClr val="000000"/>
                    </a:solidFill>
                    <a:latin typeface="Cambria Math" panose="02040503050406030204" pitchFamily="18" charset="0"/>
                    <a:ea typeface="微软雅黑" panose="020B0503020204020204" pitchFamily="34" charset="-122"/>
                    <a:cs typeface="Cambria Math" panose="02040503050406030204" pitchFamily="18" charset="0"/>
                  </a:rPr>
                  <a:t>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随机变量</a:t>
                </a:r>
              </a:p>
              <a:p>
                <a:pPr algn="l"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的标准差，记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𝜎</m:t>
                    </m:r>
                    <m:r>
                      <a:rPr lang="en-US" altLang="zh-CN" sz="1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14:m>
                  <m:oMath xmlns:m="http://schemas.openxmlformats.org/officeDocument/2006/math">
                    <m:r>
                      <a:rPr lang="en-US" altLang="zh-CN" sz="2400" b="0" i="0" baseline="-250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P_6_BD#2fe4aca1e?segpoint=1&amp;vbadefaultcenterpage=1&amp;parentnodeid=c431ac2bc&amp;vbahtmlprocessed=1&amp;bbb=1&amp;hasbroken=1"/>
              <p:cNvSpPr>
                <a:spLocks noRot="1" noChangeAspect="1" noMove="1" noResize="1" noEditPoints="1" noAdjustHandles="1" noChangeArrowheads="1" noChangeShapeType="1" noTextEdit="1"/>
              </p:cNvSpPr>
              <p:nvPr/>
            </p:nvSpPr>
            <p:spPr>
              <a:xfrm>
                <a:off x="502920" y="1885315"/>
                <a:ext cx="11182985" cy="308483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P_6_AN.6_1#2fe4aca1e.blank?vbadefaultcenterpage=1&amp;parentnodeid=c431ac2bc&amp;vbapositionanswer=6&amp;vbahtmlprocessed=1&amp;rh=59.4&amp;bbb=1"/>
              <p:cNvSpPr/>
              <p:nvPr/>
            </p:nvSpPr>
            <p:spPr>
              <a:xfrm>
                <a:off x="502920" y="2851266"/>
                <a:ext cx="2483993" cy="687705"/>
              </a:xfrm>
              <a:prstGeom prst="rect">
                <a:avLst/>
              </a:prstGeom>
              <a:noFill/>
            </p:spPr>
            <p:txBody>
              <a:bodyPr wrap="none" lIns="0" tIns="0" rIns="0" bIns="0" rtlCol="0" anchor="t"/>
              <a:lstStyle/>
              <a:p>
                <a:pPr algn="ctr" latinLnBrk="1">
                  <a:lnSpc>
                    <a:spcPts val="54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limLowPr>
                      <m:e>
                        <m:limUpp>
                          <m:limUp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limUp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lim>
                            <m:r>
                              <a:rPr lang="en-US" altLang="zh-CN" sz="2400" b="0">
                                <a:solidFill>
                                  <a:srgbClr val="FF0000"/>
                                </a:solidFill>
                                <a:latin typeface="Cambria Math" panose="02040503050406030204" pitchFamily="18" charset="0"/>
                              </a:rPr>
                              <m:t>𝑛</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P_6_AN.6_1#2fe4aca1e.blank?vbadefaultcenterpage=1&amp;parentnodeid=c431ac2bc&amp;vbapositionanswer=6&amp;vbahtmlprocessed=1&amp;rh=59.4&amp;bbb=1"/>
              <p:cNvSpPr>
                <a:spLocks noRot="1" noChangeAspect="1" noMove="1" noResize="1" noEditPoints="1" noAdjustHandles="1" noChangeArrowheads="1" noChangeShapeType="1" noTextEdit="1"/>
              </p:cNvSpPr>
              <p:nvPr/>
            </p:nvSpPr>
            <p:spPr>
              <a:xfrm>
                <a:off x="502920" y="2851266"/>
                <a:ext cx="2483993" cy="687705"/>
              </a:xfrm>
              <a:prstGeom prst="rect">
                <a:avLst/>
              </a:prstGeom>
              <a:blipFill>
                <a:blip r:embed="rId4"/>
                <a:stretch>
                  <a:fillRect b="-88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aea7cf1a7?vbadefaultcenterpage=1&amp;parentnodeid=a08ec1900&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zh-CN" altLang="en-US"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、均值与方差的性质</a:t>
            </a:r>
            <a:endParaRPr lang="en-US" altLang="zh-CN" sz="2600" dirty="0"/>
          </a:p>
        </p:txBody>
      </p:sp>
      <mc:AlternateContent xmlns:mc="http://schemas.openxmlformats.org/markup-compatibility/2006" xmlns:a14="http://schemas.microsoft.com/office/drawing/2010/main">
        <mc:Choice Requires="a14">
          <p:sp>
            <p:nvSpPr>
              <p:cNvPr id="3" name="P_6_BD#1a5f53197?segpoint=1&amp;vbadefaultcenterpage=1&amp;parentnodeid=aea7cf1a7&amp;vbahtmlprocessed=1"/>
              <p:cNvSpPr/>
              <p:nvPr/>
            </p:nvSpPr>
            <p:spPr>
              <a:xfrm>
                <a:off x="502920" y="1348391"/>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⑨</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𝑎𝑋</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⑩</m:t>
                    </m:r>
                  </m:oMath>
                </a14:m>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为常数</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1a5f53197?segpoint=1&amp;vbadefaultcenterpage=1&amp;parentnodeid=aea7cf1a7&amp;vbahtmlprocessed=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9_1#1a5f53197.blank?vbadefaultcenterpage=1&amp;parentnodeid=aea7cf1a7&amp;vbapositionanswer=9&amp;vbahtmlprocessed=1"/>
              <p:cNvSpPr/>
              <p:nvPr/>
            </p:nvSpPr>
            <p:spPr>
              <a:xfrm>
                <a:off x="2809177" y="1404271"/>
                <a:ext cx="1519428"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𝑎𝐸𝑋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9_1#1a5f53197.blank?vbadefaultcenterpage=1&amp;parentnodeid=aea7cf1a7&amp;vbapositionanswer=9&amp;vbahtmlprocessed=1"/>
              <p:cNvSpPr>
                <a:spLocks noRot="1" noChangeAspect="1" noMove="1" noResize="1" noEditPoints="1" noAdjustHandles="1" noChangeArrowheads="1" noChangeShapeType="1" noTextEdit="1"/>
              </p:cNvSpPr>
              <p:nvPr/>
            </p:nvSpPr>
            <p:spPr>
              <a:xfrm>
                <a:off x="2809177" y="1404271"/>
                <a:ext cx="1519428" cy="353441"/>
              </a:xfrm>
              <a:prstGeom prst="rect">
                <a:avLst/>
              </a:prstGeom>
              <a:blipFill rotWithShape="1">
                <a:blip r:embed="rId4"/>
                <a:stretch>
                  <a:fillRect l="-38" t="-81" r="29" b="-7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10_1#1a5f53197.blank?vbadefaultcenterpage=1&amp;parentnodeid=aea7cf1a7&amp;vbapositionanswer=10&amp;vbahtmlprocessed=1"/>
              <p:cNvSpPr/>
              <p:nvPr/>
            </p:nvSpPr>
            <p:spPr>
              <a:xfrm>
                <a:off x="2852230" y="1952403"/>
                <a:ext cx="1151446" cy="353441"/>
              </a:xfrm>
              <a:prstGeom prst="rect">
                <a:avLst/>
              </a:prstGeom>
              <a:noFill/>
            </p:spPr>
            <p:txBody>
              <a:bodyPr wrap="none" lIns="0" tIns="0" rIns="0" bIns="0" rtlCol="0" anchor="t"/>
              <a:lstStyle/>
              <a:p>
                <a:pPr algn="ctr" latinLnBrk="1">
                  <a:lnSpc>
                    <a:spcPts val="3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10_1#1a5f53197.blank?vbadefaultcenterpage=1&amp;parentnodeid=aea7cf1a7&amp;vbapositionanswer=10&amp;vbahtmlprocessed=1"/>
              <p:cNvSpPr>
                <a:spLocks noRot="1" noChangeAspect="1" noMove="1" noResize="1" noEditPoints="1" noAdjustHandles="1" noChangeArrowheads="1" noChangeShapeType="1" noTextEdit="1"/>
              </p:cNvSpPr>
              <p:nvPr/>
            </p:nvSpPr>
            <p:spPr>
              <a:xfrm>
                <a:off x="2852230" y="1952403"/>
                <a:ext cx="1151446" cy="353441"/>
              </a:xfrm>
              <a:prstGeom prst="rect">
                <a:avLst/>
              </a:prstGeom>
              <a:blipFill rotWithShape="1">
                <a:blip r:embed="rId5"/>
                <a:stretch>
                  <a:fillRect l="-39" t="-117" b="-768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e8bc5c2a5?vbadefaultcenterpage=1&amp;parentnodeid=aea7cf1a7&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f2463e686?vbadefaultcenterpage=1&amp;parentnodeid=e8bc5c2a5&amp;vbahtmlprocessed=1"/>
              <p:cNvSpPr/>
              <p:nvPr/>
            </p:nvSpPr>
            <p:spPr>
              <a:xfrm>
                <a:off x="502920" y="1343248"/>
                <a:ext cx="11183112" cy="3412236"/>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均值与方差的四个常用性质</a:t>
                </a: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为常数.</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14:m>
                  <m:oMath xmlns:m="http://schemas.openxmlformats.org/officeDocument/2006/math">
                    <m:r>
                      <a:rPr lang="en-US" altLang="zh-CN" sz="2400" b="1"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14:m>
                  <m:oMath xmlns:m="http://schemas.openxmlformats.org/officeDocument/2006/math">
                    <m:r>
                      <a:rPr lang="en-US" altLang="zh-CN" sz="2400" b="1"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𝐷𝑋</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e>
                        </m:d>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相互独立，则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是随机变量，则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𝑌</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𝑌</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𝑎𝑋</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也是随机变量</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7_BD#f2463e686?vbadefaultcenterpage=1&amp;parentnodeid=e8bc5c2a5&amp;vbahtmlprocessed=1"/>
              <p:cNvSpPr>
                <a:spLocks noRot="1" noChangeAspect="1" noMove="1" noResize="1" noEditPoints="1" noAdjustHandles="1" noChangeArrowheads="1" noChangeShapeType="1" noTextEdit="1"/>
              </p:cNvSpPr>
              <p:nvPr/>
            </p:nvSpPr>
            <p:spPr>
              <a:xfrm>
                <a:off x="502920" y="1343248"/>
                <a:ext cx="11183112" cy="3412236"/>
              </a:xfrm>
              <a:prstGeom prst="rect">
                <a:avLst/>
              </a:prstGeom>
              <a:blipFill rotWithShape="1">
                <a:blip r:embed="rId4"/>
                <a:stretch>
                  <a:fillRect t="-7" r="1" b="18"/>
                </a:stretch>
              </a:blipFill>
            </p:spPr>
            <p:txBody>
              <a:bodyPr/>
              <a:lstStyle/>
              <a:p>
                <a:r>
                  <a:rPr lang="zh-CN" altLang="en-US">
                    <a:noFill/>
                  </a:rPr>
                  <a:t> </a:t>
                </a:r>
              </a:p>
            </p:txBody>
          </p:sp>
        </mc:Fallback>
      </mc:AlternateContent>
    </p:spTree>
  </p:cSld>
  <p:clrMapOvr>
    <a:masterClrMapping/>
  </p:clrMapOvr>
  <p:transition>
    <p:spli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917bf7366?vbadefaultcenterpage=1&amp;parentnodeid=763815c39&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2bf8c3041?vbadefaultcenterpage=1&amp;parentnodeid=917bf7366&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1_1#98df90dc1?vbadefaultcenterpage=1&amp;parentnodeid=2bf8c3041&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p:sp>
        <p:nvSpPr>
          <p:cNvPr id="5" name="QT_7_BD.12_1#e4d4f5076?vbadefaultcenterpage=1&amp;parentnodeid=98df90dc1&amp;vbahtmlprocessed=1&amp;bbb=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离散型随机变量的概率分布列描述了由这个随机变量所刻画的随机现象.(</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6" name="QT_7_AN.13_1#e4d4f5076.bracket?vbadefaultcenterpage=1&amp;parentnodeid=98df90dc1&amp;vbapositionanswer=11&amp;vbahtmlprocessed=1"/>
          <p:cNvSpPr/>
          <p:nvPr/>
        </p:nvSpPr>
        <p:spPr>
          <a:xfrm>
            <a:off x="10929620" y="2567591"/>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7" name="QT_7_BD.14_1#a47da4042?vbadefaultcenterpage=1&amp;parentnodeid=98df90dc1&amp;vbahtmlprocessed=1&amp;bbb=1"/>
          <p:cNvSpPr/>
          <p:nvPr/>
        </p:nvSpPr>
        <p:spPr>
          <a:xfrm>
            <a:off x="502920" y="3113691"/>
            <a:ext cx="11396663"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（2）在离散型随机变量的分布列中，随机变量取各个值的概率之和可以小于</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8" name="QT_7_AN.15_1#a47da4042.bracket?vbadefaultcenterpage=1&amp;parentnodeid=98df90dc1&amp;vbapositionanswer=12&amp;vbahtmlprocessed=1"/>
          <p:cNvSpPr/>
          <p:nvPr/>
        </p:nvSpPr>
        <p:spPr>
          <a:xfrm>
            <a:off x="11056620" y="31136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16_1#a49d0baff?vbadefaultcenterpage=1&amp;parentnodeid=98df90dc1&amp;vbahtmlprocessed=1"/>
          <p:cNvSpPr/>
          <p:nvPr/>
        </p:nvSpPr>
        <p:spPr>
          <a:xfrm>
            <a:off x="502920" y="36597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离散型随机变量的各个可能值表示的事件是彼此互斥的.(</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17_1#a49d0baff.bracket?vbadefaultcenterpage=1&amp;parentnodeid=98df90dc1&amp;vbapositionanswer=13&amp;vbahtmlprocessed=1"/>
          <p:cNvSpPr/>
          <p:nvPr/>
        </p:nvSpPr>
        <p:spPr>
          <a:xfrm>
            <a:off x="8796020" y="3659791"/>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11" name="QT_7_BD.18_1#4c29e4182?vbadefaultcenterpage=1&amp;parentnodeid=98df90dc1&amp;vbahtmlprocessed=1&amp;bbb=1&amp;hasbroken=1"/>
          <p:cNvSpPr/>
          <p:nvPr/>
        </p:nvSpPr>
        <p:spPr>
          <a:xfrm>
            <a:off x="502920" y="4212559"/>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（4）随机变量的方差和标准差都反映了随机变量取值偏离均值的平均程度</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，方差或</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标准差越小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则偏离均值的平均程度越小.(</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2" name="QT_7_AN.19_1#4c29e4182.bracket?vbadefaultcenterpage=1&amp;parentnodeid=98df90dc1&amp;vbapositionanswer=14&amp;vbahtmlprocessed=1"/>
          <p:cNvSpPr/>
          <p:nvPr/>
        </p:nvSpPr>
        <p:spPr>
          <a:xfrm>
            <a:off x="6205220" y="4761199"/>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0_1#f77f82ebf?vbadefaultcenterpage=1&amp;parentnodeid=2bf8c3041&amp;vbahtmlprocessed=1&amp;bbb=1&amp;hasbroken=1"/>
              <p:cNvSpPr/>
              <p:nvPr/>
            </p:nvSpPr>
            <p:spPr>
              <a:xfrm>
                <a:off x="502920" y="756000"/>
                <a:ext cx="11183112" cy="127336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（多选题）（易错题）已知随机变量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是常数，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20_1#f77f82ebf?vbadefaultcenterpage=1&amp;parentnodeid=2bf8c3041&amp;vbahtmlprocessed=1&amp;bbb=1&amp;hasbroken=1"/>
              <p:cNvSpPr>
                <a:spLocks noRot="1" noChangeAspect="1" noMove="1" noResize="1" noEditPoints="1" noAdjustHandles="1" noChangeArrowheads="1" noChangeShapeType="1" noTextEdit="1"/>
              </p:cNvSpPr>
              <p:nvPr/>
            </p:nvSpPr>
            <p:spPr>
              <a:xfrm>
                <a:off x="502920" y="756000"/>
                <a:ext cx="11183112" cy="1273366"/>
              </a:xfrm>
              <a:prstGeom prst="rect">
                <a:avLst/>
              </a:prstGeom>
              <a:blipFill rotWithShape="1">
                <a:blip r:embed="rId3"/>
                <a:stretch>
                  <a:fillRect t="-27" r="1" b="-10529"/>
                </a:stretch>
              </a:blipFill>
            </p:spPr>
            <p:txBody>
              <a:bodyPr/>
              <a:lstStyle/>
              <a:p>
                <a:r>
                  <a:rPr lang="zh-CN" altLang="en-US">
                    <a:noFill/>
                  </a:rPr>
                  <a:t> </a:t>
                </a:r>
              </a:p>
            </p:txBody>
          </p:sp>
        </mc:Fallback>
      </mc:AlternateContent>
      <p:sp>
        <p:nvSpPr>
          <p:cNvPr id="3" name="QC_6_AN.21_1#f77f82ebf.bracket?vbadefaultcenterpage=1&amp;parentnodeid=2bf8c3041&amp;vbapositionanswer=15&amp;vbahtmlprocessed=1"/>
          <p:cNvSpPr/>
          <p:nvPr/>
        </p:nvSpPr>
        <p:spPr>
          <a:xfrm>
            <a:off x="7792212" y="1557878"/>
            <a:ext cx="865188"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ABC</a:t>
            </a:r>
            <a:endParaRPr lang="en-US" altLang="zh-CN" sz="2400" dirty="0"/>
          </a:p>
        </p:txBody>
      </p:sp>
      <mc:AlternateContent xmlns:mc="http://schemas.openxmlformats.org/markup-compatibility/2006" xmlns:a14="http://schemas.microsoft.com/office/drawing/2010/main">
        <mc:Choice Requires="a14">
          <p:sp>
            <p:nvSpPr>
              <p:cNvPr id="4" name="QC_6_BD.22_1#f77f82ebf.choices?vbadefaultcenterpage=1&amp;parentnodeid=2bf8c3041&amp;vbahtmlprocessed=1"/>
              <p:cNvSpPr/>
              <p:nvPr/>
            </p:nvSpPr>
            <p:spPr>
              <a:xfrm>
                <a:off x="502920" y="2039208"/>
                <a:ext cx="11183112" cy="1490282"/>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.以上均不正确</a:t>
                </a:r>
                <a:endParaRPr lang="en-US" altLang="zh-CN" sz="2400" dirty="0"/>
              </a:p>
            </p:txBody>
          </p:sp>
        </mc:Choice>
        <mc:Fallback xmlns="">
          <p:sp>
            <p:nvSpPr>
              <p:cNvPr id="4" name="QC_6_BD.22_1#f77f82ebf.choices?vbadefaultcenterpage=1&amp;parentnodeid=2bf8c3041&amp;vbahtmlprocessed=1"/>
              <p:cNvSpPr>
                <a:spLocks noRot="1" noChangeAspect="1" noMove="1" noResize="1" noEditPoints="1" noAdjustHandles="1" noChangeArrowheads="1" noChangeShapeType="1" noTextEdit="1"/>
              </p:cNvSpPr>
              <p:nvPr/>
            </p:nvSpPr>
            <p:spPr>
              <a:xfrm>
                <a:off x="502920" y="2039208"/>
                <a:ext cx="11183112" cy="1490282"/>
              </a:xfrm>
              <a:prstGeom prst="rect">
                <a:avLst/>
              </a:prstGeom>
              <a:blipFill rotWithShape="1">
                <a:blip r:embed="rId4"/>
                <a:stretch>
                  <a:fillRect t="-15" r="1" b="-5102"/>
                </a:stretch>
              </a:blipFill>
            </p:spPr>
            <p:txBody>
              <a:bodyPr/>
              <a:lstStyle/>
              <a:p>
                <a:r>
                  <a:rPr lang="zh-CN" altLang="en-US">
                    <a:noFill/>
                  </a:rPr>
                  <a:t> </a:t>
                </a:r>
              </a:p>
            </p:txBody>
          </p:sp>
        </mc:Fallback>
      </mc:AlternateContent>
      <p:sp>
        <p:nvSpPr>
          <p:cNvPr id="5" name="QC_6_EX.23_1#f77f82ebf?vbadefaultcenterpage=1&amp;parentnodeid=2bf8c3041&amp;vbahtmlprocessed=1"/>
          <p:cNvSpPr/>
          <p:nvPr/>
        </p:nvSpPr>
        <p:spPr>
          <a:xfrm>
            <a:off x="502920" y="353780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随机变量分布列概率和为1，此处容易忽略随机变量取0的情况.</a:t>
            </a:r>
            <a:endParaRPr lang="en-US" altLang="zh-CN" sz="2400" dirty="0"/>
          </a:p>
        </p:txBody>
      </p:sp>
      <mc:AlternateContent xmlns:mc="http://schemas.openxmlformats.org/markup-compatibility/2006" xmlns:a14="http://schemas.microsoft.com/office/drawing/2010/main">
        <mc:Choice Requires="a14">
          <p:sp>
            <p:nvSpPr>
              <p:cNvPr id="6" name="QC_6_AS.24_1#f77f82ebf?vbadefaultcenterpage=1&amp;parentnodeid=2bf8c3041&amp;vbahtmlprocessed=1&amp;bbb=1&amp;hasbroken=1"/>
              <p:cNvSpPr/>
              <p:nvPr/>
            </p:nvSpPr>
            <p:spPr>
              <a:xfrm>
                <a:off x="502920" y="4033108"/>
                <a:ext cx="11183112" cy="2280857"/>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根据题意，随机变量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C_6_AS.24_1#f77f82ebf?vbadefaultcenterpage=1&amp;parentnodeid=2bf8c3041&amp;vbahtmlprocessed=1&amp;bbb=1&amp;hasbroken=1"/>
              <p:cNvSpPr>
                <a:spLocks noRot="1" noChangeAspect="1" noMove="1" noResize="1" noEditPoints="1" noAdjustHandles="1" noChangeArrowheads="1" noChangeShapeType="1" noTextEdit="1"/>
              </p:cNvSpPr>
              <p:nvPr/>
            </p:nvSpPr>
            <p:spPr>
              <a:xfrm>
                <a:off x="502920" y="4033108"/>
                <a:ext cx="11183112" cy="2280857"/>
              </a:xfrm>
              <a:prstGeom prst="rect">
                <a:avLst/>
              </a:prstGeom>
              <a:blipFill rotWithShape="1">
                <a:blip r:embed="rId5"/>
                <a:stretch>
                  <a:fillRect t="-10" r="1" b="-634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P spid="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bc24209d8?vbadefaultcenterpage=1&amp;parentnodeid=917bf7366&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25_1#836ef8013?vbadefaultcenterpage=1&amp;parentnodeid=bc24209d8&amp;vbahtmlprocessed=1&amp;bbb=1&amp;hasbroken=1"/>
              <p:cNvSpPr/>
              <p:nvPr/>
            </p:nvSpPr>
            <p:spPr>
              <a:xfrm>
                <a:off x="502920" y="134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（双空题）（人教A版选修</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③</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71</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改编）已知随机变量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25_1#836ef8013?vbadefaultcenterpage=1&amp;parentnodeid=bc24209d8&amp;vbahtmlprocessed=1&amp;bbb=1&amp;hasbroken=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25540"/>
                </a:stretch>
              </a:blipFill>
            </p:spPr>
            <p:txBody>
              <a:bodyPr/>
              <a:lstStyle/>
              <a:p>
                <a:r>
                  <a:rPr lang="zh-CN" altLang="en-US">
                    <a:noFill/>
                  </a:rPr>
                  <a:t> </a:t>
                </a:r>
              </a:p>
            </p:txBody>
          </p:sp>
        </mc:Fallback>
      </mc:AlternateContent>
      <p:sp>
        <p:nvSpPr>
          <p:cNvPr id="4" name="QB_6_AN.26_1#836ef8013.blank?vbadefaultcenterpage=1&amp;parentnodeid=bc24209d8&amp;vbapositionanswer=16&amp;vbahtmlprocessed=1"/>
          <p:cNvSpPr/>
          <p:nvPr/>
        </p:nvSpPr>
        <p:spPr>
          <a:xfrm>
            <a:off x="9169210" y="1868404"/>
            <a:ext cx="6016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0.6</a:t>
            </a:r>
            <a:endParaRPr lang="en-US" altLang="zh-CN" sz="2400" dirty="0"/>
          </a:p>
        </p:txBody>
      </p:sp>
      <p:sp>
        <p:nvSpPr>
          <p:cNvPr id="5" name="QB_6_AN.27_1#836ef8013.blank?vbadefaultcenterpage=1&amp;parentnodeid=bc24209d8&amp;vbapositionanswer=17&amp;vbahtmlprocessed=1"/>
          <p:cNvSpPr/>
          <p:nvPr/>
        </p:nvSpPr>
        <p:spPr>
          <a:xfrm>
            <a:off x="10576560" y="1904460"/>
            <a:ext cx="6016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2400" dirty="0"/>
          </a:p>
        </p:txBody>
      </p:sp>
      <mc:AlternateContent xmlns:mc="http://schemas.openxmlformats.org/markup-compatibility/2006" xmlns:a14="http://schemas.microsoft.com/office/drawing/2010/main">
        <mc:Choice Requires="a14">
          <p:sp>
            <p:nvSpPr>
              <p:cNvPr id="6" name="QB_6_AS.28_1#836ef8013?vbadefaultcenterpage=1&amp;parentnodeid=bc24209d8&amp;vbahtmlprocessed=1"/>
              <p:cNvSpPr/>
              <p:nvPr/>
            </p:nvSpPr>
            <p:spPr>
              <a:xfrm>
                <a:off x="502920" y="2980913"/>
                <a:ext cx="11183112" cy="89744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&amp;0.2+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=0×0.2+1×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28_1#836ef8013?vbadefaultcenterpage=1&amp;parentnodeid=bc24209d8&amp;vbahtmlprocessed=1"/>
              <p:cNvSpPr>
                <a:spLocks noRot="1" noChangeAspect="1" noMove="1" noResize="1" noEditPoints="1" noAdjustHandles="1" noChangeArrowheads="1" noChangeShapeType="1" noTextEdit="1"/>
              </p:cNvSpPr>
              <p:nvPr/>
            </p:nvSpPr>
            <p:spPr>
              <a:xfrm>
                <a:off x="502920" y="2980913"/>
                <a:ext cx="11183112" cy="897446"/>
              </a:xfrm>
              <a:prstGeom prst="rect">
                <a:avLst/>
              </a:prstGeom>
              <a:blipFill rotWithShape="1">
                <a:blip r:embed="rId4"/>
                <a:stretch>
                  <a:fillRect t="-25" r="1" b="4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9_1#fcf61d688?vbadefaultcenterpage=1&amp;parentnodeid=bc24209d8&amp;vbahtmlprocessed=1&amp;bbb=1&amp;hasbroken=1"/>
              <p:cNvSpPr/>
              <p:nvPr/>
            </p:nvSpPr>
            <p:spPr>
              <a:xfrm>
                <a:off x="502920" y="2151998"/>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（多选题）（人教A版选修③P60</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例3改编）编号为1，2，3的三位学生随意入座编</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号为1，2，3的三个座位，每位学生坐一个座位，设与座位编号相同的学生的人数是</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29_1#fcf61d688?vbadefaultcenterpage=1&amp;parentnodeid=bc24209d8&amp;vbahtmlprocessed=1&amp;bbb=1&amp;hasbroken=1"/>
              <p:cNvSpPr>
                <a:spLocks noRot="1" noChangeAspect="1" noMove="1" noResize="1" noEditPoints="1" noAdjustHandles="1" noChangeArrowheads="1" noChangeShapeType="1" noTextEdit="1"/>
              </p:cNvSpPr>
              <p:nvPr/>
            </p:nvSpPr>
            <p:spPr>
              <a:xfrm>
                <a:off x="502920" y="2151998"/>
                <a:ext cx="11183112" cy="1583309"/>
              </a:xfrm>
              <a:prstGeom prst="rect">
                <a:avLst/>
              </a:prstGeom>
              <a:blipFill rotWithShape="1">
                <a:blip r:embed="rId3"/>
                <a:stretch>
                  <a:fillRect t="-39" r="-1225" b="-3915"/>
                </a:stretch>
              </a:blipFill>
            </p:spPr>
            <p:txBody>
              <a:bodyPr/>
              <a:lstStyle/>
              <a:p>
                <a:r>
                  <a:rPr lang="zh-CN" altLang="en-US">
                    <a:noFill/>
                  </a:rPr>
                  <a:t> </a:t>
                </a:r>
              </a:p>
            </p:txBody>
          </p:sp>
        </mc:Fallback>
      </mc:AlternateContent>
      <p:sp>
        <p:nvSpPr>
          <p:cNvPr id="3" name="QC_6_AN.30_1#fcf61d688.bracket?vbadefaultcenterpage=1&amp;parentnodeid=bc24209d8&amp;vbapositionanswer=18&amp;vbahtmlprocessed=1"/>
          <p:cNvSpPr/>
          <p:nvPr/>
        </p:nvSpPr>
        <p:spPr>
          <a:xfrm>
            <a:off x="1716596" y="3249278"/>
            <a:ext cx="8651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BCD</a:t>
            </a:r>
            <a:endParaRPr lang="en-US" altLang="zh-CN" sz="2400" dirty="0"/>
          </a:p>
        </p:txBody>
      </p:sp>
      <mc:AlternateContent xmlns:mc="http://schemas.openxmlformats.org/markup-compatibility/2006" xmlns:a14="http://schemas.microsoft.com/office/drawing/2010/main">
        <mc:Choice Requires="a14">
          <p:sp>
            <p:nvSpPr>
              <p:cNvPr id="4" name="QC_6_BD.31_1#fcf61d688.choices?vbadefaultcenterpage=1&amp;parentnodeid=bc24209d8&amp;vbahtmlprocessed=1"/>
              <p:cNvSpPr/>
              <p:nvPr/>
            </p:nvSpPr>
            <p:spPr>
              <a:xfrm>
                <a:off x="502920" y="3740005"/>
                <a:ext cx="11183112" cy="1253998"/>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的所有可能取值是1，2，3</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31_1#fcf61d688.choices?vbadefaultcenterpage=1&amp;parentnodeid=bc24209d8&amp;vbahtmlprocessed=1"/>
              <p:cNvSpPr>
                <a:spLocks noRot="1" noChangeAspect="1" noMove="1" noResize="1" noEditPoints="1" noAdjustHandles="1" noChangeArrowheads="1" noChangeShapeType="1" noTextEdit="1"/>
              </p:cNvSpPr>
              <p:nvPr/>
            </p:nvSpPr>
            <p:spPr>
              <a:xfrm>
                <a:off x="502920" y="3740005"/>
                <a:ext cx="11183112" cy="1253998"/>
              </a:xfrm>
              <a:prstGeom prst="rect">
                <a:avLst/>
              </a:prstGeom>
              <a:blipFill rotWithShape="1">
                <a:blip r:embed="rId4"/>
                <a:stretch>
                  <a:fillRect t="-39" r="1" b="-609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32_1#fcf61d688?vbadefaultcenterpage=1&amp;parentnodeid=bc24209d8&amp;vbahtmlprocessed=1&amp;bbb=1&amp;hasbroken=1"/>
              <p:cNvSpPr/>
              <p:nvPr/>
            </p:nvSpPr>
            <p:spPr>
              <a:xfrm>
                <a:off x="502920" y="966420"/>
                <a:ext cx="11183112" cy="2382330"/>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的所有可能取值为0,1,3，故A错误.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表示三位学生全坐错了，有2</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种情况，</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即编号为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1,2,3的座位上分别坐了编号为2,3,1或3,1,2的学生，则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14:m>
                  <m:oMath xmlns:m="http://schemas.openxmlformats.org/officeDocument/2006/math">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表示三位学生只有1位学生坐对了，则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，故B正确.</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三位学生全坐对了</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，即对号入座，则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2" name="QC_6_AS.32_1#fcf61d688?vbadefaultcenterpage=1&amp;parentnodeid=bc24209d8&amp;vbahtmlprocessed=1&amp;bbb=1&amp;hasbroken=1"/>
              <p:cNvSpPr>
                <a:spLocks noRot="1" noChangeAspect="1" noMove="1" noResize="1" noEditPoints="1" noAdjustHandles="1" noChangeArrowheads="1" noChangeShapeType="1" noTextEdit="1"/>
              </p:cNvSpPr>
              <p:nvPr/>
            </p:nvSpPr>
            <p:spPr>
              <a:xfrm>
                <a:off x="502920" y="966420"/>
                <a:ext cx="11183112" cy="2382330"/>
              </a:xfrm>
              <a:prstGeom prst="rect">
                <a:avLst/>
              </a:prstGeom>
              <a:blipFill rotWithShape="1">
                <a:blip r:embed="rId3"/>
                <a:stretch>
                  <a:fillRect t="-25" r="-2418" b="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QC_6_AS.32_2#fcf61d688?colgroup=8,8,8,8&amp;vbadefaultcenterpage=1&amp;parentnodeid=bc24209d8&amp;vbahtmlprocessed=1"/>
              <p:cNvGraphicFramePr>
                <a:graphicFrameLocks noGrp="1"/>
              </p:cNvGraphicFramePr>
              <p:nvPr/>
            </p:nvGraphicFramePr>
            <p:xfrm>
              <a:off x="502920" y="3481528"/>
              <a:ext cx="11137392" cy="1149922"/>
            </p:xfrm>
            <a:graphic>
              <a:graphicData uri="http://schemas.openxmlformats.org/drawingml/2006/table">
                <a:tbl>
                  <a:tblPr/>
                  <a:tblGrid>
                    <a:gridCol w="2798064">
                      <a:extLst>
                        <a:ext uri="{9D8B030D-6E8A-4147-A177-3AD203B41FA5}">
                          <a16:colId xmlns:a16="http://schemas.microsoft.com/office/drawing/2014/main" val="20000"/>
                        </a:ext>
                      </a:extLst>
                    </a:gridCol>
                    <a:gridCol w="2779776">
                      <a:extLst>
                        <a:ext uri="{9D8B030D-6E8A-4147-A177-3AD203B41FA5}">
                          <a16:colId xmlns:a16="http://schemas.microsoft.com/office/drawing/2014/main" val="20001"/>
                        </a:ext>
                      </a:extLst>
                    </a:gridCol>
                    <a:gridCol w="2779776">
                      <a:extLst>
                        <a:ext uri="{9D8B030D-6E8A-4147-A177-3AD203B41FA5}">
                          <a16:colId xmlns:a16="http://schemas.microsoft.com/office/drawing/2014/main" val="20002"/>
                        </a:ext>
                      </a:extLst>
                    </a:gridCol>
                    <a:gridCol w="2779776">
                      <a:extLst>
                        <a:ext uri="{9D8B030D-6E8A-4147-A177-3AD203B41FA5}">
                          <a16:colId xmlns:a16="http://schemas.microsoft.com/office/drawing/2014/main" val="20003"/>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5572">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8" name="QC_6_AS.32_2#fcf61d688?colgroup=8,8,8,8&amp;vbadefaultcenterpage=1&amp;parentnodeid=bc24209d8&amp;vbahtmlprocessed=1"/>
              <p:cNvGraphicFramePr>
                <a:graphicFrameLocks noGrp="1"/>
              </p:cNvGraphicFramePr>
              <p:nvPr/>
            </p:nvGraphicFramePr>
            <p:xfrm>
              <a:off x="502920" y="3481528"/>
              <a:ext cx="11137392" cy="1070738"/>
            </p:xfrm>
            <a:graphic>
              <a:graphicData uri="http://schemas.openxmlformats.org/drawingml/2006/table">
                <a:tbl>
                  <a:tblPr/>
                  <a:tblGrid>
                    <a:gridCol w="2798064"/>
                    <a:gridCol w="2779776"/>
                    <a:gridCol w="2779776"/>
                    <a:gridCol w="2779776"/>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4" name="QC_6_AS.32_3#fcf61d688?vbadefaultcenterpage=1&amp;parentnodeid=bc24209d8&amp;vbahtmlprocessed=1&amp;bbb=1&amp;hasbroken=1"/>
              <p:cNvSpPr/>
              <p:nvPr/>
            </p:nvSpPr>
            <p:spPr>
              <a:xfrm>
                <a:off x="502920" y="4688028"/>
                <a:ext cx="11183112" cy="1491552"/>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正确.</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BCD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6_AS.32_3#fcf61d688?vbadefaultcenterpage=1&amp;parentnodeid=bc24209d8&amp;vbahtmlprocessed=1&amp;bbb=1&amp;hasbroken=1"/>
              <p:cNvSpPr>
                <a:spLocks noRot="1" noChangeAspect="1" noMove="1" noResize="1" noEditPoints="1" noAdjustHandles="1" noChangeArrowheads="1" noChangeShapeType="1" noTextEdit="1"/>
              </p:cNvSpPr>
              <p:nvPr/>
            </p:nvSpPr>
            <p:spPr>
              <a:xfrm>
                <a:off x="502920" y="4688028"/>
                <a:ext cx="11183112" cy="1491552"/>
              </a:xfrm>
              <a:prstGeom prst="rect">
                <a:avLst/>
              </a:prstGeom>
              <a:blipFill rotWithShape="1">
                <a:blip r:embed="rId5"/>
                <a:stretch>
                  <a:fillRect t="-31" r="1" b="-512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animEffect transition="in" filter="wipe(left)">
                                      <p:cBhvr>
                                        <p:cTn id="25" dur="500"/>
                                        <p:tgtEl>
                                          <p:spTgt spid="4">
                                            <p:bg/>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500"/>
                                        <p:tgtEl>
                                          <p:spTgt spid="4">
                                            <p:txEl>
                                              <p:pRg st="0" end="0"/>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wipe(left)">
                                      <p:cBhvr>
                                        <p:cTn id="3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ef1417947?vbadefaultcenterpage=1&amp;parentnodeid=917bf7366&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B_6_BD.33_1#48fa44acd?vbadefaultcenterpage=1&amp;parentnodeid=ef1417947&amp;vbahtmlprocessed=1&amp;bbb=1&amp;hasbroken=1"/>
              <p:cNvSpPr/>
              <p:nvPr/>
            </p:nvSpPr>
            <p:spPr>
              <a:xfrm>
                <a:off x="502920" y="1348391"/>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（双空题）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浙江卷）</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现有7张卡片，分别写上数字1，2，2，3，4，5，6，</a:t>
                </a:r>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从这7张卡片中随机抽取3张，记所抽取的卡片上数字的最小值为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algn="l"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33_1#48fa44acd?vbadefaultcenterpage=1&amp;parentnodeid=ef1417947&amp;vbahtmlprocessed=1&amp;bbb=1&amp;hasbroken=1"/>
              <p:cNvSpPr>
                <a:spLocks noRot="1" noChangeAspect="1" noMove="1" noResize="1" noEditPoints="1" noAdjustHandles="1" noChangeArrowheads="1" noChangeShapeType="1" noTextEdit="1"/>
              </p:cNvSpPr>
              <p:nvPr/>
            </p:nvSpPr>
            <p:spPr>
              <a:xfrm>
                <a:off x="502920" y="1348391"/>
                <a:ext cx="11183112" cy="1583309"/>
              </a:xfrm>
              <a:prstGeom prst="rect">
                <a:avLst/>
              </a:prstGeom>
              <a:blipFill rotWithShape="1">
                <a:blip r:embed="rId3"/>
                <a:stretch>
                  <a:fillRect t="-18" r="-464" b="-39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34_1#48fa44acd.blank?vbadefaultcenterpage=1&amp;parentnodeid=ef1417947&amp;vbapositionanswer=19&amp;vbahtmlprocessed=1&amp;rh=43.2"/>
              <p:cNvSpPr/>
              <p:nvPr/>
            </p:nvSpPr>
            <p:spPr>
              <a:xfrm>
                <a:off x="528320" y="2339309"/>
                <a:ext cx="412750" cy="510858"/>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34_1#48fa44acd.blank?vbadefaultcenterpage=1&amp;parentnodeid=ef1417947&amp;vbapositionanswer=19&amp;vbahtmlprocessed=1&amp;rh=43.2"/>
              <p:cNvSpPr>
                <a:spLocks noRot="1" noChangeAspect="1" noMove="1" noResize="1" noEditPoints="1" noAdjustHandles="1" noChangeArrowheads="1" noChangeShapeType="1" noTextEdit="1"/>
              </p:cNvSpPr>
              <p:nvPr/>
            </p:nvSpPr>
            <p:spPr>
              <a:xfrm>
                <a:off x="528320" y="2339309"/>
                <a:ext cx="412750" cy="510858"/>
              </a:xfrm>
              <a:prstGeom prst="rect">
                <a:avLst/>
              </a:prstGeom>
              <a:blipFill rotWithShape="1">
                <a:blip r:embed="rId4"/>
                <a:stretch>
                  <a:fillRect t="-118"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N.35_1#48fa44acd.blank?vbadefaultcenterpage=1&amp;parentnodeid=ef1417947&amp;vbapositionanswer=20&amp;vbahtmlprocessed=1&amp;rh=43.2"/>
              <p:cNvSpPr/>
              <p:nvPr/>
            </p:nvSpPr>
            <p:spPr>
              <a:xfrm>
                <a:off x="1782001" y="2325283"/>
                <a:ext cx="412750" cy="510413"/>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5" name="QB_6_AN.35_1#48fa44acd.blank?vbadefaultcenterpage=1&amp;parentnodeid=ef1417947&amp;vbapositionanswer=20&amp;vbahtmlprocessed=1&amp;rh=43.2"/>
              <p:cNvSpPr>
                <a:spLocks noRot="1" noChangeAspect="1" noMove="1" noResize="1" noEditPoints="1" noAdjustHandles="1" noChangeArrowheads="1" noChangeShapeType="1" noTextEdit="1"/>
              </p:cNvSpPr>
              <p:nvPr/>
            </p:nvSpPr>
            <p:spPr>
              <a:xfrm>
                <a:off x="1782001" y="2325283"/>
                <a:ext cx="412750" cy="5104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36_1#48fa44acd?vbadefaultcenterpage=1&amp;parentnodeid=ef1417947&amp;vbahtmlprocessed=1&amp;bbb=1&amp;hasbroken=1"/>
              <p:cNvSpPr/>
              <p:nvPr/>
            </p:nvSpPr>
            <p:spPr>
              <a:xfrm>
                <a:off x="502920" y="2850103"/>
                <a:ext cx="11183112" cy="373856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从写有数字1，2，2，3，4，5，6的7张卡片中任取3张共有</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种取法</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，其中所</a:t>
                </a: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抽取的卡片上的数字的最小值为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2的取法有</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的所有可能取值有</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1，2，3，4，</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36_1#48fa44acd?vbadefaultcenterpage=1&amp;parentnodeid=ef1417947&amp;vbahtmlprocessed=1&amp;bbb=1&amp;hasbroken=1"/>
              <p:cNvSpPr>
                <a:spLocks noRot="1" noChangeAspect="1" noMove="1" noResize="1" noEditPoints="1" noAdjustHandles="1" noChangeArrowheads="1" noChangeShapeType="1" noTextEdit="1"/>
              </p:cNvSpPr>
              <p:nvPr/>
            </p:nvSpPr>
            <p:spPr>
              <a:xfrm>
                <a:off x="502920" y="2850103"/>
                <a:ext cx="11183112" cy="3738563"/>
              </a:xfrm>
              <a:prstGeom prst="rect">
                <a:avLst/>
              </a:prstGeom>
              <a:blipFill rotWithShape="1">
                <a:blip r:embed="rId6"/>
                <a:stretch>
                  <a:fillRect t="-6" r="1" b="-399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wipe(left)">
                                      <p:cBhvr>
                                        <p:cTn id="29" dur="500"/>
                                        <p:tgtEl>
                                          <p:spTgt spid="6">
                                            <p:txEl>
                                              <p:pRg st="2" end="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a4694ccea.fixed?vbadefaultcenterpage=1&amp;parentnodeid=87650866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a4694ccea.fixed?vbadefaultcenterpage=1&amp;parentnodeid=87650866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5af3b2d71?vbadefaultcenterpage=1&amp;parentnodeid=a4694ccea&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离散型随机变量分布列的性质［自主练透］</a:t>
            </a:r>
            <a:endParaRPr lang="en-US" altLang="zh-CN" sz="2800" dirty="0"/>
          </a:p>
        </p:txBody>
      </p:sp>
      <mc:AlternateContent xmlns:mc="http://schemas.openxmlformats.org/markup-compatibility/2006" xmlns:a14="http://schemas.microsoft.com/office/drawing/2010/main">
        <mc:Choice Requires="a14">
          <p:sp>
            <p:nvSpPr>
              <p:cNvPr id="3" name="QC_5_BD.37_1#4bf1ac1eb?segpoint=1&amp;vbadefaultcenterpage=1&amp;parentnodeid=5af3b2d71&amp;vbahtmlprocessed=1"/>
              <p:cNvSpPr/>
              <p:nvPr/>
            </p:nvSpPr>
            <p:spPr>
              <a:xfrm>
                <a:off x="502920" y="1395277"/>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3" name="QC_5_BD.37_1#4bf1ac1eb?segpoint=1&amp;vbadefaultcenterpage=1&amp;parentnodeid=5af3b2d71&amp;vbahtmlprocessed=1"/>
              <p:cNvSpPr>
                <a:spLocks noRot="1" noChangeAspect="1" noMove="1" noResize="1" noEditPoints="1" noAdjustHandles="1" noChangeArrowheads="1" noChangeShapeType="1" noTextEdit="1"/>
              </p:cNvSpPr>
              <p:nvPr/>
            </p:nvSpPr>
            <p:spPr>
              <a:xfrm>
                <a:off x="502920" y="1395277"/>
                <a:ext cx="11183112" cy="490030"/>
              </a:xfrm>
              <a:prstGeom prst="rect">
                <a:avLst/>
              </a:prstGeom>
              <a:blipFill rotWithShape="1">
                <a:blip r:embed="rId3"/>
                <a:stretch>
                  <a:fillRect t="-37" r="1" b="-1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QC_5_BD.37_2#4bf1ac1eb?colgroup=3,11,11,7&amp;vbadefaultcenterpage=1&amp;parentnodeid=5af3b2d71&amp;vbahtmlprocessed=1"/>
              <p:cNvGraphicFramePr>
                <a:graphicFrameLocks noGrp="1"/>
              </p:cNvGraphicFramePr>
              <p:nvPr/>
            </p:nvGraphicFramePr>
            <p:xfrm>
              <a:off x="502920" y="2016348"/>
              <a:ext cx="11146536" cy="1146937"/>
            </p:xfrm>
            <a:graphic>
              <a:graphicData uri="http://schemas.openxmlformats.org/drawingml/2006/table">
                <a:tbl>
                  <a:tblPr/>
                  <a:tblGrid>
                    <a:gridCol w="1344168">
                      <a:extLst>
                        <a:ext uri="{9D8B030D-6E8A-4147-A177-3AD203B41FA5}">
                          <a16:colId xmlns:a16="http://schemas.microsoft.com/office/drawing/2014/main" val="20000"/>
                        </a:ext>
                      </a:extLst>
                    </a:gridCol>
                    <a:gridCol w="3675888">
                      <a:extLst>
                        <a:ext uri="{9D8B030D-6E8A-4147-A177-3AD203B41FA5}">
                          <a16:colId xmlns:a16="http://schemas.microsoft.com/office/drawing/2014/main" val="20001"/>
                        </a:ext>
                      </a:extLst>
                    </a:gridCol>
                    <a:gridCol w="3675888">
                      <a:extLst>
                        <a:ext uri="{9D8B030D-6E8A-4147-A177-3AD203B41FA5}">
                          <a16:colId xmlns:a16="http://schemas.microsoft.com/office/drawing/2014/main" val="20002"/>
                        </a:ext>
                      </a:extLst>
                    </a:gridCol>
                    <a:gridCol w="2450592">
                      <a:extLst>
                        <a:ext uri="{9D8B030D-6E8A-4147-A177-3AD203B41FA5}">
                          <a16:colId xmlns:a16="http://schemas.microsoft.com/office/drawing/2014/main" val="20003"/>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2714">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1" name="QC_5_BD.37_2#4bf1ac1eb?colgroup=3,11,11,7&amp;vbadefaultcenterpage=1&amp;parentnodeid=5af3b2d71&amp;vbahtmlprocessed=1"/>
              <p:cNvGraphicFramePr>
                <a:graphicFrameLocks noGrp="1"/>
              </p:cNvGraphicFramePr>
              <p:nvPr/>
            </p:nvGraphicFramePr>
            <p:xfrm>
              <a:off x="502920" y="2016348"/>
              <a:ext cx="11146536" cy="1067880"/>
            </p:xfrm>
            <a:graphic>
              <a:graphicData uri="http://schemas.openxmlformats.org/drawingml/2006/table">
                <a:tbl>
                  <a:tblPr/>
                  <a:tblGrid>
                    <a:gridCol w="1344168"/>
                    <a:gridCol w="3675888"/>
                    <a:gridCol w="3675888"/>
                    <a:gridCol w="2450592"/>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754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5" name="QC_5_BD.37_3#4bf1ac1eb?vbadefaultcenterpage=1&amp;parentnodeid=5af3b2d71&amp;vbahtmlprocessed=1"/>
              <p:cNvSpPr/>
              <p:nvPr/>
            </p:nvSpPr>
            <p:spPr>
              <a:xfrm>
                <a:off x="502920" y="32228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5_BD.37_3#4bf1ac1eb?vbadefaultcenterpage=1&amp;parentnodeid=5af3b2d71&amp;vbahtmlprocessed=1"/>
              <p:cNvSpPr>
                <a:spLocks noRot="1" noChangeAspect="1" noMove="1" noResize="1" noEditPoints="1" noAdjustHandles="1" noChangeArrowheads="1" noChangeShapeType="1" noTextEdit="1"/>
              </p:cNvSpPr>
              <p:nvPr/>
            </p:nvSpPr>
            <p:spPr>
              <a:xfrm>
                <a:off x="502920" y="3222848"/>
                <a:ext cx="11183112" cy="486029"/>
              </a:xfrm>
              <a:prstGeom prst="rect">
                <a:avLst/>
              </a:prstGeom>
              <a:blipFill rotWithShape="1">
                <a:blip r:embed="rId5"/>
                <a:stretch>
                  <a:fillRect t="-46" r="1" b="-12836"/>
                </a:stretch>
              </a:blipFill>
            </p:spPr>
            <p:txBody>
              <a:bodyPr/>
              <a:lstStyle/>
              <a:p>
                <a:r>
                  <a:rPr lang="zh-CN" altLang="en-US">
                    <a:noFill/>
                  </a:rPr>
                  <a:t> </a:t>
                </a:r>
              </a:p>
            </p:txBody>
          </p:sp>
        </mc:Fallback>
      </mc:AlternateContent>
      <p:sp>
        <p:nvSpPr>
          <p:cNvPr id="6" name="QC_5_AN.38_1#4bf1ac1eb.bracket?vbadefaultcenterpage=1&amp;parentnodeid=5af3b2d71&amp;vbapositionanswer=21&amp;vbahtmlprocessed=1"/>
          <p:cNvSpPr/>
          <p:nvPr/>
        </p:nvSpPr>
        <p:spPr>
          <a:xfrm>
            <a:off x="1571498" y="3222848"/>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7" name="QC_5_BD.39_1#4bf1ac1eb.choices?vbadefaultcenterpage=1&amp;parentnodeid=5af3b2d71&amp;vbahtmlprocessed=1"/>
              <p:cNvSpPr/>
              <p:nvPr/>
            </p:nvSpPr>
            <p:spPr>
              <a:xfrm>
                <a:off x="502920" y="3718148"/>
                <a:ext cx="11183112" cy="626555"/>
              </a:xfrm>
              <a:prstGeom prst="rect">
                <a:avLst/>
              </a:prstGeom>
              <a:noFill/>
            </p:spPr>
            <p:txBody>
              <a:bodyPr wrap="square" lIns="0" tIns="0" rIns="0" bIns="0" rtlCol="0" anchor="t"/>
              <a:lstStyle/>
              <a:p>
                <a:pPr latinLnBrk="1">
                  <a:lnSpc>
                    <a:spcPct val="110000"/>
                  </a:lnSpc>
                  <a:tabLst>
                    <a:tab pos="2357120" algn="l"/>
                    <a:tab pos="5362575" algn="l"/>
                    <a:tab pos="83680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5_BD.39_1#4bf1ac1eb.choices?vbadefaultcenterpage=1&amp;parentnodeid=5af3b2d71&amp;vbahtmlprocessed=1"/>
              <p:cNvSpPr>
                <a:spLocks noRot="1" noChangeAspect="1" noMove="1" noResize="1" noEditPoints="1" noAdjustHandles="1" noChangeArrowheads="1" noChangeShapeType="1" noTextEdit="1"/>
              </p:cNvSpPr>
              <p:nvPr/>
            </p:nvSpPr>
            <p:spPr>
              <a:xfrm>
                <a:off x="502920" y="3718148"/>
                <a:ext cx="11183112" cy="626555"/>
              </a:xfrm>
              <a:prstGeom prst="rect">
                <a:avLst/>
              </a:prstGeom>
              <a:blipFill rotWithShape="1">
                <a:blip r:embed="rId6"/>
                <a:stretch>
                  <a:fillRect t="-36" r="1" b="-25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QC_5_AS.40_1#4bf1ac1eb?vbadefaultcenterpage=1&amp;parentnodeid=5af3b2d71&amp;vbahtmlprocessed=1&amp;bbb=1&amp;hasbroken=1"/>
              <p:cNvSpPr/>
              <p:nvPr/>
            </p:nvSpPr>
            <p:spPr>
              <a:xfrm>
                <a:off x="502920" y="4353148"/>
                <a:ext cx="11183112" cy="157613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由题意，有</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8" name="QC_5_AS.40_1#4bf1ac1eb?vbadefaultcenterpage=1&amp;parentnodeid=5af3b2d71&amp;vbahtmlprocessed=1&amp;bbb=1&amp;hasbroken=1"/>
              <p:cNvSpPr>
                <a:spLocks noRot="1" noChangeAspect="1" noMove="1" noResize="1" noEditPoints="1" noAdjustHandles="1" noChangeArrowheads="1" noChangeShapeType="1" noTextEdit="1"/>
              </p:cNvSpPr>
              <p:nvPr/>
            </p:nvSpPr>
            <p:spPr>
              <a:xfrm>
                <a:off x="502920" y="4353148"/>
                <a:ext cx="11183112" cy="1576134"/>
              </a:xfrm>
              <a:prstGeom prst="rect">
                <a:avLst/>
              </a:prstGeom>
              <a:blipFill rotWithShape="1">
                <a:blip r:embed="rId7"/>
                <a:stretch>
                  <a:fillRect t="-14" r="1" b="-52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41_1#b7bea4b81?segpoint=1&amp;vbadefaultcenterpage=1&amp;parentnodeid=5af3b2d71&amp;vbahtmlprocessed=1"/>
              <p:cNvSpPr/>
              <p:nvPr/>
            </p:nvSpPr>
            <p:spPr>
              <a:xfrm>
                <a:off x="502920" y="1024555"/>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的概率分布列如表所示：</a:t>
                </a:r>
                <a:endParaRPr lang="en-US" altLang="zh-CN" sz="2400" dirty="0"/>
              </a:p>
            </p:txBody>
          </p:sp>
        </mc:Choice>
        <mc:Fallback xmlns="">
          <p:sp>
            <p:nvSpPr>
              <p:cNvPr id="2" name="QC_5_BD.41_1#b7bea4b81?segpoint=1&amp;vbadefaultcenterpage=1&amp;parentnodeid=5af3b2d71&amp;vbahtmlprocessed=1"/>
              <p:cNvSpPr>
                <a:spLocks noRot="1" noChangeAspect="1" noMove="1" noResize="1" noEditPoints="1" noAdjustHandles="1" noChangeArrowheads="1" noChangeShapeType="1" noTextEdit="1"/>
              </p:cNvSpPr>
              <p:nvPr/>
            </p:nvSpPr>
            <p:spPr>
              <a:xfrm>
                <a:off x="502920" y="1024555"/>
                <a:ext cx="11183112" cy="486029"/>
              </a:xfrm>
              <a:prstGeom prst="rect">
                <a:avLst/>
              </a:prstGeom>
              <a:blipFill rotWithShape="1">
                <a:blip r:embed="rId3"/>
                <a:stretch>
                  <a:fillRect t="-62" r="1" b="-128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2" name="QC_5_BD.41_2#b7bea4b81?colgroup=4,8,8,3,8&amp;vbadefaultcenterpage=1&amp;parentnodeid=5af3b2d71&amp;vbahtmlprocessed=1"/>
              <p:cNvGraphicFramePr>
                <a:graphicFrameLocks noGrp="1"/>
              </p:cNvGraphicFramePr>
              <p:nvPr/>
            </p:nvGraphicFramePr>
            <p:xfrm>
              <a:off x="502920" y="1647363"/>
              <a:ext cx="11128248" cy="1149922"/>
            </p:xfrm>
            <a:graphic>
              <a:graphicData uri="http://schemas.openxmlformats.org/drawingml/2006/table">
                <a:tbl>
                  <a:tblPr/>
                  <a:tblGrid>
                    <a:gridCol w="1426464">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2788920">
                      <a:extLst>
                        <a:ext uri="{9D8B030D-6E8A-4147-A177-3AD203B41FA5}">
                          <a16:colId xmlns:a16="http://schemas.microsoft.com/office/drawing/2014/main" val="20002"/>
                        </a:ext>
                      </a:extLst>
                    </a:gridCol>
                    <a:gridCol w="1335024">
                      <a:extLst>
                        <a:ext uri="{9D8B030D-6E8A-4147-A177-3AD203B41FA5}">
                          <a16:colId xmlns:a16="http://schemas.microsoft.com/office/drawing/2014/main" val="20003"/>
                        </a:ext>
                      </a:extLst>
                    </a:gridCol>
                    <a:gridCol w="2788920">
                      <a:extLst>
                        <a:ext uri="{9D8B030D-6E8A-4147-A177-3AD203B41FA5}">
                          <a16:colId xmlns:a16="http://schemas.microsoft.com/office/drawing/2014/main" val="20004"/>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557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P</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2" name="QC_5_BD.41_2#b7bea4b81?colgroup=4,8,8,3,8&amp;vbadefaultcenterpage=1&amp;parentnodeid=5af3b2d71&amp;vbahtmlprocessed=1"/>
              <p:cNvGraphicFramePr>
                <a:graphicFrameLocks noGrp="1"/>
              </p:cNvGraphicFramePr>
              <p:nvPr/>
            </p:nvGraphicFramePr>
            <p:xfrm>
              <a:off x="502920" y="1647363"/>
              <a:ext cx="11128248" cy="1070738"/>
            </p:xfrm>
            <a:graphic>
              <a:graphicData uri="http://schemas.openxmlformats.org/drawingml/2006/table">
                <a:tbl>
                  <a:tblPr/>
                  <a:tblGrid>
                    <a:gridCol w="1426464"/>
                    <a:gridCol w="2788920"/>
                    <a:gridCol w="2788920"/>
                    <a:gridCol w="1335024"/>
                    <a:gridCol w="2788920"/>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P</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4" name="QC_5_BD.41_3#b7bea4b81?vbadefaultcenterpage=1&amp;parentnodeid=5af3b2d71&amp;vbahtmlprocessed=1"/>
              <p:cNvSpPr/>
              <p:nvPr/>
            </p:nvSpPr>
            <p:spPr>
              <a:xfrm>
                <a:off x="502920" y="2853863"/>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5_BD.41_3#b7bea4b81?vbadefaultcenterpage=1&amp;parentnodeid=5af3b2d71&amp;vbahtmlprocessed=1"/>
              <p:cNvSpPr>
                <a:spLocks noRot="1" noChangeAspect="1" noMove="1" noResize="1" noEditPoints="1" noAdjustHandles="1" noChangeArrowheads="1" noChangeShapeType="1" noTextEdit="1"/>
              </p:cNvSpPr>
              <p:nvPr/>
            </p:nvSpPr>
            <p:spPr>
              <a:xfrm>
                <a:off x="502920" y="2853863"/>
                <a:ext cx="11183112" cy="486029"/>
              </a:xfrm>
              <a:prstGeom prst="rect">
                <a:avLst/>
              </a:prstGeom>
              <a:blipFill rotWithShape="1">
                <a:blip r:embed="rId5"/>
                <a:stretch>
                  <a:fillRect t="-36" r="1" b="-12847"/>
                </a:stretch>
              </a:blipFill>
            </p:spPr>
            <p:txBody>
              <a:bodyPr/>
              <a:lstStyle/>
              <a:p>
                <a:r>
                  <a:rPr lang="zh-CN" altLang="en-US">
                    <a:noFill/>
                  </a:rPr>
                  <a:t> </a:t>
                </a:r>
              </a:p>
            </p:txBody>
          </p:sp>
        </mc:Fallback>
      </mc:AlternateContent>
      <p:sp>
        <p:nvSpPr>
          <p:cNvPr id="5" name="QC_5_AN.42_1#b7bea4b81.bracket?vbadefaultcenterpage=1&amp;parentnodeid=5af3b2d71&amp;vbapositionanswer=22&amp;vbahtmlprocessed=1"/>
          <p:cNvSpPr/>
          <p:nvPr/>
        </p:nvSpPr>
        <p:spPr>
          <a:xfrm>
            <a:off x="3283268" y="2853863"/>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6" name="QC_5_BD.43_1#b7bea4b81.choices?vbadefaultcenterpage=1&amp;parentnodeid=5af3b2d71&amp;vbahtmlprocessed=1"/>
              <p:cNvSpPr/>
              <p:nvPr/>
            </p:nvSpPr>
            <p:spPr>
              <a:xfrm>
                <a:off x="502920" y="3349163"/>
                <a:ext cx="11183112" cy="718439"/>
              </a:xfrm>
              <a:prstGeom prst="rect">
                <a:avLst/>
              </a:prstGeom>
              <a:noFill/>
            </p:spPr>
            <p:txBody>
              <a:bodyPr wrap="square" lIns="0" tIns="0" rIns="0" bIns="0" rtlCol="0" anchor="t"/>
              <a:lstStyle/>
              <a:p>
                <a:pPr latinLnBrk="1">
                  <a:lnSpc>
                    <a:spcPct val="150000"/>
                  </a:lnSpc>
                  <a:tabLst>
                    <a:tab pos="2925445" algn="l"/>
                    <a:tab pos="5699125" algn="l"/>
                    <a:tab pos="85998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5_BD.43_1#b7bea4b81.choices?vbadefaultcenterpage=1&amp;parentnodeid=5af3b2d71&amp;vbahtmlprocessed=1"/>
              <p:cNvSpPr>
                <a:spLocks noRot="1" noChangeAspect="1" noMove="1" noResize="1" noEditPoints="1" noAdjustHandles="1" noChangeArrowheads="1" noChangeShapeType="1" noTextEdit="1"/>
              </p:cNvSpPr>
              <p:nvPr/>
            </p:nvSpPr>
            <p:spPr>
              <a:xfrm>
                <a:off x="502920" y="3349163"/>
                <a:ext cx="11183112" cy="718439"/>
              </a:xfrm>
              <a:prstGeom prst="rect">
                <a:avLst/>
              </a:prstGeom>
              <a:blipFill rotWithShape="1">
                <a:blip r:embed="rId6"/>
                <a:stretch>
                  <a:fillRect t="-24" r="1" b="-22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5_AS.44_1#b7bea4b81?vbadefaultcenterpage=1&amp;parentnodeid=5af3b2d71&amp;vbahtmlprocessed=1&amp;bbb=1&amp;hasbroken=1"/>
              <p:cNvSpPr/>
              <p:nvPr/>
            </p:nvSpPr>
            <p:spPr>
              <a:xfrm>
                <a:off x="502920" y="4073063"/>
                <a:ext cx="11183112" cy="204838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根据随机变量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的概率分布列知，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7" name="QC_5_AS.44_1#b7bea4b81?vbadefaultcenterpage=1&amp;parentnodeid=5af3b2d71&amp;vbahtmlprocessed=1&amp;bbb=1&amp;hasbroken=1"/>
              <p:cNvSpPr>
                <a:spLocks noRot="1" noChangeAspect="1" noMove="1" noResize="1" noEditPoints="1" noAdjustHandles="1" noChangeArrowheads="1" noChangeShapeType="1" noTextEdit="1"/>
              </p:cNvSpPr>
              <p:nvPr/>
            </p:nvSpPr>
            <p:spPr>
              <a:xfrm>
                <a:off x="502920" y="4073063"/>
                <a:ext cx="11183112" cy="2048383"/>
              </a:xfrm>
              <a:prstGeom prst="rect">
                <a:avLst/>
              </a:prstGeom>
              <a:blipFill rotWithShape="1">
                <a:blip r:embed="rId7"/>
                <a:stretch>
                  <a:fillRect t="-8" r="1" b="-374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45_1#4ee405611?segpoint=1&amp;vbadefaultcenterpage=1&amp;parentnodeid=5af3b2d71&amp;vbahtmlprocessed=1"/>
              <p:cNvSpPr/>
              <p:nvPr/>
            </p:nvSpPr>
            <p:spPr>
              <a:xfrm>
                <a:off x="502920" y="914509"/>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济南模拟）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的分布列如表所示：</a:t>
                </a:r>
                <a:endParaRPr lang="en-US" altLang="zh-CN" sz="2400" dirty="0"/>
              </a:p>
            </p:txBody>
          </p:sp>
        </mc:Choice>
        <mc:Fallback xmlns="">
          <p:sp>
            <p:nvSpPr>
              <p:cNvPr id="2" name="QC_5_BD.45_1#4ee405611?segpoint=1&amp;vbadefaultcenterpage=1&amp;parentnodeid=5af3b2d71&amp;vbahtmlprocessed=1"/>
              <p:cNvSpPr>
                <a:spLocks noRot="1" noChangeAspect="1" noMove="1" noResize="1" noEditPoints="1" noAdjustHandles="1" noChangeArrowheads="1" noChangeShapeType="1" noTextEdit="1"/>
              </p:cNvSpPr>
              <p:nvPr/>
            </p:nvSpPr>
            <p:spPr>
              <a:xfrm>
                <a:off x="502920" y="914509"/>
                <a:ext cx="11183112" cy="486029"/>
              </a:xfrm>
              <a:prstGeom prst="rect">
                <a:avLst/>
              </a:prstGeom>
              <a:blipFill rotWithShape="1">
                <a:blip r:embed="rId3"/>
                <a:stretch>
                  <a:fillRect t="-22" r="1" b="-128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3" name="QC_5_BD.45_2#4ee405611?colgroup=2,7,4,7,4,4&amp;vbadefaultcenterpage=1&amp;parentnodeid=5af3b2d71&amp;vbahtmlprocessed=1"/>
              <p:cNvGraphicFramePr>
                <a:graphicFrameLocks noGrp="1"/>
              </p:cNvGraphicFramePr>
              <p:nvPr/>
            </p:nvGraphicFramePr>
            <p:xfrm>
              <a:off x="502920" y="1537317"/>
              <a:ext cx="11128248" cy="1150938"/>
            </p:xfrm>
            <a:graphic>
              <a:graphicData uri="http://schemas.openxmlformats.org/drawingml/2006/table">
                <a:tbl>
                  <a:tblPr/>
                  <a:tblGrid>
                    <a:gridCol w="996696">
                      <a:extLst>
                        <a:ext uri="{9D8B030D-6E8A-4147-A177-3AD203B41FA5}">
                          <a16:colId xmlns:a16="http://schemas.microsoft.com/office/drawing/2014/main" val="20000"/>
                        </a:ext>
                      </a:extLst>
                    </a:gridCol>
                    <a:gridCol w="2569464">
                      <a:extLst>
                        <a:ext uri="{9D8B030D-6E8A-4147-A177-3AD203B41FA5}">
                          <a16:colId xmlns:a16="http://schemas.microsoft.com/office/drawing/2014/main" val="20001"/>
                        </a:ext>
                      </a:extLst>
                    </a:gridCol>
                    <a:gridCol w="1664208">
                      <a:extLst>
                        <a:ext uri="{9D8B030D-6E8A-4147-A177-3AD203B41FA5}">
                          <a16:colId xmlns:a16="http://schemas.microsoft.com/office/drawing/2014/main" val="20002"/>
                        </a:ext>
                      </a:extLst>
                    </a:gridCol>
                    <a:gridCol w="2569464">
                      <a:extLst>
                        <a:ext uri="{9D8B030D-6E8A-4147-A177-3AD203B41FA5}">
                          <a16:colId xmlns:a16="http://schemas.microsoft.com/office/drawing/2014/main" val="20003"/>
                        </a:ext>
                      </a:extLst>
                    </a:gridCol>
                    <a:gridCol w="1664208">
                      <a:extLst>
                        <a:ext uri="{9D8B030D-6E8A-4147-A177-3AD203B41FA5}">
                          <a16:colId xmlns:a16="http://schemas.microsoft.com/office/drawing/2014/main" val="20004"/>
                        </a:ext>
                      </a:extLst>
                    </a:gridCol>
                    <a:gridCol w="1664208">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524">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3" name="QC_5_BD.45_2#4ee405611?colgroup=2,7,4,7,4,4&amp;vbadefaultcenterpage=1&amp;parentnodeid=5af3b2d71&amp;vbahtmlprocessed=1"/>
              <p:cNvGraphicFramePr>
                <a:graphicFrameLocks noGrp="1"/>
              </p:cNvGraphicFramePr>
              <p:nvPr/>
            </p:nvGraphicFramePr>
            <p:xfrm>
              <a:off x="502920" y="1537317"/>
              <a:ext cx="11128248" cy="1071690"/>
            </p:xfrm>
            <a:graphic>
              <a:graphicData uri="http://schemas.openxmlformats.org/drawingml/2006/table">
                <a:tbl>
                  <a:tblPr/>
                  <a:tblGrid>
                    <a:gridCol w="996696"/>
                    <a:gridCol w="2569464"/>
                    <a:gridCol w="1664208"/>
                    <a:gridCol w="2569464"/>
                    <a:gridCol w="1664208"/>
                    <a:gridCol w="1664208"/>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
        <p:nvSpPr>
          <p:cNvPr id="4" name="QC_5_BD.45_3#4ee405611?vbadefaultcenterpage=1&amp;parentnodeid=5af3b2d71&amp;vbahtmlprocessed=1"/>
          <p:cNvSpPr/>
          <p:nvPr/>
        </p:nvSpPr>
        <p:spPr>
          <a:xfrm>
            <a:off x="502920" y="2743817"/>
            <a:ext cx="11183112" cy="486029"/>
          </a:xfrm>
          <a:prstGeom prst="rect">
            <a:avLst/>
          </a:prstGeom>
          <a:noFill/>
        </p:spPr>
        <p:txBody>
          <a:bodyPr wrap="square" lIns="0" tIns="0" rIns="0" bIns="0" rtlCol="0" anchor="t"/>
          <a:lstStyle/>
          <a:p>
            <a:pPr marL="0" algn="l"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则下列各式不正确的是(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5" name="QC_5_AN.46_1#4ee405611.bracket?vbadefaultcenterpage=1&amp;parentnodeid=5af3b2d71&amp;vbapositionanswer=23&amp;vbahtmlprocessed=1"/>
          <p:cNvSpPr/>
          <p:nvPr/>
        </p:nvSpPr>
        <p:spPr>
          <a:xfrm>
            <a:off x="3843020" y="2743817"/>
            <a:ext cx="8651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ABD</a:t>
            </a:r>
            <a:endParaRPr lang="en-US" altLang="zh-CN" sz="2400" dirty="0"/>
          </a:p>
        </p:txBody>
      </p:sp>
      <mc:AlternateContent xmlns:mc="http://schemas.openxmlformats.org/markup-compatibility/2006" xmlns:a14="http://schemas.microsoft.com/office/drawing/2010/main">
        <mc:Choice Requires="a14">
          <p:sp>
            <p:nvSpPr>
              <p:cNvPr id="6" name="QC_5_BD.47_1#4ee405611.choices?vbadefaultcenterpage=1&amp;parentnodeid=5af3b2d71&amp;vbahtmlprocessed=1"/>
              <p:cNvSpPr/>
              <p:nvPr/>
            </p:nvSpPr>
            <p:spPr>
              <a:xfrm>
                <a:off x="502920" y="3239117"/>
                <a:ext cx="11183112" cy="1493774"/>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&lt;4</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&lt;0.5</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5_BD.47_1#4ee405611.choices?vbadefaultcenterpage=1&amp;parentnodeid=5af3b2d71&amp;vbahtmlprocessed=1"/>
              <p:cNvSpPr>
                <a:spLocks noRot="1" noChangeAspect="1" noMove="1" noResize="1" noEditPoints="1" noAdjustHandles="1" noChangeArrowheads="1" noChangeShapeType="1" noTextEdit="1"/>
              </p:cNvSpPr>
              <p:nvPr/>
            </p:nvSpPr>
            <p:spPr>
              <a:xfrm>
                <a:off x="502920" y="3239117"/>
                <a:ext cx="11183112" cy="1493774"/>
              </a:xfrm>
              <a:prstGeom prst="rect">
                <a:avLst/>
              </a:prstGeom>
              <a:blipFill rotWithShape="1">
                <a:blip r:embed="rId5"/>
                <a:stretch>
                  <a:fillRect t="-41" r="1" b="-49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5_AS.48_1#4ee405611?vbadefaultcenterpage=1&amp;parentnodeid=5af3b2d71&amp;vbahtmlprocessed=1&amp;bbb=1&amp;hasbroken=1"/>
              <p:cNvSpPr/>
              <p:nvPr/>
            </p:nvSpPr>
            <p:spPr>
              <a:xfrm>
                <a:off x="502920" y="4737717"/>
                <a:ext cx="11183112" cy="149377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，A错误；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错误；</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，C正确；</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，D错误.故选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7" name="QC_5_AS.48_1#4ee405611?vbadefaultcenterpage=1&amp;parentnodeid=5af3b2d71&amp;vbahtmlprocessed=1&amp;bbb=1&amp;hasbroken=1"/>
              <p:cNvSpPr>
                <a:spLocks noRot="1" noChangeAspect="1" noMove="1" noResize="1" noEditPoints="1" noAdjustHandles="1" noChangeArrowheads="1" noChangeShapeType="1" noTextEdit="1"/>
              </p:cNvSpPr>
              <p:nvPr/>
            </p:nvSpPr>
            <p:spPr>
              <a:xfrm>
                <a:off x="502920" y="4737717"/>
                <a:ext cx="11183112" cy="1493774"/>
              </a:xfrm>
              <a:prstGeom prst="rect">
                <a:avLst/>
              </a:prstGeom>
              <a:blipFill rotWithShape="1">
                <a:blip r:embed="rId6"/>
                <a:stretch>
                  <a:fillRect t="-41" r="1" b="-495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BD.49_1#d30b4cad0?segpoint=1&amp;vbadefaultcenterpage=1&amp;parentnodeid=5af3b2d71&amp;vbahtmlprocessed=1"/>
              <p:cNvSpPr/>
              <p:nvPr/>
            </p:nvSpPr>
            <p:spPr>
              <a:xfrm>
                <a:off x="502920" y="2239310"/>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2" name="QO_5_BD.49_1#d30b4cad0?segpoint=1&amp;vbadefaultcenterpage=1&amp;parentnodeid=5af3b2d71&amp;vbahtmlprocessed=1"/>
              <p:cNvSpPr>
                <a:spLocks noRot="1" noChangeAspect="1" noMove="1" noResize="1" noEditPoints="1" noAdjustHandles="1" noChangeArrowheads="1" noChangeShapeType="1" noTextEdit="1"/>
              </p:cNvSpPr>
              <p:nvPr/>
            </p:nvSpPr>
            <p:spPr>
              <a:xfrm>
                <a:off x="502920" y="2239310"/>
                <a:ext cx="11183112" cy="490030"/>
              </a:xfrm>
              <a:prstGeom prst="rect">
                <a:avLst/>
              </a:prstGeom>
              <a:blipFill rotWithShape="1">
                <a:blip r:embed="rId3"/>
                <a:stretch>
                  <a:fillRect t="-61" r="1" b="-118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QO_5_BD.49_2#d30b4cad0?colgroup=3,6,6,6,6,3&amp;vbadefaultcenterpage=1&amp;parentnodeid=5af3b2d71&amp;vbahtmlprocessed=1"/>
              <p:cNvGraphicFramePr>
                <a:graphicFrameLocks noGrp="1"/>
              </p:cNvGraphicFramePr>
              <p:nvPr/>
            </p:nvGraphicFramePr>
            <p:xfrm>
              <a:off x="502920" y="2862118"/>
              <a:ext cx="11137392" cy="950976"/>
            </p:xfrm>
            <a:graphic>
              <a:graphicData uri="http://schemas.openxmlformats.org/drawingml/2006/table">
                <a:tbl>
                  <a:tblPr/>
                  <a:tblGrid>
                    <a:gridCol w="1106424">
                      <a:extLst>
                        <a:ext uri="{9D8B030D-6E8A-4147-A177-3AD203B41FA5}">
                          <a16:colId xmlns:a16="http://schemas.microsoft.com/office/drawing/2014/main" val="20000"/>
                        </a:ext>
                      </a:extLst>
                    </a:gridCol>
                    <a:gridCol w="2231136">
                      <a:extLst>
                        <a:ext uri="{9D8B030D-6E8A-4147-A177-3AD203B41FA5}">
                          <a16:colId xmlns:a16="http://schemas.microsoft.com/office/drawing/2014/main" val="20001"/>
                        </a:ext>
                      </a:extLst>
                    </a:gridCol>
                    <a:gridCol w="2231136">
                      <a:extLst>
                        <a:ext uri="{9D8B030D-6E8A-4147-A177-3AD203B41FA5}">
                          <a16:colId xmlns:a16="http://schemas.microsoft.com/office/drawing/2014/main" val="20002"/>
                        </a:ext>
                      </a:extLst>
                    </a:gridCol>
                    <a:gridCol w="2231136">
                      <a:extLst>
                        <a:ext uri="{9D8B030D-6E8A-4147-A177-3AD203B41FA5}">
                          <a16:colId xmlns:a16="http://schemas.microsoft.com/office/drawing/2014/main" val="20003"/>
                        </a:ext>
                      </a:extLst>
                    </a:gridCol>
                    <a:gridCol w="2231136">
                      <a:extLst>
                        <a:ext uri="{9D8B030D-6E8A-4147-A177-3AD203B41FA5}">
                          <a16:colId xmlns:a16="http://schemas.microsoft.com/office/drawing/2014/main" val="20004"/>
                        </a:ext>
                      </a:extLst>
                    </a:gridCol>
                    <a:gridCol w="1106424">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4" name="QO_5_BD.49_2#d30b4cad0?colgroup=3,6,6,6,6,3&amp;vbadefaultcenterpage=1&amp;parentnodeid=5af3b2d71&amp;vbahtmlprocessed=1"/>
              <p:cNvGraphicFramePr>
                <a:graphicFrameLocks noGrp="1"/>
              </p:cNvGraphicFramePr>
              <p:nvPr/>
            </p:nvGraphicFramePr>
            <p:xfrm>
              <a:off x="502920" y="2862118"/>
              <a:ext cx="11137392" cy="870332"/>
            </p:xfrm>
            <a:graphic>
              <a:graphicData uri="http://schemas.openxmlformats.org/drawingml/2006/table">
                <a:tbl>
                  <a:tblPr/>
                  <a:tblGrid>
                    <a:gridCol w="1106424"/>
                    <a:gridCol w="2231136"/>
                    <a:gridCol w="2231136"/>
                    <a:gridCol w="2231136"/>
                    <a:gridCol w="2231136"/>
                    <a:gridCol w="110642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4" name="QO_5_BD.49_3#d30b4cad0?segpoint=1&amp;vbadefaultcenterpage=1&amp;parentnodeid=5af3b2d71&amp;vbahtmlprocessed=1"/>
              <p:cNvSpPr/>
              <p:nvPr/>
            </p:nvSpPr>
            <p:spPr>
              <a:xfrm>
                <a:off x="502920" y="386541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4" name="QO_5_BD.49_3#d30b4cad0?segpoint=1&amp;vbadefaultcenterpage=1&amp;parentnodeid=5af3b2d71&amp;vbahtmlprocessed=1"/>
              <p:cNvSpPr>
                <a:spLocks noRot="1" noChangeAspect="1" noMove="1" noResize="1" noEditPoints="1" noAdjustHandles="1" noChangeArrowheads="1" noChangeShapeType="1" noTextEdit="1"/>
              </p:cNvSpPr>
              <p:nvPr/>
            </p:nvSpPr>
            <p:spPr>
              <a:xfrm>
                <a:off x="502920" y="3865418"/>
                <a:ext cx="11183112" cy="490030"/>
              </a:xfrm>
              <a:prstGeom prst="rect">
                <a:avLst/>
              </a:prstGeom>
              <a:blipFill rotWithShape="1">
                <a:blip r:embed="rId5"/>
                <a:stretch>
                  <a:fillRect t="-35" r="1" b="-11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O_5_BD.49_4#d30b4cad0?segpoint=1&amp;vbadefaultcenterpage=1&amp;parentnodeid=5af3b2d71&amp;vbahtmlprocessed=1"/>
              <p:cNvSpPr/>
              <p:nvPr/>
            </p:nvSpPr>
            <p:spPr>
              <a:xfrm>
                <a:off x="502920" y="441666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（2）求随机变量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5" name="QO_5_BD.49_4#d30b4cad0?segpoint=1&amp;vbadefaultcenterpage=1&amp;parentnodeid=5af3b2d71&amp;vbahtmlprocessed=1"/>
              <p:cNvSpPr>
                <a:spLocks noRot="1" noChangeAspect="1" noMove="1" noResize="1" noEditPoints="1" noAdjustHandles="1" noChangeArrowheads="1" noChangeShapeType="1" noTextEdit="1"/>
              </p:cNvSpPr>
              <p:nvPr/>
            </p:nvSpPr>
            <p:spPr>
              <a:xfrm>
                <a:off x="502920" y="4416661"/>
                <a:ext cx="11183112" cy="490030"/>
              </a:xfrm>
              <a:prstGeom prst="rect">
                <a:avLst/>
              </a:prstGeom>
              <a:blipFill rotWithShape="1">
                <a:blip r:embed="rId6"/>
                <a:stretch>
                  <a:fillRect t="-48" r="1" b="-11912"/>
                </a:stretch>
              </a:blipFill>
            </p:spPr>
            <p:txBody>
              <a:bodyPr/>
              <a:lstStyle/>
              <a:p>
                <a:r>
                  <a:rPr lang="zh-CN" altLang="en-US">
                    <a:noFill/>
                  </a:rPr>
                  <a:t> </a:t>
                </a:r>
              </a:p>
            </p:txBody>
          </p:sp>
        </mc:Fallback>
      </mc:AlternateContent>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0_1#d30b4cad0?vbadefaultcenterpage=1&amp;parentnodeid=5af3b2d71&amp;vbahtmlprocessed=1"/>
              <p:cNvSpPr/>
              <p:nvPr/>
            </p:nvSpPr>
            <p:spPr>
              <a:xfrm>
                <a:off x="502920" y="1740580"/>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（1）由分布列的性质知，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0.2+0.1+0.1+0.3+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列表为</a:t>
                </a:r>
                <a:endParaRPr lang="en-US" altLang="zh-CN" sz="2400" dirty="0"/>
              </a:p>
            </p:txBody>
          </p:sp>
        </mc:Choice>
        <mc:Fallback xmlns="">
          <p:sp>
            <p:nvSpPr>
              <p:cNvPr id="2" name="QO_5_AS.50_1#d30b4cad0?vbadefaultcenterpage=1&amp;parentnodeid=5af3b2d71&amp;vbahtmlprocessed=1"/>
              <p:cNvSpPr>
                <a:spLocks noRot="1" noChangeAspect="1" noMove="1" noResize="1" noEditPoints="1" noAdjustHandles="1" noChangeArrowheads="1" noChangeShapeType="1" noTextEdit="1"/>
              </p:cNvSpPr>
              <p:nvPr/>
            </p:nvSpPr>
            <p:spPr>
              <a:xfrm>
                <a:off x="502920" y="1740580"/>
                <a:ext cx="11183112" cy="1034669"/>
              </a:xfrm>
              <a:prstGeom prst="rect">
                <a:avLst/>
              </a:prstGeom>
              <a:blipFill rotWithShape="1">
                <a:blip r:embed="rId3"/>
                <a:stretch>
                  <a:fillRect t="-4" r="1" b="-60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5" name="QO_5_AS.50_2#d30b4cad0?colgroup=14,3,3,3,3,3&amp;vbadefaultcenterpage=1&amp;parentnodeid=5af3b2d71&amp;vbahtmlprocessed=1"/>
              <p:cNvGraphicFramePr>
                <a:graphicFrameLocks noGrp="1"/>
              </p:cNvGraphicFramePr>
              <p:nvPr/>
            </p:nvGraphicFramePr>
            <p:xfrm>
              <a:off x="502920" y="2909488"/>
              <a:ext cx="11137392" cy="950976"/>
            </p:xfrm>
            <a:graphic>
              <a:graphicData uri="http://schemas.openxmlformats.org/drawingml/2006/table">
                <a:tbl>
                  <a:tblPr/>
                  <a:tblGrid>
                    <a:gridCol w="4462272">
                      <a:extLst>
                        <a:ext uri="{9D8B030D-6E8A-4147-A177-3AD203B41FA5}">
                          <a16:colId xmlns:a16="http://schemas.microsoft.com/office/drawing/2014/main" val="20000"/>
                        </a:ext>
                      </a:extLst>
                    </a:gridCol>
                    <a:gridCol w="1335024">
                      <a:extLst>
                        <a:ext uri="{9D8B030D-6E8A-4147-A177-3AD203B41FA5}">
                          <a16:colId xmlns:a16="http://schemas.microsoft.com/office/drawing/2014/main" val="20001"/>
                        </a:ext>
                      </a:extLst>
                    </a:gridCol>
                    <a:gridCol w="1335024">
                      <a:extLst>
                        <a:ext uri="{9D8B030D-6E8A-4147-A177-3AD203B41FA5}">
                          <a16:colId xmlns:a16="http://schemas.microsoft.com/office/drawing/2014/main" val="20002"/>
                        </a:ext>
                      </a:extLst>
                    </a:gridCol>
                    <a:gridCol w="1335024">
                      <a:extLst>
                        <a:ext uri="{9D8B030D-6E8A-4147-A177-3AD203B41FA5}">
                          <a16:colId xmlns:a16="http://schemas.microsoft.com/office/drawing/2014/main" val="20003"/>
                        </a:ext>
                      </a:extLst>
                    </a:gridCol>
                    <a:gridCol w="1335024">
                      <a:extLst>
                        <a:ext uri="{9D8B030D-6E8A-4147-A177-3AD203B41FA5}">
                          <a16:colId xmlns:a16="http://schemas.microsoft.com/office/drawing/2014/main" val="20004"/>
                        </a:ext>
                      </a:extLst>
                    </a:gridCol>
                    <a:gridCol w="1335024">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5" name="QO_5_AS.50_2#d30b4cad0?colgroup=14,3,3,3,3,3&amp;vbadefaultcenterpage=1&amp;parentnodeid=5af3b2d71&amp;vbahtmlprocessed=1"/>
              <p:cNvGraphicFramePr>
                <a:graphicFrameLocks noGrp="1"/>
              </p:cNvGraphicFramePr>
              <p:nvPr/>
            </p:nvGraphicFramePr>
            <p:xfrm>
              <a:off x="502920" y="2909488"/>
              <a:ext cx="11137392" cy="870332"/>
            </p:xfrm>
            <a:graphic>
              <a:graphicData uri="http://schemas.openxmlformats.org/drawingml/2006/table">
                <a:tbl>
                  <a:tblPr/>
                  <a:tblGrid>
                    <a:gridCol w="4462272"/>
                    <a:gridCol w="1335024"/>
                    <a:gridCol w="1335024"/>
                    <a:gridCol w="1335024"/>
                    <a:gridCol w="1335024"/>
                    <a:gridCol w="133502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4" name="QO_5_AS.50_3#d30b4cad0?vbadefaultcenterpage=1&amp;parentnodeid=5af3b2d71&amp;vbahtmlprocessed=1"/>
              <p:cNvSpPr/>
              <p:nvPr/>
            </p:nvSpPr>
            <p:spPr>
              <a:xfrm>
                <a:off x="502920" y="3912788"/>
                <a:ext cx="11183112" cy="486029"/>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4" name="QO_5_AS.50_3#d30b4cad0?vbadefaultcenterpage=1&amp;parentnodeid=5af3b2d71&amp;vbahtmlprocessed=1"/>
              <p:cNvSpPr>
                <a:spLocks noRot="1" noChangeAspect="1" noMove="1" noResize="1" noEditPoints="1" noAdjustHandles="1" noChangeArrowheads="1" noChangeShapeType="1" noTextEdit="1"/>
              </p:cNvSpPr>
              <p:nvPr/>
            </p:nvSpPr>
            <p:spPr>
              <a:xfrm>
                <a:off x="502920" y="3912788"/>
                <a:ext cx="11183112" cy="486029"/>
              </a:xfrm>
              <a:prstGeom prst="rect">
                <a:avLst/>
              </a:prstGeom>
              <a:blipFill rotWithShape="1">
                <a:blip r:embed="rId5"/>
                <a:stretch>
                  <a:fillRect t="-114" r="1" b="-127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QO_5_AS.50_4#d30b4cad0?colgroup=8,4,4,4,4,4&amp;vbadefaultcenterpage=1&amp;parentnodeid=5af3b2d71&amp;vbahtmlprocessed=1"/>
              <p:cNvGraphicFramePr>
                <a:graphicFrameLocks noGrp="1"/>
              </p:cNvGraphicFramePr>
              <p:nvPr/>
            </p:nvGraphicFramePr>
            <p:xfrm>
              <a:off x="502920" y="4535088"/>
              <a:ext cx="11109960" cy="950976"/>
            </p:xfrm>
            <a:graphic>
              <a:graphicData uri="http://schemas.openxmlformats.org/drawingml/2006/table">
                <a:tbl>
                  <a:tblPr/>
                  <a:tblGrid>
                    <a:gridCol w="2788920">
                      <a:extLst>
                        <a:ext uri="{9D8B030D-6E8A-4147-A177-3AD203B41FA5}">
                          <a16:colId xmlns:a16="http://schemas.microsoft.com/office/drawing/2014/main" val="20000"/>
                        </a:ext>
                      </a:extLst>
                    </a:gridCol>
                    <a:gridCol w="1664208">
                      <a:extLst>
                        <a:ext uri="{9D8B030D-6E8A-4147-A177-3AD203B41FA5}">
                          <a16:colId xmlns:a16="http://schemas.microsoft.com/office/drawing/2014/main" val="20001"/>
                        </a:ext>
                      </a:extLst>
                    </a:gridCol>
                    <a:gridCol w="1664208">
                      <a:extLst>
                        <a:ext uri="{9D8B030D-6E8A-4147-A177-3AD203B41FA5}">
                          <a16:colId xmlns:a16="http://schemas.microsoft.com/office/drawing/2014/main" val="20002"/>
                        </a:ext>
                      </a:extLst>
                    </a:gridCol>
                    <a:gridCol w="1664208">
                      <a:extLst>
                        <a:ext uri="{9D8B030D-6E8A-4147-A177-3AD203B41FA5}">
                          <a16:colId xmlns:a16="http://schemas.microsoft.com/office/drawing/2014/main" val="20003"/>
                        </a:ext>
                      </a:extLst>
                    </a:gridCol>
                    <a:gridCol w="1664208">
                      <a:extLst>
                        <a:ext uri="{9D8B030D-6E8A-4147-A177-3AD203B41FA5}">
                          <a16:colId xmlns:a16="http://schemas.microsoft.com/office/drawing/2014/main" val="20004"/>
                        </a:ext>
                      </a:extLst>
                    </a:gridCol>
                    <a:gridCol w="1664208">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49" name="QO_5_AS.50_4#d30b4cad0?colgroup=8,4,4,4,4,4&amp;vbadefaultcenterpage=1&amp;parentnodeid=5af3b2d71&amp;vbahtmlprocessed=1"/>
              <p:cNvGraphicFramePr>
                <a:graphicFrameLocks noGrp="1"/>
              </p:cNvGraphicFramePr>
              <p:nvPr/>
            </p:nvGraphicFramePr>
            <p:xfrm>
              <a:off x="502920" y="4535088"/>
              <a:ext cx="11109960" cy="870332"/>
            </p:xfrm>
            <a:graphic>
              <a:graphicData uri="http://schemas.openxmlformats.org/drawingml/2006/table">
                <a:tbl>
                  <a:tblPr/>
                  <a:tblGrid>
                    <a:gridCol w="2788920"/>
                    <a:gridCol w="1664208"/>
                    <a:gridCol w="1664208"/>
                    <a:gridCol w="1664208"/>
                    <a:gridCol w="1664208"/>
                    <a:gridCol w="1664208"/>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0_5#d30b4cad0?vbadefaultcenterpage=1&amp;parentnodeid=5af3b2d71&amp;vbahtmlprocessed=1"/>
              <p:cNvSpPr/>
              <p:nvPr/>
            </p:nvSpPr>
            <p:spPr>
              <a:xfrm>
                <a:off x="502920" y="1188130"/>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，列表为</a:t>
                </a:r>
                <a:endParaRPr lang="en-US" altLang="zh-CN" sz="2400" dirty="0"/>
              </a:p>
            </p:txBody>
          </p:sp>
        </mc:Choice>
        <mc:Fallback xmlns="">
          <p:sp>
            <p:nvSpPr>
              <p:cNvPr id="2" name="QO_5_AS.50_5#d30b4cad0?vbadefaultcenterpage=1&amp;parentnodeid=5af3b2d71&amp;vbahtmlprocessed=1"/>
              <p:cNvSpPr>
                <a:spLocks noRot="1" noChangeAspect="1" noMove="1" noResize="1" noEditPoints="1" noAdjustHandles="1" noChangeArrowheads="1" noChangeShapeType="1" noTextEdit="1"/>
              </p:cNvSpPr>
              <p:nvPr/>
            </p:nvSpPr>
            <p:spPr>
              <a:xfrm>
                <a:off x="502920" y="1188130"/>
                <a:ext cx="11183112" cy="490030"/>
              </a:xfrm>
              <a:prstGeom prst="rect">
                <a:avLst/>
              </a:prstGeom>
              <a:blipFill rotWithShape="1">
                <a:blip r:embed="rId3"/>
                <a:stretch>
                  <a:fillRect t="-9" r="1" b="-11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6" name="QO_5_AS.50_6#d30b4cad0?colgroup=14,3,3,3,3,3&amp;vbadefaultcenterpage=1&amp;parentnodeid=5af3b2d71&amp;vbahtmlprocessed=1"/>
              <p:cNvGraphicFramePr>
                <a:graphicFrameLocks noGrp="1"/>
              </p:cNvGraphicFramePr>
              <p:nvPr/>
            </p:nvGraphicFramePr>
            <p:xfrm>
              <a:off x="502920" y="1810938"/>
              <a:ext cx="11137392" cy="950976"/>
            </p:xfrm>
            <a:graphic>
              <a:graphicData uri="http://schemas.openxmlformats.org/drawingml/2006/table">
                <a:tbl>
                  <a:tblPr/>
                  <a:tblGrid>
                    <a:gridCol w="4462272">
                      <a:extLst>
                        <a:ext uri="{9D8B030D-6E8A-4147-A177-3AD203B41FA5}">
                          <a16:colId xmlns:a16="http://schemas.microsoft.com/office/drawing/2014/main" val="20000"/>
                        </a:ext>
                      </a:extLst>
                    </a:gridCol>
                    <a:gridCol w="1335024">
                      <a:extLst>
                        <a:ext uri="{9D8B030D-6E8A-4147-A177-3AD203B41FA5}">
                          <a16:colId xmlns:a16="http://schemas.microsoft.com/office/drawing/2014/main" val="20001"/>
                        </a:ext>
                      </a:extLst>
                    </a:gridCol>
                    <a:gridCol w="1335024">
                      <a:extLst>
                        <a:ext uri="{9D8B030D-6E8A-4147-A177-3AD203B41FA5}">
                          <a16:colId xmlns:a16="http://schemas.microsoft.com/office/drawing/2014/main" val="20002"/>
                        </a:ext>
                      </a:extLst>
                    </a:gridCol>
                    <a:gridCol w="1335024">
                      <a:extLst>
                        <a:ext uri="{9D8B030D-6E8A-4147-A177-3AD203B41FA5}">
                          <a16:colId xmlns:a16="http://schemas.microsoft.com/office/drawing/2014/main" val="20003"/>
                        </a:ext>
                      </a:extLst>
                    </a:gridCol>
                    <a:gridCol w="1335024">
                      <a:extLst>
                        <a:ext uri="{9D8B030D-6E8A-4147-A177-3AD203B41FA5}">
                          <a16:colId xmlns:a16="http://schemas.microsoft.com/office/drawing/2014/main" val="20004"/>
                        </a:ext>
                      </a:extLst>
                    </a:gridCol>
                    <a:gridCol w="1335024">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6" name="QO_5_AS.50_6#d30b4cad0?colgroup=14,3,3,3,3,3&amp;vbadefaultcenterpage=1&amp;parentnodeid=5af3b2d71&amp;vbahtmlprocessed=1"/>
              <p:cNvGraphicFramePr>
                <a:graphicFrameLocks noGrp="1"/>
              </p:cNvGraphicFramePr>
              <p:nvPr/>
            </p:nvGraphicFramePr>
            <p:xfrm>
              <a:off x="502920" y="1810938"/>
              <a:ext cx="11137392" cy="870332"/>
            </p:xfrm>
            <a:graphic>
              <a:graphicData uri="http://schemas.openxmlformats.org/drawingml/2006/table">
                <a:tbl>
                  <a:tblPr/>
                  <a:tblGrid>
                    <a:gridCol w="4462272"/>
                    <a:gridCol w="1335024"/>
                    <a:gridCol w="1335024"/>
                    <a:gridCol w="1335024"/>
                    <a:gridCol w="1335024"/>
                    <a:gridCol w="133502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4" name="QO_5_AS.50_7#d30b4cad0?vbadefaultcenterpage=1&amp;parentnodeid=5af3b2d71&amp;vbahtmlprocessed=1&amp;bbb=1&amp;hasbroken=1"/>
              <p:cNvSpPr/>
              <p:nvPr/>
            </p:nvSpPr>
            <p:spPr>
              <a:xfrm>
                <a:off x="502920" y="2814238"/>
                <a:ext cx="11183112" cy="2131949"/>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=0.2+0.1=0.3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4" name="QO_5_AS.50_7#d30b4cad0?vbadefaultcenterpage=1&amp;parentnodeid=5af3b2d71&amp;vbahtmlprocessed=1&amp;bbb=1&amp;hasbroken=1"/>
              <p:cNvSpPr>
                <a:spLocks noRot="1" noChangeAspect="1" noMove="1" noResize="1" noEditPoints="1" noAdjustHandles="1" noChangeArrowheads="1" noChangeShapeType="1" noTextEdit="1"/>
              </p:cNvSpPr>
              <p:nvPr/>
            </p:nvSpPr>
            <p:spPr>
              <a:xfrm>
                <a:off x="502920" y="2814238"/>
                <a:ext cx="11183112" cy="2131949"/>
              </a:xfrm>
              <a:prstGeom prst="rect">
                <a:avLst/>
              </a:prstGeom>
              <a:blipFill rotWithShape="1">
                <a:blip r:embed="rId5"/>
                <a:stretch>
                  <a:fillRect t="-26" r="1" b="-2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QO_5_AS.50_8#d30b4cad0?colgroup=6,6,6,6,6&amp;vbadefaultcenterpage=1&amp;parentnodeid=5af3b2d71&amp;vbahtmlprocessed=1"/>
              <p:cNvGraphicFramePr>
                <a:graphicFrameLocks noGrp="1"/>
              </p:cNvGraphicFramePr>
              <p:nvPr/>
            </p:nvGraphicFramePr>
            <p:xfrm>
              <a:off x="502920" y="5074838"/>
              <a:ext cx="11146536" cy="950976"/>
            </p:xfrm>
            <a:graphic>
              <a:graphicData uri="http://schemas.openxmlformats.org/drawingml/2006/table">
                <a:tbl>
                  <a:tblPr/>
                  <a:tblGrid>
                    <a:gridCol w="2258568">
                      <a:extLst>
                        <a:ext uri="{9D8B030D-6E8A-4147-A177-3AD203B41FA5}">
                          <a16:colId xmlns:a16="http://schemas.microsoft.com/office/drawing/2014/main" val="20000"/>
                        </a:ext>
                      </a:extLst>
                    </a:gridCol>
                    <a:gridCol w="2221992">
                      <a:extLst>
                        <a:ext uri="{9D8B030D-6E8A-4147-A177-3AD203B41FA5}">
                          <a16:colId xmlns:a16="http://schemas.microsoft.com/office/drawing/2014/main" val="20001"/>
                        </a:ext>
                      </a:extLst>
                    </a:gridCol>
                    <a:gridCol w="2221992">
                      <a:extLst>
                        <a:ext uri="{9D8B030D-6E8A-4147-A177-3AD203B41FA5}">
                          <a16:colId xmlns:a16="http://schemas.microsoft.com/office/drawing/2014/main" val="20002"/>
                        </a:ext>
                      </a:extLst>
                    </a:gridCol>
                    <a:gridCol w="2221992">
                      <a:extLst>
                        <a:ext uri="{9D8B030D-6E8A-4147-A177-3AD203B41FA5}">
                          <a16:colId xmlns:a16="http://schemas.microsoft.com/office/drawing/2014/main" val="20003"/>
                        </a:ext>
                      </a:extLst>
                    </a:gridCol>
                    <a:gridCol w="2221992">
                      <a:extLst>
                        <a:ext uri="{9D8B030D-6E8A-4147-A177-3AD203B41FA5}">
                          <a16:colId xmlns:a16="http://schemas.microsoft.com/office/drawing/2014/main" val="20004"/>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51" name="QO_5_AS.50_8#d30b4cad0?colgroup=6,6,6,6,6&amp;vbadefaultcenterpage=1&amp;parentnodeid=5af3b2d71&amp;vbahtmlprocessed=1"/>
              <p:cNvGraphicFramePr>
                <a:graphicFrameLocks noGrp="1"/>
              </p:cNvGraphicFramePr>
              <p:nvPr/>
            </p:nvGraphicFramePr>
            <p:xfrm>
              <a:off x="502920" y="5074838"/>
              <a:ext cx="11146536" cy="870332"/>
            </p:xfrm>
            <a:graphic>
              <a:graphicData uri="http://schemas.openxmlformats.org/drawingml/2006/table">
                <a:tbl>
                  <a:tblPr/>
                  <a:tblGrid>
                    <a:gridCol w="2258568"/>
                    <a:gridCol w="2221992"/>
                    <a:gridCol w="2221992"/>
                    <a:gridCol w="2221992"/>
                    <a:gridCol w="2221992"/>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59064808e?vbadefaultcenterpage=1&amp;parentnodeid=5af3b2d71&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4851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59064808e?vbadefaultcenterpage=1&amp;parentnodeid=5af3b2d71&amp;vbahtmlprocessed=1&amp;bbb=1&amp;hasbroken=1"/>
          <p:cNvSpPr/>
          <p:nvPr/>
        </p:nvSpPr>
        <p:spPr>
          <a:xfrm>
            <a:off x="502920" y="2474799"/>
            <a:ext cx="11183112" cy="268459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离散型随机变量分布列性质的应用</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利用“总概率之和为1”可以求相关参数的取值范围或值；</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利用“离散型随机变量在某范围内的概率等于它取这个范围内各个值的概率之和”求</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某些特定事件的概率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可以根据性质判断所得分布列结果是否正确</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7d9e680b5?vbadefaultcenterpage=1&amp;parentnodeid=a4694ccea&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离散型随机变量分布列的求法［师生共研］</a:t>
            </a:r>
            <a:endParaRPr lang="en-US" altLang="zh-CN" sz="2800" dirty="0"/>
          </a:p>
        </p:txBody>
      </p:sp>
      <mc:AlternateContent xmlns:mc="http://schemas.openxmlformats.org/markup-compatibility/2006" xmlns:a14="http://schemas.microsoft.com/office/drawing/2010/main">
        <mc:Choice Requires="a14">
          <p:sp>
            <p:nvSpPr>
              <p:cNvPr id="3" name="QO_5_BD.51_1#26e2f491b?vbadefaultcenterpage=1&amp;parentnodeid=7d9e680b5&amp;vbahtmlprocessed=1&amp;bbb=1&amp;hasbroken=1"/>
              <p:cNvSpPr/>
              <p:nvPr/>
            </p:nvSpPr>
            <p:spPr>
              <a:xfrm>
                <a:off x="502920" y="1388362"/>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已知袋中有5个球，编号为1，2，3，4，5，在袋中同时取出3个球，以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表示</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取出的三个球中的最小号码</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3" name="QO_5_BD.51_1#26e2f491b?vbadefaultcenterpage=1&amp;parentnodeid=7d9e680b5&amp;vbahtmlprocessed=1&amp;bbb=1&amp;hasbroken=1"/>
              <p:cNvSpPr>
                <a:spLocks noRot="1" noChangeAspect="1" noMove="1" noResize="1" noEditPoints="1" noAdjustHandles="1" noChangeArrowheads="1" noChangeShapeType="1" noTextEdit="1"/>
              </p:cNvSpPr>
              <p:nvPr/>
            </p:nvSpPr>
            <p:spPr>
              <a:xfrm>
                <a:off x="502920" y="1388362"/>
                <a:ext cx="11183112" cy="1034669"/>
              </a:xfrm>
              <a:prstGeom prst="rect">
                <a:avLst/>
              </a:prstGeom>
              <a:blipFill rotWithShape="1">
                <a:blip r:embed="rId3"/>
                <a:stretch>
                  <a:fillRect t="-24" r="-198" b="-60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5_AS.52_1#26e2f491b?vbadefaultcenterpage=1&amp;parentnodeid=7d9e680b5&amp;vbahtmlprocessed=1"/>
              <p:cNvSpPr/>
              <p:nvPr/>
            </p:nvSpPr>
            <p:spPr>
              <a:xfrm>
                <a:off x="502920" y="2435448"/>
                <a:ext cx="11183112" cy="125545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随机变量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的所有可能取值为1，2，3,</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4" name="QO_5_AS.52_1#26e2f491b?vbadefaultcenterpage=1&amp;parentnodeid=7d9e680b5&amp;vbahtmlprocessed=1"/>
              <p:cNvSpPr>
                <a:spLocks noRot="1" noChangeAspect="1" noMove="1" noResize="1" noEditPoints="1" noAdjustHandles="1" noChangeArrowheads="1" noChangeShapeType="1" noTextEdit="1"/>
              </p:cNvSpPr>
              <p:nvPr/>
            </p:nvSpPr>
            <p:spPr>
              <a:xfrm>
                <a:off x="502920" y="2435448"/>
                <a:ext cx="11183112" cy="1255459"/>
              </a:xfrm>
              <a:prstGeom prst="rect">
                <a:avLst/>
              </a:prstGeom>
              <a:blipFill rotWithShape="1">
                <a:blip r:embed="rId4"/>
                <a:stretch>
                  <a:fillRect t="-18" r="1" b="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8" name="QO_5_AS.52_2#26e2f491b?colgroup=6,6,10,10&amp;vbadefaultcenterpage=1&amp;parentnodeid=7d9e680b5&amp;vbahtmlprocessed=1"/>
              <p:cNvGraphicFramePr>
                <a:graphicFrameLocks noGrp="1"/>
              </p:cNvGraphicFramePr>
              <p:nvPr/>
            </p:nvGraphicFramePr>
            <p:xfrm>
              <a:off x="502920" y="3819748"/>
              <a:ext cx="11155680" cy="1150938"/>
            </p:xfrm>
            <a:graphic>
              <a:graphicData uri="http://schemas.openxmlformats.org/drawingml/2006/table">
                <a:tbl>
                  <a:tblPr/>
                  <a:tblGrid>
                    <a:gridCol w="2231136">
                      <a:extLst>
                        <a:ext uri="{9D8B030D-6E8A-4147-A177-3AD203B41FA5}">
                          <a16:colId xmlns:a16="http://schemas.microsoft.com/office/drawing/2014/main" val="20000"/>
                        </a:ext>
                      </a:extLst>
                    </a:gridCol>
                    <a:gridCol w="2231136">
                      <a:extLst>
                        <a:ext uri="{9D8B030D-6E8A-4147-A177-3AD203B41FA5}">
                          <a16:colId xmlns:a16="http://schemas.microsoft.com/office/drawing/2014/main" val="20001"/>
                        </a:ext>
                      </a:extLst>
                    </a:gridCol>
                    <a:gridCol w="3346704">
                      <a:extLst>
                        <a:ext uri="{9D8B030D-6E8A-4147-A177-3AD203B41FA5}">
                          <a16:colId xmlns:a16="http://schemas.microsoft.com/office/drawing/2014/main" val="20002"/>
                        </a:ext>
                      </a:extLst>
                    </a:gridCol>
                    <a:gridCol w="3346704">
                      <a:extLst>
                        <a:ext uri="{9D8B030D-6E8A-4147-A177-3AD203B41FA5}">
                          <a16:colId xmlns:a16="http://schemas.microsoft.com/office/drawing/2014/main" val="20003"/>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524">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8" name="QO_5_AS.52_2#26e2f491b?colgroup=6,6,10,10&amp;vbadefaultcenterpage=1&amp;parentnodeid=7d9e680b5&amp;vbahtmlprocessed=1"/>
              <p:cNvGraphicFramePr>
                <a:graphicFrameLocks noGrp="1"/>
              </p:cNvGraphicFramePr>
              <p:nvPr/>
            </p:nvGraphicFramePr>
            <p:xfrm>
              <a:off x="502920" y="3819748"/>
              <a:ext cx="11155680" cy="1071690"/>
            </p:xfrm>
            <a:graphic>
              <a:graphicData uri="http://schemas.openxmlformats.org/drawingml/2006/table">
                <a:tbl>
                  <a:tblPr/>
                  <a:tblGrid>
                    <a:gridCol w="2231136"/>
                    <a:gridCol w="2231136"/>
                    <a:gridCol w="3346704"/>
                    <a:gridCol w="334670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left)">
                                      <p:cBhvr>
                                        <p:cTn id="13" dur="500"/>
                                        <p:tgtEl>
                                          <p:spTgt spid="4">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BD.53_1#e4e9c767b?vbadefaultcenterpage=1&amp;parentnodeid=7d9e680b5&amp;vbahtmlprocessed=1&amp;bbb=1&amp;hasbroken=1"/>
              <p:cNvSpPr/>
              <p:nvPr/>
            </p:nvSpPr>
            <p:spPr>
              <a:xfrm>
                <a:off x="502920" y="1463529"/>
                <a:ext cx="11183112" cy="1277747"/>
              </a:xfrm>
              <a:prstGeom prst="rect">
                <a:avLst/>
              </a:prstGeom>
              <a:noFill/>
            </p:spPr>
            <p:txBody>
              <a:bodyPr wrap="non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已知袋内有5个白球和6个红球，从中摸出2个球，记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&amp;0,</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两球全红</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&amp;1,</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两球非全红</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p>
              <a:p>
                <a:pPr latinLnBrk="1">
                  <a:lnSpc>
                    <a:spcPct val="11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2" name="QO_5_BD.53_1#e4e9c767b?vbadefaultcenterpage=1&amp;parentnodeid=7d9e680b5&amp;vbahtmlprocessed=1&amp;bbb=1&amp;hasbroken=1"/>
              <p:cNvSpPr>
                <a:spLocks noRot="1" noChangeAspect="1" noMove="1" noResize="1" noEditPoints="1" noAdjustHandles="1" noChangeArrowheads="1" noChangeShapeType="1" noTextEdit="1"/>
              </p:cNvSpPr>
              <p:nvPr/>
            </p:nvSpPr>
            <p:spPr>
              <a:xfrm>
                <a:off x="502920" y="1463529"/>
                <a:ext cx="11183112" cy="1277747"/>
              </a:xfrm>
              <a:prstGeom prst="rect">
                <a:avLst/>
              </a:prstGeom>
              <a:blipFill rotWithShape="1">
                <a:blip r:embed="rId3"/>
                <a:stretch>
                  <a:fillRect t="-38" r="-169" b="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5_AS.54_1#e4e9c767b?vbadefaultcenterpage=1&amp;parentnodeid=7d9e680b5&amp;vbahtmlprocessed=1"/>
              <p:cNvSpPr/>
              <p:nvPr/>
            </p:nvSpPr>
            <p:spPr>
              <a:xfrm>
                <a:off x="502920" y="2746737"/>
                <a:ext cx="11183112" cy="173774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的所有可能取值为0，1，</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3" name="QO_5_AS.54_1#e4e9c767b?vbadefaultcenterpage=1&amp;parentnodeid=7d9e680b5&amp;vbahtmlprocessed=1"/>
              <p:cNvSpPr>
                <a:spLocks noRot="1" noChangeAspect="1" noMove="1" noResize="1" noEditPoints="1" noAdjustHandles="1" noChangeArrowheads="1" noChangeShapeType="1" noTextEdit="1"/>
              </p:cNvSpPr>
              <p:nvPr/>
            </p:nvSpPr>
            <p:spPr>
              <a:xfrm>
                <a:off x="502920" y="2746737"/>
                <a:ext cx="11183112" cy="1737741"/>
              </a:xfrm>
              <a:prstGeom prst="rect">
                <a:avLst/>
              </a:prstGeom>
              <a:blipFill rotWithShape="1">
                <a:blip r:embed="rId4"/>
                <a:stretch>
                  <a:fillRect t="-21" r="1" b="-2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 name="QO_5_AS.54_2#e4e9c767b?colgroup=4,15,15&amp;vbadefaultcenterpage=1&amp;parentnodeid=7d9e680b5&amp;vbahtmlprocessed=1"/>
              <p:cNvGraphicFramePr>
                <a:graphicFrameLocks noGrp="1"/>
              </p:cNvGraphicFramePr>
              <p:nvPr/>
            </p:nvGraphicFramePr>
            <p:xfrm>
              <a:off x="502920" y="4613637"/>
              <a:ext cx="11146536" cy="1147953"/>
            </p:xfrm>
            <a:graphic>
              <a:graphicData uri="http://schemas.openxmlformats.org/drawingml/2006/table">
                <a:tbl>
                  <a:tblPr/>
                  <a:tblGrid>
                    <a:gridCol w="1545336">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3667">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9" name="QO_5_AS.54_2#e4e9c767b?colgroup=4,15,15&amp;vbadefaultcenterpage=1&amp;parentnodeid=7d9e680b5&amp;vbahtmlprocessed=1"/>
              <p:cNvGraphicFramePr>
                <a:graphicFrameLocks noGrp="1"/>
              </p:cNvGraphicFramePr>
              <p:nvPr/>
            </p:nvGraphicFramePr>
            <p:xfrm>
              <a:off x="502920" y="4613637"/>
              <a:ext cx="11146536" cy="1068833"/>
            </p:xfrm>
            <a:graphic>
              <a:graphicData uri="http://schemas.openxmlformats.org/drawingml/2006/table">
                <a:tbl>
                  <a:tblPr/>
                  <a:tblGrid>
                    <a:gridCol w="1545336"/>
                    <a:gridCol w="4800600"/>
                    <a:gridCol w="4800600"/>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754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dbf6c72dc?vbadefaultcenterpage=1&amp;parentnodeid=7d9e680b5&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89025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dbf6c72dc?vbadefaultcenterpage=1&amp;parentnodeid=7d9e680b5&amp;vbahtmlprocessed=1"/>
          <p:cNvSpPr/>
          <p:nvPr/>
        </p:nvSpPr>
        <p:spPr>
          <a:xfrm>
            <a:off x="502920" y="2416538"/>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离散型随机变量分布列的四个解题步骤</a:t>
            </a:r>
            <a:endParaRPr lang="en-US" altLang="zh-CN" sz="2400" dirty="0"/>
          </a:p>
        </p:txBody>
      </p:sp>
      <p:graphicFrame>
        <p:nvGraphicFramePr>
          <p:cNvPr id="30" name="P_5_BD#dbf6c72dc?colgroup=7,28&amp;vbadefaultcenterpage=1&amp;parentnodeid=7d9e680b5&amp;vbahtmlprocessed=1&amp;bbb=1&amp;hasbroken=1"/>
          <p:cNvGraphicFramePr>
            <a:graphicFrameLocks noGrp="1"/>
          </p:cNvGraphicFramePr>
          <p:nvPr/>
        </p:nvGraphicFramePr>
        <p:xfrm>
          <a:off x="502920" y="3038838"/>
          <a:ext cx="11155680" cy="2377440"/>
        </p:xfrm>
        <a:graphic>
          <a:graphicData uri="http://schemas.openxmlformats.org/drawingml/2006/table">
            <a:tbl>
              <a:tblPr/>
              <a:tblGrid>
                <a:gridCol w="2331720">
                  <a:extLst>
                    <a:ext uri="{9D8B030D-6E8A-4147-A177-3AD203B41FA5}">
                      <a16:colId xmlns:a16="http://schemas.microsoft.com/office/drawing/2014/main" val="20000"/>
                    </a:ext>
                  </a:extLst>
                </a:gridCol>
                <a:gridCol w="8823960">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明取值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明确随机变量的所有可能取值有哪些及每一个取值所表示的意义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求概率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要弄清楚随机变量的概率类型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，利用相关公式求出变量取每一个</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值所对应的概率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画表格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按规范要求形式写出分布列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作检验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利用分布列的性质检验分布列是否正确</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876508667.fixed?vbadefaultcenterpage=1&amp;parentnodeid=c46a4bf44&amp;vbahtmlprocessed=1"/>
          <p:cNvSpPr/>
          <p:nvPr/>
        </p:nvSpPr>
        <p:spPr>
          <a:xfrm>
            <a:off x="558292" y="932688"/>
            <a:ext cx="11108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基础课59</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离散型随机变量及其分布列、数字特征</a:t>
            </a:r>
            <a:endParaRPr lang="en-US" altLang="zh-CN" sz="4000" dirty="0"/>
          </a:p>
        </p:txBody>
      </p:sp>
      <p:pic>
        <p:nvPicPr>
          <p:cNvPr id="3" name="C_0#876508667?linknodeid=763815c39&amp;catalogrefid=763815c39&amp;parentnodeid=c46a4bf44&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876508667?linknodeid=763815c39&amp;catalogrefid=763815c39&amp;parentnodeid=c46a4bf44&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876508667?linknodeid=a4694ccea&amp;catalogrefid=a4694ccea&amp;parentnodeid=c46a4bf44&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876508667?linknodeid=a4694ccea&amp;catalogrefid=a4694ccea&amp;parentnodeid=c46a4bf44&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2b76edc9f?vbadefaultcenterpage=1&amp;parentnodeid=7d9e680b5&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M_6_BD.55_1#61b1a06ae?vbadefaultcenterpage=1&amp;parentnodeid=2b76edc9f&amp;vbahtmlprocessed=1&amp;bbb=1&amp;hasbroken=1"/>
              <p:cNvSpPr/>
              <p:nvPr/>
            </p:nvSpPr>
            <p:spPr>
              <a:xfrm>
                <a:off x="502920" y="1419448"/>
                <a:ext cx="11183112" cy="2597531"/>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甲，乙两位同学组队去参加答题拿小豆的游戏，规则如下：甲同学先答两道题</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，至</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少答对一题后</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，乙同学才有机会答题，同样也是两次机会，每答对一道题得</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10粒小</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豆</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.已知甲每题答对的概率均为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𝑝</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，乙第一题答对的概率为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num>
                      <m:den>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3</m:t>
                        </m:r>
                      </m:den>
                    </m:f>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，第二题答对的概率为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m:t>
                        </m:r>
                      </m:num>
                      <m:den>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den>
                    </m:f>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且乙有机会答题的概率为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15</m:t>
                        </m:r>
                      </m:num>
                      <m:den>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16</m:t>
                        </m:r>
                      </m:den>
                    </m:f>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3" name="QM_6_BD.55_1#61b1a06ae?vbadefaultcenterpage=1&amp;parentnodeid=2b76edc9f&amp;vbahtmlprocessed=1&amp;bbb=1&amp;hasbroken=1"/>
              <p:cNvSpPr>
                <a:spLocks noRot="1" noChangeAspect="1" noMove="1" noResize="1" noEditPoints="1" noAdjustHandles="1" noChangeArrowheads="1" noChangeShapeType="1" noTextEdit="1"/>
              </p:cNvSpPr>
              <p:nvPr/>
            </p:nvSpPr>
            <p:spPr>
              <a:xfrm>
                <a:off x="502920" y="1419448"/>
                <a:ext cx="11183112" cy="2597531"/>
              </a:xfrm>
              <a:prstGeom prst="rect">
                <a:avLst/>
              </a:prstGeom>
              <a:blipFill rotWithShape="1">
                <a:blip r:embed="rId4"/>
                <a:stretch>
                  <a:fillRect t="-9" r="-1157" b="-29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7_BD.56_1#c01144038?vbadefaultcenterpage=1&amp;parentnodeid=61b1a06ae&amp;vbahtmlprocessed=1"/>
              <p:cNvSpPr/>
              <p:nvPr/>
            </p:nvSpPr>
            <p:spPr>
              <a:xfrm>
                <a:off x="502920" y="4022948"/>
                <a:ext cx="11183112" cy="490030"/>
              </a:xfrm>
              <a:prstGeom prst="rect">
                <a:avLst/>
              </a:prstGeom>
              <a:noFill/>
            </p:spPr>
            <p:txBody>
              <a:bodyPr wrap="square" lIns="0" tIns="0" rIns="0" bIns="0" rtlCol="0" anchor="t"/>
              <a:lstStyle/>
              <a:p>
                <a:pPr marL="0" algn="l"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a:t>
                </a:r>
                <a:endParaRPr lang="en-US" altLang="zh-CN" sz="2400" dirty="0"/>
              </a:p>
            </p:txBody>
          </p:sp>
        </mc:Choice>
        <mc:Fallback xmlns="">
          <p:sp>
            <p:nvSpPr>
              <p:cNvPr id="4" name="QO_7_BD.56_1#c01144038?vbadefaultcenterpage=1&amp;parentnodeid=61b1a06ae&amp;vbahtmlprocessed=1"/>
              <p:cNvSpPr>
                <a:spLocks noRot="1" noChangeAspect="1" noMove="1" noResize="1" noEditPoints="1" noAdjustHandles="1" noChangeArrowheads="1" noChangeShapeType="1" noTextEdit="1"/>
              </p:cNvSpPr>
              <p:nvPr/>
            </p:nvSpPr>
            <p:spPr>
              <a:xfrm>
                <a:off x="502920" y="4022948"/>
                <a:ext cx="11183112" cy="490030"/>
              </a:xfrm>
              <a:prstGeom prst="rect">
                <a:avLst/>
              </a:prstGeom>
              <a:blipFill rotWithShape="1">
                <a:blip r:embed="rId5"/>
                <a:stretch>
                  <a:fillRect t="-46" r="1" b="-1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O_7_AS.57_1#c01144038?vbadefaultcenterpage=1&amp;parentnodeid=61b1a06ae&amp;vbahtmlprocessed=1"/>
              <p:cNvSpPr/>
              <p:nvPr/>
            </p:nvSpPr>
            <p:spPr>
              <a:xfrm>
                <a:off x="502920" y="4518248"/>
                <a:ext cx="11183112" cy="127019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由已知得，当甲至少答对1题后，乙才有机会答题，</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所以乙有机会答题的概率</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O_7_AS.57_1#c01144038?vbadefaultcenterpage=1&amp;parentnodeid=61b1a06ae&amp;vbahtmlprocessed=1"/>
              <p:cNvSpPr>
                <a:spLocks noRot="1" noChangeAspect="1" noMove="1" noResize="1" noEditPoints="1" noAdjustHandles="1" noChangeArrowheads="1" noChangeShapeType="1" noTextEdit="1"/>
              </p:cNvSpPr>
              <p:nvPr/>
            </p:nvSpPr>
            <p:spPr>
              <a:xfrm>
                <a:off x="502920" y="4518248"/>
                <a:ext cx="11183112" cy="1270191"/>
              </a:xfrm>
              <a:prstGeom prst="rect">
                <a:avLst/>
              </a:prstGeom>
              <a:blipFill rotWithShape="1">
                <a:blip r:embed="rId6"/>
                <a:stretch>
                  <a:fillRect t="-18" r="1" b="-556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58_1#123576bda?vbadefaultcenterpage=1&amp;parentnodeid=61b1a06ae&amp;vbahtmlprocessed=1"/>
              <p:cNvSpPr/>
              <p:nvPr/>
            </p:nvSpPr>
            <p:spPr>
              <a:xfrm>
                <a:off x="502920" y="756000"/>
                <a:ext cx="11183112" cy="435166"/>
              </a:xfrm>
              <a:prstGeom prst="rect">
                <a:avLst/>
              </a:prstGeom>
              <a:noFill/>
            </p:spPr>
            <p:txBody>
              <a:bodyPr wrap="square" lIns="0" tIns="0" rIns="0" bIns="0" rtlCol="0" anchor="t"/>
              <a:lstStyle/>
              <a:p>
                <a:pPr marL="0" algn="l" latinLnBrk="1">
                  <a:lnSpc>
                    <a:spcPct val="13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求甲、乙共同拿到小豆的数量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2" name="QO_7_BD.58_1#123576bda?vbadefaultcenterpage=1&amp;parentnodeid=61b1a06ae&amp;vbahtmlprocessed=1"/>
              <p:cNvSpPr>
                <a:spLocks noRot="1" noChangeAspect="1" noMove="1" noResize="1" noEditPoints="1" noAdjustHandles="1" noChangeArrowheads="1" noChangeShapeType="1" noTextEdit="1"/>
              </p:cNvSpPr>
              <p:nvPr/>
            </p:nvSpPr>
            <p:spPr>
              <a:xfrm>
                <a:off x="502920" y="756000"/>
                <a:ext cx="11183112" cy="435166"/>
              </a:xfrm>
              <a:prstGeom prst="rect">
                <a:avLst/>
              </a:prstGeom>
              <a:blipFill rotWithShape="1">
                <a:blip r:embed="rId3"/>
                <a:stretch>
                  <a:fillRect t="-80" r="1" b="-90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59_1#123576bda?vbadefaultcenterpage=1&amp;parentnodeid=61b1a06ae&amp;vbahtmlprocessed=1"/>
              <p:cNvSpPr/>
              <p:nvPr/>
            </p:nvSpPr>
            <p:spPr>
              <a:xfrm>
                <a:off x="502920" y="1201008"/>
                <a:ext cx="11183112" cy="4060635"/>
              </a:xfrm>
              <a:prstGeom prst="rect">
                <a:avLst/>
              </a:prstGeom>
              <a:noFill/>
            </p:spPr>
            <p:txBody>
              <a:bodyPr wrap="squar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的所有可能取值为0，10，20，30，40，</a:t>
                </a:r>
                <a:endParaRPr lang="en-US" altLang="zh-CN" sz="2400" dirty="0"/>
              </a:p>
              <a:p>
                <a:pPr algn="l"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3" name="QO_7_AS.59_1#123576bda?vbadefaultcenterpage=1&amp;parentnodeid=61b1a06ae&amp;vbahtmlprocessed=1"/>
              <p:cNvSpPr>
                <a:spLocks noRot="1" noChangeAspect="1" noMove="1" noResize="1" noEditPoints="1" noAdjustHandles="1" noChangeArrowheads="1" noChangeShapeType="1" noTextEdit="1"/>
              </p:cNvSpPr>
              <p:nvPr/>
            </p:nvSpPr>
            <p:spPr>
              <a:xfrm>
                <a:off x="502920" y="1201008"/>
                <a:ext cx="11183112" cy="4060635"/>
              </a:xfrm>
              <a:prstGeom prst="rect">
                <a:avLst/>
              </a:prstGeom>
              <a:blipFill rotWithShape="1">
                <a:blip r:embed="rId4"/>
                <a:stretch>
                  <a:fillRect t="-5" r="1" b="-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2" name="QO_7_AS.59_2#123576bda?colgroup=1,5,5,5,8,5&amp;vbadefaultcenterpage=1&amp;parentnodeid=61b1a06ae&amp;vbahtmlprocessed=1"/>
              <p:cNvGraphicFramePr>
                <a:graphicFrameLocks noGrp="1"/>
              </p:cNvGraphicFramePr>
              <p:nvPr/>
            </p:nvGraphicFramePr>
            <p:xfrm>
              <a:off x="502920" y="5392008"/>
              <a:ext cx="11155680" cy="1150938"/>
            </p:xfrm>
            <a:graphic>
              <a:graphicData uri="http://schemas.openxmlformats.org/drawingml/2006/table">
                <a:tbl>
                  <a:tblPr/>
                  <a:tblGrid>
                    <a:gridCol w="640080">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1965960">
                      <a:extLst>
                        <a:ext uri="{9D8B030D-6E8A-4147-A177-3AD203B41FA5}">
                          <a16:colId xmlns:a16="http://schemas.microsoft.com/office/drawing/2014/main" val="20002"/>
                        </a:ext>
                      </a:extLst>
                    </a:gridCol>
                    <a:gridCol w="1965960">
                      <a:extLst>
                        <a:ext uri="{9D8B030D-6E8A-4147-A177-3AD203B41FA5}">
                          <a16:colId xmlns:a16="http://schemas.microsoft.com/office/drawing/2014/main" val="20003"/>
                        </a:ext>
                      </a:extLst>
                    </a:gridCol>
                    <a:gridCol w="2651760">
                      <a:extLst>
                        <a:ext uri="{9D8B030D-6E8A-4147-A177-3AD203B41FA5}">
                          <a16:colId xmlns:a16="http://schemas.microsoft.com/office/drawing/2014/main" val="20004"/>
                        </a:ext>
                      </a:extLst>
                    </a:gridCol>
                    <a:gridCol w="1965960">
                      <a:extLst>
                        <a:ext uri="{9D8B030D-6E8A-4147-A177-3AD203B41FA5}">
                          <a16:colId xmlns:a16="http://schemas.microsoft.com/office/drawing/2014/main" val="20005"/>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524">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2" name="QO_7_AS.59_2#123576bda?colgroup=1,5,5,5,8,5&amp;vbadefaultcenterpage=1&amp;parentnodeid=61b1a06ae&amp;vbahtmlprocessed=1"/>
              <p:cNvGraphicFramePr>
                <a:graphicFrameLocks noGrp="1"/>
              </p:cNvGraphicFramePr>
              <p:nvPr/>
            </p:nvGraphicFramePr>
            <p:xfrm>
              <a:off x="502920" y="5392008"/>
              <a:ext cx="11155680" cy="1071690"/>
            </p:xfrm>
            <a:graphic>
              <a:graphicData uri="http://schemas.openxmlformats.org/drawingml/2006/table">
                <a:tbl>
                  <a:tblPr/>
                  <a:tblGrid>
                    <a:gridCol w="640080"/>
                    <a:gridCol w="1965960"/>
                    <a:gridCol w="1965960"/>
                    <a:gridCol w="1965960"/>
                    <a:gridCol w="2651760"/>
                    <a:gridCol w="1965960"/>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blipFill>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ef4a89d35?vbadefaultcenterpage=1&amp;parentnodeid=a4694ccea&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离散型随机变量分布列的数字特征［多维探究］</a:t>
            </a:r>
            <a:endParaRPr lang="en-US" altLang="zh-CN" sz="2800" dirty="0"/>
          </a:p>
        </p:txBody>
      </p:sp>
      <p:pic>
        <p:nvPicPr>
          <p:cNvPr id="3" name="C_5_BD#fec157383?vbadefaultcenterpage=1&amp;parentnodeid=ef4a89d35&amp;inlineimagemarkindex=1&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fec157383?vbadefaultcenterpage=1&amp;parentnodeid=ef4a89d35&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均值</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、方差的计算</a:t>
            </a:r>
            <a:endParaRPr lang="en-US" altLang="zh-CN" sz="100" dirty="0"/>
          </a:p>
        </p:txBody>
      </p:sp>
      <mc:AlternateContent xmlns:mc="http://schemas.openxmlformats.org/markup-compatibility/2006" xmlns:a14="http://schemas.microsoft.com/office/drawing/2010/main">
        <mc:Choice Requires="a14">
          <p:sp>
            <p:nvSpPr>
              <p:cNvPr id="5" name="QO_6_BD.60_1#486adb4c7?vbadefaultcenterpage=1&amp;parentnodeid=fec157383&amp;vbahtmlprocessed=1&amp;bbb=1&amp;hasbroken=1"/>
              <p:cNvSpPr/>
              <p:nvPr/>
            </p:nvSpPr>
            <p:spPr>
              <a:xfrm>
                <a:off x="502920" y="1983391"/>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全国甲卷节选）</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一项试验旨在研究臭氧效应.试验方案如下：选40只小</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白鼠，随机地将其中20只分配到试验组，另外20只分配到对照组，试验组的小白鼠</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饲养在高浓度臭氧环境，对照组的小白鼠饲养在正常环境，一段时间后统计每只小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白鼠体重的增加量（单位</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表示指定的2只小白鼠中分配到对照组的只数，</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的分布列和数学期望.</a:t>
                </a:r>
                <a:endParaRPr lang="en-US" altLang="zh-CN" sz="2400" dirty="0"/>
              </a:p>
            </p:txBody>
          </p:sp>
        </mc:Choice>
        <mc:Fallback xmlns="">
          <p:sp>
            <p:nvSpPr>
              <p:cNvPr id="5" name="QO_6_BD.60_1#486adb4c7?vbadefaultcenterpage=1&amp;parentnodeid=fec157383&amp;vbahtmlprocessed=1&amp;bbb=1&amp;hasbroken=1"/>
              <p:cNvSpPr>
                <a:spLocks noRot="1" noChangeAspect="1" noMove="1" noResize="1" noEditPoints="1" noAdjustHandles="1" noChangeArrowheads="1" noChangeShapeType="1" noTextEdit="1"/>
              </p:cNvSpPr>
              <p:nvPr/>
            </p:nvSpPr>
            <p:spPr>
              <a:xfrm>
                <a:off x="502920" y="1983391"/>
                <a:ext cx="11183112" cy="2684590"/>
              </a:xfrm>
              <a:prstGeom prst="rect">
                <a:avLst/>
              </a:prstGeom>
              <a:blipFill rotWithShape="1">
                <a:blip r:embed="rId4"/>
                <a:stretch>
                  <a:fillRect t="-11" r="-1839" b="-2173"/>
                </a:stretch>
              </a:blipFill>
            </p:spPr>
            <p:txBody>
              <a:bodyPr/>
              <a:lstStyle/>
              <a:p>
                <a:r>
                  <a:rPr lang="zh-CN" altLang="en-US">
                    <a:noFill/>
                  </a:rPr>
                  <a:t> </a:t>
                </a:r>
              </a:p>
            </p:txBody>
          </p:sp>
        </mc:Fallback>
      </mc:AlternateContent>
    </p:spTree>
  </p:cSld>
  <p:clrMapOvr>
    <a:masterClrMapping/>
  </p:clrMapOvr>
  <p:transition>
    <p:spli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61_1#486adb4c7?vbadefaultcenterpage=1&amp;parentnodeid=fec157383&amp;vbahtmlprocessed=1"/>
              <p:cNvSpPr/>
              <p:nvPr/>
            </p:nvSpPr>
            <p:spPr>
              <a:xfrm>
                <a:off x="502920" y="1678700"/>
                <a:ext cx="11183112" cy="1739392"/>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的所有可能取值为0,1,2，</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bSup>
                      </m:num>
                      <m:den>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2" name="QO_6_AS.61_1#486adb4c7?vbadefaultcenterpage=1&amp;parentnodeid=fec157383&amp;vbahtmlprocessed=1"/>
              <p:cNvSpPr>
                <a:spLocks noRot="1" noChangeAspect="1" noMove="1" noResize="1" noEditPoints="1" noAdjustHandles="1" noChangeArrowheads="1" noChangeShapeType="1" noTextEdit="1"/>
              </p:cNvSpPr>
              <p:nvPr/>
            </p:nvSpPr>
            <p:spPr>
              <a:xfrm>
                <a:off x="502920" y="1678700"/>
                <a:ext cx="11183112" cy="1739392"/>
              </a:xfrm>
              <a:prstGeom prst="rect">
                <a:avLst/>
              </a:prstGeom>
              <a:blipFill rotWithShape="1">
                <a:blip r:embed="rId3"/>
                <a:stretch>
                  <a:fillRect t="-23" r="1" b="-24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4" name="QO_6_AS.61_2#486adb4c7?colgroup=3,10,10,10&amp;vbadefaultcenterpage=1&amp;parentnodeid=fec157383&amp;vbahtmlprocessed=1"/>
              <p:cNvGraphicFramePr>
                <a:graphicFrameLocks noGrp="1"/>
              </p:cNvGraphicFramePr>
              <p:nvPr/>
            </p:nvGraphicFramePr>
            <p:xfrm>
              <a:off x="502920" y="3546108"/>
              <a:ext cx="11146536" cy="1151192"/>
            </p:xfrm>
            <a:graphic>
              <a:graphicData uri="http://schemas.openxmlformats.org/drawingml/2006/table">
                <a:tbl>
                  <a:tblPr/>
                  <a:tblGrid>
                    <a:gridCol w="1106424">
                      <a:extLst>
                        <a:ext uri="{9D8B030D-6E8A-4147-A177-3AD203B41FA5}">
                          <a16:colId xmlns:a16="http://schemas.microsoft.com/office/drawing/2014/main" val="20000"/>
                        </a:ext>
                      </a:extLst>
                    </a:gridCol>
                    <a:gridCol w="3346704">
                      <a:extLst>
                        <a:ext uri="{9D8B030D-6E8A-4147-A177-3AD203B41FA5}">
                          <a16:colId xmlns:a16="http://schemas.microsoft.com/office/drawing/2014/main" val="20001"/>
                        </a:ext>
                      </a:extLst>
                    </a:gridCol>
                    <a:gridCol w="3346704">
                      <a:extLst>
                        <a:ext uri="{9D8B030D-6E8A-4147-A177-3AD203B41FA5}">
                          <a16:colId xmlns:a16="http://schemas.microsoft.com/office/drawing/2014/main" val="20002"/>
                        </a:ext>
                      </a:extLst>
                    </a:gridCol>
                    <a:gridCol w="3346704">
                      <a:extLst>
                        <a:ext uri="{9D8B030D-6E8A-4147-A177-3AD203B41FA5}">
                          <a16:colId xmlns:a16="http://schemas.microsoft.com/office/drawing/2014/main" val="20003"/>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715">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4" name="QO_6_AS.61_2#486adb4c7?colgroup=3,10,10,10&amp;vbadefaultcenterpage=1&amp;parentnodeid=fec157383&amp;vbahtmlprocessed=1"/>
              <p:cNvGraphicFramePr>
                <a:graphicFrameLocks noGrp="1"/>
              </p:cNvGraphicFramePr>
              <p:nvPr/>
            </p:nvGraphicFramePr>
            <p:xfrm>
              <a:off x="502920" y="3546108"/>
              <a:ext cx="11146536" cy="1071881"/>
            </p:xfrm>
            <a:graphic>
              <a:graphicData uri="http://schemas.openxmlformats.org/drawingml/2006/table">
                <a:tbl>
                  <a:tblPr/>
                  <a:tblGrid>
                    <a:gridCol w="1106424"/>
                    <a:gridCol w="3346704"/>
                    <a:gridCol w="3346704"/>
                    <a:gridCol w="334670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4" name="QO_6_AS.61_3#486adb4c7?vbadefaultcenterpage=1&amp;parentnodeid=fec157383&amp;vbahtmlprocessed=1"/>
              <p:cNvSpPr/>
              <p:nvPr/>
            </p:nvSpPr>
            <p:spPr>
              <a:xfrm>
                <a:off x="502920" y="4752608"/>
                <a:ext cx="11183112" cy="714693"/>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O_6_AS.61_3#486adb4c7?vbadefaultcenterpage=1&amp;parentnodeid=fec157383&amp;vbahtmlprocessed=1"/>
              <p:cNvSpPr>
                <a:spLocks noRot="1" noChangeAspect="1" noMove="1" noResize="1" noEditPoints="1" noAdjustHandles="1" noChangeArrowheads="1" noChangeShapeType="1" noTextEdit="1"/>
              </p:cNvSpPr>
              <p:nvPr/>
            </p:nvSpPr>
            <p:spPr>
              <a:xfrm>
                <a:off x="502920" y="4752608"/>
                <a:ext cx="11183112" cy="714693"/>
              </a:xfrm>
              <a:prstGeom prst="rect">
                <a:avLst/>
              </a:prstGeom>
              <a:blipFill rotWithShape="1">
                <a:blip r:embed="rId5"/>
                <a:stretch>
                  <a:fillRect t="-37" r="1" b="-969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62_1#564859db7?vbadefaultcenterpage=1&amp;parentnodeid=fec157383&amp;vbahtmlprocessed=1"/>
              <p:cNvSpPr/>
              <p:nvPr/>
            </p:nvSpPr>
            <p:spPr>
              <a:xfrm>
                <a:off x="502920" y="2744866"/>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若典例2中的条件不变，则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的方差为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62_1#564859db7?vbadefaultcenterpage=1&amp;parentnodeid=fec157383&amp;vbahtmlprocessed=1"/>
              <p:cNvSpPr>
                <a:spLocks noRot="1" noChangeAspect="1" noMove="1" noResize="1" noEditPoints="1" noAdjustHandles="1" noChangeArrowheads="1" noChangeShapeType="1" noTextEdit="1"/>
              </p:cNvSpPr>
              <p:nvPr/>
            </p:nvSpPr>
            <p:spPr>
              <a:xfrm>
                <a:off x="502920" y="2744866"/>
                <a:ext cx="11183112" cy="486029"/>
              </a:xfrm>
              <a:prstGeom prst="rect">
                <a:avLst/>
              </a:prstGeom>
              <a:blipFill rotWithShape="1">
                <a:blip r:embed="rId3"/>
                <a:stretch>
                  <a:fillRect t="-81" r="1" b="-12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63_1#564859db7.blank?vbadefaultcenterpage=1&amp;parentnodeid=fec157383&amp;vbapositionanswer=24&amp;vbahtmlprocessed=1&amp;rh=43.2"/>
              <p:cNvSpPr/>
              <p:nvPr/>
            </p:nvSpPr>
            <p:spPr>
              <a:xfrm>
                <a:off x="6842887" y="2641486"/>
                <a:ext cx="406400" cy="510794"/>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63_1#564859db7.blank?vbadefaultcenterpage=1&amp;parentnodeid=fec157383&amp;vbapositionanswer=24&amp;vbahtmlprocessed=1&amp;rh=43.2"/>
              <p:cNvSpPr>
                <a:spLocks noRot="1" noChangeAspect="1" noMove="1" noResize="1" noEditPoints="1" noAdjustHandles="1" noChangeArrowheads="1" noChangeShapeType="1" noTextEdit="1"/>
              </p:cNvSpPr>
              <p:nvPr/>
            </p:nvSpPr>
            <p:spPr>
              <a:xfrm>
                <a:off x="6842887" y="2641486"/>
                <a:ext cx="406400" cy="510794"/>
              </a:xfrm>
              <a:prstGeom prst="rect">
                <a:avLst/>
              </a:prstGeom>
              <a:blipFill rotWithShape="1">
                <a:blip r:embed="rId4"/>
                <a:stretch>
                  <a:fillRect l="-31" t="-102" r="31" b="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64_1#564859db7?vbadefaultcenterpage=1&amp;parentnodeid=fec157383&amp;vbahtmlprocessed=1&amp;bbb=1&amp;hasbroken=1"/>
              <p:cNvSpPr/>
              <p:nvPr/>
            </p:nvSpPr>
            <p:spPr>
              <a:xfrm>
                <a:off x="502920" y="3241180"/>
                <a:ext cx="11183112" cy="126333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由典例2知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由方差公式得，</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64_1#564859db7?vbadefaultcenterpage=1&amp;parentnodeid=fec157383&amp;vbahtmlprocessed=1&amp;bbb=1&amp;hasbroken=1"/>
              <p:cNvSpPr>
                <a:spLocks noRot="1" noChangeAspect="1" noMove="1" noResize="1" noEditPoints="1" noAdjustHandles="1" noChangeArrowheads="1" noChangeShapeType="1" noTextEdit="1"/>
              </p:cNvSpPr>
              <p:nvPr/>
            </p:nvSpPr>
            <p:spPr>
              <a:xfrm>
                <a:off x="502920" y="3241180"/>
                <a:ext cx="11183112" cy="1263333"/>
              </a:xfrm>
              <a:prstGeom prst="rect">
                <a:avLst/>
              </a:prstGeom>
              <a:blipFill rotWithShape="1">
                <a:blip r:embed="rId5"/>
                <a:stretch>
                  <a:fillRect t="-11" r="1" b="-549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99163bdf8?vbadefaultcenterpage=1&amp;parentnodeid=fec15738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6756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99163bdf8?vbadefaultcenterpage=1&amp;parentnodeid=fec157383&amp;vbahtmlprocessed=1"/>
              <p:cNvSpPr/>
              <p:nvPr/>
            </p:nvSpPr>
            <p:spPr>
              <a:xfrm>
                <a:off x="502920" y="2493849"/>
                <a:ext cx="11183112" cy="268459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的均值与方差的步骤</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的意义，写出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可能的全部取值；</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取每个值的概率；</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写出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由均值、方差的定义求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𝜉</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99163bdf8?vbadefaultcenterpage=1&amp;parentnodeid=fec157383&amp;vbahtmlprocessed=1"/>
              <p:cNvSpPr>
                <a:spLocks noRot="1" noChangeAspect="1" noMove="1" noResize="1" noEditPoints="1" noAdjustHandles="1" noChangeArrowheads="1" noChangeShapeType="1" noTextEdit="1"/>
              </p:cNvSpPr>
              <p:nvPr/>
            </p:nvSpPr>
            <p:spPr>
              <a:xfrm>
                <a:off x="502920" y="2493849"/>
                <a:ext cx="11183112" cy="2684590"/>
              </a:xfrm>
              <a:prstGeom prst="rect">
                <a:avLst/>
              </a:prstGeom>
              <a:blipFill rotWithShape="1">
                <a:blip r:embed="rId4"/>
                <a:stretch>
                  <a:fillRect t="-8" r="1" b="-2176"/>
                </a:stretch>
              </a:blipFill>
            </p:spPr>
            <p:txBody>
              <a:bodyPr/>
              <a:lstStyle/>
              <a:p>
                <a:r>
                  <a:rPr lang="zh-CN" altLang="en-US">
                    <a:noFill/>
                  </a:rPr>
                  <a:t> </a:t>
                </a:r>
              </a:p>
            </p:txBody>
          </p:sp>
        </mc:Fallback>
      </mc:AlternateContent>
    </p:spTree>
  </p:cSld>
  <p:clrMapOvr>
    <a:masterClrMapping/>
  </p:clrMapOvr>
  <p:transition>
    <p:split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9628abaa?vbadefaultcenterpage=1&amp;parentnodeid=ef4a89d35&amp;inlineimagemarkindex=2&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19628abaa?vbadefaultcenterpage=1&amp;parentnodeid=ef4a89d35&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决策问题</a:t>
            </a:r>
            <a:endParaRPr lang="en-US" altLang="zh-CN" sz="100" dirty="0"/>
          </a:p>
        </p:txBody>
      </p:sp>
      <mc:AlternateContent xmlns:mc="http://schemas.openxmlformats.org/markup-compatibility/2006" xmlns:a14="http://schemas.microsoft.com/office/drawing/2010/main">
        <mc:Choice Requires="a14">
          <p:sp>
            <p:nvSpPr>
              <p:cNvPr id="4" name="QO_6_BD.65_1#70696caa9?vbadefaultcenterpage=1&amp;parentnodeid=19628abaa&amp;vbahtmlprocessed=1&amp;bbb=1&amp;hasbroken=1"/>
              <p:cNvSpPr/>
              <p:nvPr/>
            </p:nvSpPr>
            <p:spPr>
              <a:xfrm>
                <a:off x="502920" y="1345851"/>
                <a:ext cx="11183112" cy="258927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据悉某计划的校考由试点高校自主命题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，校考过程中达到笔试优秀才能进入</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面试环节</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.已知甲</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、乙两所大学的笔试环节都设有三门考试科目且每门科目是否达到</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优秀相互独立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.若某考生报考甲大学，每门科目达到优秀的概率均为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，若该考生报考</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乙大学</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，每门科目达到优秀的概率依次为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O_6_BD.65_1#70696caa9?vbadefaultcenterpage=1&amp;parentnodeid=19628abaa&amp;vbahtmlprocessed=1&amp;bbb=1&amp;hasbroken=1"/>
              <p:cNvSpPr>
                <a:spLocks noRot="1" noChangeAspect="1" noMove="1" noResize="1" noEditPoints="1" noAdjustHandles="1" noChangeArrowheads="1" noChangeShapeType="1" noTextEdit="1"/>
              </p:cNvSpPr>
              <p:nvPr/>
            </p:nvSpPr>
            <p:spPr>
              <a:xfrm>
                <a:off x="502920" y="1345851"/>
                <a:ext cx="11183112" cy="2589276"/>
              </a:xfrm>
              <a:prstGeom prst="rect">
                <a:avLst/>
              </a:prstGeom>
              <a:blipFill rotWithShape="1">
                <a:blip r:embed="rId4"/>
                <a:stretch>
                  <a:fillRect t="-11" r="-658" b="-29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O_6_BD.65_2#70696caa9?segpoint=1&amp;vbadefaultcenterpage=1&amp;parentnodeid=19628abaa&amp;vbahtmlprocessed=1&amp;bbb=1&amp;hasbroken=1"/>
              <p:cNvSpPr/>
              <p:nvPr/>
            </p:nvSpPr>
            <p:spPr>
              <a:xfrm>
                <a:off x="502920" y="3944208"/>
                <a:ext cx="11183112" cy="1267778"/>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，分别求该考生报考甲</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、乙两所大学在笔试环节恰好有一门科目达到</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优秀的概率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O_6_BD.65_2#70696caa9?segpoint=1&amp;vbadefaultcenterpage=1&amp;parentnodeid=19628abaa&amp;vbahtmlprocessed=1&amp;bbb=1&amp;hasbroken=1"/>
              <p:cNvSpPr>
                <a:spLocks noRot="1" noChangeAspect="1" noMove="1" noResize="1" noEditPoints="1" noAdjustHandles="1" noChangeArrowheads="1" noChangeShapeType="1" noTextEdit="1"/>
              </p:cNvSpPr>
              <p:nvPr/>
            </p:nvSpPr>
            <p:spPr>
              <a:xfrm>
                <a:off x="502920" y="3944208"/>
                <a:ext cx="11183112" cy="1267778"/>
              </a:xfrm>
              <a:prstGeom prst="rect">
                <a:avLst/>
              </a:prstGeom>
              <a:blipFill rotWithShape="1">
                <a:blip r:embed="rId5"/>
                <a:stretch>
                  <a:fillRect t="-18" r="1" b="-5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O_6_BD.65_3#70696caa9?segpoint=1&amp;vbadefaultcenterpage=1&amp;parentnodeid=19628abaa&amp;vbahtmlprocessed=1&amp;bbb=1&amp;hasbroken=1"/>
              <p:cNvSpPr/>
              <p:nvPr/>
            </p:nvSpPr>
            <p:spPr>
              <a:xfrm>
                <a:off x="502920" y="5272628"/>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（2）该计划规定每名考生只能报考一所试点高校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，若以笔试过程中达到优秀科目个</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数的期望为依据作出决策</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，该考生更有希望进入甲大学的面试环节，求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a:t>
                </a:r>
                <a:endParaRPr lang="en-US" altLang="zh-CN" sz="2400" dirty="0"/>
              </a:p>
            </p:txBody>
          </p:sp>
        </mc:Choice>
        <mc:Fallback xmlns="">
          <p:sp>
            <p:nvSpPr>
              <p:cNvPr id="6" name="QO_6_BD.65_3#70696caa9?segpoint=1&amp;vbadefaultcenterpage=1&amp;parentnodeid=19628abaa&amp;vbahtmlprocessed=1&amp;bbb=1&amp;hasbroken=1"/>
              <p:cNvSpPr>
                <a:spLocks noRot="1" noChangeAspect="1" noMove="1" noResize="1" noEditPoints="1" noAdjustHandles="1" noChangeArrowheads="1" noChangeShapeType="1" noTextEdit="1"/>
              </p:cNvSpPr>
              <p:nvPr/>
            </p:nvSpPr>
            <p:spPr>
              <a:xfrm>
                <a:off x="502920" y="5272628"/>
                <a:ext cx="11183112" cy="1038670"/>
              </a:xfrm>
              <a:prstGeom prst="rect">
                <a:avLst/>
              </a:prstGeom>
              <a:blipFill rotWithShape="1">
                <a:blip r:embed="rId6"/>
                <a:stretch>
                  <a:fillRect t="-21" r="-987" b="-5621"/>
                </a:stretch>
              </a:blipFill>
            </p:spPr>
            <p:txBody>
              <a:bodyPr/>
              <a:lstStyle/>
              <a:p>
                <a:r>
                  <a:rPr lang="zh-CN" altLang="en-US">
                    <a:noFill/>
                  </a:rPr>
                  <a:t> </a:t>
                </a:r>
              </a:p>
            </p:txBody>
          </p:sp>
        </mc:Fallback>
      </mc:AlternateContent>
    </p:spTree>
  </p:cSld>
  <p:clrMapOvr>
    <a:masterClrMapping/>
  </p:clrMapOvr>
  <p:transition>
    <p:split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66_1#70696caa9?vbadefaultcenterpage=1&amp;parentnodeid=19628abaa&amp;vbahtmlprocessed=1&amp;bbb=1&amp;hasbroken=1"/>
              <p:cNvSpPr/>
              <p:nvPr/>
            </p:nvSpPr>
            <p:spPr>
              <a:xfrm>
                <a:off x="502920" y="2192510"/>
                <a:ext cx="11183112" cy="274828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（1）设“该考生报考甲大学恰好有一门笔试科目优秀”为事件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“该考生报考乙大学恰好有一门笔试科目优秀”为事件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6_AS.66_1#70696caa9?vbadefaultcenterpage=1&amp;parentnodeid=19628abaa&amp;vbahtmlprocessed=1&amp;bbb=1&amp;hasbroken=1"/>
              <p:cNvSpPr>
                <a:spLocks noRot="1" noChangeAspect="1" noMove="1" noResize="1" noEditPoints="1" noAdjustHandles="1" noChangeArrowheads="1" noChangeShapeType="1" noTextEdit="1"/>
              </p:cNvSpPr>
              <p:nvPr/>
            </p:nvSpPr>
            <p:spPr>
              <a:xfrm>
                <a:off x="502920" y="2192510"/>
                <a:ext cx="11183112" cy="2748280"/>
              </a:xfrm>
              <a:prstGeom prst="rect">
                <a:avLst/>
              </a:prstGeom>
              <a:blipFill rotWithShape="1">
                <a:blip r:embed="rId3"/>
                <a:stretch>
                  <a:fillRect t="-18" r="1" b="-22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66_2#70696caa9?vbadefaultcenterpage=1&amp;parentnodeid=19628abaa&amp;vbahtmlprocessed=1&amp;bbb=1&amp;hasbroken=1"/>
              <p:cNvSpPr/>
              <p:nvPr/>
            </p:nvSpPr>
            <p:spPr>
              <a:xfrm>
                <a:off x="502920" y="756000"/>
                <a:ext cx="11183112" cy="4451541"/>
              </a:xfrm>
              <a:prstGeom prst="rect">
                <a:avLst/>
              </a:prstGeom>
              <a:noFill/>
            </p:spPr>
            <p:txBody>
              <a:bodyPr wrap="none" lIns="0" tIns="0" rIns="0" bIns="0" rtlCol="0" anchor="t"/>
              <a:lstStyle/>
              <a:p>
                <a:pPr algn="l" latinLnBrk="1">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（2）该考生报考甲大学达到优秀科目的个数设为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该同学报考乙大学达到优秀科目的个数设为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，随机变量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a:t>
                </a:r>
              </a:p>
              <a:p>
                <a:pPr algn="l"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2，3</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故随机变量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2" name="QO_6_AS.66_2#70696caa9?vbadefaultcenterpage=1&amp;parentnodeid=19628abaa&amp;vbahtmlprocessed=1&amp;bbb=1&amp;hasbroken=1"/>
              <p:cNvSpPr>
                <a:spLocks noRot="1" noChangeAspect="1" noMove="1" noResize="1" noEditPoints="1" noAdjustHandles="1" noChangeArrowheads="1" noChangeShapeType="1" noTextEdit="1"/>
              </p:cNvSpPr>
              <p:nvPr/>
            </p:nvSpPr>
            <p:spPr>
              <a:xfrm>
                <a:off x="502920" y="756000"/>
                <a:ext cx="11183112" cy="4451541"/>
              </a:xfrm>
              <a:prstGeom prst="rect">
                <a:avLst/>
              </a:prstGeom>
              <a:blipFill rotWithShape="1">
                <a:blip r:embed="rId3"/>
                <a:stretch>
                  <a:fillRect t="-8" r="-794" b="-1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9" name="QO_6_AS.66_3#70696caa9?colgroup=2,6,9,9,6&amp;vbadefaultcenterpage=1&amp;parentnodeid=19628abaa&amp;vbahtmlprocessed=1"/>
              <p:cNvGraphicFramePr>
                <a:graphicFrameLocks noGrp="1"/>
              </p:cNvGraphicFramePr>
              <p:nvPr/>
            </p:nvGraphicFramePr>
            <p:xfrm>
              <a:off x="502920" y="5341207"/>
              <a:ext cx="11128248" cy="1150938"/>
            </p:xfrm>
            <a:graphic>
              <a:graphicData uri="http://schemas.openxmlformats.org/drawingml/2006/table">
                <a:tbl>
                  <a:tblPr/>
                  <a:tblGrid>
                    <a:gridCol w="758952">
                      <a:extLst>
                        <a:ext uri="{9D8B030D-6E8A-4147-A177-3AD203B41FA5}">
                          <a16:colId xmlns:a16="http://schemas.microsoft.com/office/drawing/2014/main" val="20000"/>
                        </a:ext>
                      </a:extLst>
                    </a:gridCol>
                    <a:gridCol w="2203704">
                      <a:extLst>
                        <a:ext uri="{9D8B030D-6E8A-4147-A177-3AD203B41FA5}">
                          <a16:colId xmlns:a16="http://schemas.microsoft.com/office/drawing/2014/main" val="20001"/>
                        </a:ext>
                      </a:extLst>
                    </a:gridCol>
                    <a:gridCol w="2980944">
                      <a:extLst>
                        <a:ext uri="{9D8B030D-6E8A-4147-A177-3AD203B41FA5}">
                          <a16:colId xmlns:a16="http://schemas.microsoft.com/office/drawing/2014/main" val="20002"/>
                        </a:ext>
                      </a:extLst>
                    </a:gridCol>
                    <a:gridCol w="2980944">
                      <a:extLst>
                        <a:ext uri="{9D8B030D-6E8A-4147-A177-3AD203B41FA5}">
                          <a16:colId xmlns:a16="http://schemas.microsoft.com/office/drawing/2014/main" val="20003"/>
                        </a:ext>
                      </a:extLst>
                    </a:gridCol>
                    <a:gridCol w="2203704">
                      <a:extLst>
                        <a:ext uri="{9D8B030D-6E8A-4147-A177-3AD203B41FA5}">
                          <a16:colId xmlns:a16="http://schemas.microsoft.com/office/drawing/2014/main" val="20004"/>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𝑌</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524">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9" name="QO_6_AS.66_3#70696caa9?colgroup=2,6,9,9,6&amp;vbadefaultcenterpage=1&amp;parentnodeid=19628abaa&amp;vbahtmlprocessed=1"/>
              <p:cNvGraphicFramePr>
                <a:graphicFrameLocks noGrp="1"/>
              </p:cNvGraphicFramePr>
              <p:nvPr/>
            </p:nvGraphicFramePr>
            <p:xfrm>
              <a:off x="502920" y="5341207"/>
              <a:ext cx="11128248" cy="1071690"/>
            </p:xfrm>
            <a:graphic>
              <a:graphicData uri="http://schemas.openxmlformats.org/drawingml/2006/table">
                <a:tbl>
                  <a:tblPr/>
                  <a:tblGrid>
                    <a:gridCol w="758952"/>
                    <a:gridCol w="2203704"/>
                    <a:gridCol w="2980944"/>
                    <a:gridCol w="2980944"/>
                    <a:gridCol w="2203704"/>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945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66_4#70696caa9?vbadefaultcenterpage=1&amp;parentnodeid=19628abaa&amp;vbahtmlprocessed=1&amp;bbb=1&amp;hasbroken=1"/>
              <p:cNvSpPr/>
              <p:nvPr/>
            </p:nvSpPr>
            <p:spPr>
              <a:xfrm>
                <a:off x="502920" y="2410982"/>
                <a:ext cx="11183112" cy="2311337"/>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17+30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因为该考生更有希望进入甲大学的面试</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𝐸𝑌</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𝐸𝑋</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17+30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6_AS.66_4#70696caa9?vbadefaultcenterpage=1&amp;parentnodeid=19628abaa&amp;vbahtmlprocessed=1&amp;bbb=1&amp;hasbroken=1"/>
              <p:cNvSpPr>
                <a:spLocks noRot="1" noChangeAspect="1" noMove="1" noResize="1" noEditPoints="1" noAdjustHandles="1" noChangeArrowheads="1" noChangeShapeType="1" noTextEdit="1"/>
              </p:cNvSpPr>
              <p:nvPr/>
            </p:nvSpPr>
            <p:spPr>
              <a:xfrm>
                <a:off x="502920" y="2410982"/>
                <a:ext cx="11183112" cy="2311337"/>
              </a:xfrm>
              <a:prstGeom prst="rect">
                <a:avLst/>
              </a:prstGeom>
              <a:blipFill rotWithShape="1">
                <a:blip r:embed="rId3"/>
                <a:stretch>
                  <a:fillRect t="-23" r="1" b="-300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1f227e10b?colgroup=4,7,12,4,4&amp;vbadefaultcenterpage=1&amp;parentnodeid=876508667&amp;vbahtmlprocessed=1&amp;bbb=1&amp;hasbroken=1"/>
              <p:cNvGraphicFramePr>
                <a:graphicFrameLocks noGrp="1"/>
              </p:cNvGraphicFramePr>
              <p:nvPr/>
            </p:nvGraphicFramePr>
            <p:xfrm>
              <a:off x="502920" y="1021125"/>
              <a:ext cx="11128248" cy="5230368"/>
            </p:xfrm>
            <a:graphic>
              <a:graphicData uri="http://schemas.openxmlformats.org/drawingml/2006/table">
                <a:tbl>
                  <a:tblPr/>
                  <a:tblGrid>
                    <a:gridCol w="1417320">
                      <a:extLst>
                        <a:ext uri="{9D8B030D-6E8A-4147-A177-3AD203B41FA5}">
                          <a16:colId xmlns:a16="http://schemas.microsoft.com/office/drawing/2014/main" val="20000"/>
                        </a:ext>
                      </a:extLst>
                    </a:gridCol>
                    <a:gridCol w="2487168">
                      <a:extLst>
                        <a:ext uri="{9D8B030D-6E8A-4147-A177-3AD203B41FA5}">
                          <a16:colId xmlns:a16="http://schemas.microsoft.com/office/drawing/2014/main" val="20001"/>
                        </a:ext>
                      </a:extLst>
                    </a:gridCol>
                    <a:gridCol w="3968496">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73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机变量的</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分布列、</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期望与方</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差</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2022年全国甲卷（理）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2022年浙江卷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数学建模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73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从近几年高考的情况来看，一般以解答题的形式出现，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难度中等偏上，</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命题热点是以离散型随机变量为载体</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，常常与排列组合、二项分布</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、超</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几何分布交汇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，具有知识点多、覆盖面广、综合性强的特点.预计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2025年</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高考的命题情况变化不大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，但应加强对题目的理解</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、板块综合运用的训</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Choice>
        <mc:Fallback xmlns="">
          <p:graphicFrame>
            <p:nvGraphicFramePr>
              <p:cNvPr id="5" name="P_3_BD#1f227e10b?colgroup=4,7,12,4,4&amp;vbadefaultcenterpage=1&amp;parentnodeid=876508667&amp;vbahtmlprocessed=1&amp;bbb=1&amp;hasbroken=1"/>
              <p:cNvGraphicFramePr>
                <a:graphicFrameLocks noGrp="1"/>
              </p:cNvGraphicFramePr>
              <p:nvPr/>
            </p:nvGraphicFramePr>
            <p:xfrm>
              <a:off x="502920" y="1021125"/>
              <a:ext cx="11128248" cy="5109972"/>
            </p:xfrm>
            <a:graphic>
              <a:graphicData uri="http://schemas.openxmlformats.org/drawingml/2006/table">
                <a:tbl>
                  <a:tblPr/>
                  <a:tblGrid>
                    <a:gridCol w="1417320"/>
                    <a:gridCol w="2487168"/>
                    <a:gridCol w="3968496"/>
                    <a:gridCol w="1645920"/>
                    <a:gridCol w="1609344"/>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37490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机变量的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分布列、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期望与方</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差</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数学建模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337308">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从近几年高考的情况来看，一般以解答题的形式出现，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难度中等偏上，</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命题热点是以离散型随机变量为载体</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，常常与排列组合、二项分布</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、超</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几何分布交汇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，具有知识点多、覆盖面广、综合性强的特点.预计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2025年</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高考的命题情况变化不大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，但应加强对题目的理解</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、板块综合运用的训</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1eb6b28c8?vbadefaultcenterpage=1&amp;parentnodeid=19628abaa&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1eb6b28c8?vbadefaultcenterpage=1&amp;parentnodeid=19628abaa&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利用均值、方差进行决策的两个思路</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当均值不同时，两个随机变量取值的水平可见分歧，可对问题作出决策</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若两个随机变量均值相同或相差不大，则可通过分析两个变量的方差来研究随机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变量取值的离散程度或者稳定程度，进而作出决策</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f0727c6c6?vbadefaultcenterpage=1&amp;parentnodeid=ef4a89d35&amp;vbahtmlprocessed=1" descr="preencoded.png"/>
          <p:cNvPicPr>
            <a:picLocks noChangeAspect="1"/>
          </p:cNvPicPr>
          <p:nvPr/>
        </p:nvPicPr>
        <p:blipFill>
          <a:blip r:embed="rId3"/>
          <a:stretch>
            <a:fillRect/>
          </a:stretch>
        </p:blipFill>
        <p:spPr>
          <a:xfrm>
            <a:off x="3813048" y="756000"/>
            <a:ext cx="4562856" cy="530352"/>
          </a:xfrm>
          <a:prstGeom prst="rect">
            <a:avLst/>
          </a:prstGeom>
        </p:spPr>
      </p:pic>
      <p:pic>
        <p:nvPicPr>
          <p:cNvPr id="3" name="QM_6_BD.67_1#c619b5184?hastextimagelayout=1&amp;vbadefaultcenterpage=1&amp;parentnodeid=f0727c6c6&amp;vbahtmlprocessed=1&amp;hassurroun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6915247" y="1406749"/>
            <a:ext cx="4685095" cy="2655189"/>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QM_6_BD.67_2#c619b5184?hastextimagelayout=1&amp;vbadefaultcenterpage=1&amp;parentnodeid=f0727c6c6&amp;vbahtmlprocessed=1&amp;bbb=1&amp;hasbroken=1&amp;hassurround=1"/>
          <p:cNvSpPr/>
          <p:nvPr/>
        </p:nvSpPr>
        <p:spPr>
          <a:xfrm>
            <a:off x="502920" y="1419448"/>
            <a:ext cx="6327648" cy="268058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某公司计划购买2台机器</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，该种机器使用三年后</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即被淘汰</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.机器有一易损零件，</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在购进机器时，</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可以额外购买这种零件作为备件</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，每个100</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元，</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在机器使用期间</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，如果备件不足再购买</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，那么</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每个</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300元</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.现需决策在购买机器时应同时购买几</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QM_6_BD.67_2#c619b5184?hastextimagelayout=1&amp;vbadefaultcenterpage=1&amp;parentnodeid=f0727c6c6&amp;vbahtmlprocessed=1&amp;bbb=1&amp;hasbroken=1&amp;hassurround=1"/>
              <p:cNvSpPr/>
              <p:nvPr/>
            </p:nvSpPr>
            <p:spPr>
              <a:xfrm>
                <a:off x="502920" y="4162648"/>
                <a:ext cx="11184010" cy="2131949"/>
              </a:xfrm>
              <a:prstGeom prst="rect">
                <a:avLst/>
              </a:prstGeom>
              <a:noFill/>
            </p:spPr>
            <p:txBody>
              <a:bodyPr wrap="none" lIns="0" tIns="0" rIns="0" bIns="0" rtlCol="0" anchor="t"/>
              <a:lstStyle/>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个易损零件</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，为此搜集并整理了</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100台这种机器在三年使用期内更换的易损零件数，</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如柱状图所示</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.以这</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100台机器更换的易损零件数的频率代替1台机器更换的易损零件</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数发生的概率</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𝑋</m:t>
                    </m:r>
                  </m:oMath>
                </a14:m>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2台机器三年内共需更换的易损零件数，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表示购买2台机器</a:t>
                </a:r>
              </a:p>
              <a:p>
                <a:pPr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的同时购买的易损零件数</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5" name="QM_6_BD.67_2#c619b5184?hastextimagelayout=1&amp;vbadefaultcenterpage=1&amp;parentnodeid=f0727c6c6&amp;vbahtmlprocessed=1&amp;bbb=1&amp;hasbroken=1&amp;hassurround=1"/>
              <p:cNvSpPr>
                <a:spLocks noRot="1" noChangeAspect="1" noMove="1" noResize="1" noEditPoints="1" noAdjustHandles="1" noChangeArrowheads="1" noChangeShapeType="1" noTextEdit="1"/>
              </p:cNvSpPr>
              <p:nvPr/>
            </p:nvSpPr>
            <p:spPr>
              <a:xfrm>
                <a:off x="502920" y="4162648"/>
                <a:ext cx="11184010" cy="2131949"/>
              </a:xfrm>
              <a:prstGeom prst="rect">
                <a:avLst/>
              </a:prstGeom>
              <a:blipFill rotWithShape="1">
                <a:blip r:embed="rId5"/>
                <a:stretch>
                  <a:fillRect t="-10" r="-1552" b="-2926"/>
                </a:stretch>
              </a:blipFill>
            </p:spPr>
            <p:txBody>
              <a:bodyPr/>
              <a:lstStyle/>
              <a:p>
                <a:r>
                  <a:rPr lang="zh-CN" altLang="en-US">
                    <a:noFill/>
                  </a:rPr>
                  <a:t> </a:t>
                </a:r>
              </a:p>
            </p:txBody>
          </p:sp>
        </mc:Fallback>
      </mc:AlternateContent>
    </p:spTree>
  </p:cSld>
  <p:clrMapOvr>
    <a:masterClrMapping/>
  </p:clrMapOvr>
  <p:transition>
    <p:split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68_1#1e21d4f0b?vbadefaultcenterpage=1&amp;parentnodeid=c619b5184&amp;vbahtmlprocessed=1"/>
              <p:cNvSpPr/>
              <p:nvPr/>
            </p:nvSpPr>
            <p:spPr>
              <a:xfrm>
                <a:off x="502920" y="756000"/>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a:t>
                </a:r>
                <a:endParaRPr lang="en-US" altLang="zh-CN" sz="2400" dirty="0"/>
              </a:p>
            </p:txBody>
          </p:sp>
        </mc:Choice>
        <mc:Fallback xmlns="">
          <p:sp>
            <p:nvSpPr>
              <p:cNvPr id="2" name="QO_7_BD.68_1#1e21d4f0b?vbadefaultcenterpage=1&amp;parentnodeid=c619b5184&amp;vbahtmlprocessed=1"/>
              <p:cNvSpPr>
                <a:spLocks noRot="1" noChangeAspect="1" noMove="1" noResize="1" noEditPoints="1" noAdjustHandles="1" noChangeArrowheads="1" noChangeShapeType="1" noTextEdit="1"/>
              </p:cNvSpPr>
              <p:nvPr/>
            </p:nvSpPr>
            <p:spPr>
              <a:xfrm>
                <a:off x="502920" y="756000"/>
                <a:ext cx="11183112" cy="490030"/>
              </a:xfrm>
              <a:prstGeom prst="rect">
                <a:avLst/>
              </a:prstGeom>
              <a:blipFill rotWithShape="1">
                <a:blip r:embed="rId3"/>
                <a:stretch>
                  <a:fillRect t="-71" r="1" b="-11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69_1#1e21d4f0b?vbadefaultcenterpage=1&amp;parentnodeid=c619b5184&amp;vbahtmlprocessed=1&amp;bbb=1&amp;hasbroken=1"/>
              <p:cNvSpPr/>
              <p:nvPr/>
            </p:nvSpPr>
            <p:spPr>
              <a:xfrm>
                <a:off x="502920" y="1251808"/>
                <a:ext cx="11183112" cy="493776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由柱状图并以频率代替概率可得，一台机器在三年内需更换的易损零件数为8，</a:t>
                </a:r>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9，10，11的概率分别为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的所有可能取值为16，17，18，19，</a:t>
                </a:r>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20，21，22，</a:t>
                </a:r>
                <a:endParaRPr lang="en-US" altLang="zh-CN" sz="2400" dirty="0"/>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=0.2×0.2=0.04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=17</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=2×0.2×0.4=0.16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=18</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=2×0.2×0.2+0.4×0.4=0.24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=2×0.2×0.2+2×0.4×0.2=0.24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=2×0.2×0.4+0.2×0.2=0.2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=2×0.2×0.2=0.08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3" name="QO_7_AS.69_1#1e21d4f0b?vbadefaultcenterpage=1&amp;parentnodeid=c619b5184&amp;vbahtmlprocessed=1&amp;bbb=1&amp;hasbroken=1"/>
              <p:cNvSpPr>
                <a:spLocks noRot="1" noChangeAspect="1" noMove="1" noResize="1" noEditPoints="1" noAdjustHandles="1" noChangeArrowheads="1" noChangeShapeType="1" noTextEdit="1"/>
              </p:cNvSpPr>
              <p:nvPr/>
            </p:nvSpPr>
            <p:spPr>
              <a:xfrm>
                <a:off x="502920" y="1251808"/>
                <a:ext cx="11183112" cy="4937761"/>
              </a:xfrm>
              <a:prstGeom prst="rect">
                <a:avLst/>
              </a:prstGeom>
              <a:blipFill rotWithShape="1">
                <a:blip r:embed="rId4"/>
                <a:stretch>
                  <a:fillRect t="-5" r="-1611" b="-1110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left)">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AS.69_1#1e21d4f0b?vbadefaultcenterpage=1&amp;parentnodeid=c619b5184&amp;vbahtmlprocessed=1&amp;bbb=1&amp;hasbroken=1"/>
              <p:cNvSpPr/>
              <p:nvPr/>
            </p:nvSpPr>
            <p:spPr>
              <a:xfrm>
                <a:off x="502920" y="2544284"/>
                <a:ext cx="11183112" cy="1034669"/>
              </a:xfrm>
              <a:prstGeom prst="rect">
                <a:avLst/>
              </a:prstGeom>
              <a:noFill/>
            </p:spPr>
            <p:txBody>
              <a:bodyPr wrap="none" lIns="0" tIns="0" rIns="0" bIns="0" rtlCol="0" anchor="t"/>
              <a:lstStyle/>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=0.2×0.2=0.04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2" name="QO_7_AS.69_1#1e21d4f0b?vbadefaultcenterpage=1&amp;parentnodeid=c619b5184&amp;vbahtmlprocessed=1&amp;bbb=1&amp;hasbroken=1"/>
              <p:cNvSpPr>
                <a:spLocks noRot="1" noChangeAspect="1" noMove="1" noResize="1" noEditPoints="1" noAdjustHandles="1" noChangeArrowheads="1" noChangeShapeType="1" noTextEdit="1"/>
              </p:cNvSpPr>
              <p:nvPr/>
            </p:nvSpPr>
            <p:spPr>
              <a:xfrm>
                <a:off x="502920" y="2544284"/>
                <a:ext cx="11183112" cy="1034669"/>
              </a:xfrm>
              <a:prstGeom prst="rect">
                <a:avLst/>
              </a:prstGeom>
              <a:blipFill rotWithShape="1">
                <a:blip r:embed="rId2"/>
                <a:stretch>
                  <a:fillRect t="-46" r="1" b="-60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QO_7_AS.69_2#1e21d4f0b?colgroup=1,4,4,4,4,4,4,4&amp;vbadefaultcenterpage=1&amp;parentnodeid=c619b5184&amp;vbahtmlprocessed=1"/>
              <p:cNvGraphicFramePr>
                <a:graphicFrameLocks noGrp="1"/>
              </p:cNvGraphicFramePr>
              <p:nvPr/>
            </p:nvGraphicFramePr>
            <p:xfrm>
              <a:off x="502920" y="3716144"/>
              <a:ext cx="11137392" cy="950976"/>
            </p:xfrm>
            <a:graphic>
              <a:graphicData uri="http://schemas.openxmlformats.org/drawingml/2006/table">
                <a:tbl>
                  <a:tblPr/>
                  <a:tblGrid>
                    <a:gridCol w="576072">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gridCol w="1508760">
                      <a:extLst>
                        <a:ext uri="{9D8B030D-6E8A-4147-A177-3AD203B41FA5}">
                          <a16:colId xmlns:a16="http://schemas.microsoft.com/office/drawing/2014/main" val="20005"/>
                        </a:ext>
                      </a:extLst>
                    </a:gridCol>
                    <a:gridCol w="1508760">
                      <a:extLst>
                        <a:ext uri="{9D8B030D-6E8A-4147-A177-3AD203B41FA5}">
                          <a16:colId xmlns:a16="http://schemas.microsoft.com/office/drawing/2014/main" val="20006"/>
                        </a:ext>
                      </a:extLst>
                    </a:gridCol>
                    <a:gridCol w="1508760">
                      <a:extLst>
                        <a:ext uri="{9D8B030D-6E8A-4147-A177-3AD203B41FA5}">
                          <a16:colId xmlns:a16="http://schemas.microsoft.com/office/drawing/2014/main" val="20007"/>
                        </a:ext>
                      </a:extLst>
                    </a:gridCol>
                  </a:tblGrid>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 name="QO_7_AS.69_2#1e21d4f0b?colgroup=1,4,4,4,4,4,4,4&amp;vbadefaultcenterpage=1&amp;parentnodeid=c619b5184&amp;vbahtmlprocessed=1"/>
              <p:cNvGraphicFramePr>
                <a:graphicFrameLocks noGrp="1"/>
              </p:cNvGraphicFramePr>
              <p:nvPr/>
            </p:nvGraphicFramePr>
            <p:xfrm>
              <a:off x="502920" y="3716144"/>
              <a:ext cx="11137392" cy="870332"/>
            </p:xfrm>
            <a:graphic>
              <a:graphicData uri="http://schemas.openxmlformats.org/drawingml/2006/table">
                <a:tbl>
                  <a:tblPr/>
                  <a:tblGrid>
                    <a:gridCol w="576072"/>
                    <a:gridCol w="1508760"/>
                    <a:gridCol w="1508760"/>
                    <a:gridCol w="1508760"/>
                    <a:gridCol w="1508760"/>
                    <a:gridCol w="1508760"/>
                    <a:gridCol w="1508760"/>
                    <a:gridCol w="1508760"/>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0.16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7_BD.70_1#d465e4a79?vbadefaultcenterpage=1&amp;parentnodeid=c619b5184&amp;vbahtmlprocessed=1&amp;bbb=1&amp;hasbroken=1"/>
              <p:cNvSpPr/>
              <p:nvPr/>
            </p:nvSpPr>
            <p:spPr>
              <a:xfrm>
                <a:off x="502920" y="1133901"/>
                <a:ext cx="11183112" cy="1038860"/>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以购买易损零件所需费用的期望为决策依据，在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之中选其一</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应选用哪个更合理</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7_BD.70_1#d465e4a79?vbadefaultcenterpage=1&amp;parentnodeid=c619b5184&amp;vbahtmlprocessed=1&amp;bbb=1&amp;hasbroken=1"/>
              <p:cNvSpPr>
                <a:spLocks noRot="1" noChangeAspect="1" noMove="1" noResize="1" noEditPoints="1" noAdjustHandles="1" noChangeArrowheads="1" noChangeShapeType="1" noTextEdit="1"/>
              </p:cNvSpPr>
              <p:nvPr/>
            </p:nvSpPr>
            <p:spPr>
              <a:xfrm>
                <a:off x="502920" y="1133901"/>
                <a:ext cx="11183112" cy="1038860"/>
              </a:xfrm>
              <a:prstGeom prst="rect">
                <a:avLst/>
              </a:prstGeom>
              <a:blipFill rotWithShape="1">
                <a:blip r:embed="rId3"/>
                <a:stretch>
                  <a:fillRect t="-41" r="-169" b="-55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7_AS.71_1#d465e4a79?vbadefaultcenterpage=1&amp;parentnodeid=c619b5184&amp;vbahtmlprocessed=1"/>
              <p:cNvSpPr/>
              <p:nvPr/>
            </p:nvSpPr>
            <p:spPr>
              <a:xfrm>
                <a:off x="502920" y="2234230"/>
                <a:ext cx="11183112" cy="377786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购买零件所需费用包含两部分：</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一部分为购买零件的费用，另一部分为备件不足时额外购买的费用.</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时，费用的期望为</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19×100+300×0.2+600×0.08+900×0.04=2044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（元），</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时，费用的期望为</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20×100+300×0.08+600×0.04=2048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（元），</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2044&lt;2048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更适合.</a:t>
                </a:r>
                <a:endParaRPr lang="en-US" altLang="zh-CN" sz="2400" dirty="0"/>
              </a:p>
            </p:txBody>
          </p:sp>
        </mc:Choice>
        <mc:Fallback xmlns="">
          <p:sp>
            <p:nvSpPr>
              <p:cNvPr id="3" name="QO_7_AS.71_1#d465e4a79?vbadefaultcenterpage=1&amp;parentnodeid=c619b5184&amp;vbahtmlprocessed=1"/>
              <p:cNvSpPr>
                <a:spLocks noRot="1" noChangeAspect="1" noMove="1" noResize="1" noEditPoints="1" noAdjustHandles="1" noChangeArrowheads="1" noChangeShapeType="1" noTextEdit="1"/>
              </p:cNvSpPr>
              <p:nvPr/>
            </p:nvSpPr>
            <p:spPr>
              <a:xfrm>
                <a:off x="502920" y="2234230"/>
                <a:ext cx="11183112" cy="3777869"/>
              </a:xfrm>
              <a:prstGeom prst="rect">
                <a:avLst/>
              </a:prstGeom>
              <a:blipFill rotWithShape="1">
                <a:blip r:embed="rId4"/>
                <a:stretch>
                  <a:fillRect t="-8" r="1" b="-164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763815c39.fixed?vbadefaultcenterpage=1&amp;parentnodeid=87650866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763815c39.fixed?vbadefaultcenterpage=1&amp;parentnodeid=87650866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08ec1900?vbadefaultcenterpage=1&amp;parentnodeid=763815c39&amp;vbahtmlprocessed=1" descr="preencoded.png"/>
          <p:cNvPicPr>
            <a:picLocks noChangeAspect="1"/>
          </p:cNvPicPr>
          <p:nvPr/>
        </p:nvPicPr>
        <p:blipFill>
          <a:blip r:embed="rId5"/>
          <a:stretch>
            <a:fillRect/>
          </a:stretch>
        </p:blipFill>
        <p:spPr>
          <a:xfrm>
            <a:off x="3813048" y="756000"/>
            <a:ext cx="4562856" cy="530352"/>
          </a:xfrm>
          <a:prstGeom prst="rect">
            <a:avLst/>
          </a:prstGeom>
        </p:spPr>
      </p:pic>
      <p:sp>
        <p:nvSpPr>
          <p:cNvPr id="3" name="C_5_BD#18798e26d?segpoint=1&amp;vbadefaultcenterpage=1&amp;parentnodeid=a08ec1900&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一、离散型随机变量</a:t>
            </a:r>
            <a:endParaRPr lang="en-US" altLang="zh-CN" sz="2600" dirty="0"/>
          </a:p>
        </p:txBody>
      </p:sp>
      <p:sp>
        <p:nvSpPr>
          <p:cNvPr id="4" name="P_6_BD#761d208c4?vbadefaultcenterpage=1&amp;parentnodeid=18798e26d&amp;vbahtmlprocessed=1&amp;bbb=1&amp;hasbroken=1"/>
          <p:cNvSpPr/>
          <p:nvPr/>
        </p:nvSpPr>
        <p:spPr>
          <a:xfrm>
            <a:off x="502920" y="2008505"/>
            <a:ext cx="11182985" cy="2195830"/>
          </a:xfrm>
          <a:prstGeom prst="rect">
            <a:avLst/>
          </a:prstGeom>
          <a:noFill/>
        </p:spPr>
        <p:txBody>
          <a:bodyPr wrap="none" lIns="0" tIns="0" rIns="0" bIns="0" rtlCol="0" anchor="t"/>
          <a:lstStyle/>
          <a:p>
            <a:pPr algn="l"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在随机试验中,我们确定了一个对应关系,使得样本空间的每一个样本点都用一个确定</a:t>
            </a:r>
          </a:p>
          <a:p>
            <a:pPr algn="l" latinLnBrk="1">
              <a:lnSpc>
                <a:spcPct val="150000"/>
              </a:lnSpc>
            </a:pP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的①</a:t>
            </a:r>
            <a:r>
              <a:rPr lang="en-US" altLang="zh-CN" sz="24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______表示.在这个对应关系下,数值随着试验结果的变化而变化.像这种取值随</a:t>
            </a:r>
          </a:p>
          <a:p>
            <a:pPr algn="l" latinLnBrk="1">
              <a:lnSpc>
                <a:spcPct val="150000"/>
              </a:lnSpc>
            </a:pPr>
            <a:r>
              <a:rPr lang="en-US" altLang="zh-CN" sz="24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着试验结果的变化而变化的量称为</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②____________.常用字母</a:t>
            </a:r>
            <a:r>
              <a:rPr lang="en-US" altLang="zh-CN" sz="2400" i="1">
                <a:solidFill>
                  <a:srgbClr val="000000"/>
                </a:solidFill>
                <a:latin typeface="Times New Roman" panose="02020603050405020304" pitchFamily="34" charset="0"/>
                <a:ea typeface="微软雅黑" panose="020B0503020204020204" pitchFamily="34" charset="-122"/>
                <a:cs typeface="Times New Roman" panose="02020603050405020304" pitchFamily="34" charset="0"/>
                <a:sym typeface="+mn-ea"/>
              </a:rPr>
              <a:t>X,Y,ξ,η</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表示,取值能够</a:t>
            </a:r>
          </a:p>
          <a:p>
            <a:pPr algn="l" latinLnBrk="1">
              <a:lnSpc>
                <a:spcPct val="150000"/>
              </a:lnSpc>
            </a:pP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③___________出来的随机变量称为离散型随机变量. </a:t>
            </a:r>
          </a:p>
          <a:p>
            <a:pPr latinLnBrk="1">
              <a:lnSpc>
                <a:spcPct val="150000"/>
              </a:lnSpc>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P_6_AN.1_1#761d208c4.blank?vbadefaultcenterpage=1&amp;parentnodeid=18798e26d&amp;vbapositionanswer=1&amp;vbahtmlprocessed=1"/>
          <p:cNvSpPr/>
          <p:nvPr/>
        </p:nvSpPr>
        <p:spPr>
          <a:xfrm>
            <a:off x="1104329" y="2585371"/>
            <a:ext cx="830263" cy="478790"/>
          </a:xfrm>
          <a:prstGeom prst="rect">
            <a:avLst/>
          </a:prstGeom>
          <a:noFill/>
        </p:spPr>
        <p:txBody>
          <a:bodyPr wrap="none" lIns="0" tIns="0" rIns="0" bIns="0" rtlCol="0" anchor="t"/>
          <a:lstStyle/>
          <a:p>
            <a:pPr algn="ctr" latinLnBrk="1">
              <a:lnSpc>
                <a:spcPts val="4200"/>
              </a:lnSpc>
            </a:pPr>
            <a:r>
              <a:rPr lang="zh-CN" altLang="en-US"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数值</a:t>
            </a:r>
          </a:p>
        </p:txBody>
      </p:sp>
      <p:sp>
        <p:nvSpPr>
          <p:cNvPr id="6" name="P_6_AN.1_1#761d208c4.blank?vbadefaultcenterpage=1&amp;parentnodeid=18798e26d&amp;vbapositionanswer=1&amp;vbahtmlprocessed=1"/>
          <p:cNvSpPr/>
          <p:nvPr>
            <p:custDataLst>
              <p:tags r:id="rId1"/>
            </p:custDataLst>
          </p:nvPr>
        </p:nvSpPr>
        <p:spPr>
          <a:xfrm>
            <a:off x="5533390" y="3133725"/>
            <a:ext cx="1329690" cy="478790"/>
          </a:xfrm>
          <a:prstGeom prst="rect">
            <a:avLst/>
          </a:prstGeom>
          <a:noFill/>
        </p:spPr>
        <p:txBody>
          <a:bodyPr wrap="none" lIns="0" tIns="0" rIns="0" bIns="0" rtlCol="0" anchor="t"/>
          <a:lstStyle/>
          <a:p>
            <a:pPr algn="ctr" latinLnBrk="1">
              <a:lnSpc>
                <a:spcPts val="4200"/>
              </a:lnSpc>
            </a:pPr>
            <a:r>
              <a:rPr lang="zh-CN" altLang="en-US"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随机变量</a:t>
            </a:r>
          </a:p>
        </p:txBody>
      </p:sp>
      <p:sp>
        <p:nvSpPr>
          <p:cNvPr id="8" name="P_6_AN.1_1#761d208c4.blank?vbadefaultcenterpage=1&amp;parentnodeid=18798e26d&amp;vbapositionanswer=1&amp;vbahtmlprocessed=1"/>
          <p:cNvSpPr/>
          <p:nvPr>
            <p:custDataLst>
              <p:tags r:id="rId2"/>
            </p:custDataLst>
          </p:nvPr>
        </p:nvSpPr>
        <p:spPr>
          <a:xfrm>
            <a:off x="934720" y="3668395"/>
            <a:ext cx="1329690" cy="478790"/>
          </a:xfrm>
          <a:prstGeom prst="rect">
            <a:avLst/>
          </a:prstGeom>
          <a:noFill/>
        </p:spPr>
        <p:txBody>
          <a:bodyPr wrap="none" lIns="0" tIns="0" rIns="0" bIns="0" rtlCol="0" anchor="t"/>
          <a:lstStyle/>
          <a:p>
            <a:pPr algn="ctr" latinLnBrk="1">
              <a:lnSpc>
                <a:spcPts val="4200"/>
              </a:lnSpc>
            </a:pPr>
            <a:r>
              <a:rPr lang="zh-CN" altLang="en-US"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一一例举</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8a2321689?segpoint=1&amp;vbadefaultcenterpage=1&amp;parentnodeid=a08ec1900&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二、离散型随机变量的分布列</a:t>
            </a:r>
            <a:endParaRPr lang="en-US" altLang="zh-CN" sz="2600" dirty="0"/>
          </a:p>
        </p:txBody>
      </p:sp>
      <mc:AlternateContent xmlns:mc="http://schemas.openxmlformats.org/markup-compatibility/2006" xmlns:a14="http://schemas.microsoft.com/office/drawing/2010/main">
        <mc:Choice Requires="a14">
          <p:sp>
            <p:nvSpPr>
              <p:cNvPr id="3" name="P_6_BD#d1f030f60?vbadefaultcenterpage=1&amp;parentnodeid=8a2321689&amp;vbahtmlprocessed=1&amp;bbb=1&amp;hasbroken=1"/>
              <p:cNvSpPr/>
              <p:nvPr/>
            </p:nvSpPr>
            <p:spPr>
              <a:xfrm>
                <a:off x="502920" y="1348105"/>
                <a:ext cx="11408410" cy="175196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zh-CN" altLang="en-US"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a:t>
                </a:r>
                <a:endPar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取</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的概率为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宋体" panose="02010600030101010101" pitchFamily="2" charset="-122"/>
                        <a:cs typeface="宋体" panose="02010600030101010101" pitchFamily="34" charset="-120"/>
                        <a:sym typeface="+mn-ea"/>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），记作</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），也可以列表为</a:t>
                </a:r>
                <a:endParaRPr lang="en-US" altLang="zh-CN" sz="2400" dirty="0"/>
              </a:p>
            </p:txBody>
          </p:sp>
        </mc:Choice>
        <mc:Fallback xmlns="">
          <p:sp>
            <p:nvSpPr>
              <p:cNvPr id="3" name="P_6_BD#d1f030f60?vbadefaultcenterpage=1&amp;parentnodeid=8a2321689&amp;vbahtmlprocessed=1&amp;bbb=1&amp;hasbroken=1"/>
              <p:cNvSpPr>
                <a:spLocks noRot="1" noChangeAspect="1" noMove="1" noResize="1" noEditPoints="1" noAdjustHandles="1" noChangeArrowheads="1" noChangeShapeType="1" noTextEdit="1"/>
              </p:cNvSpPr>
              <p:nvPr/>
            </p:nvSpPr>
            <p:spPr>
              <a:xfrm>
                <a:off x="502920" y="1348105"/>
                <a:ext cx="11408410" cy="1751965"/>
              </a:xfrm>
              <a:prstGeom prst="rect">
                <a:avLst/>
              </a:prstGeom>
              <a:blipFill rotWithShape="1">
                <a:blip r:embed="rId5"/>
                <a:stretch>
                  <a:fillRect r="-423"/>
                </a:stretch>
              </a:blipFill>
            </p:spPr>
            <p:txBody>
              <a:bodyPr/>
              <a:lstStyle/>
              <a:p>
                <a:r>
                  <a:rPr lang="zh-CN" altLang="en-US">
                    <a:noFill/>
                  </a:rPr>
                  <a:t> </a:t>
                </a:r>
              </a:p>
            </p:txBody>
          </p:sp>
        </mc:Fallback>
      </mc:AlternateContent>
      <p:sp>
        <p:nvSpPr>
          <p:cNvPr id="4" name="P_6_AN.2_1#d1f030f60.blank?vbadefaultcenterpage=1&amp;parentnodeid=8a2321689&amp;vbapositionanswer=2&amp;vbahtmlprocessed=1&amp;bbb=1"/>
          <p:cNvSpPr/>
          <p:nvPr/>
        </p:nvSpPr>
        <p:spPr>
          <a:xfrm>
            <a:off x="4737735" y="4714875"/>
            <a:ext cx="1588770" cy="354965"/>
          </a:xfrm>
          <a:prstGeom prst="rect">
            <a:avLst/>
          </a:prstGeom>
          <a:noFill/>
        </p:spPr>
        <p:txBody>
          <a:bodyPr wrap="none" lIns="0" tIns="0" rIns="0" bIns="0" rtlCol="0" anchor="t"/>
          <a:lstStyle/>
          <a:p>
            <a:pPr algn="ctr" latinLnBrk="1">
              <a:lnSpc>
                <a:spcPts val="2900"/>
              </a:lnSpc>
            </a:pPr>
            <a:r>
              <a:rPr lang="zh-CN" altLang="en-US" sz="24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a:t>分布列</a:t>
            </a:r>
          </a:p>
        </p:txBody>
      </p:sp>
      <mc:AlternateContent xmlns:mc="http://schemas.openxmlformats.org/markup-compatibility/2006" xmlns:a14="http://schemas.microsoft.com/office/drawing/2010/main">
        <mc:Choice Requires="a14">
          <p:graphicFrame>
            <p:nvGraphicFramePr>
              <p:cNvPr id="10" name="P_6_BD#2fe4aca1e?colgroup=2,6,6,1,6,1,6&amp;vbadefaultcenterpage=1&amp;parentnodeid=c431ac2bc&amp;vbahtmlprocessed=1"/>
              <p:cNvGraphicFramePr>
                <a:graphicFrameLocks noGrp="1"/>
              </p:cNvGraphicFramePr>
              <p:nvPr>
                <p:custDataLst>
                  <p:tags r:id="rId1"/>
                </p:custDataLst>
              </p:nvPr>
            </p:nvGraphicFramePr>
            <p:xfrm>
              <a:off x="2160905" y="3183890"/>
              <a:ext cx="7395210" cy="1094740"/>
            </p:xfrm>
            <a:graphic>
              <a:graphicData uri="http://schemas.openxmlformats.org/drawingml/2006/table">
                <a:tbl>
                  <a:tblPr/>
                  <a:tblGrid>
                    <a:gridCol w="1869440">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081405">
                      <a:extLst>
                        <a:ext uri="{9D8B030D-6E8A-4147-A177-3AD203B41FA5}">
                          <a16:colId xmlns:a16="http://schemas.microsoft.com/office/drawing/2014/main" val="20002"/>
                        </a:ext>
                      </a:extLst>
                    </a:gridCol>
                    <a:gridCol w="1088390">
                      <a:extLst>
                        <a:ext uri="{9D8B030D-6E8A-4147-A177-3AD203B41FA5}">
                          <a16:colId xmlns:a16="http://schemas.microsoft.com/office/drawing/2014/main" val="20003"/>
                        </a:ext>
                      </a:extLst>
                    </a:gridCol>
                    <a:gridCol w="1122680">
                      <a:extLst>
                        <a:ext uri="{9D8B030D-6E8A-4147-A177-3AD203B41FA5}">
                          <a16:colId xmlns:a16="http://schemas.microsoft.com/office/drawing/2014/main" val="20004"/>
                        </a:ext>
                      </a:extLst>
                    </a:gridCol>
                    <a:gridCol w="1130935">
                      <a:extLst>
                        <a:ext uri="{9D8B030D-6E8A-4147-A177-3AD203B41FA5}">
                          <a16:colId xmlns:a16="http://schemas.microsoft.com/office/drawing/2014/main" val="20005"/>
                        </a:ext>
                      </a:extLst>
                    </a:gridCol>
                  </a:tblGrid>
                  <a:tr h="547370">
                    <a:tc>
                      <a:txBody>
                        <a:bodyPr/>
                        <a:lstStyle/>
                        <a:p>
                          <a:pPr algn="ctr" latinLnBrk="1" hangingPunct="0">
                            <a:lnSpc>
                              <a:spcPct val="130000"/>
                            </a:lnSpc>
                          </a:pPr>
                          <a14:m>
                            <m:oMathPara xmlns:m="http://schemas.openxmlformats.org/officeDocument/2006/math">
                              <m:oMathParaPr>
                                <m:jc m:val="centerGroup"/>
                              </m:oMathParaPr>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m:oMathPara>
                          </a14:m>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Para xmlns:m="http://schemas.openxmlformats.org/officeDocument/2006/math">
                              <m:oMathParaPr>
                                <m:jc m:val="centerGroup"/>
                              </m:oMathParaPr>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m:oMathPara>
                          </a14:m>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7370">
                    <a:tc>
                      <a:txBody>
                        <a:bodyPr/>
                        <a:lstStyle/>
                        <a:p>
                          <a:pPr algn="ctr" latinLnBrk="1" hangingPunct="0">
                            <a:lnSpc>
                              <a:spcPct val="130000"/>
                            </a:lnSpc>
                          </a:pPr>
                          <a14:m>
                            <m:oMathPara xmlns:m="http://schemas.openxmlformats.org/officeDocument/2006/math">
                              <m:oMathParaPr>
                                <m:jc m:val="centerGroup"/>
                              </m:oMathParaPr>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e>
                                </m:d>
                              </m:oMath>
                            </m:oMathPara>
                          </a14:m>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0" name="P_6_BD#2fe4aca1e?colgroup=2,6,6,1,6,1,6&amp;vbadefaultcenterpage=1&amp;parentnodeid=c431ac2bc&amp;vbahtmlprocessed=1"/>
              <p:cNvGraphicFramePr>
                <a:graphicFrameLocks noGrp="1"/>
              </p:cNvGraphicFramePr>
              <p:nvPr>
                <p:custDataLst>
                  <p:tags r:id="rId6"/>
                </p:custDataLst>
              </p:nvPr>
            </p:nvGraphicFramePr>
            <p:xfrm>
              <a:off x="2160905" y="3183890"/>
              <a:ext cx="11118850" cy="1094740"/>
            </p:xfrm>
            <a:graphic>
              <a:graphicData uri="http://schemas.openxmlformats.org/drawingml/2006/table">
                <a:tbl>
                  <a:tblPr/>
                  <a:tblGrid>
                    <a:gridCol w="1869440"/>
                    <a:gridCol w="1102360"/>
                    <a:gridCol w="1081405"/>
                    <a:gridCol w="1088390"/>
                    <a:gridCol w="1122680"/>
                    <a:gridCol w="1130935"/>
                  </a:tblGrid>
                  <a:tr h="54737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4737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blipFill>
                      </a:tcPr>
                    </a:tc>
                    <a:tc>
                      <a:txBody>
                        <a:bodyPr/>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mc:Choice xmlns:a14="http://schemas.microsoft.com/office/drawing/2010/main" Requires="a14">
          <p:sp>
            <p:nvSpPr>
              <p:cNvPr id="5" name="P_6_BD#d1f030f60?vbadefaultcenterpage=1&amp;parentnodeid=8a2321689&amp;vbahtmlprocessed=1&amp;bbb=1&amp;hasbroken=1"/>
              <p:cNvSpPr/>
              <p:nvPr>
                <p:custDataLst>
                  <p:tags r:id="rId2"/>
                </p:custDataLst>
              </p:nvPr>
            </p:nvSpPr>
            <p:spPr>
              <a:xfrm>
                <a:off x="502920" y="4597399"/>
                <a:ext cx="11408410" cy="589915"/>
              </a:xfrm>
              <a:prstGeom prst="rect">
                <a:avLst/>
              </a:prstGeom>
              <a:noFill/>
            </p:spPr>
            <p:txBody>
              <a:bodyPr wrap="none" lIns="0" tIns="0" rIns="0" bIns="0" rtlCol="0" anchor="t"/>
              <a:lstStyle/>
              <a:p>
                <a:pPr algn="l" latinLnBrk="1">
                  <a:lnSpc>
                    <a:spcPct val="150000"/>
                  </a:lnSpc>
                </a:pPr>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则称为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④</m:t>
                    </m:r>
                  </m:oMath>
                </a14:m>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sym typeface="+mn-ea"/>
                  </a:rPr>
                  <a:t>________________</a:t>
                </a: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34" charset="-120"/>
                    <a:sym typeface="+mn-ea"/>
                  </a:rPr>
                  <a:t>，</a:t>
                </a:r>
                <a:r>
                  <a:rPr lang="zh-CN" altLang="en-US" sz="2400" dirty="0">
                    <a:solidFill>
                      <a:srgbClr val="000000"/>
                    </a:solidFill>
                    <a:latin typeface="微软雅黑" panose="020B0503020204020204" pitchFamily="34" charset="-122"/>
                    <a:ea typeface="微软雅黑" panose="020B0503020204020204" pitchFamily="34" charset="-122"/>
                    <a:cs typeface="宋体" panose="02010600030101010101" pitchFamily="34" charset="-120"/>
                    <a:sym typeface="+mn-ea"/>
                  </a:rPr>
                  <a:t>简称为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的分布列</a:t>
                </a:r>
                <a: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a:t>
                </a:r>
                <a:endPar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endParaRPr>
              </a:p>
            </p:txBody>
          </p:sp>
        </mc:Choice>
        <mc:Fallback>
          <p:sp>
            <p:nvSpPr>
              <p:cNvPr id="5" name="P_6_BD#d1f030f60?vbadefaultcenterpage=1&amp;parentnodeid=8a2321689&amp;vbahtmlprocessed=1&amp;bbb=1&amp;hasbroken=1"/>
              <p:cNvSpPr>
                <a:spLocks noRot="1" noChangeAspect="1" noMove="1" noResize="1" noEditPoints="1" noAdjustHandles="1" noChangeArrowheads="1" noChangeShapeType="1" noTextEdit="1"/>
              </p:cNvSpPr>
              <p:nvPr>
                <p:custDataLst>
                  <p:tags r:id="rId2"/>
                </p:custDataLst>
              </p:nvPr>
            </p:nvSpPr>
            <p:spPr>
              <a:xfrm>
                <a:off x="502920" y="4597399"/>
                <a:ext cx="11408410" cy="589915"/>
              </a:xfrm>
              <a:prstGeom prst="rect">
                <a:avLst/>
              </a:prstGeom>
              <a:blipFill>
                <a:blip r:embed="rId8"/>
                <a:stretch>
                  <a:fillRect l="-1657" b="-1443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P_6_BD#6cb941bac?segpoint=1&amp;vbadefaultcenterpage=1&amp;parentnodeid=a7de27b18&amp;vbahtmlprocessed=1"/>
              <p:cNvSpPr/>
              <p:nvPr/>
            </p:nvSpPr>
            <p:spPr>
              <a:xfrm>
                <a:off x="502920" y="1348105"/>
                <a:ext cx="11182985" cy="1909445"/>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zh-CN" altLang="en-US"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zh-CN" altLang="en-US"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zh-CN" altLang="en-US"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zh-CN" altLang="en-US"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zh-CN" alt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zh-CN" alt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⑤</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6cb941bac?segpoint=1&amp;vbadefaultcenterpage=1&amp;parentnodeid=a7de27b18&amp;vbahtmlprocessed=1"/>
              <p:cNvSpPr>
                <a:spLocks noRot="1" noChangeAspect="1" noMove="1" noResize="1" noEditPoints="1" noAdjustHandles="1" noChangeArrowheads="1" noChangeShapeType="1" noTextEdit="1"/>
              </p:cNvSpPr>
              <p:nvPr/>
            </p:nvSpPr>
            <p:spPr>
              <a:xfrm>
                <a:off x="502920" y="1348105"/>
                <a:ext cx="11182985" cy="190944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3_1#6cb941bac.blank?vbadefaultcenterpage=1&amp;parentnodeid=a7de27b18&amp;vbapositionanswer=3&amp;vbahtmlprocessed=1"/>
              <p:cNvSpPr/>
              <p:nvPr/>
            </p:nvSpPr>
            <p:spPr>
              <a:xfrm>
                <a:off x="1668780" y="2515394"/>
                <a:ext cx="2401253" cy="353441"/>
              </a:xfrm>
              <a:prstGeom prst="rect">
                <a:avLst/>
              </a:prstGeom>
              <a:noFill/>
            </p:spPr>
            <p:txBody>
              <a:bodyPr wrap="none" lIns="0" tIns="0" rIns="0" bIns="0" rtlCol="0" anchor="t"/>
              <a:lstStyle/>
              <a:p>
                <a:pPr algn="ctr" latinLnBrk="1">
                  <a:lnSpc>
                    <a:spcPts val="3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3_1#6cb941bac.blank?vbadefaultcenterpage=1&amp;parentnodeid=a7de27b18&amp;vbapositionanswer=3&amp;vbahtmlprocessed=1"/>
              <p:cNvSpPr>
                <a:spLocks noRot="1" noChangeAspect="1" noMove="1" noResize="1" noEditPoints="1" noAdjustHandles="1" noChangeArrowheads="1" noChangeShapeType="1" noTextEdit="1"/>
              </p:cNvSpPr>
              <p:nvPr/>
            </p:nvSpPr>
            <p:spPr>
              <a:xfrm>
                <a:off x="1668780" y="2515394"/>
                <a:ext cx="2401253" cy="353441"/>
              </a:xfrm>
              <a:prstGeom prst="rect">
                <a:avLst/>
              </a:prstGeom>
              <a:blipFill rotWithShape="1">
                <a:blip r:embed="rId4"/>
                <a:stretch>
                  <a:fillRect t="-45" r="13" b="-77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431ac2bc?segpoint=1&amp;vbadefaultcenterpage=1&amp;parentnodeid=a08ec1900&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zh-CN" altLang="en-US"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、离散型随机变量的均值与方差</a:t>
            </a:r>
            <a:endParaRPr lang="en-US" altLang="zh-CN" sz="2600" dirty="0"/>
          </a:p>
        </p:txBody>
      </p:sp>
      <mc:AlternateContent xmlns:mc="http://schemas.openxmlformats.org/markup-compatibility/2006" xmlns:a14="http://schemas.microsoft.com/office/drawing/2010/main">
        <mc:Choice Requires="a14">
          <p:sp>
            <p:nvSpPr>
              <p:cNvPr id="3" name="P_6_BD#2fe4aca1e?vbadefaultcenterpage=1&amp;parentnodeid=c431ac2bc&amp;vbahtmlprocessed=1"/>
              <p:cNvSpPr/>
              <p:nvPr/>
            </p:nvSpPr>
            <p:spPr>
              <a:xfrm>
                <a:off x="502920" y="1353051"/>
                <a:ext cx="11183112" cy="490220"/>
              </a:xfrm>
              <a:prstGeom prst="rect">
                <a:avLst/>
              </a:prstGeom>
              <a:noFill/>
            </p:spPr>
            <p:txBody>
              <a:bodyPr wrap="square" lIns="0" tIns="0" rIns="0" bIns="0" rtlCol="0" anchor="t"/>
              <a:lstStyle/>
              <a:p>
                <a:pPr algn="l" latinLnBrk="1">
                  <a:lnSpc>
                    <a:spcPct val="150000"/>
                  </a:lnSpc>
                </a:pPr>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的分布列为</a:t>
                </a:r>
                <a:endParaRPr lang="en-US" altLang="zh-CN" sz="2400" dirty="0"/>
              </a:p>
            </p:txBody>
          </p:sp>
        </mc:Choice>
        <mc:Fallback xmlns="">
          <p:sp>
            <p:nvSpPr>
              <p:cNvPr id="3" name="P_6_BD#2fe4aca1e?vbadefaultcenterpage=1&amp;parentnodeid=c431ac2bc&amp;vbahtmlprocessed=1"/>
              <p:cNvSpPr>
                <a:spLocks noRot="1" noChangeAspect="1" noMove="1" noResize="1" noEditPoints="1" noAdjustHandles="1" noChangeArrowheads="1" noChangeShapeType="1" noTextEdit="1"/>
              </p:cNvSpPr>
              <p:nvPr/>
            </p:nvSpPr>
            <p:spPr>
              <a:xfrm>
                <a:off x="502920" y="1353051"/>
                <a:ext cx="11183112" cy="490220"/>
              </a:xfrm>
              <a:prstGeom prst="rect">
                <a:avLst/>
              </a:prstGeom>
              <a:blipFill rotWithShape="1">
                <a:blip r:embed="rId4"/>
                <a:stretch>
                  <a:fillRect t="-102" r="1" b="-1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P_6_BD#2fe4aca1e?colgroup=2,6,6,1,6,1,6&amp;vbadefaultcenterpage=1&amp;parentnodeid=c431ac2bc&amp;vbahtmlprocessed=1"/>
              <p:cNvGraphicFramePr>
                <a:graphicFrameLocks noGrp="1"/>
              </p:cNvGraphicFramePr>
              <p:nvPr>
                <p:custDataLst>
                  <p:tags r:id="rId1"/>
                </p:custDataLst>
              </p:nvPr>
            </p:nvGraphicFramePr>
            <p:xfrm>
              <a:off x="502920" y="1833245"/>
              <a:ext cx="11118850" cy="1094740"/>
            </p:xfrm>
            <a:graphic>
              <a:graphicData uri="http://schemas.openxmlformats.org/drawingml/2006/table">
                <a:tbl>
                  <a:tblPr/>
                  <a:tblGrid>
                    <a:gridCol w="758825">
                      <a:extLst>
                        <a:ext uri="{9D8B030D-6E8A-4147-A177-3AD203B41FA5}">
                          <a16:colId xmlns:a16="http://schemas.microsoft.com/office/drawing/2014/main" val="20000"/>
                        </a:ext>
                      </a:extLst>
                    </a:gridCol>
                    <a:gridCol w="2212975">
                      <a:extLst>
                        <a:ext uri="{9D8B030D-6E8A-4147-A177-3AD203B41FA5}">
                          <a16:colId xmlns:a16="http://schemas.microsoft.com/office/drawing/2014/main" val="20001"/>
                        </a:ext>
                      </a:extLst>
                    </a:gridCol>
                    <a:gridCol w="2212975">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2212975">
                      <a:extLst>
                        <a:ext uri="{9D8B030D-6E8A-4147-A177-3AD203B41FA5}">
                          <a16:colId xmlns:a16="http://schemas.microsoft.com/office/drawing/2014/main" val="20004"/>
                        </a:ext>
                      </a:extLst>
                    </a:gridCol>
                    <a:gridCol w="749935">
                      <a:extLst>
                        <a:ext uri="{9D8B030D-6E8A-4147-A177-3AD203B41FA5}">
                          <a16:colId xmlns:a16="http://schemas.microsoft.com/office/drawing/2014/main" val="20005"/>
                        </a:ext>
                      </a:extLst>
                    </a:gridCol>
                    <a:gridCol w="2221865">
                      <a:extLst>
                        <a:ext uri="{9D8B030D-6E8A-4147-A177-3AD203B41FA5}">
                          <a16:colId xmlns:a16="http://schemas.microsoft.com/office/drawing/2014/main" val="20006"/>
                        </a:ext>
                      </a:extLst>
                    </a:gridCol>
                  </a:tblGrid>
                  <a:tr h="5473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X</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73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P</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0" name="P_6_BD#2fe4aca1e?colgroup=2,6,6,1,6,1,6&amp;vbadefaultcenterpage=1&amp;parentnodeid=c431ac2bc&amp;vbahtmlprocessed=1"/>
              <p:cNvGraphicFramePr>
                <a:graphicFrameLocks noGrp="1"/>
              </p:cNvGraphicFramePr>
              <p:nvPr>
                <p:custDataLst>
                  <p:tags r:id="rId5"/>
                </p:custDataLst>
              </p:nvPr>
            </p:nvGraphicFramePr>
            <p:xfrm>
              <a:off x="502920" y="1833245"/>
              <a:ext cx="11118850" cy="1094740"/>
            </p:xfrm>
            <a:graphic>
              <a:graphicData uri="http://schemas.openxmlformats.org/drawingml/2006/table">
                <a:tbl>
                  <a:tblPr/>
                  <a:tblGrid>
                    <a:gridCol w="758825"/>
                    <a:gridCol w="2212975"/>
                    <a:gridCol w="2212975"/>
                    <a:gridCol w="749300"/>
                    <a:gridCol w="2212975"/>
                    <a:gridCol w="749935"/>
                    <a:gridCol w="2221865"/>
                  </a:tblGrid>
                  <a:tr h="5473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X</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r>
                  <a:tr h="5473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P</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c>
                      <a:txBody>
                        <a:bodyPr/>
                        <a:lstStyle/>
                        <a:p>
                          <a:pPr algn="ctr" latinLnBrk="1" hangingPunct="0">
                            <a:lnSpc>
                              <a:spcPct val="130000"/>
                            </a:lnSpc>
                          </a:pPr>
                          <a:r>
                            <a:rPr lang="en-US" altLang="zh-CN" sz="2400" b="0" i="0" dirty="0">
                              <a:solidFill>
                                <a:srgbClr val="000000"/>
                              </a:solidFill>
                              <a:latin typeface="宋体" panose="02010600030101010101" pitchFamily="2" charset="-122"/>
                              <a:ea typeface="微软雅黑" panose="020B0503020204020204" pitchFamily="34" charset="-122"/>
                              <a:cs typeface="Times New Roman" panose="02020603050405020304" pitchFamily="34" charset="-120"/>
                            </a:rPr>
                            <a:t>…</a:t>
                          </a:r>
                          <a:endParaRPr lang="en-US" altLang="zh-CN" sz="120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blipFill>
                      </a:tcPr>
                    </a:tc>
                  </a:tr>
                </a:tbl>
              </a:graphicData>
            </a:graphic>
          </p:graphicFrame>
        </mc:Fallback>
      </mc:AlternateContent>
      <mc:AlternateContent xmlns:mc="http://schemas.openxmlformats.org/markup-compatibility/2006" xmlns:a14="http://schemas.microsoft.com/office/drawing/2010/main">
        <mc:Choice Requires="a14">
          <p:sp>
            <p:nvSpPr>
              <p:cNvPr id="5" name="P_6_BD#2fe4aca1e?segpoint=1&amp;vbadefaultcenterpage=1&amp;parentnodeid=c431ac2bc&amp;vbahtmlprocessed=1&amp;bbb=1&amp;hasbroken=1"/>
              <p:cNvSpPr/>
              <p:nvPr/>
            </p:nvSpPr>
            <p:spPr>
              <a:xfrm>
                <a:off x="502920" y="2981325"/>
                <a:ext cx="11182985" cy="233235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均值</a:t>
                </a:r>
                <a:endParaRPr lang="en-US" altLang="zh-CN" sz="2400" dirty="0"/>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⑥</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的均值或数学期望</a:t>
                </a:r>
              </a:p>
              <a:p>
                <a:pPr algn="l" latinLnBrk="1">
                  <a:lnSpc>
                    <a:spcPct val="150000"/>
                  </a:lnSpc>
                </a:pPr>
                <a:r>
                  <a:rPr lang="zh-CN" altLang="en-US"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（简称期望）</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zh-CN" altLang="en-US"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均值</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𝐸𝑋</m:t>
                    </m:r>
                  </m:oMath>
                </a14:m>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刻画的是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取值的</a:t>
                </a:r>
                <a: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a:t>
                </a:r>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中心位置</a:t>
                </a:r>
                <a: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a:t>
                </a:r>
                <a:r>
                  <a:rPr lang="zh-CN" altLang="en-US"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反映了离散型随机变量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𝑋</m:t>
                    </m:r>
                  </m:oMath>
                </a14:m>
                <a:endPar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取值的</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⑦</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zh-CN" altLang="en-US"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a:t>
                </a:r>
                <a:r>
                  <a:rPr lang="zh-CN" altLang="en-US" sz="2400" i="0" dirty="0">
                    <a:solidFill>
                      <a:srgbClr val="000000"/>
                    </a:solidFill>
                    <a:latin typeface="微软雅黑" panose="020B0503020204020204" pitchFamily="34" charset="-122"/>
                    <a:ea typeface="微软雅黑" panose="020B0503020204020204" pitchFamily="34" charset="-122"/>
                    <a:cs typeface="宋体" panose="02010600030101010101" pitchFamily="34" charset="-120"/>
                  </a:rPr>
                  <a:t>是随机变量</a:t>
                </a:r>
                <a:r>
                  <a:rPr lang="en-US" altLang="zh-CN" sz="2400" i="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0"/>
                  </a:rPr>
                  <a:t>X</a:t>
                </a:r>
                <a:r>
                  <a:rPr lang="zh-CN" alt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0"/>
                  </a:rPr>
                  <a:t>的一个重要特征</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P_6_BD#2fe4aca1e?segpoint=1&amp;vbadefaultcenterpage=1&amp;parentnodeid=c431ac2bc&amp;vbahtmlprocessed=1&amp;bbb=1&amp;hasbroken=1"/>
              <p:cNvSpPr>
                <a:spLocks noRot="1" noChangeAspect="1" noMove="1" noResize="1" noEditPoints="1" noAdjustHandles="1" noChangeArrowheads="1" noChangeShapeType="1" noTextEdit="1"/>
              </p:cNvSpPr>
              <p:nvPr/>
            </p:nvSpPr>
            <p:spPr>
              <a:xfrm>
                <a:off x="502920" y="2981325"/>
                <a:ext cx="11182985" cy="233235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4_1#2fe4aca1e.blank?vbadefaultcenterpage=1&amp;parentnodeid=c431ac2bc&amp;vbapositionanswer=4&amp;vbahtmlprocessed=1"/>
              <p:cNvSpPr/>
              <p:nvPr/>
            </p:nvSpPr>
            <p:spPr>
              <a:xfrm>
                <a:off x="1931670" y="3630708"/>
                <a:ext cx="4798060" cy="353441"/>
              </a:xfrm>
              <a:prstGeom prst="rect">
                <a:avLst/>
              </a:prstGeom>
              <a:noFill/>
            </p:spPr>
            <p:txBody>
              <a:bodyPr wrap="none" lIns="0" tIns="0" rIns="0" bIns="0" rtlCol="0" anchor="t"/>
              <a:lstStyle/>
              <a:p>
                <a:pPr algn="ctr" latinLnBrk="1">
                  <a:lnSpc>
                    <a:spcPts val="3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4_1#2fe4aca1e.blank?vbadefaultcenterpage=1&amp;parentnodeid=c431ac2bc&amp;vbapositionanswer=4&amp;vbahtmlprocessed=1"/>
              <p:cNvSpPr>
                <a:spLocks noRot="1" noChangeAspect="1" noMove="1" noResize="1" noEditPoints="1" noAdjustHandles="1" noChangeArrowheads="1" noChangeShapeType="1" noTextEdit="1"/>
              </p:cNvSpPr>
              <p:nvPr/>
            </p:nvSpPr>
            <p:spPr>
              <a:xfrm>
                <a:off x="1931670" y="3630708"/>
                <a:ext cx="4798060" cy="353441"/>
              </a:xfrm>
              <a:prstGeom prst="rect">
                <a:avLst/>
              </a:prstGeom>
              <a:blipFill rotWithShape="1">
                <a:blip r:embed="rId8"/>
                <a:stretch>
                  <a:fillRect t="-117" b="-7680"/>
                </a:stretch>
              </a:blipFill>
            </p:spPr>
            <p:txBody>
              <a:bodyPr/>
              <a:lstStyle/>
              <a:p>
                <a:r>
                  <a:rPr lang="zh-CN" altLang="en-US">
                    <a:noFill/>
                  </a:rPr>
                  <a:t> </a:t>
                </a:r>
              </a:p>
            </p:txBody>
          </p:sp>
        </mc:Fallback>
      </mc:AlternateContent>
      <p:sp>
        <p:nvSpPr>
          <p:cNvPr id="7" name="P_6_AN.5_1#2fe4aca1e.blank?vbadefaultcenterpage=1&amp;parentnodeid=c431ac2bc&amp;vbapositionanswer=5&amp;vbahtmlprocessed=1&amp;bbb=1"/>
          <p:cNvSpPr/>
          <p:nvPr/>
        </p:nvSpPr>
        <p:spPr>
          <a:xfrm>
            <a:off x="1756410" y="4588289"/>
            <a:ext cx="14398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平均水平</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75*86"/>
  <p:tag name="TABLE_ENDDRAG_RECT" val="39*144*875*86"/>
  <p:tag name="KSO_WM_BEAUTIFY_FLAG" val=""/>
</p:tagLst>
</file>

<file path=ppt/tags/tag40.xml><?xml version="1.0" encoding="utf-8"?>
<p:tagLst xmlns:p="http://schemas.openxmlformats.org/presentationml/2006/main">
  <p:tag name="TABLE_ENDDRAG_ORIGIN_RECT" val="875*86"/>
  <p:tag name="TABLE_ENDDRAG_RECT" val="39*144*875*86"/>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75*86"/>
  <p:tag name="TABLE_ENDDRAG_RECT" val="39*144*875*86"/>
</p:tagLst>
</file>

<file path=ppt/tags/tag8.xml><?xml version="1.0" encoding="utf-8"?>
<p:tagLst xmlns:p="http://schemas.openxmlformats.org/presentationml/2006/main">
  <p:tag name="TABLE_ENDDRAG_ORIGIN_RECT" val="875*86"/>
  <p:tag name="TABLE_ENDDRAG_RECT" val="39*144*875*86"/>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1237</Words>
  <Application>Microsoft Office PowerPoint</Application>
  <PresentationFormat>宽屏</PresentationFormat>
  <Paragraphs>500</Paragraphs>
  <Slides>45</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MS Mincho</vt: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9</cp:revision>
  <dcterms:created xsi:type="dcterms:W3CDTF">2023-12-21T13:07:00Z</dcterms:created>
  <dcterms:modified xsi:type="dcterms:W3CDTF">2024-01-18T08:42:54Z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3A0E5D07D7324410BF23E8C58EB09DD3_12</vt:lpwstr>
  </property>
  <property fmtid="{D5CDD505-2E9C-101B-9397-08002B2CF9AE}" pid="3" name="KSOProductBuildVer">
    <vt:lpwstr>2052-12.1.0.16250</vt:lpwstr>
  </property>
</Properties>
</file>