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6" r:id="rId25"/>
  </p:sldIdLst>
  <p:sldSz cx="12192000" cy="6858000"/>
  <p:notesSz cx="6858000" cy="12192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C98B250-449D-40FA-B767-B99335984E7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2431250-DB4B-47B8-9DAD-F9044001484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C3FF940-F51B-4B89-B522-9CEC70E0577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E6D0663-09F4-4AC4-892F-99CA818DCBF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AF96BC8-ED89-4DCF-8C2C-82F74265F6A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9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AF7A1DF-DDE5-4843-AD90-7A0D1593495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f11b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 三角函数中的参数问题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411A5CB-0A80-4533-AC53-6303989424E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15.xml"/><Relationship Id="rId3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b02b4bb6.fixed?vbadefaultcenterpage=1&amp;parentnodeid=1f11b5498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0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利用三角函数的对称性求参数的取值范围</a:t>
            </a:r>
            <a:endParaRPr lang="en-US" altLang="zh-CN" sz="4000" dirty="0"/>
          </a:p>
        </p:txBody>
      </p:sp>
      <p:pic>
        <p:nvPicPr>
          <p:cNvPr id="3" name="C_3#7b02b4bb6.fixed?vbadefaultcenterpage=1&amp;parentnodeid=1f11b549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dbdcc0dc?vbadefaultcenterpage=1&amp;parentnodeid=7b02b4bb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0_1#b1a6b8732?vbadefaultcenterpage=1&amp;parentnodeid=0dbdcc0dc&amp;vbahtmlprocessed=1&amp;bbb=1&amp;hasbroken=1"/>
              <p:cNvSpPr/>
              <p:nvPr/>
            </p:nvSpPr>
            <p:spPr>
              <a:xfrm>
                <a:off x="502920" y="1241425"/>
                <a:ext cx="11182985" cy="39668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广州模拟）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向右平移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个单位长度后，再将所得图象上所有点的横坐标变为原来的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（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审题①根据平移伸缩的性质得到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的解析式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象，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的图象在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上恰有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条对称轴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审题②根据正弦函数的图象得到关于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0_1#b1a6b8732?vbadefaultcenterpage=1&amp;parentnodeid=0dbdcc0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39668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1_1#b1a6b8732.blank?vbadefaultcenterpage=1&amp;parentnodeid=0dbdcc0dc&amp;vbapositionanswer=4&amp;vbahtmlprocessed=1&amp;rh=43.2"/>
              <p:cNvSpPr/>
              <p:nvPr/>
            </p:nvSpPr>
            <p:spPr>
              <a:xfrm>
                <a:off x="5237480" y="4157314"/>
                <a:ext cx="1066800" cy="521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1_1#b1a6b8732.blank?vbadefaultcenterpage=1&amp;parentnodeid=0dbdcc0dc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480" y="4157314"/>
                <a:ext cx="1066800" cy="521145"/>
              </a:xfrm>
              <a:prstGeom prst="rect">
                <a:avLst/>
              </a:prstGeom>
              <a:blipFill rotWithShape="1">
                <a:blip r:embed="rId3"/>
                <a:stretch>
                  <a:fillRect t="-116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2_1#b1a6b8732?vbadefaultcenterpage=1&amp;parentnodeid=0dbdcc0dc&amp;vbahtmlprocessed=1&amp;bbb=1&amp;hasbroken=1"/>
              <p:cNvSpPr/>
              <p:nvPr/>
            </p:nvSpPr>
            <p:spPr>
              <a:xfrm>
                <a:off x="502920" y="1550112"/>
                <a:ext cx="11183112" cy="40076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个单位长度后，得到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再将所得图象上所有点的横坐标变为原来的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得到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的图象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的图象在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上恰有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条对称轴，所以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12_1#b1a6b8732?vbadefaultcenterpage=1&amp;parentnodeid=0dbdcc0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0112"/>
                <a:ext cx="11183112" cy="4007676"/>
              </a:xfrm>
              <a:prstGeom prst="rect">
                <a:avLst/>
              </a:prstGeom>
              <a:blipFill rotWithShape="1">
                <a:blip r:embed="rId1"/>
                <a:stretch>
                  <a:fillRect t="-2" r="-947" b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2745" y="9048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e4ac2c3f?vbadefaultcenterpage=1&amp;parentnodeid=7b02b4bb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9090d2a74?vbadefaultcenterpage=1&amp;parentnodeid=7e4ac2c3f&amp;vbahtmlprocessed=1"/>
              <p:cNvSpPr/>
              <p:nvPr/>
            </p:nvSpPr>
            <p:spPr>
              <a:xfrm>
                <a:off x="502920" y="1241648"/>
                <a:ext cx="11183112" cy="2587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三角函数图象的两条相邻对称轴或两个相邻对称中心之间的“水平间隔”为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，相邻的对称轴和对称中心之间的“水平间隔”为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，这就说明，我们可根据三角函数的对称性来研究其周期性，解决问题的关键是运用整体代换的思想，建立关于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的不等式（组），进而研究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9090d2a74?vbadefaultcenterpage=1&amp;parentnodeid=7e4ac2c3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587117"/>
              </a:xfrm>
              <a:prstGeom prst="rect">
                <a:avLst/>
              </a:prstGeom>
              <a:blipFill rotWithShape="1">
                <a:blip r:embed="rId2"/>
                <a:stretch>
                  <a:fillRect t="-9" r="1" b="-2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831ab95f?vbadefaultcenterpage=1&amp;parentnodeid=7b02b4bb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85ac1e3b0?vbadefaultcenterpage=1&amp;parentnodeid=d831ab95f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15880"/>
            <a:ext cx="1856232" cy="384048"/>
          </a:xfrm>
          <a:prstGeom prst="rect">
            <a:avLst/>
          </a:prstGeom>
        </p:spPr>
      </p:pic>
      <p:sp>
        <p:nvSpPr>
          <p:cNvPr id="4" name="C_5_BD#85ac1e3b0?vbadefaultcenterpage=1&amp;parentnodeid=d831ab95f&amp;vbahtmlprocessed=1"/>
          <p:cNvSpPr/>
          <p:nvPr/>
        </p:nvSpPr>
        <p:spPr>
          <a:xfrm>
            <a:off x="502920" y="1241648"/>
            <a:ext cx="11183112" cy="4745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1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有对称轴改为没有对称轴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13_1#f87506c83?vbadefaultcenterpage=1&amp;parentnodeid=85ac1e3b0&amp;vbahtmlprocessed=1"/>
              <p:cNvSpPr/>
              <p:nvPr/>
            </p:nvSpPr>
            <p:spPr>
              <a:xfrm>
                <a:off x="502920" y="1780191"/>
                <a:ext cx="11183112" cy="1180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1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（原创）若将典例2中的条件“若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上恰有5条对称轴”改为“若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上没有对称轴”，则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1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13_1#f87506c83?vbadefaultcenterpage=1&amp;parentnodeid=85ac1e3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0191"/>
                <a:ext cx="11183112" cy="1180973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-9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14_1#f87506c83.blank?vbadefaultcenterpage=1&amp;parentnodeid=85ac1e3b0&amp;vbapositionanswer=5&amp;vbahtmlprocessed=1&amp;rh=43.2"/>
              <p:cNvSpPr/>
              <p:nvPr/>
            </p:nvSpPr>
            <p:spPr>
              <a:xfrm>
                <a:off x="6993509" y="2363820"/>
                <a:ext cx="927100" cy="521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14_1#f87506c83.blank?vbadefaultcenterpage=1&amp;parentnodeid=85ac1e3b0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09" y="2363820"/>
                <a:ext cx="927100" cy="521145"/>
              </a:xfrm>
              <a:prstGeom prst="rect">
                <a:avLst/>
              </a:prstGeom>
              <a:blipFill rotWithShape="1">
                <a:blip r:embed="rId4"/>
                <a:stretch>
                  <a:fillRect l="-27" t="-67" r="2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15_1#f87506c83?vbadefaultcenterpage=1&amp;parentnodeid=85ac1e3b0&amp;vbahtmlprocessed=1&amp;bbb=1&amp;hasbroken=1"/>
              <p:cNvSpPr/>
              <p:nvPr/>
            </p:nvSpPr>
            <p:spPr>
              <a:xfrm>
                <a:off x="502920" y="2968848"/>
                <a:ext cx="11183112" cy="36520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由典例2可知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上没有对称轴，所以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上为单调函数，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，结合余弦函数的性质可知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15_1#f87506c83?vbadefaultcenterpage=1&amp;parentnodeid=85ac1e3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8848"/>
                <a:ext cx="11183112" cy="3652012"/>
              </a:xfrm>
              <a:prstGeom prst="rect">
                <a:avLst/>
              </a:prstGeom>
              <a:blipFill rotWithShape="1">
                <a:blip r:embed="rId5"/>
                <a:stretch>
                  <a:fillRect t="-6" r="1" b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2568bfdc9.fixed?vbadefaultcenterpage=1&amp;parentnodeid=1f11b5498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35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35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5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利用三角函数的最值（极值）求参数的取值范围</a:t>
            </a:r>
            <a:endParaRPr lang="en-US" altLang="zh-CN" sz="3500" dirty="0"/>
          </a:p>
        </p:txBody>
      </p:sp>
      <p:pic>
        <p:nvPicPr>
          <p:cNvPr id="3" name="C_3#2568bfdc9.fixed?vbadefaultcenterpage=1&amp;parentnodeid=1f11b549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b1bc3220?vbadefaultcenterpage=1&amp;parentnodeid=2568bfdc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6_1#406829a9f?vbadefaultcenterpage=1&amp;parentnodeid=8b1bc3220&amp;vbahtmlprocessed=1&amp;bbb=1&amp;hasbroken=1"/>
              <p:cNvSpPr/>
              <p:nvPr/>
            </p:nvSpPr>
            <p:spPr>
              <a:xfrm>
                <a:off x="502920" y="1241425"/>
                <a:ext cx="11182985" cy="26708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利用辅助角公式化简）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上单调递增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的范围并利用正弦函数的单调递增区间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得到关于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，且在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上只取得一次最大值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③利用整体法根据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正弦函数图象得到关于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2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6_1#406829a9f?vbadefaultcenterpage=1&amp;parentnodeid=8b1bc32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670810"/>
              </a:xfrm>
              <a:prstGeom prst="rect">
                <a:avLst/>
              </a:prstGeom>
              <a:blipFill rotWithShape="1">
                <a:blip r:embed="rId2"/>
                <a:stretch>
                  <a:fillRect b="-17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7_1#406829a9f.blank?vbadefaultcenterpage=1&amp;parentnodeid=8b1bc3220&amp;vbapositionanswer=6&amp;vbahtmlprocessed=1&amp;rh=43.2"/>
              <p:cNvSpPr/>
              <p:nvPr/>
            </p:nvSpPr>
            <p:spPr>
              <a:xfrm>
                <a:off x="8336280" y="3198210"/>
                <a:ext cx="788988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7_1#406829a9f.blank?vbadefaultcenterpage=1&amp;parentnodeid=8b1bc3220&amp;vbapositionanswer=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3198210"/>
                <a:ext cx="788988" cy="521716"/>
              </a:xfrm>
              <a:prstGeom prst="rect">
                <a:avLst/>
              </a:prstGeom>
              <a:blipFill rotWithShape="1">
                <a:blip r:embed="rId3"/>
                <a:stretch>
                  <a:fillRect t="-67" r="4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8_1#406829a9f?vbadefaultcenterpage=1&amp;parentnodeid=8b1bc3220&amp;vbahtmlprocessed=1"/>
              <p:cNvSpPr/>
              <p:nvPr/>
            </p:nvSpPr>
            <p:spPr>
              <a:xfrm>
                <a:off x="502920" y="1276046"/>
                <a:ext cx="11183112" cy="5467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依题意，函数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𝜔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≥−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𝜔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</m:e>
                            </m:eqAr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18_1#406829a9f?vbadefaultcenterpage=1&amp;parentnodeid=8b1bc32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76046"/>
                <a:ext cx="11183112" cy="5467668"/>
              </a:xfrm>
              <a:prstGeom prst="rect">
                <a:avLst/>
              </a:prstGeom>
              <a:blipFill rotWithShape="1">
                <a:blip r:embed="rId1"/>
                <a:stretch>
                  <a:fillRect t="-6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83540" y="7505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8_1#406829a9f?vbadefaultcenterpage=1&amp;parentnodeid=8b1bc3220&amp;vbahtmlprocessed=1"/>
              <p:cNvSpPr/>
              <p:nvPr/>
            </p:nvSpPr>
            <p:spPr>
              <a:xfrm>
                <a:off x="502920" y="2202765"/>
                <a:ext cx="11183112" cy="2740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上只取得一次最大值，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18_1#406829a9f?vbadefaultcenterpage=1&amp;parentnodeid=8b1bc32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2765"/>
                <a:ext cx="11183112" cy="2740470"/>
              </a:xfrm>
              <a:prstGeom prst="rect">
                <a:avLst/>
              </a:prstGeom>
              <a:blipFill rotWithShape="1">
                <a:blip r:embed="rId1"/>
                <a:stretch>
                  <a:fillRect t="-21" r="1" b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9ad0b8d1?vbadefaultcenterpage=1&amp;parentnodeid=2568bfdc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1560af856?vbadefaultcenterpage=1&amp;parentnodeid=59ad0b8d1&amp;vbahtmlprocessed=1"/>
          <p:cNvSpPr/>
          <p:nvPr/>
        </p:nvSpPr>
        <p:spPr>
          <a:xfrm>
            <a:off x="502920" y="1241648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若已知三角函数的最值，则可利用三角函数的最值与对称轴或周期的关系，列出关于参数的不等式（组），进而求解.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f757ed1a?vbadefaultcenterpage=1&amp;parentnodeid=2568bfdc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93917d2d2?vbadefaultcenterpage=1&amp;parentnodeid=8f757ed1a&amp;inlineimagemarkindex=4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93917d2d2?vbadefaultcenterpage=1&amp;parentnodeid=8f757ed1a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改变最值的个数限制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19_1#7f28a532a?vbadefaultcenterpage=1&amp;parentnodeid=93917d2d2&amp;vbahtmlprocessed=1"/>
              <p:cNvSpPr/>
              <p:nvPr/>
            </p:nvSpPr>
            <p:spPr>
              <a:xfrm>
                <a:off x="502920" y="1775048"/>
                <a:ext cx="11183112" cy="1573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个周期后所得的图象在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上有3个最高点和2个最低点，则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19_1#7f28a532a?vbadefaultcenterpage=1&amp;parentnodeid=93917d2d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573721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3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20_1#7f28a532a.blank?vbadefaultcenterpage=1&amp;parentnodeid=93917d2d2&amp;vbapositionanswer=7&amp;vbahtmlprocessed=1&amp;rh=43.2"/>
              <p:cNvSpPr/>
              <p:nvPr/>
            </p:nvSpPr>
            <p:spPr>
              <a:xfrm>
                <a:off x="7721981" y="2668937"/>
                <a:ext cx="1066800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20_1#7f28a532a.blank?vbadefaultcenterpage=1&amp;parentnodeid=93917d2d2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81" y="2668937"/>
                <a:ext cx="1066800" cy="510731"/>
              </a:xfrm>
              <a:prstGeom prst="rect">
                <a:avLst/>
              </a:prstGeom>
              <a:blipFill rotWithShape="1">
                <a:blip r:embed="rId4"/>
                <a:stretch>
                  <a:fillRect l="-36" t="-6" r="36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21_1#7f28a532a?vbadefaultcenterpage=1&amp;parentnodeid=93917d2d2&amp;vbahtmlprocessed=1&amp;bbb=1&amp;hasbroken=1"/>
              <p:cNvSpPr/>
              <p:nvPr/>
            </p:nvSpPr>
            <p:spPr>
              <a:xfrm>
                <a:off x="502920" y="1531221"/>
                <a:ext cx="11183112" cy="40454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个单位长度后的图象所对应的函数解析式为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要使得平移后的图象有3个最高点和2个最低点，则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21_1#7f28a532a?vbadefaultcenterpage=1&amp;parentnodeid=93917d2d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1221"/>
                <a:ext cx="11183112" cy="404545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1f11b5498.fixed?vbadefaultcenterpage=1&amp;parentnodeid=05c20a023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培优课08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三角函数中的参数问题</a:t>
            </a:r>
            <a:endParaRPr lang="en-US" altLang="zh-CN" sz="4000" dirty="0"/>
          </a:p>
        </p:txBody>
      </p:sp>
      <p:pic>
        <p:nvPicPr>
          <p:cNvPr id="3" name="C_0#1f11b5498?linknodeid=f92c5ba53&amp;catalogrefid=f92c5ba53&amp;parentnodeid=05c20a023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2651760"/>
            <a:ext cx="502920" cy="502920"/>
          </a:xfrm>
          <a:prstGeom prst="rect">
            <a:avLst/>
          </a:prstGeom>
        </p:spPr>
      </p:pic>
      <p:sp>
        <p:nvSpPr>
          <p:cNvPr id="4" name="C_0#1f11b5498?linknodeid=f92c5ba53&amp;catalogrefid=f92c5ba53&amp;parentnodeid=05c20a023&amp;vbahtmlprocessed=1">
            <a:hlinkClick r:id="rId1" action="ppaction://hlinksldjump"/>
          </p:cNvPr>
          <p:cNvSpPr/>
          <p:nvPr/>
        </p:nvSpPr>
        <p:spPr>
          <a:xfrm>
            <a:off x="2898648" y="2624328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26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结合三角函数的单调性求参数的取值范围</a:t>
            </a:r>
            <a:endParaRPr lang="en-US" altLang="zh-CN" sz="2600" dirty="0"/>
          </a:p>
        </p:txBody>
      </p:sp>
      <p:pic>
        <p:nvPicPr>
          <p:cNvPr id="5" name="C_0#1f11b5498?linknodeid=7b02b4bb6&amp;catalogrefid=7b02b4bb6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3502152"/>
            <a:ext cx="502920" cy="502920"/>
          </a:xfrm>
          <a:prstGeom prst="rect">
            <a:avLst/>
          </a:prstGeom>
        </p:spPr>
      </p:pic>
      <p:sp>
        <p:nvSpPr>
          <p:cNvPr id="6" name="C_0#1f11b5498?linknodeid=7b02b4bb6&amp;catalogrefid=7b02b4bb6&amp;parentnodeid=05c20a023&amp;vbahtmlprocessed=1">
            <a:hlinkClick r:id="rId3" action="ppaction://hlinksldjump"/>
          </p:cNvPr>
          <p:cNvSpPr/>
          <p:nvPr/>
        </p:nvSpPr>
        <p:spPr>
          <a:xfrm>
            <a:off x="2898648" y="3474720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26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利用三角函数的对称性求参数的取值范围</a:t>
            </a:r>
            <a:endParaRPr lang="en-US" altLang="zh-CN" sz="2600" dirty="0"/>
          </a:p>
        </p:txBody>
      </p:sp>
      <p:pic>
        <p:nvPicPr>
          <p:cNvPr id="7" name="C_0#1f11b5498?linknodeid=2568bfdc9&amp;catalogrefid=2568bfdc9&amp;parentnodeid=05c20a023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4343400"/>
            <a:ext cx="502920" cy="502920"/>
          </a:xfrm>
          <a:prstGeom prst="rect">
            <a:avLst/>
          </a:prstGeom>
        </p:spPr>
      </p:pic>
      <p:sp>
        <p:nvSpPr>
          <p:cNvPr id="8" name="C_0#1f11b5498?linknodeid=2568bfdc9&amp;catalogrefid=2568bfdc9&amp;parentnodeid=05c20a023&amp;vbahtmlprocessed=1">
            <a:hlinkClick r:id="rId4" action="ppaction://hlinksldjump"/>
          </p:cNvPr>
          <p:cNvSpPr/>
          <p:nvPr/>
        </p:nvSpPr>
        <p:spPr>
          <a:xfrm>
            <a:off x="2898648" y="4315968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26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利用三角函数的最值（极值）求参数的取值范围</a:t>
            </a:r>
            <a:endParaRPr lang="en-US" altLang="zh-CN" sz="260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92c5ba53.fixed?vbadefaultcenterpage=1&amp;parentnodeid=1f11b5498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0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结合三角函数的单调性求参数的取值范围</a:t>
            </a:r>
            <a:endParaRPr lang="en-US" altLang="zh-CN" sz="4000" dirty="0"/>
          </a:p>
        </p:txBody>
      </p:sp>
      <p:pic>
        <p:nvPicPr>
          <p:cNvPr id="3" name="C_3#f92c5ba53.fixed?vbadefaultcenterpage=1&amp;parentnodeid=1f11b549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f9a693a4?vbadefaultcenterpage=1&amp;parentnodeid=f92c5ba5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_1#f4935b698?vbadefaultcenterpage=1&amp;parentnodeid=8f9a693a4&amp;vbahtmlprocessed=1&amp;bbb=1&amp;hasbroken=1"/>
              <p:cNvSpPr/>
              <p:nvPr/>
            </p:nvSpPr>
            <p:spPr>
              <a:xfrm>
                <a:off x="502920" y="1241425"/>
                <a:ext cx="11182985" cy="2938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安徽测试）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①由区间范围得到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的范围）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审题②考虑正弦函数的单调递增区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.(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B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.(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D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（审题③根据选项区间范围可以考虑特殊值法）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_1#f4935b698?vbadefaultcenterpage=1&amp;parentnodeid=8f9a693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938145"/>
              </a:xfrm>
              <a:prstGeom prst="rect">
                <a:avLst/>
              </a:prstGeom>
              <a:blipFill rotWithShape="1">
                <a:blip r:embed="rId2"/>
                <a:stretch>
                  <a:fillRect r="-1652" b="-14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2_1#f4935b698.bracket?vbadefaultcenterpage=1&amp;parentnodeid=8f9a693a4&amp;vbapositionanswer=1&amp;vbahtmlprocessed=1"/>
          <p:cNvSpPr/>
          <p:nvPr/>
        </p:nvSpPr>
        <p:spPr>
          <a:xfrm>
            <a:off x="4057650" y="2812257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B_5_BD.1_1#f4935b698?vbadefaultcenterpage=1&amp;parentnodeid=8f9a693a4&amp;vbahtmlprocessed=1&amp;bbb=1&amp;hasbroken=1&amp;ib=1"/>
          <p:cNvSpPr/>
          <p:nvPr/>
        </p:nvSpPr>
        <p:spPr>
          <a:xfrm>
            <a:off x="5098987" y="2301717"/>
            <a:ext cx="1219263" cy="548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3_1#f4935b698?vbadefaultcenterpage=1&amp;parentnodeid=8f9a693a4&amp;vbahtmlprocessed=1&amp;bbb=1&amp;hasbroken=1"/>
              <p:cNvSpPr/>
              <p:nvPr/>
            </p:nvSpPr>
            <p:spPr>
              <a:xfrm>
                <a:off x="502920" y="1233520"/>
                <a:ext cx="11183112" cy="56547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（法一）由题意得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𝜔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≥−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𝜔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</m:e>
                            </m:eqAr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审题①②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上单调递增矛盾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，结合四个选项可知选B.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3_1#f4935b698?vbadefaultcenterpage=1&amp;parentnodeid=8f9a693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3520"/>
                <a:ext cx="11183112" cy="5654739"/>
              </a:xfrm>
              <a:prstGeom prst="rect">
                <a:avLst/>
              </a:prstGeom>
              <a:blipFill rotWithShape="1">
                <a:blip r:embed="rId1"/>
                <a:stretch>
                  <a:fillRect t="-6" r="-79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01320" y="7562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33e52186?vbadefaultcenterpage=1&amp;parentnodeid=f92c5ba5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506f850a3?segpoint=1&amp;vbadefaultcenterpage=1&amp;parentnodeid=833e52186&amp;vbahtmlprocessed=1"/>
          <p:cNvSpPr/>
          <p:nvPr/>
        </p:nvSpPr>
        <p:spPr>
          <a:xfrm>
            <a:off x="502920" y="12416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由单调区间求参数范围的方法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5_BD#506f850a3?colgroup=4,31&amp;vbadefaultcenterpage=1&amp;parentnodeid=833e52186&amp;vbahtmlprocessed=1"/>
              <p:cNvGraphicFramePr>
                <a:graphicFrameLocks noGrp="1"/>
              </p:cNvGraphicFramePr>
              <p:nvPr/>
            </p:nvGraphicFramePr>
            <p:xfrm>
              <a:off x="502920" y="1863948"/>
              <a:ext cx="11155680" cy="2928493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子集法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求出原函数的相应单调区间，由已知区间是所求某区间的子集，列不等式（组）求解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反子集法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由所给区间求出整体角的范围，由该范围是某相应正、余弦函数的某个单调区间的子集，列不等式（组）求解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0680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周期性法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由所给区间的两个端点到其相应对称中心的距离不超过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个周期列不等式（组）求解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5_BD#506f850a3?colgroup=4,31&amp;vbadefaultcenterpage=1&amp;parentnodeid=833e52186&amp;vbahtmlprocessed=1"/>
              <p:cNvGraphicFramePr>
                <a:graphicFrameLocks noGrp="1"/>
              </p:cNvGraphicFramePr>
              <p:nvPr/>
            </p:nvGraphicFramePr>
            <p:xfrm>
              <a:off x="502920" y="1863948"/>
              <a:ext cx="11155680" cy="2928493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子集法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求出原函数的相应单调区间，由已知区间是所求某区间的子集，列不等式（组）求解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反子集法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由所给区间求出整体角的范围，由该范围是某相应正、余弦函数的某个单调区间的子集，列不等式（组）求解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5252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周期性法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0d92a879?vbadefaultcenterpage=1&amp;parentnodeid=f92c5ba5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e2e39c40?vbadefaultcenterpage=1&amp;parentnodeid=f0d92a879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42614"/>
            <a:ext cx="1856232" cy="384048"/>
          </a:xfrm>
          <a:prstGeom prst="rect">
            <a:avLst/>
          </a:prstGeom>
        </p:spPr>
      </p:pic>
      <p:sp>
        <p:nvSpPr>
          <p:cNvPr id="4" name="C_5_BD#5e2e39c40?vbadefaultcenterpage=1&amp;parentnodeid=f0d92a879&amp;vbahtmlprocessed=1"/>
          <p:cNvSpPr/>
          <p:nvPr/>
        </p:nvSpPr>
        <p:spPr>
          <a:xfrm>
            <a:off x="502920" y="1241648"/>
            <a:ext cx="11183112" cy="501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4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单调递增改为不单调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4_1#5dd5ced74?vbadefaultcenterpage=1&amp;parentnodeid=5e2e39c40&amp;vbahtmlprocessed=1"/>
              <p:cNvSpPr/>
              <p:nvPr/>
            </p:nvSpPr>
            <p:spPr>
              <a:xfrm>
                <a:off x="502920" y="1749648"/>
                <a:ext cx="11183112" cy="1416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4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若将典例1中的条件“在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上单调递增”改为“在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上不单调”，则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.（结果用含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的式子表示）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4_1#5dd5ced74?vbadefaultcenterpage=1&amp;parentnodeid=5e2e39c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9648"/>
                <a:ext cx="11183112" cy="1416304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8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5_1#5dd5ced74.blank?vbadefaultcenterpage=1&amp;parentnodeid=5e2e39c40&amp;vbapositionanswer=2&amp;vbahtmlprocessed=1&amp;rh=43.2"/>
              <p:cNvSpPr/>
              <p:nvPr/>
            </p:nvSpPr>
            <p:spPr>
              <a:xfrm>
                <a:off x="1752405" y="2535620"/>
                <a:ext cx="2692019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5_1#5dd5ced74.blank?vbadefaultcenterpage=1&amp;parentnodeid=5e2e39c40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05" y="2535620"/>
                <a:ext cx="2692019" cy="546418"/>
              </a:xfrm>
              <a:prstGeom prst="rect">
                <a:avLst/>
              </a:prstGeom>
              <a:blipFill rotWithShape="1">
                <a:blip r:embed="rId4"/>
                <a:stretch>
                  <a:fillRect l="-16" t="-12" r="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6_1#5dd5ced74?vbadefaultcenterpage=1&amp;parentnodeid=5e2e39c40&amp;vbahtmlprocessed=1"/>
              <p:cNvSpPr/>
              <p:nvPr/>
            </p:nvSpPr>
            <p:spPr>
              <a:xfrm>
                <a:off x="502920" y="3172048"/>
                <a:ext cx="11183112" cy="3215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图象的对称轴方程为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上不单调，所以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4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6_1#5dd5ced74?vbadefaultcenterpage=1&amp;parentnodeid=5e2e39c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2048"/>
                <a:ext cx="11183112" cy="3215958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461a5bf2?vbadefaultcenterpage=1&amp;parentnodeid=f0d92a879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b461a5bf2?vbadefaultcenterpage=1&amp;parentnodeid=f0d92a87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增加条件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：已知对称轴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7_1#aa33d5b61?vbadefaultcenterpage=1&amp;parentnodeid=b461a5bf2&amp;vbahtmlprocessed=1"/>
              <p:cNvSpPr/>
              <p:nvPr/>
            </p:nvSpPr>
            <p:spPr>
              <a:xfrm>
                <a:off x="502920" y="1289908"/>
                <a:ext cx="11183112" cy="1573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的图象的两条相邻对称轴，则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7_1#aa33d5b61?vbadefaultcenterpage=1&amp;parentnodeid=b461a5bf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573721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3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8_1#aa33d5b61.blank?vbadefaultcenterpage=1&amp;parentnodeid=b461a5bf2&amp;vbapositionanswer=3&amp;vbahtmlprocessed=1&amp;rh=48.6"/>
              <p:cNvSpPr/>
              <p:nvPr/>
            </p:nvSpPr>
            <p:spPr>
              <a:xfrm>
                <a:off x="9587675" y="2123853"/>
                <a:ext cx="430276" cy="574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8_1#aa33d5b61.blank?vbadefaultcenterpage=1&amp;parentnodeid=b461a5bf2&amp;vbapositionanswer=3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675" y="2123853"/>
                <a:ext cx="430276" cy="574040"/>
              </a:xfrm>
              <a:prstGeom prst="rect">
                <a:avLst/>
              </a:prstGeom>
              <a:blipFill rotWithShape="1">
                <a:blip r:embed="rId3"/>
                <a:stretch>
                  <a:fillRect l="-103" t="-72" r="4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9_1#aa33d5b61?vbadefaultcenterpage=1&amp;parentnodeid=b461a5bf2&amp;vbahtmlprocessed=1&amp;bbb=1&amp;hasbroken=1"/>
              <p:cNvSpPr/>
              <p:nvPr/>
            </p:nvSpPr>
            <p:spPr>
              <a:xfrm>
                <a:off x="502920" y="2864708"/>
                <a:ext cx="11183112" cy="35439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图象的两条相邻对称轴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，不妨取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9_1#aa33d5b61?vbadefaultcenterpage=1&amp;parentnodeid=b461a5b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4708"/>
                <a:ext cx="11183112" cy="3543935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1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4049</Words>
  <Application>WPS 演示</Application>
  <PresentationFormat>宽屏</PresentationFormat>
  <Paragraphs>140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5</cp:revision>
  <dcterms:created xsi:type="dcterms:W3CDTF">2023-12-21T08:55:00Z</dcterms:created>
  <dcterms:modified xsi:type="dcterms:W3CDTF">2024-01-08T07:24:57Z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1C6AC3D30C76454BAF9FD1639D514F80_12</vt:lpwstr>
  </property>
  <property fmtid="{D5CDD505-2E9C-101B-9397-08002B2CF9AE}" pid="3" name="KSOProductBuildVer">
    <vt:lpwstr>2052-12.1.0.15990</vt:lpwstr>
  </property>
</Properties>
</file>