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12192000" cy="6858000"/>
  <p:notesSz cx="6858000" cy="12192000"/>
  <p:custDataLst>
    <p:tags r:id="rId40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6c1db9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4502E18-1617-440E-8E0C-07AA93CB551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6c1db9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AC4AFBB-B0E2-4D50-9D7D-960849CB27E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6c1db9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CFA67A1-11A8-4B69-8CC7-075C8E27769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6c1db9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94EB9B0-1F83-4E4C-AA1A-2D6734AFEE8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e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AE91853-0827-4C71-B0C2-81373BE7DF0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d6c1db96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 任意角、弧度制和三角函数的概念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A13234E-EABC-47D0-826A-D3B8D091123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2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8.jpe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32.jpe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33.jpeg"/><Relationship Id="rId9" Type="http://schemas.openxmlformats.org/officeDocument/2006/relationships/image" Target="../media/image7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d395e5b6?vbadefaultcenterpage=1&amp;parentnodeid=430a7b29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8f6991dfe?vbadefaultcenterpage=1&amp;parentnodeid=cd395e5b6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3_1#ffd8c9abf?vbadefaultcenterpage=1&amp;parentnodeid=8f6991dfe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4_1#57c22f751?vbadefaultcenterpage=1&amp;parentnodeid=ffd8c9abf&amp;vbahtmlprocessed=1"/>
              <p:cNvSpPr/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的终边落在第一或第二象限.(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4_1#57c22f751?vbadefaultcenterpage=1&amp;parentnodeid=ffd8c9ab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5_1#57c22f751.bracket?vbadefaultcenterpage=1&amp;parentnodeid=ffd8c9abf&amp;vbapositionanswer=13&amp;vbahtmlprocessed=1"/>
          <p:cNvSpPr/>
          <p:nvPr/>
        </p:nvSpPr>
        <p:spPr>
          <a:xfrm>
            <a:off x="7591489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7" name="QT_7_BD.16_1#61a59d0ee?vbadefaultcenterpage=1&amp;parentnodeid=ffd8c9abf&amp;vbahtmlprocessed=1"/>
          <p:cNvSpPr/>
          <p:nvPr/>
        </p:nvSpPr>
        <p:spPr>
          <a:xfrm>
            <a:off x="502920" y="30577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（2）锐角是第一象限角，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反之亦然.(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7_1#61a59d0ee.bracket?vbadefaultcenterpage=1&amp;parentnodeid=ffd8c9abf&amp;vbapositionanswer=14&amp;vbahtmlprocessed=1"/>
          <p:cNvSpPr/>
          <p:nvPr/>
        </p:nvSpPr>
        <p:spPr>
          <a:xfrm>
            <a:off x="5417820" y="30577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8_1#61082f498?vbadefaultcenterpage=1&amp;parentnodeid=ffd8c9abf&amp;vbahtmlprocessed=1"/>
              <p:cNvSpPr/>
              <p:nvPr/>
            </p:nvSpPr>
            <p:spPr>
              <a:xfrm>
                <a:off x="502920" y="36089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（3）将表的分针拨快5分钟，则分针转过的角度是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8_1#61082f498?vbadefaultcenterpage=1&amp;parentnodeid=ffd8c9ab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89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9_1#61082f498.bracket?vbadefaultcenterpage=1&amp;parentnodeid=ffd8c9abf&amp;vbapositionanswer=15&amp;vbahtmlprocessed=1"/>
          <p:cNvSpPr/>
          <p:nvPr/>
        </p:nvSpPr>
        <p:spPr>
          <a:xfrm>
            <a:off x="7999032" y="36089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p:sp>
        <p:nvSpPr>
          <p:cNvPr id="11" name="QT_7_BD.20_1#27c7773da?vbadefaultcenterpage=1&amp;parentnodeid=ffd8c9abf&amp;vbahtmlprocessed=1"/>
          <p:cNvSpPr/>
          <p:nvPr/>
        </p:nvSpPr>
        <p:spPr>
          <a:xfrm>
            <a:off x="502920" y="40991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（4）相等的角终边一定相同，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终边相同的角也一定相等.(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21_1#27c7773da.bracket?vbadefaultcenterpage=1&amp;parentnodeid=ffd8c9abf&amp;vbapositionanswer=16&amp;vbahtmlprocessed=1"/>
          <p:cNvSpPr/>
          <p:nvPr/>
        </p:nvSpPr>
        <p:spPr>
          <a:xfrm>
            <a:off x="8161020" y="409914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2_1#46234c483?vbadefaultcenterpage=1&amp;parentnodeid=8f6991dfe&amp;vbahtmlprocessed=1&amp;bbb=1&amp;hasbroken=1"/>
              <p:cNvSpPr/>
              <p:nvPr/>
            </p:nvSpPr>
            <p:spPr>
              <a:xfrm>
                <a:off x="502920" y="1541730"/>
                <a:ext cx="11183112" cy="163607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（易错题）已知角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的终边上有一点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5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2_1#46234c483?vbadefaultcenterpage=1&amp;parentnodeid=8f6991df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1730"/>
                <a:ext cx="11183112" cy="1636078"/>
              </a:xfrm>
              <a:prstGeom prst="rect">
                <a:avLst/>
              </a:prstGeom>
              <a:blipFill rotWithShape="1">
                <a:blip r:embed="rId3"/>
                <a:stretch>
                  <a:fillRect t="-36" r="1" b="-8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23_1#46234c483.blank?vbadefaultcenterpage=1&amp;parentnodeid=8f6991dfe&amp;vbapositionanswer=17&amp;vbahtmlprocessed=1&amp;rh=48.6"/>
              <p:cNvSpPr/>
              <p:nvPr/>
            </p:nvSpPr>
            <p:spPr>
              <a:xfrm>
                <a:off x="642620" y="2521154"/>
                <a:ext cx="1408176" cy="574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23_1#46234c483.blank?vbadefaultcenterpage=1&amp;parentnodeid=8f6991dfe&amp;vbapositionanswer=17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20" y="2521154"/>
                <a:ext cx="1408176" cy="574040"/>
              </a:xfrm>
              <a:prstGeom prst="rect">
                <a:avLst/>
              </a:prstGeom>
              <a:blipFill rotWithShape="1">
                <a:blip r:embed="rId4"/>
                <a:stretch>
                  <a:fillRect t="-36" r="27" b="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24_1#46234c483?vbadefaultcenterpage=1&amp;parentnodeid=8f6991dfe&amp;vbahtmlprocessed=1"/>
              <p:cNvSpPr/>
              <p:nvPr/>
            </p:nvSpPr>
            <p:spPr>
              <a:xfrm>
                <a:off x="502920" y="3183078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忽视对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的分类讨论或讨论不全面.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24_1#46234c483?vbadefaultcenterpage=1&amp;parentnodeid=8f6991df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83078"/>
                <a:ext cx="11183112" cy="490030"/>
              </a:xfrm>
              <a:prstGeom prst="rect">
                <a:avLst/>
              </a:prstGeom>
              <a:blipFill rotWithShape="1">
                <a:blip r:embed="rId5"/>
                <a:stretch>
                  <a:fillRect t="-93" r="1" b="-11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5_1#46234c483?vbadefaultcenterpage=1&amp;parentnodeid=8f6991dfe&amp;vbahtmlprocessed=1&amp;bbb=1&amp;hasbroken=1"/>
              <p:cNvSpPr/>
              <p:nvPr/>
            </p:nvSpPr>
            <p:spPr>
              <a:xfrm>
                <a:off x="502920" y="3678378"/>
                <a:ext cx="11183112" cy="192589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+3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综上所述，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5_1#46234c483?vbadefaultcenterpage=1&amp;parentnodeid=8f6991df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78378"/>
                <a:ext cx="11183112" cy="1925892"/>
              </a:xfrm>
              <a:prstGeom prst="rect">
                <a:avLst/>
              </a:prstGeom>
              <a:blipFill rotWithShape="1">
                <a:blip r:embed="rId6"/>
                <a:stretch>
                  <a:fillRect t="-24" r="1" b="-10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2503bdfb3?vbadefaultcenterpage=1&amp;parentnodeid=cd395e5b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6_1#08dc279f7?vbadefaultcenterpage=1&amp;parentnodeid=2503bdfb3&amp;vbahtmlprocessed=1&amp;bbb=1&amp;hasbroken=1"/>
              <p:cNvSpPr/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176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7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是第二象限角，则角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象限角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6_1#08dc279f7?vbadefaultcenterpage=1&amp;parentnodeid=2503bdfb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8" r="-2105" b="-25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7_1#08dc279f7.bracket?vbadefaultcenterpage=1&amp;parentnodeid=2503bdfb3&amp;vbapositionanswer=18&amp;vbahtmlprocessed=1"/>
          <p:cNvSpPr/>
          <p:nvPr/>
        </p:nvSpPr>
        <p:spPr>
          <a:xfrm>
            <a:off x="10773029" y="135830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6_BD.28_1#08dc279f7.choices?vbadefaultcenterpage=1&amp;parentnodeid=2503bdfb3&amp;vbahtmlprocessed=1"/>
          <p:cNvSpPr/>
          <p:nvPr/>
        </p:nvSpPr>
        <p:spPr>
          <a:xfrm>
            <a:off x="502920" y="260759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09545" algn="l"/>
                <a:tab pos="5394325" algn="l"/>
                <a:tab pos="8079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.一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B.二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C.三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.一或三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9_1#08dc279f7?vbadefaultcenterpage=1&amp;parentnodeid=2503bdfb3&amp;vbahtmlprocessed=1&amp;bbb=1&amp;hasbroken=1"/>
              <p:cNvSpPr/>
              <p:nvPr/>
            </p:nvSpPr>
            <p:spPr>
              <a:xfrm>
                <a:off x="502920" y="3314288"/>
                <a:ext cx="11183112" cy="21669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是第二象限角，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是第一或第三象限角.故选D.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9_1#08dc279f7?vbadefaultcenterpage=1&amp;parentnodeid=2503bdfb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4288"/>
                <a:ext cx="11183112" cy="2166938"/>
              </a:xfrm>
              <a:prstGeom prst="rect">
                <a:avLst/>
              </a:prstGeom>
              <a:blipFill rotWithShape="1">
                <a:blip r:embed="rId4"/>
                <a:stretch>
                  <a:fillRect t="-10" r="1" b="-8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30_1#189d1d975?vbadefaultcenterpage=1&amp;parentnodeid=2503bdfb3&amp;vbahtmlprocessed=1&amp;bbb=1&amp;hasbroken=1"/>
              <p:cNvSpPr/>
              <p:nvPr/>
            </p:nvSpPr>
            <p:spPr>
              <a:xfrm>
                <a:off x="502920" y="2720640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180</m:t>
                    </m:r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−12,5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30_1#189d1d975?vbadefaultcenterpage=1&amp;parentnodeid=2503bdfb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0640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255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31_1#189d1d975.blank?vbadefaultcenterpage=1&amp;parentnodeid=2503bdfb3&amp;vbapositionanswer=19&amp;vbahtmlprocessed=1&amp;rh=43.2"/>
              <p:cNvSpPr/>
              <p:nvPr/>
            </p:nvSpPr>
            <p:spPr>
              <a:xfrm>
                <a:off x="2552954" y="3236466"/>
                <a:ext cx="690563" cy="51022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31_1#189d1d975.blank?vbadefaultcenterpage=1&amp;parentnodeid=2503bdfb3&amp;vbapositionanswer=1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954" y="3236466"/>
                <a:ext cx="690563" cy="5102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2_1#189d1d975?vbadefaultcenterpage=1&amp;parentnodeid=2503bdfb3&amp;vbahtmlprocessed=1"/>
              <p:cNvSpPr/>
              <p:nvPr/>
            </p:nvSpPr>
            <p:spPr>
              <a:xfrm>
                <a:off x="574675" y="4153707"/>
                <a:ext cx="11279632" cy="662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由三角函数的定义可得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−12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−12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−12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2_1#189d1d975?vbadefaultcenterpage=1&amp;parentnodeid=2503bdfb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75" y="4153707"/>
                <a:ext cx="11279632" cy="662813"/>
              </a:xfrm>
              <a:prstGeom prst="rect">
                <a:avLst/>
              </a:prstGeom>
              <a:blipFill rotWithShape="1">
                <a:blip r:embed="rId5"/>
                <a:stretch>
                  <a:fillRect t="-26" r="1" b="-4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b51c4fcab?vbadefaultcenterpage=1&amp;parentnodeid=cd395e5b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3_1#33d5f8de4?vbadefaultcenterpage=1&amp;parentnodeid=b51c4fcab&amp;vbahtmlprocessed=1&amp;bbb=1&amp;hasbroken=1"/>
              <p:cNvSpPr/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（2023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为第一象限角，且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.能说明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为假命题的一组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3_1#33d5f8de4?vbadefaultcenterpage=1&amp;parentnodeid=b51c4fc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583309"/>
              </a:xfrm>
              <a:prstGeom prst="rect">
                <a:avLst/>
              </a:prstGeom>
              <a:blipFill rotWithShape="1">
                <a:blip r:embed="rId3"/>
                <a:stretch>
                  <a:fillRect t="-18" r="-544" b="-3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34_1#33d5f8de4.blank?vbadefaultcenterpage=1&amp;parentnodeid=b51c4fcab&amp;vbapositionanswer=20&amp;vbahtmlprocessed=1&amp;rh=43.2"/>
              <p:cNvSpPr/>
              <p:nvPr/>
            </p:nvSpPr>
            <p:spPr>
              <a:xfrm>
                <a:off x="7980553" y="1799813"/>
                <a:ext cx="2627313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34_1#33d5f8de4.blank?vbadefaultcenterpage=1&amp;parentnodeid=b51c4fcab&amp;vbapositionanswer=2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0553" y="1799813"/>
                <a:ext cx="2627313" cy="510286"/>
              </a:xfrm>
              <a:prstGeom prst="rect">
                <a:avLst/>
              </a:prstGeom>
              <a:blipFill rotWithShape="1">
                <a:blip r:embed="rId4"/>
                <a:stretch>
                  <a:fillRect l="-19" t="-44" r="7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35_1#33d5f8de4.blank?vbadefaultcenterpage=1&amp;parentnodeid=b51c4fcab&amp;vbapositionanswer=21&amp;vbahtmlprocessed=1&amp;rh=43.2"/>
              <p:cNvSpPr/>
              <p:nvPr/>
            </p:nvSpPr>
            <p:spPr>
              <a:xfrm>
                <a:off x="553720" y="2373662"/>
                <a:ext cx="2505075" cy="4832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（答案不唯一）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35_1#33d5f8de4.blank?vbadefaultcenterpage=1&amp;parentnodeid=b51c4fcab&amp;vbapositionanswer=2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" y="2373662"/>
                <a:ext cx="2505075" cy="483235"/>
              </a:xfrm>
              <a:prstGeom prst="rect">
                <a:avLst/>
              </a:prstGeom>
              <a:blipFill rotWithShape="1">
                <a:blip r:embed="rId5"/>
                <a:stretch>
                  <a:fillRect t="-2109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36_1#33d5f8de4?vbadefaultcenterpage=1&amp;parentnodeid=b51c4fcab&amp;vbahtmlprocessed=1&amp;bbb=1&amp;hasbroken=1"/>
              <p:cNvSpPr/>
              <p:nvPr/>
            </p:nvSpPr>
            <p:spPr>
              <a:xfrm>
                <a:off x="502920" y="2943448"/>
                <a:ext cx="11183112" cy="14391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，不满足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所以使命题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𝑝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为假命题的一组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的值可以是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36_1#33d5f8de4?vbadefaultcenterpage=1&amp;parentnodeid=b51c4fca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448"/>
                <a:ext cx="11183112" cy="1439101"/>
              </a:xfrm>
              <a:prstGeom prst="rect">
                <a:avLst/>
              </a:prstGeom>
              <a:blipFill rotWithShape="1">
                <a:blip r:embed="rId6"/>
                <a:stretch>
                  <a:fillRect t="-15" r="1" b="-88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624cd3b1.fixed?vbadefaultcenterpage=1&amp;parentnodeid=d6c1db96b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f624cd3b1.fixed?vbadefaultcenterpage=1&amp;parentnodeid=d6c1db96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0b7998d05?vbadefaultcenterpage=1&amp;parentnodeid=f624cd3b1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象限角及终边相同的角［自主练透］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1#ff7b8a122?vbadefaultcenterpage=1&amp;parentnodeid=0b7998d05&amp;vbahtmlprocessed=1"/>
              <p:cNvSpPr/>
              <p:nvPr/>
            </p:nvSpPr>
            <p:spPr>
              <a:xfrm>
                <a:off x="502920" y="1330548"/>
                <a:ext cx="11183112" cy="711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在下列表达式中，与角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的终边相同的角是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1#ff7b8a122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711264"/>
              </a:xfrm>
              <a:prstGeom prst="rect">
                <a:avLst/>
              </a:prstGeom>
              <a:blipFill rotWithShape="1">
                <a:blip r:embed="rId3"/>
                <a:stretch>
                  <a:fillRect t="-31" r="1" b="-9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ff7b8a122.bracket?vbadefaultcenterpage=1&amp;parentnodeid=0b7998d05&amp;vbapositionanswer=22&amp;vbahtmlprocessed=1"/>
          <p:cNvSpPr/>
          <p:nvPr/>
        </p:nvSpPr>
        <p:spPr>
          <a:xfrm>
            <a:off x="6757670" y="1621886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ff7b8a122.choices?vbadefaultcenterpage=1&amp;parentnodeid=0b7998d05&amp;vbahtmlprocessed=1"/>
              <p:cNvSpPr/>
              <p:nvPr/>
            </p:nvSpPr>
            <p:spPr>
              <a:xfrm>
                <a:off x="502920" y="2054448"/>
                <a:ext cx="11183112" cy="1494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ff7b8a122.choices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4448"/>
                <a:ext cx="11183112" cy="1494346"/>
              </a:xfrm>
              <a:prstGeom prst="rect">
                <a:avLst/>
              </a:prstGeom>
              <a:blipFill rotWithShape="1">
                <a:blip r:embed="rId4"/>
                <a:stretch>
                  <a:fillRect t="-15" r="1" b="-5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0_1#ff7b8a122?vbadefaultcenterpage=1&amp;parentnodeid=0b7998d05&amp;vbahtmlprocessed=1"/>
              <p:cNvSpPr/>
              <p:nvPr/>
            </p:nvSpPr>
            <p:spPr>
              <a:xfrm>
                <a:off x="502920" y="3553048"/>
                <a:ext cx="11183112" cy="125990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首先角度制与弧度制不能混用，所以A,B错误；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的终边相同的角可以写成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，所以C正确.故选C.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0_1#ff7b8a122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1259904"/>
              </a:xfrm>
              <a:prstGeom prst="rect">
                <a:avLst/>
              </a:prstGeom>
              <a:blipFill rotWithShape="1">
                <a:blip r:embed="rId5"/>
                <a:stretch>
                  <a:fillRect t="-18" r="1" b="-5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1_1#0a2a5fa55?vbadefaultcenterpage=1&amp;parentnodeid=0b7998d05&amp;vbahtmlprocessed=1"/>
              <p:cNvSpPr/>
              <p:nvPr/>
            </p:nvSpPr>
            <p:spPr>
              <a:xfrm>
                <a:off x="502920" y="756000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中的角所表示的范围（阴影部分）是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1_1#0a2a5fa55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667195"/>
              </a:xfrm>
              <a:prstGeom prst="rect">
                <a:avLst/>
              </a:prstGeom>
              <a:blipFill rotWithShape="1">
                <a:blip r:embed="rId3"/>
                <a:stretch>
                  <a:fillRect t="-52" r="1" b="-17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2_1#0a2a5fa55.bracket?vbadefaultcenterpage=1&amp;parentnodeid=0b7998d05&amp;vbapositionanswer=23&amp;vbahtmlprocessed=1"/>
          <p:cNvSpPr/>
          <p:nvPr/>
        </p:nvSpPr>
        <p:spPr>
          <a:xfrm>
            <a:off x="10518267" y="997807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43_1#0a2a5fa55.choices?vbadefaultcenterpage=1&amp;parentnodeid=0b7998d05&amp;vbahtmlprocessed=1"/>
          <p:cNvSpPr/>
          <p:nvPr/>
        </p:nvSpPr>
        <p:spPr>
          <a:xfrm>
            <a:off x="502921" y="1496028"/>
            <a:ext cx="11284268" cy="22033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950845" algn="l"/>
                <a:tab pos="5762625" algn="l"/>
                <a:tab pos="86252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24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  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1095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      </a:t>
            </a:r>
            <a:endParaRPr lang="en-US" altLang="zh-CN" sz="900" dirty="0">
              <a:latin typeface="宋体" panose="02010600030101010101" pitchFamily="2" charset="-122"/>
            </a:endParaRPr>
          </a:p>
        </p:txBody>
      </p:sp>
      <p:pic>
        <p:nvPicPr>
          <p:cNvPr id="5" name="QC_5_BD.43_1#0a2a5fa55.choice_image?vbadefaultcenterpage=1&amp;parentnodeid=0b7998d05&amp;inlineimagemarkindex=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673" y="1495647"/>
            <a:ext cx="2386584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6" name="QC_5_BD.43_1#0a2a5fa55.choice_image?vbadefaultcenterpage=1&amp;parentnodeid=0b7998d05&amp;inlineimagemarkindex=2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52121" y="1495647"/>
            <a:ext cx="2249424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7" name="QC_5_BD.43_1#0a2a5fa55.choice_image?vbadefaultcenterpage=1&amp;parentnodeid=0b7998d05&amp;inlineimagemarkindex=3&amp;vbahtmlprocesse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6756" y="1495647"/>
            <a:ext cx="2340864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pic>
        <p:nvPicPr>
          <p:cNvPr id="8" name="QC_5_BD.43_1#0a2a5fa55.choice_image?vbadefaultcenterpage=1&amp;parentnodeid=0b7998d05&amp;inlineimagemarkindex=4&amp;vbahtmlprocessed=1" descr="preencoded.png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7594" y="1504791"/>
            <a:ext cx="2203704" cy="2194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QC_5_AS.44_1#0a2a5fa55?vbadefaultcenterpage=1&amp;parentnodeid=0b7998d05&amp;vbahtmlprocessed=1&amp;bbb=1&amp;hasbroken=1"/>
              <p:cNvSpPr/>
              <p:nvPr/>
            </p:nvSpPr>
            <p:spPr>
              <a:xfrm>
                <a:off x="502920" y="3705447"/>
                <a:ext cx="11183112" cy="285070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表示的范围与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表示的范围一样；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表示的范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围与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表示的范围一样.故选C.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C_5_AS.44_1#0a2a5fa55?vbadefaultcenterpage=1&amp;parentnodeid=0b7998d0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5447"/>
                <a:ext cx="11183112" cy="2850706"/>
              </a:xfrm>
              <a:prstGeom prst="rect">
                <a:avLst/>
              </a:prstGeom>
              <a:blipFill rotWithShape="1">
                <a:blip r:embed="rId8"/>
                <a:stretch>
                  <a:fillRect t="-8" r="1" b="-10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9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45_1#3ad3e7ed0?vbadefaultcenterpage=1&amp;parentnodeid=0b7998d05&amp;vbahtmlprocessed=1"/>
          <p:cNvSpPr/>
          <p:nvPr/>
        </p:nvSpPr>
        <p:spPr>
          <a:xfrm>
            <a:off x="502920" y="2145235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46_1#3ad3e7ed0.bracket?vbadefaultcenterpage=1&amp;parentnodeid=0b7998d05&amp;vbapositionanswer=24&amp;vbahtmlprocessed=1"/>
          <p:cNvSpPr/>
          <p:nvPr/>
        </p:nvSpPr>
        <p:spPr>
          <a:xfrm>
            <a:off x="5011420" y="2145235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7_1#3ad3e7ed0.choices?vbadefaultcenterpage=1&amp;parentnodeid=0b7998d05&amp;vbahtmlprocessed=1"/>
              <p:cNvSpPr/>
              <p:nvPr/>
            </p:nvSpPr>
            <p:spPr>
              <a:xfrm>
                <a:off x="502920" y="2643581"/>
                <a:ext cx="11183112" cy="235718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A.终边落在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轴的非负半轴的角的集合为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B.终边落在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轴上的角的集合为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～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范围内所有与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角的终边相同的角为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D.第三象限角的集合为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7_1#3ad3e7ed0.choices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3581"/>
                <a:ext cx="11183112" cy="2357184"/>
              </a:xfrm>
              <a:prstGeom prst="rect">
                <a:avLst/>
              </a:prstGeom>
              <a:blipFill rotWithShape="1">
                <a:blip r:embed="rId3"/>
                <a:stretch>
                  <a:fillRect t="-3" r="1" b="-30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8_1#3ad3e7ed0?vbadefaultcenterpage=1&amp;parentnodeid=0b7998d05&amp;vbahtmlprocessed=1&amp;bbb=1&amp;hasbroken=1"/>
              <p:cNvSpPr/>
              <p:nvPr/>
            </p:nvSpPr>
            <p:spPr>
              <a:xfrm>
                <a:off x="502920" y="1826718"/>
                <a:ext cx="11183112" cy="34544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终边落在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轴的非负半轴的角的集合为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由于角度制和弧度制不能混用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所有与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角的终边相同的角可以表示为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，则在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720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～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范围内，取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675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315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故C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第三象限角的集合为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8_1#3ad3e7ed0?vbadefaultcenterpage=1&amp;parentnodeid=0b7998d0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6718"/>
                <a:ext cx="11183112" cy="3454464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20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9_1#4859faf61?vbadefaultcenterpage=1&amp;parentnodeid=0b7998d05&amp;vbahtmlprocessed=1"/>
              <p:cNvSpPr/>
              <p:nvPr/>
            </p:nvSpPr>
            <p:spPr>
              <a:xfrm>
                <a:off x="502920" y="1699528"/>
                <a:ext cx="11183112" cy="7489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的终边在第二象限，且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9_1#4859faf61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99528"/>
                <a:ext cx="11183112" cy="748983"/>
              </a:xfrm>
              <a:prstGeom prst="rect">
                <a:avLst/>
              </a:prstGeom>
              <a:blipFill rotWithShape="1">
                <a:blip r:embed="rId3"/>
                <a:stretch>
                  <a:fillRect t="-36" r="1" b="-7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50_1#4859faf61.bracket?vbadefaultcenterpage=1&amp;parentnodeid=0b7998d05&amp;vbapositionanswer=25&amp;vbahtmlprocessed=1"/>
          <p:cNvSpPr/>
          <p:nvPr/>
        </p:nvSpPr>
        <p:spPr>
          <a:xfrm>
            <a:off x="9638729" y="2016773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51_1#4859faf61.choices?vbadefaultcenterpage=1&amp;parentnodeid=0b7998d05&amp;vbahtmlprocessed=1"/>
          <p:cNvSpPr/>
          <p:nvPr/>
        </p:nvSpPr>
        <p:spPr>
          <a:xfrm>
            <a:off x="502920" y="2451875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.第一象限或第三象限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.第二象限或第四象限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.第三象限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.第四象限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52_1#4859faf61?vbadefaultcenterpage=1&amp;parentnodeid=0b7998d05&amp;vbahtmlprocessed=1"/>
              <p:cNvSpPr/>
              <p:nvPr/>
            </p:nvSpPr>
            <p:spPr>
              <a:xfrm>
                <a:off x="502920" y="3493275"/>
                <a:ext cx="11183112" cy="195319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是第二象限角，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的终边在第一或第三象限.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的终边在第三象限.故选C.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52_1#4859faf61?vbadefaultcenterpage=1&amp;parentnodeid=0b7998d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3275"/>
                <a:ext cx="11183112" cy="1953197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24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519904851?vbadefaultcenterpage=1&amp;parentnodeid=0b7998d0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05125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519904851?vbadefaultcenterpage=1&amp;parentnodeid=0b7998d05&amp;vbahtmlprocessed=1&amp;bbb=1&amp;hasbroken=1"/>
              <p:cNvSpPr/>
              <p:nvPr/>
            </p:nvSpPr>
            <p:spPr>
              <a:xfrm>
                <a:off x="502920" y="2577542"/>
                <a:ext cx="11183112" cy="25045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利用终边相同的角的集合可以求适合某些条件的角，方法是先写出与这个角的终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边相同的所有角的集合，然后通过对集合中的参数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𝐙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赋值来求得所需的角.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∈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的终边位置的方法：先写出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的范围，然后根据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的可能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取值确定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的终边所在位置.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519904851?vbadefaultcenterpage=1&amp;parentnodeid=0b7998d0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77542"/>
                <a:ext cx="11183112" cy="2504504"/>
              </a:xfrm>
              <a:prstGeom prst="rect">
                <a:avLst/>
              </a:prstGeom>
              <a:blipFill rotWithShape="1">
                <a:blip r:embed="rId4"/>
                <a:stretch>
                  <a:fillRect t="-3" r="-851" b="-6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ec5ba30d7?vbadefaultcenterpage=1&amp;parentnodeid=f624cd3b1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弧度制及其应用［师生共研］</a:t>
            </a:r>
            <a:endParaRPr lang="en-US" altLang="zh-CN" sz="2800" dirty="0"/>
          </a:p>
        </p:txBody>
      </p:sp>
      <p:pic>
        <p:nvPicPr>
          <p:cNvPr id="3" name="QC_5_BD.53_1#4c69192f6?hastextimagelayout=1&amp;vbadefaultcenterpage=1&amp;parentnodeid=ec5ba30d7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7228" y="1434082"/>
            <a:ext cx="2505456" cy="250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3_2#4c69192f6?hastextimagelayout=1&amp;vbadefaultcenterpage=1&amp;parentnodeid=ec5ba30d7&amp;vbahtmlprocessed=1&amp;bbb=1&amp;hasbroken=1"/>
              <p:cNvSpPr/>
              <p:nvPr/>
            </p:nvSpPr>
            <p:spPr>
              <a:xfrm>
                <a:off x="502920" y="1388362"/>
                <a:ext cx="8540496" cy="34679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全国甲卷）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沈括的《梦溪笔谈》是中国古代科技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史上的杰作，其中收录了计算圆弧长度的“会圆术”，如图，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为半径的圆弧，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.“会圆术”给出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的弧长的近似值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的计算公式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3_2#4c69192f6?hastextimagelayout=1&amp;vbadefaultcenterpage=1&amp;parentnodeid=ec5ba30d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8540496" cy="3467989"/>
              </a:xfrm>
              <a:prstGeom prst="rect">
                <a:avLst/>
              </a:prstGeom>
              <a:blipFill rotWithShape="1">
                <a:blip r:embed="rId4"/>
                <a:stretch>
                  <a:fillRect t="-7" r="-338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54_1#4c69192f6.bracket?vbadefaultcenterpage=1&amp;parentnodeid=ec5ba30d7&amp;vbapositionanswer=26&amp;vbahtmlprocessed=1"/>
          <p:cNvSpPr/>
          <p:nvPr/>
        </p:nvSpPr>
        <p:spPr>
          <a:xfrm>
            <a:off x="6816344" y="4426808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55_1#4c69192f6.choices?vbadefaultcenterpage=1&amp;parentnodeid=ec5ba30d7&amp;vbahtmlprocessed=1"/>
              <p:cNvSpPr/>
              <p:nvPr/>
            </p:nvSpPr>
            <p:spPr>
              <a:xfrm>
                <a:off x="502920" y="4861148"/>
                <a:ext cx="11183112" cy="625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934970" algn="l"/>
                    <a:tab pos="5832475" algn="l"/>
                    <a:tab pos="86029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11−3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11−4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9−3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9−4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55_1#4c69192f6.choices?vbadefaultcenterpage=1&amp;parentnodeid=ec5ba30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61148"/>
                <a:ext cx="11183112" cy="625475"/>
              </a:xfrm>
              <a:prstGeom prst="rect">
                <a:avLst/>
              </a:prstGeom>
              <a:blipFill rotWithShape="1">
                <a:blip r:embed="rId5"/>
                <a:stretch>
                  <a:fillRect t="-36" r="1" b="-2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56_1#4c69192f6?vbadefaultcenterpage=1&amp;parentnodeid=ec5ba30d7&amp;vbahtmlprocessed=1"/>
              <p:cNvSpPr/>
              <p:nvPr/>
            </p:nvSpPr>
            <p:spPr>
              <a:xfrm>
                <a:off x="502920" y="2296999"/>
                <a:ext cx="11183112" cy="2552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limUpp>
                      <m:limUp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limUp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li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⌢</m:t>
                        </m:r>
                      </m:lim>
                    </m:limUp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上（图略），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7−4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11−4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56_1#4c69192f6?vbadefaultcenterpage=1&amp;parentnodeid=ec5ba30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96999"/>
                <a:ext cx="11183112" cy="2552002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7_1#846c0ef6a?vbadefaultcenterpage=1&amp;parentnodeid=ec5ba30d7&amp;vbahtmlprocessed=1"/>
              <p:cNvSpPr/>
              <p:nvPr/>
            </p:nvSpPr>
            <p:spPr>
              <a:xfrm>
                <a:off x="502920" y="2630249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若本例条件不变，则弓形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7_1#846c0ef6a?vbadefaultcenterpage=1&amp;parentnodeid=ec5ba30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30249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28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8_1#846c0ef6a.blank?vbadefaultcenterpage=1&amp;parentnodeid=ec5ba30d7&amp;vbapositionanswer=27&amp;vbahtmlprocessed=1&amp;rh=43.2"/>
              <p:cNvSpPr/>
              <p:nvPr/>
            </p:nvSpPr>
            <p:spPr>
              <a:xfrm>
                <a:off x="7251637" y="2526933"/>
                <a:ext cx="1165924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8_1#846c0ef6a.blank?vbadefaultcenterpage=1&amp;parentnodeid=ec5ba30d7&amp;vbapositionanswer=2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637" y="2526933"/>
                <a:ext cx="1165924" cy="510731"/>
              </a:xfrm>
              <a:prstGeom prst="rect">
                <a:avLst/>
              </a:prstGeom>
              <a:blipFill rotWithShape="1">
                <a:blip r:embed="rId4"/>
                <a:stretch>
                  <a:fillRect l="-49" t="-52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9_1#846c0ef6a?vbadefaultcenterpage=1&amp;parentnodeid=ec5ba30d7&amp;vbahtmlprocessed=1&amp;bbb=1&amp;hasbroken=1"/>
              <p:cNvSpPr/>
              <p:nvPr/>
            </p:nvSpPr>
            <p:spPr>
              <a:xfrm>
                <a:off x="502920" y="3126564"/>
                <a:ext cx="11183112" cy="14925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扇形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以弓形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扇形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9_1#846c0ef6a?vbadefaultcenterpage=1&amp;parentnodeid=ec5ba30d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26564"/>
                <a:ext cx="11183112" cy="1492504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60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60_1#046458edb?vbadefaultcenterpage=1&amp;parentnodeid=ec5ba30d7&amp;vbahtmlprocessed=1&amp;bbb=1&amp;hasbroken=1"/>
              <p:cNvSpPr/>
              <p:nvPr/>
            </p:nvSpPr>
            <p:spPr>
              <a:xfrm>
                <a:off x="502920" y="2725402"/>
                <a:ext cx="11183112" cy="10769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若本例条件不变，记实际弧长为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.（结果保留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两位小数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，参考数据：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≈3.14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≈1.73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60_1#046458edb?vbadefaultcenterpage=1&amp;parentnodeid=ec5ba30d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25402"/>
                <a:ext cx="11183112" cy="1076960"/>
              </a:xfrm>
              <a:prstGeom prst="rect">
                <a:avLst/>
              </a:prstGeom>
              <a:blipFill rotWithShape="1">
                <a:blip r:embed="rId3"/>
                <a:stretch>
                  <a:fillRect t="-57" r="1" b="-30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61_1#046458edb.blank?vbadefaultcenterpage=1&amp;parentnodeid=ec5ba30d7&amp;vbapositionanswer=28&amp;vbahtmlprocessed=1"/>
          <p:cNvSpPr/>
          <p:nvPr/>
        </p:nvSpPr>
        <p:spPr>
          <a:xfrm>
            <a:off x="9053132" y="2687302"/>
            <a:ext cx="754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0.05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62_1#046458edb?vbadefaultcenterpage=1&amp;parentnodeid=ec5ba30d7&amp;vbahtmlprocessed=1"/>
              <p:cNvSpPr/>
              <p:nvPr/>
            </p:nvSpPr>
            <p:spPr>
              <a:xfrm>
                <a:off x="502920" y="3807950"/>
                <a:ext cx="11183112" cy="65074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由弧长公式可得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𝑠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11−4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≈0.05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62_1#046458edb?vbadefaultcenterpage=1&amp;parentnodeid=ec5ba30d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7950"/>
                <a:ext cx="11183112" cy="650748"/>
              </a:xfrm>
              <a:prstGeom prst="rect">
                <a:avLst/>
              </a:prstGeom>
              <a:blipFill rotWithShape="1">
                <a:blip r:embed="rId4"/>
                <a:stretch>
                  <a:fillRect t="-75" r="1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c90828f49?vbadefaultcenterpage=1&amp;parentnodeid=ec5ba30d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c90828f49?vbadefaultcenterpage=1&amp;parentnodeid=ec5ba30d7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应用弧度制解决问题时应注意的三点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利用扇形的弧长和面积公式解题，要注意角的单位必须是弧度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求扇形面积最大值的问题，常转化为二次函数的最值问题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在解决弧长问题和扇形面积问题时，要合理地利用圆心角所在的三角形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5b48d355?vbadefaultcenterpage=1&amp;parentnodeid=ec5ba30d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pic>
        <p:nvPicPr>
          <p:cNvPr id="3" name="QB_6_BD.63_1#4bf8182c4?hastextimagelayout=1&amp;vbadefaultcenterpage=1&amp;parentnodeid=25b48d355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16158" y="1465167"/>
            <a:ext cx="3035808" cy="185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63_2#4bf8182c4?hastextimagelayout=2&amp;vbadefaultcenterpage=1&amp;parentnodeid=25b48d355&amp;vbahtmlprocessed=1&amp;bbb=1&amp;hasbroken=1&amp;hassurround=1"/>
              <p:cNvSpPr/>
              <p:nvPr/>
            </p:nvSpPr>
            <p:spPr>
              <a:xfrm>
                <a:off x="502920" y="1419448"/>
                <a:ext cx="8019288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（双空题）《九章算术》是中国古代的数学名著，其中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《方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》一章给出了弧田面积的计算公式.如图所示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，弧田是由圆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及其所对弦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围成的图形.若弧田的弦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长为2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，弧所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在圆心角的弧度数也是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所在圆的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63_2#4bf8182c4?hastextimagelayout=2&amp;vbadefaultcenterpage=1&amp;parentnodeid=25b48d355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8019288" cy="2135950"/>
              </a:xfrm>
              <a:prstGeom prst="rect">
                <a:avLst/>
              </a:prstGeom>
              <a:blipFill rotWithShape="1">
                <a:blip r:embed="rId5"/>
                <a:stretch>
                  <a:fillRect t="-10" r="-825" b="-2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64_1#4bf8182c4.blank?vbadefaultcenterpage=1&amp;parentnodeid=25b48d355&amp;vbapositionanswer=29&amp;vbahtmlprocessed=1&amp;rh=43.2"/>
              <p:cNvSpPr/>
              <p:nvPr/>
            </p:nvSpPr>
            <p:spPr>
              <a:xfrm>
                <a:off x="4309487" y="3519202"/>
                <a:ext cx="681038" cy="51079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64_1#4bf8182c4.blank?vbadefaultcenterpage=1&amp;parentnodeid=25b48d355&amp;vbapositionanswer=29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487" y="3519202"/>
                <a:ext cx="681038" cy="510794"/>
              </a:xfrm>
              <a:prstGeom prst="rect">
                <a:avLst/>
              </a:prstGeom>
              <a:blipFill rotWithShape="1">
                <a:blip r:embed="rId6"/>
                <a:stretch>
                  <a:fillRect l="-55" t="-6" r="9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65_1#4bf8182c4.blank?vbadefaultcenterpage=1&amp;parentnodeid=25b48d355&amp;vbapositionanswer=30&amp;vbahtmlprocessed=1&amp;rh=43.2"/>
              <p:cNvSpPr/>
              <p:nvPr/>
            </p:nvSpPr>
            <p:spPr>
              <a:xfrm>
                <a:off x="7332087" y="3519964"/>
                <a:ext cx="1640142" cy="5106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65_1#4bf8182c4.blank?vbadefaultcenterpage=1&amp;parentnodeid=25b48d355&amp;vbapositionanswer=30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2087" y="3519964"/>
                <a:ext cx="1640142" cy="510604"/>
              </a:xfrm>
              <a:prstGeom prst="rect">
                <a:avLst/>
              </a:prstGeom>
              <a:blipFill rotWithShape="1">
                <a:blip r:embed="rId7"/>
                <a:stretch>
                  <a:fillRect l="-23" t="-31" r="1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66_1#4bf8182c4?vbadefaultcenterpage=1&amp;parentnodeid=25b48d355&amp;vbahtmlprocessed=1&amp;bbb=1&amp;hasbroken=1"/>
              <p:cNvSpPr/>
              <p:nvPr/>
            </p:nvSpPr>
            <p:spPr>
              <a:xfrm>
                <a:off x="502920" y="4111848"/>
                <a:ext cx="11183112" cy="201961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，弧田的面积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扇形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𝐴𝑂𝐵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sin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Times New Roman" panose="02020603050405020304" pitchFamily="34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66_1#4bf8182c4?vbadefaultcenterpage=1&amp;parentnodeid=25b48d35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11848"/>
                <a:ext cx="11183112" cy="2019618"/>
              </a:xfrm>
              <a:prstGeom prst="rect">
                <a:avLst/>
              </a:prstGeom>
              <a:blipFill rotWithShape="1">
                <a:blip r:embed="rId8"/>
                <a:stretch>
                  <a:fillRect t="-11" r="1" b="-1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B_6_BD.63_2#4bf8182c4?hastextimagelayout=2&amp;vbadefaultcenterpage=1&amp;parentnodeid=25b48d355&amp;vbahtmlprocessed=1&amp;bbb=1&amp;hasbroken=1&amp;hassurround=1"/>
              <p:cNvSpPr/>
              <p:nvPr/>
            </p:nvSpPr>
            <p:spPr>
              <a:xfrm>
                <a:off x="503995" y="3621691"/>
                <a:ext cx="11184010" cy="4860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圆心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，则弧田的弧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，弧田的面积为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B_6_BD.63_2#4bf8182c4?hastextimagelayout=2&amp;vbadefaultcenterpage=1&amp;parentnodeid=25b48d355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3621691"/>
                <a:ext cx="11184010" cy="486029"/>
              </a:xfrm>
              <a:prstGeom prst="rect">
                <a:avLst/>
              </a:prstGeom>
              <a:blipFill rotWithShape="1">
                <a:blip r:embed="rId9"/>
                <a:stretch>
                  <a:fillRect l="-4" t="-59" r="2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88bf8dd9?vbadefaultcenterpage=1&amp;parentnodeid=f624cd3b1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三角函数的定义及其应用［多维探究］</a:t>
            </a:r>
            <a:endParaRPr lang="en-US" altLang="zh-CN" sz="2800" dirty="0"/>
          </a:p>
        </p:txBody>
      </p:sp>
      <p:pic>
        <p:nvPicPr>
          <p:cNvPr id="3" name="C_5_BD#7f9727495?vbadefaultcenterpage=1&amp;parentnodeid=388bf8dd9&amp;inlineimagemarkindex=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20961"/>
            <a:ext cx="1435608" cy="384048"/>
          </a:xfrm>
          <a:prstGeom prst="rect">
            <a:avLst/>
          </a:prstGeom>
        </p:spPr>
      </p:pic>
      <p:sp>
        <p:nvSpPr>
          <p:cNvPr id="4" name="C_5_BD#7f9727495?vbadefaultcenterpage=1&amp;parentnodeid=388bf8dd9&amp;vbahtmlprocessed=1"/>
          <p:cNvSpPr/>
          <p:nvPr/>
        </p:nvSpPr>
        <p:spPr>
          <a:xfrm>
            <a:off x="502920" y="1390277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三角函数的定义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BD.67_1#9a7693f16?vbadefaultcenterpage=1&amp;parentnodeid=ffb3e02ef&amp;vbahtmlprocessed=1&amp;bbb=1&amp;hasbroken=1"/>
              <p:cNvSpPr/>
              <p:nvPr/>
            </p:nvSpPr>
            <p:spPr>
              <a:xfrm>
                <a:off x="502920" y="1927448"/>
                <a:ext cx="11183112" cy="13754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银川模拟）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的终边上，且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BD.67_1#9a7693f16?vbadefaultcenterpage=1&amp;parentnodeid=ffb3e02e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7448"/>
                <a:ext cx="11183112" cy="1375410"/>
              </a:xfrm>
              <a:prstGeom prst="rect">
                <a:avLst/>
              </a:prstGeom>
              <a:blipFill rotWithShape="1">
                <a:blip r:embed="rId4"/>
                <a:stretch>
                  <a:fillRect t="-16" r="-1981" b="-4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C_7_AN.68_1#9a7693f16.bracket?vbadefaultcenterpage=1&amp;parentnodeid=ffb3e02ef&amp;vbapositionanswer=31&amp;vbahtmlprocessed=1"/>
          <p:cNvSpPr/>
          <p:nvPr/>
        </p:nvSpPr>
        <p:spPr>
          <a:xfrm>
            <a:off x="2639124" y="2950400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BD.69_1#9a7693f16.choices?vbadefaultcenterpage=1&amp;parentnodeid=ffb3e02ef&amp;vbahtmlprocessed=1"/>
              <p:cNvSpPr/>
              <p:nvPr/>
            </p:nvSpPr>
            <p:spPr>
              <a:xfrm>
                <a:off x="502920" y="3311748"/>
                <a:ext cx="11183112" cy="720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66695" algn="l"/>
                    <a:tab pos="5635625" algn="l"/>
                    <a:tab pos="85045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BD.69_1#9a7693f16.choices?vbadefaultcenterpage=1&amp;parentnodeid=ffb3e02e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1748"/>
                <a:ext cx="11183112" cy="720979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98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7_AS.70_1#9a7693f16?vbadefaultcenterpage=1&amp;parentnodeid=ffb3e02ef&amp;vbahtmlprocessed=1&amp;bbb=1&amp;hasbroken=1"/>
              <p:cNvSpPr/>
              <p:nvPr/>
            </p:nvSpPr>
            <p:spPr>
              <a:xfrm>
                <a:off x="502920" y="4035648"/>
                <a:ext cx="11183112" cy="12232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在第二象限，又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7_AS.70_1#9a7693f16?vbadefaultcenterpage=1&amp;parentnodeid=ffb3e02e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5648"/>
                <a:ext cx="11183112" cy="1223264"/>
              </a:xfrm>
              <a:prstGeom prst="rect">
                <a:avLst/>
              </a:prstGeom>
              <a:blipFill rotWithShape="1">
                <a:blip r:embed="rId6"/>
                <a:stretch>
                  <a:fillRect t="-18" r="1" b="-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BD.71_1#4e2dc817e?vbadefaultcenterpage=1&amp;parentnodeid=ffb3e02ef&amp;vbahtmlprocessed=1&amp;bbb=1&amp;hasbroken=1"/>
              <p:cNvSpPr/>
              <p:nvPr/>
            </p:nvSpPr>
            <p:spPr>
              <a:xfrm>
                <a:off x="502920" y="1700925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的顶点与原点重合，始边与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轴正半轴重合，终边在直线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上，则角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的余弦值为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BD.71_1#4e2dc817e?vbadefaultcenterpage=1&amp;parentnodeid=ffb3e02e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0925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8" r="1" b="-6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72_1#4e2dc817e.bracket?vbadefaultcenterpage=1&amp;parentnodeid=ffb3e02ef&amp;vbapositionanswer=32&amp;vbahtmlprocessed=1"/>
          <p:cNvSpPr/>
          <p:nvPr/>
        </p:nvSpPr>
        <p:spPr>
          <a:xfrm>
            <a:off x="3856990" y="2249565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73_1#4e2dc817e.choices?vbadefaultcenterpage=1&amp;parentnodeid=ffb3e02ef&amp;vbahtmlprocessed=1"/>
              <p:cNvSpPr/>
              <p:nvPr/>
            </p:nvSpPr>
            <p:spPr>
              <a:xfrm>
                <a:off x="502920" y="2742832"/>
                <a:ext cx="11183112" cy="627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92095" algn="l"/>
                    <a:tab pos="5826125" algn="l"/>
                    <a:tab pos="84537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73_1#4e2dc817e.choices?vbadefaultcenterpage=1&amp;parentnodeid=ffb3e02e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42832"/>
                <a:ext cx="11183112" cy="627761"/>
              </a:xfrm>
              <a:prstGeom prst="rect">
                <a:avLst/>
              </a:prstGeom>
              <a:blipFill rotWithShape="1">
                <a:blip r:embed="rId4"/>
                <a:stretch>
                  <a:fillRect t="-43" r="1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AS.74_1#4e2dc817e?vbadefaultcenterpage=1&amp;parentnodeid=ffb3e02ef&amp;vbahtmlprocessed=1"/>
              <p:cNvSpPr/>
              <p:nvPr/>
            </p:nvSpPr>
            <p:spPr>
              <a:xfrm>
                <a:off x="502920" y="3377832"/>
                <a:ext cx="11183112" cy="20672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上，所以角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的终边在第一象限或第三象限，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可设点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的终边上一点，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+9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AS.74_1#4e2dc817e?vbadefaultcenterpage=1&amp;parentnodeid=ffb3e02e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7832"/>
                <a:ext cx="11183112" cy="2067243"/>
              </a:xfrm>
              <a:prstGeom prst="rect">
                <a:avLst/>
              </a:prstGeom>
              <a:blipFill rotWithShape="1">
                <a:blip r:embed="rId5"/>
                <a:stretch>
                  <a:fillRect t="-13" r="-1958" b="-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d6c1db96b.fixed?vbadefaultcenterpage=1&amp;parentnodeid=05c20a023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基础课19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任意角、弧度制和三角函数的概念</a:t>
            </a:r>
            <a:endParaRPr lang="en-US" altLang="zh-CN" sz="4000" dirty="0"/>
          </a:p>
        </p:txBody>
      </p:sp>
      <p:pic>
        <p:nvPicPr>
          <p:cNvPr id="3" name="C_0#d6c1db96b?linknodeid=430a7b293&amp;catalogrefid=430a7b293&amp;parentnodeid=05c20a023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d6c1db96b?linknodeid=430a7b293&amp;catalogrefid=430a7b293&amp;parentnodeid=05c20a023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d6c1db96b?linknodeid=f624cd3b1&amp;catalogrefid=f624cd3b1&amp;parentnodeid=05c20a023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d6c1db96b?linknodeid=f624cd3b1&amp;catalogrefid=f624cd3b1&amp;parentnodeid=05c20a023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7_BD.75_1#9bb96859b?vbadefaultcenterpage=1&amp;parentnodeid=ffb3e02ef&amp;vbahtmlprocessed=1"/>
              <p:cNvSpPr/>
              <p:nvPr/>
            </p:nvSpPr>
            <p:spPr>
              <a:xfrm>
                <a:off x="502920" y="1540842"/>
                <a:ext cx="11183112" cy="712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（3）已知角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7_BD.75_1#9bb96859b?vbadefaultcenterpage=1&amp;parentnodeid=ffb3e02e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0842"/>
                <a:ext cx="11183112" cy="712343"/>
              </a:xfrm>
              <a:prstGeom prst="rect">
                <a:avLst/>
              </a:prstGeom>
              <a:blipFill rotWithShape="1">
                <a:blip r:embed="rId3"/>
                <a:stretch>
                  <a:fillRect t="-47" r="1" b="-9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7_AN.76_1#9bb96859b.blank?vbadefaultcenterpage=1&amp;parentnodeid=ffb3e02ef&amp;vbapositionanswer=33&amp;vbahtmlprocessed=1&amp;rh=43.2"/>
              <p:cNvSpPr/>
              <p:nvPr/>
            </p:nvSpPr>
            <p:spPr>
              <a:xfrm>
                <a:off x="8622030" y="1583068"/>
                <a:ext cx="561975" cy="5103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7_AN.76_1#9bb96859b.blank?vbadefaultcenterpage=1&amp;parentnodeid=ffb3e02ef&amp;vbapositionanswer=33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030" y="1583068"/>
                <a:ext cx="561975" cy="510350"/>
              </a:xfrm>
              <a:prstGeom prst="rect">
                <a:avLst/>
              </a:prstGeom>
              <a:blipFill rotWithShape="1">
                <a:blip r:embed="rId4"/>
                <a:stretch>
                  <a:fillRect t="-3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7_AS.77_1#9bb96859b?vbadefaultcenterpage=1&amp;parentnodeid=ffb3e02ef&amp;vbahtmlprocessed=1"/>
              <p:cNvSpPr/>
              <p:nvPr/>
            </p:nvSpPr>
            <p:spPr>
              <a:xfrm>
                <a:off x="502920" y="2255089"/>
                <a:ext cx="11183112" cy="33500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在第四象限，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（舍去）或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7_AS.77_1#9bb96859b?vbadefaultcenterpage=1&amp;parentnodeid=ffb3e02e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55089"/>
                <a:ext cx="11183112" cy="3350070"/>
              </a:xfrm>
              <a:prstGeom prst="rect">
                <a:avLst/>
              </a:prstGeom>
              <a:blipFill rotWithShape="1">
                <a:blip r:embed="rId5"/>
                <a:stretch>
                  <a:fillRect t="-6" r="1" b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52936d79a?vbadefaultcenterpage=1&amp;parentnodeid=7f972749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93927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52936d79a?vbadefaultcenterpage=1&amp;parentnodeid=7f9727495&amp;vbahtmlprocessed=1"/>
          <p:cNvSpPr/>
          <p:nvPr/>
        </p:nvSpPr>
        <p:spPr>
          <a:xfrm>
            <a:off x="502920" y="1465562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与三角函数的定义有关的三种题型及解题方法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P_6_BD#52936d79a?colgroup=15,20&amp;vbadefaultcenterpage=1&amp;parentnodeid=7f972749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87862"/>
              <a:ext cx="11155680" cy="4279392"/>
            </p:xfrm>
            <a:graphic>
              <a:graphicData uri="http://schemas.openxmlformats.org/drawingml/2006/table">
                <a:tbl>
                  <a:tblPr/>
                  <a:tblGrid>
                    <a:gridCol w="47640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39165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的终边上一点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的坐标，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的三角函数值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先求出点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到原点的距离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，再利用三角函数的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的一个三角函数值和终边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上一点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的横（纵）坐标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，求与角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有关的三角函数值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先求出点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到原点的距离（带参数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），根据已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知的三角函数值及三角函数的定义建立方程，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求出未知数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，从而求解问题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已知角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终边所在的直线方程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𝑦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𝑘𝑥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，求角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的三角函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数值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先设出终边上一点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𝑘𝑎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≠0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，求出点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到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原点的距离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，再利用三角函数的定义求解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P_6_BD#52936d79a?colgroup=15,20&amp;vbadefaultcenterpage=1&amp;parentnodeid=7f9727495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87862"/>
              <a:ext cx="11155680" cy="4118864"/>
            </p:xfrm>
            <a:graphic>
              <a:graphicData uri="http://schemas.openxmlformats.org/drawingml/2006/table">
                <a:tbl>
                  <a:tblPr/>
                  <a:tblGrid>
                    <a:gridCol w="4764024"/>
                    <a:gridCol w="6391656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题型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解题方法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60317bf1?vbadefaultcenterpage=1&amp;parentnodeid=388bf8dd9&amp;inlineimagemarkindex=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886684"/>
            <a:ext cx="1435608" cy="384048"/>
          </a:xfrm>
          <a:prstGeom prst="rect">
            <a:avLst/>
          </a:prstGeom>
        </p:spPr>
      </p:pic>
      <p:sp>
        <p:nvSpPr>
          <p:cNvPr id="3" name="C_5_BD#a60317bf1?vbadefaultcenterpage=1&amp;parentnodeid=388bf8dd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三角函数值符号的判断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7_BD.78_1#1853be3ff?vbadefaultcenterpage=1&amp;parentnodeid=ccac4e769&amp;vbahtmlprocessed=1"/>
              <p:cNvSpPr/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为第一或第四象限角”的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7_BD.78_1#1853be3ff?vbadefaultcenterpage=1&amp;parentnodeid=ccac4e7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5103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0" r="1" b="-128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7_AN.79_1#1853be3ff.bracket?vbadefaultcenterpage=1&amp;parentnodeid=ccac4e769&amp;vbapositionanswer=34&amp;vbahtmlprocessed=1"/>
          <p:cNvSpPr/>
          <p:nvPr/>
        </p:nvSpPr>
        <p:spPr>
          <a:xfrm>
            <a:off x="10209213" y="1351033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6" name="QC_7_BD.80_1#1853be3ff.choices?vbadefaultcenterpage=1&amp;parentnodeid=ccac4e769&amp;vbahtmlprocessed=1"/>
          <p:cNvSpPr/>
          <p:nvPr/>
        </p:nvSpPr>
        <p:spPr>
          <a:xfrm>
            <a:off x="502920" y="1848708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.充分不必要条件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.必要不充分条件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.充要条件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.既不充分也不必要条件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7_AS.81_1#1853be3ff?vbadefaultcenterpage=1&amp;parentnodeid=ccac4e769&amp;vbahtmlprocessed=1"/>
              <p:cNvSpPr/>
              <p:nvPr/>
            </p:nvSpPr>
            <p:spPr>
              <a:xfrm>
                <a:off x="502920" y="2890108"/>
                <a:ext cx="111831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充分性：当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不妨取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,此时角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为轴线角，不成立,故不满足充分性.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必要性：若角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为第一或第四象限角，则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，显然成立.故选B.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7_AS.81_1#1853be3ff?vbadefaultcenterpage=1&amp;parentnodeid=ccac4e7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0108"/>
                <a:ext cx="11183112" cy="1583309"/>
              </a:xfrm>
              <a:prstGeom prst="rect">
                <a:avLst/>
              </a:prstGeom>
              <a:blipFill rotWithShape="1">
                <a:blip r:embed="rId5"/>
                <a:stretch>
                  <a:fillRect t="-14" r="1" b="-3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7_BD.82_1#34cb2eba3?vbadefaultcenterpage=1&amp;parentnodeid=ccac4e769&amp;vbahtmlprocessed=1"/>
              <p:cNvSpPr/>
              <p:nvPr/>
            </p:nvSpPr>
            <p:spPr>
              <a:xfrm>
                <a:off x="502920" y="24373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在第二象限，则角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7_BD.82_1#34cb2eba3?vbadefaultcenterpage=1&amp;parentnodeid=ccac4e76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37303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36" r="1" b="-128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7_AN.83_1#34cb2eba3.bracket?vbadefaultcenterpage=1&amp;parentnodeid=ccac4e769&amp;vbapositionanswer=35&amp;vbahtmlprocessed=1"/>
          <p:cNvSpPr/>
          <p:nvPr/>
        </p:nvSpPr>
        <p:spPr>
          <a:xfrm>
            <a:off x="8396669" y="243730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7_BD.84_1#34cb2eba3.choices?vbadefaultcenterpage=1&amp;parentnodeid=ccac4e769&amp;vbahtmlprocessed=1"/>
          <p:cNvSpPr/>
          <p:nvPr/>
        </p:nvSpPr>
        <p:spPr>
          <a:xfrm>
            <a:off x="502920" y="293565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.第一象限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B.第二象限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C.第三象限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.第四象限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7_AS.85_1#34cb2eba3?vbadefaultcenterpage=1&amp;parentnodeid=ccac4e769&amp;vbahtmlprocessed=1&amp;bbb=1&amp;hasbroken=1"/>
              <p:cNvSpPr/>
              <p:nvPr/>
            </p:nvSpPr>
            <p:spPr>
              <a:xfrm>
                <a:off x="502920" y="3430950"/>
                <a:ext cx="11183112" cy="127774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在第二象限，则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𝛼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的终边在第三象限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7_AS.85_1#34cb2eba3?vbadefaultcenterpage=1&amp;parentnodeid=ccac4e76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0950"/>
                <a:ext cx="11183112" cy="1277747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7601609c1?vbadefaultcenterpage=1&amp;parentnodeid=a60317bf1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6_BD#7601609c1?vbadefaultcenterpage=1&amp;parentnodeid=a60317bf1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判断三角函数值的符号的三点注意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确定角的终边所在的象限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结合三角函数值在各象限的符号来确定所求三角函数值的符号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不要忽略角的终边在坐标轴上的情况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a39536b0d?vbadefaultcenterpage=1&amp;parentnodeid=388bf8dd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86_1#1e357814b?vbadefaultcenterpage=1&amp;parentnodeid=a39536b0d&amp;vbahtmlprocessed=1&amp;bbb=1"/>
              <p:cNvSpPr/>
              <p:nvPr/>
            </p:nvSpPr>
            <p:spPr>
              <a:xfrm>
                <a:off x="502920" y="1419448"/>
                <a:ext cx="11403013" cy="67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是第三象限角，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,−4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为其终边上的一点，且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86_1#1e357814b?vbadefaultcenterpage=1&amp;parentnodeid=a39536b0d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403013" cy="673481"/>
              </a:xfrm>
              <a:prstGeom prst="rect">
                <a:avLst/>
              </a:prstGeom>
              <a:blipFill rotWithShape="1">
                <a:blip r:embed="rId4"/>
                <a:stretch>
                  <a:fillRect t="-33" r="3" b="-17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87_1#1e357814b.bracket?vbadefaultcenterpage=1&amp;parentnodeid=a39536b0d&amp;vbapositionanswer=36&amp;vbahtmlprocessed=1"/>
          <p:cNvSpPr/>
          <p:nvPr/>
        </p:nvSpPr>
        <p:spPr>
          <a:xfrm>
            <a:off x="10799382" y="1656176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88_1#1e357814b.choices?vbadefaultcenterpage=1&amp;parentnodeid=a39536b0d&amp;vbahtmlprocessed=1"/>
              <p:cNvSpPr/>
              <p:nvPr/>
            </p:nvSpPr>
            <p:spPr>
              <a:xfrm>
                <a:off x="502920" y="2105248"/>
                <a:ext cx="11183112" cy="7117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22245" algn="l"/>
                    <a:tab pos="5419725" algn="l"/>
                    <a:tab pos="83966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88_1#1e357814b.choices?vbadefaultcenterpage=1&amp;parentnodeid=a39536b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248"/>
                <a:ext cx="11183112" cy="711708"/>
              </a:xfrm>
              <a:prstGeom prst="rect">
                <a:avLst/>
              </a:prstGeom>
              <a:blipFill rotWithShape="1">
                <a:blip r:embed="rId5"/>
                <a:stretch>
                  <a:fillRect t="-31" r="1" b="-2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89_1#1e357814b?vbadefaultcenterpage=1&amp;parentnodeid=a39536b0d&amp;vbahtmlprocessed=1&amp;bbb=1&amp;hasbroken=1"/>
              <p:cNvSpPr/>
              <p:nvPr/>
            </p:nvSpPr>
            <p:spPr>
              <a:xfrm>
                <a:off x="502920" y="2829148"/>
                <a:ext cx="11183112" cy="14700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由题可知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+16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=±3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是第三象限角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89_1#1e357814b?vbadefaultcenterpage=1&amp;parentnodeid=a39536b0d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29148"/>
                <a:ext cx="11183112" cy="1470025"/>
              </a:xfrm>
              <a:prstGeom prst="rect">
                <a:avLst/>
              </a:prstGeom>
              <a:blipFill rotWithShape="1">
                <a:blip r:embed="rId6"/>
                <a:stretch>
                  <a:fillRect t="-15" r="1" b="-8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90_1#7890c253a?vbadefaultcenterpage=1&amp;parentnodeid=a39536b0d&amp;vbahtmlprocessed=1"/>
              <p:cNvSpPr/>
              <p:nvPr/>
            </p:nvSpPr>
            <p:spPr>
              <a:xfrm>
                <a:off x="502920" y="2445208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的值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90_1#7890c253a?vbadefaultcenterpage=1&amp;parentnodeid=a39536b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5208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94" r="1" b="-12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91_1#7890c253a.bracket?vbadefaultcenterpage=1&amp;parentnodeid=a39536b0d&amp;vbapositionanswer=37&amp;vbahtmlprocessed=1"/>
          <p:cNvSpPr/>
          <p:nvPr/>
        </p:nvSpPr>
        <p:spPr>
          <a:xfrm>
            <a:off x="4020376" y="244520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6_BD.92_1#7890c253a.choices?vbadefaultcenterpage=1&amp;parentnodeid=a39536b0d&amp;vbahtmlprocessed=1"/>
          <p:cNvSpPr/>
          <p:nvPr/>
        </p:nvSpPr>
        <p:spPr>
          <a:xfrm>
            <a:off x="502920" y="294355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546725" algn="l"/>
                <a:tab pos="83077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小于0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大于0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等于0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.不小于0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AS.93_1#7890c253a?vbadefaultcenterpage=1&amp;parentnodeid=a39536b0d&amp;vbahtmlprocessed=1"/>
              <p:cNvSpPr/>
              <p:nvPr/>
            </p:nvSpPr>
            <p:spPr>
              <a:xfrm>
                <a:off x="502920" y="3438856"/>
                <a:ext cx="11183112" cy="1261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&lt;2&lt;3&lt;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AS.93_1#7890c253a?vbadefaultcenterpage=1&amp;parentnodeid=a39536b0d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38856"/>
                <a:ext cx="11183112" cy="1261936"/>
              </a:xfrm>
              <a:prstGeom prst="rect">
                <a:avLst/>
              </a:prstGeom>
              <a:blipFill rotWithShape="1">
                <a:blip r:embed="rId4"/>
                <a:stretch>
                  <a:fillRect t="-26" r="1" b="-5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cf4100682?colgroup=4,7,11,5,5&amp;vbadefaultcenterpage=1&amp;parentnodeid=d6c1db96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09940"/>
              <a:ext cx="11137392" cy="2852928"/>
            </p:xfrm>
            <a:graphic>
              <a:graphicData uri="http://schemas.openxmlformats.org/drawingml/2006/table">
                <a:tbl>
                  <a:tblPr/>
                  <a:tblGrid>
                    <a:gridCol w="13990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60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72160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6916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7647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任意角的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三角函数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14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从近几年高考的情况来看，高考一般不单独考查任意角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、弧度制和三角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函数的概念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，三角函数的定义一般在立体几何、解析几何中用到.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预计20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cf4100682?colgroup=4,7,11,5,5&amp;vbadefaultcenterpage=1&amp;parentnodeid=d6c1db96b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209940"/>
              <a:ext cx="11137392" cy="2732342"/>
            </p:xfrm>
            <a:graphic>
              <a:graphicData uri="http://schemas.openxmlformats.org/drawingml/2006/table">
                <a:tbl>
                  <a:tblPr/>
                  <a:tblGrid>
                    <a:gridCol w="1399032"/>
                    <a:gridCol w="2560320"/>
                    <a:gridCol w="3721608"/>
                    <a:gridCol w="1691640"/>
                    <a:gridCol w="17647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任意角的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三角函数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直观想象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14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从近几年高考的情况来看，高考一般不单独考查任意角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、弧度制和三角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函数的概念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，三角函数的定义一般在立体几何、解析几何中用到.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预计20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年高考不会单独命题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30a7b293.fixed?vbadefaultcenterpage=1&amp;parentnodeid=d6c1db96b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430a7b293.fixed?vbadefaultcenterpage=1&amp;parentnodeid=d6c1db96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6a138d1b?vbadefaultcenterpage=1&amp;parentnodeid=430a7b29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d0d8e39a0?segpoint=1&amp;vbadefaultcenterpage=1&amp;parentnodeid=26a138d1b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一、角的概念的推广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b93346cf6?segpoint=1&amp;vbadefaultcenterpage=1&amp;parentnodeid=d0d8e39a0&amp;vbahtmlprocessed=1&amp;bbb=1&amp;hasbroken=1"/>
              <p:cNvSpPr/>
              <p:nvPr/>
            </p:nvSpPr>
            <p:spPr>
              <a:xfrm>
                <a:off x="502920" y="2008791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定义：角可以看成是平面内的一条射线绕着它的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从一个位置旋转到另一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个位置所形成的图形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分类：按旋转方向不同分为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、③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按终边位置不同分为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象限角和轴线角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所有与角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终边相同的角，连同角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在内，可构成一个集合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⑤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_________________________________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P_6_BD#b93346cf6?segpoint=1&amp;vbadefaultcenterpage=1&amp;parentnodeid=d0d8e39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8791"/>
                <a:ext cx="11183112" cy="3229229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19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_6_AN.1_1#b93346cf6.blank?vbadefaultcenterpage=1&amp;parentnodeid=d0d8e39a0&amp;vbapositionanswer=1&amp;vbahtmlprocessed=1"/>
          <p:cNvSpPr/>
          <p:nvPr/>
        </p:nvSpPr>
        <p:spPr>
          <a:xfrm>
            <a:off x="7487920" y="197069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端点</a:t>
            </a:r>
            <a:endParaRPr lang="en-US" altLang="zh-CN" sz="2400" dirty="0"/>
          </a:p>
        </p:txBody>
      </p:sp>
      <p:sp>
        <p:nvSpPr>
          <p:cNvPr id="8" name="P_6_AN.2_1#b93346cf6.blank?vbadefaultcenterpage=1&amp;parentnodeid=d0d8e39a0&amp;vbapositionanswer=2&amp;vbahtmlprocessed=1"/>
          <p:cNvSpPr/>
          <p:nvPr/>
        </p:nvSpPr>
        <p:spPr>
          <a:xfrm>
            <a:off x="4744720" y="306797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正角</a:t>
            </a:r>
            <a:endParaRPr lang="en-US" altLang="zh-CN" sz="2400" dirty="0"/>
          </a:p>
        </p:txBody>
      </p:sp>
      <p:sp>
        <p:nvSpPr>
          <p:cNvPr id="9" name="P_6_AN.3_1#b93346cf6.blank?vbadefaultcenterpage=1&amp;parentnodeid=d0d8e39a0&amp;vbapositionanswer=3&amp;vbahtmlprocessed=1"/>
          <p:cNvSpPr/>
          <p:nvPr/>
        </p:nvSpPr>
        <p:spPr>
          <a:xfrm>
            <a:off x="6268720" y="306797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负角</a:t>
            </a:r>
            <a:endParaRPr lang="en-US" altLang="zh-CN" sz="2400" dirty="0"/>
          </a:p>
        </p:txBody>
      </p:sp>
      <p:sp>
        <p:nvSpPr>
          <p:cNvPr id="10" name="P_6_AN.4_1#b93346cf6.blank?vbadefaultcenterpage=1&amp;parentnodeid=d0d8e39a0&amp;vbapositionanswer=4&amp;vbahtmlprocessed=1"/>
          <p:cNvSpPr/>
          <p:nvPr/>
        </p:nvSpPr>
        <p:spPr>
          <a:xfrm>
            <a:off x="7792720" y="3067971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零角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_6_AN.5_1#b93346cf6.blank?vbadefaultcenterpage=1&amp;parentnodeid=d0d8e39a0&amp;vbapositionanswer=5&amp;vbahtmlprocessed=1&amp;bbb=1"/>
              <p:cNvSpPr/>
              <p:nvPr/>
            </p:nvSpPr>
            <p:spPr>
              <a:xfrm>
                <a:off x="1112520" y="4804252"/>
                <a:ext cx="4423220" cy="35077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|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}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1" name="P_6_AN.5_1#b93346cf6.blank?vbadefaultcenterpage=1&amp;parentnodeid=d0d8e39a0&amp;vbapositionanswer=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520" y="4804252"/>
                <a:ext cx="4423220" cy="350774"/>
              </a:xfrm>
              <a:prstGeom prst="rect">
                <a:avLst/>
              </a:prstGeom>
              <a:blipFill rotWithShape="1">
                <a:blip r:embed="rId5"/>
                <a:stretch>
                  <a:fillRect t="-136" r="10" b="-4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 animBg="1"/>
      <p:bldP spid="10" grpId="0" build="p" animBg="1"/>
      <p:bldP spid="11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801dee2c?segpoint=1&amp;vbadefaultcenterpage=1&amp;parentnodeid=26a138d1b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二、弧度制及相关公式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1601380bc?segpoint=1&amp;vbadefaultcenterpage=1&amp;parentnodeid=a801dee2c&amp;vbahtmlprocessed=1&amp;bbb=1"/>
              <p:cNvSpPr/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定义：把长度等于⑥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的弧所对的圆心角叫作1弧度的角，弧度记作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公式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1601380bc?segpoint=1&amp;vbadefaultcenterpage=1&amp;parentnodeid=a801dee2c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5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1601380bc?colgroup=12,22&amp;vbadefaultcenterpage=1&amp;parentnodeid=a801dee2c&amp;vbahtmlprocessed=1"/>
              <p:cNvGraphicFramePr>
                <a:graphicFrameLocks noGrp="1"/>
              </p:cNvGraphicFramePr>
              <p:nvPr/>
            </p:nvGraphicFramePr>
            <p:xfrm>
              <a:off x="502920" y="2519167"/>
              <a:ext cx="11155680" cy="2603119"/>
            </p:xfrm>
            <a:graphic>
              <a:graphicData uri="http://schemas.openxmlformats.org/drawingml/2006/table">
                <a:tbl>
                  <a:tblPr/>
                  <a:tblGrid>
                    <a:gridCol w="40142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4146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705549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的弧度数公式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⑦</m:t>
                              </m:r>
                            </m:oMath>
                          </a14:m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4150" b="0" i="0" u="sng" kern="0" spc="-99900" dirty="0">
                              <a:solidFill>
                                <a:srgbClr val="FFFFFF"/>
                              </a:solidFill>
                              <a:latin typeface="宋体" panose="02010600030101010101" pitchFamily="2" charset="-122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 dirty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（弧长用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表示）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7408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角度与弧度的换算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∘</m:t>
                                  </m:r>
                                </m:sup>
                              </m:s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π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180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rad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rad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⑧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弧长公式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弧长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⑨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2714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扇形面积公式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𝑆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𝑙𝑟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𝛼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1601380bc?colgroup=12,22&amp;vbadefaultcenterpage=1&amp;parentnodeid=a801dee2c&amp;vbahtmlprocessed=1"/>
              <p:cNvGraphicFramePr>
                <a:graphicFrameLocks noGrp="1"/>
              </p:cNvGraphicFramePr>
              <p:nvPr/>
            </p:nvGraphicFramePr>
            <p:xfrm>
              <a:off x="502920" y="2519167"/>
              <a:ext cx="11155680" cy="2371027"/>
            </p:xfrm>
            <a:graphic>
              <a:graphicData uri="http://schemas.openxmlformats.org/drawingml/2006/table">
                <a:tbl>
                  <a:tblPr/>
                  <a:tblGrid>
                    <a:gridCol w="4014216"/>
                    <a:gridCol w="7141464"/>
                  </a:tblGrid>
                  <a:tr h="8216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681990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角度与弧度的换算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弧长公式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677545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扇形面积公式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BD#1601380bc?vbadefaultcenterpage=1&amp;parentnodeid=a801dee2c&amp;vbahtmlprocessed=1&amp;bbb=1&amp;hasbroken=1"/>
              <p:cNvSpPr/>
              <p:nvPr/>
            </p:nvSpPr>
            <p:spPr>
              <a:xfrm>
                <a:off x="502920" y="5021067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【提醒】角度与弧度换算的关键是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rad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,在同一个式子中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，采用的度量制度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必须一致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，不可混用.用弧度制表示角时，“弧度”二字或“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”通常略去不写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，而只写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该角所对应的弧度数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P_6_BD#1601380bc?vbadefaultcenterpage=1&amp;parentnodeid=a801dee2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021067"/>
                <a:ext cx="11183112" cy="1587310"/>
              </a:xfrm>
              <a:prstGeom prst="rect">
                <a:avLst/>
              </a:prstGeom>
              <a:blipFill rotWithShape="1">
                <a:blip r:embed="rId5"/>
                <a:stretch>
                  <a:fillRect t="-8" r="-135" b="-36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_6_AN.6_1#1601380bc.blank?vbadefaultcenterpage=1&amp;parentnodeid=a801dee2c&amp;vbapositionanswer=6&amp;vbahtmlprocessed=1"/>
          <p:cNvSpPr/>
          <p:nvPr/>
        </p:nvSpPr>
        <p:spPr>
          <a:xfrm>
            <a:off x="3525520" y="1310291"/>
            <a:ext cx="11350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半径长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7_1#1601380bc.blank?vbadefaultcenterpage=1&amp;parentnodeid=a801dee2c&amp;vbapositionanswer=7&amp;vbahtmlprocessed=1&amp;rh=43.2"/>
              <p:cNvSpPr/>
              <p:nvPr/>
            </p:nvSpPr>
            <p:spPr>
              <a:xfrm>
                <a:off x="5687623" y="2615216"/>
                <a:ext cx="280099" cy="5217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135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𝑙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7_1#1601380bc.blank?vbadefaultcenterpage=1&amp;parentnodeid=a801dee2c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7623" y="2615216"/>
                <a:ext cx="280099" cy="521716"/>
              </a:xfrm>
              <a:prstGeom prst="rect">
                <a:avLst/>
              </a:prstGeom>
              <a:blipFill rotWithShape="1">
                <a:blip r:embed="rId6"/>
                <a:stretch>
                  <a:fillRect l="-201" t="-55" r="224" b="-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P_6_AN.8_1#1601380bc.blank?vbadefaultcenterpage=1&amp;parentnodeid=a801dee2c&amp;vbapositionanswer=8&amp;vbahtmlprocessed=1&amp;rh=48.6"/>
              <p:cNvSpPr/>
              <p:nvPr/>
            </p:nvSpPr>
            <p:spPr>
              <a:xfrm>
                <a:off x="8044586" y="3246622"/>
                <a:ext cx="951230" cy="5728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545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180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9" name="P_6_AN.8_1#1601380bc.blank?vbadefaultcenterpage=1&amp;parentnodeid=a801dee2c&amp;vbapositionanswer=8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4586" y="3246622"/>
                <a:ext cx="951230" cy="5728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9_1#1601380bc.blank?vbadefaultcenterpage=1&amp;parentnodeid=a801dee2c&amp;vbapositionanswer=9&amp;vbahtmlprocessed=1&amp;bbb=1"/>
              <p:cNvSpPr/>
              <p:nvPr/>
            </p:nvSpPr>
            <p:spPr>
              <a:xfrm>
                <a:off x="6044429" y="4010565"/>
                <a:ext cx="691388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9_1#1601380bc.blank?vbadefaultcenterpage=1&amp;parentnodeid=a801dee2c&amp;vbapositionanswer=9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429" y="4010565"/>
                <a:ext cx="691388" cy="355600"/>
              </a:xfrm>
              <a:prstGeom prst="rect">
                <a:avLst/>
              </a:prstGeom>
              <a:blipFill rotWithShape="1">
                <a:blip r:embed="rId8"/>
                <a:stretch>
                  <a:fillRect l="-72" t="-152" r="5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5" grpId="0" build="p" animBg="1"/>
      <p:bldP spid="9" grpId="0" build="p" animBg="1"/>
      <p:bldP spid="10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519c8ea51?segpoint=1&amp;vbadefaultcenterpage=1&amp;parentnodeid=26a138d1b&amp;vbahtmlprocessed=1"/>
          <p:cNvSpPr/>
          <p:nvPr/>
        </p:nvSpPr>
        <p:spPr>
          <a:xfrm>
            <a:off x="502920" y="756000"/>
            <a:ext cx="11183112" cy="4864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5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三、任意角的三角函数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921f8956c?segpoint=1&amp;vbadefaultcenterpage=1&amp;parentnodeid=519c8ea51&amp;vbahtmlprocessed=1&amp;bbb=1&amp;hasbroken=1"/>
              <p:cNvSpPr/>
              <p:nvPr/>
            </p:nvSpPr>
            <p:spPr>
              <a:xfrm>
                <a:off x="502920" y="1310292"/>
                <a:ext cx="11183112" cy="30868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</a:t>
                </a:r>
                <a:endParaRPr lang="en-US" altLang="zh-CN" sz="2400" dirty="0"/>
              </a:p>
              <a:p>
                <a:pPr latinLnBrk="1">
                  <a:lnSpc>
                    <a:spcPct val="135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是一个任意角，它的终边与单位圆交于点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,那么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⑩</m:t>
                    </m:r>
                  </m:oMath>
                </a14:m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⑪</a:t>
                </a:r>
              </a:p>
              <a:p>
                <a:pPr latinLnBrk="1">
                  <a:lnSpc>
                    <a:spcPct val="135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⑫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定义的推广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35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是角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终边上异于原点的任一点，它到原点的距离为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那么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35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≠0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921f8956c?segpoint=1&amp;vbadefaultcenterpage=1&amp;parentnodeid=519c8ea5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10292"/>
                <a:ext cx="11183112" cy="3086862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2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_6_BD#921f8956c?segpoint=1&amp;vbadefaultcenterpage=1&amp;parentnodeid=519c8ea51&amp;vbahtmlprocessed=1"/>
          <p:cNvSpPr/>
          <p:nvPr/>
        </p:nvSpPr>
        <p:spPr>
          <a:xfrm>
            <a:off x="502920" y="4403950"/>
            <a:ext cx="11183112" cy="448882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5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三角函数值在各象限内的符号：一全正、二正弦、三正切、四余弦，如图所示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pic>
        <p:nvPicPr>
          <p:cNvPr id="6" name="P_6_BD#921f8956c?vbadefaultcenterpage=1&amp;parentnodeid=519c8ea5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27248" y="4988150"/>
            <a:ext cx="5943600" cy="143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10_1#921f8956c.blank?vbadefaultcenterpage=1&amp;parentnodeid=519c8ea51&amp;vbapositionanswer=10&amp;vbahtmlprocessed=1&amp;bbb=1"/>
              <p:cNvSpPr/>
              <p:nvPr/>
            </p:nvSpPr>
            <p:spPr>
              <a:xfrm>
                <a:off x="9650667" y="1823626"/>
                <a:ext cx="33064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10_1#921f8956c.blank?vbadefaultcenterpage=1&amp;parentnodeid=519c8ea51&amp;vbapositionanswer=1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667" y="1823626"/>
                <a:ext cx="330645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173" t="-153" r="116" b="-7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11_1#921f8956c.blank?vbadefaultcenterpage=1&amp;parentnodeid=519c8ea51&amp;vbapositionanswer=11&amp;vbahtmlprocessed=1"/>
              <p:cNvSpPr/>
              <p:nvPr/>
            </p:nvSpPr>
            <p:spPr>
              <a:xfrm>
                <a:off x="579120" y="2317402"/>
                <a:ext cx="32670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11_1#921f8956c.blank?vbadefaultcenterpage=1&amp;parentnodeid=519c8ea51&amp;vbapositionanswer=1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317402"/>
                <a:ext cx="326708" cy="353441"/>
              </a:xfrm>
              <a:prstGeom prst="rect">
                <a:avLst/>
              </a:prstGeom>
              <a:blipFill rotWithShape="1">
                <a:blip r:embed="rId6"/>
                <a:stretch>
                  <a:fillRect t="-81" r="97" b="-7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P_6_AN.12_1#921f8956c.blank?vbadefaultcenterpage=1&amp;parentnodeid=519c8ea51&amp;vbapositionanswer=12&amp;vbahtmlprocessed=1&amp;rh=43.2"/>
              <p:cNvSpPr/>
              <p:nvPr/>
            </p:nvSpPr>
            <p:spPr>
              <a:xfrm>
                <a:off x="2417636" y="2185259"/>
                <a:ext cx="302260" cy="4843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9" name="P_6_AN.12_1#921f8956c.blank?vbadefaultcenterpage=1&amp;parentnodeid=519c8ea51&amp;vbapositionanswer=12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636" y="2185259"/>
                <a:ext cx="302260" cy="484315"/>
              </a:xfrm>
              <a:prstGeom prst="rect">
                <a:avLst/>
              </a:prstGeom>
              <a:blipFill rotWithShape="1">
                <a:blip r:embed="rId7"/>
                <a:stretch>
                  <a:fillRect l="-63" t="-46" r="63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  <p:bldP spid="8" grpId="0" build="p" animBg="1"/>
      <p:bldP spid="9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528d1ae67?vbadefaultcenterpage=1&amp;parentnodeid=519c8ea5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942673cfc?segpoint=1&amp;vbadefaultcenterpage=1&amp;parentnodeid=528d1ae67&amp;vbahtmlprocessed=1"/>
              <p:cNvSpPr/>
              <p:nvPr/>
            </p:nvSpPr>
            <p:spPr>
              <a:xfrm>
                <a:off x="502920" y="1343248"/>
                <a:ext cx="11183112" cy="2680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终边相同的角与对称性拓展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终边相同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终边关于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终边关于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轴对称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终边关于原点对称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𝛽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𝛼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∈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𝐙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942673cfc?segpoint=1&amp;vbadefaultcenterpage=1&amp;parentnodeid=528d1ae6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2680589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7_BD#942673cfc?segpoint=1&amp;vbadefaultcenterpage=1&amp;parentnodeid=528d1ae67&amp;vbahtmlprocessed=1&amp;bbb=1&amp;hasbroken=1"/>
              <p:cNvSpPr/>
              <p:nvPr/>
            </p:nvSpPr>
            <p:spPr>
              <a:xfrm>
                <a:off x="502920" y="4035648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终边相同的角不一定相等，相等角的终边一定相同.在书写与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终边相同的角时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单位必须一致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P_7_BD#942673cfc?segpoint=1&amp;vbadefaultcenterpage=1&amp;parentnodeid=528d1ae6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35648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948</Words>
  <Application>Microsoft Office PowerPoint</Application>
  <PresentationFormat>宽屏</PresentationFormat>
  <Paragraphs>283</Paragraphs>
  <Slides>37</Slides>
  <Notes>37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7</cp:revision>
  <dcterms:created xsi:type="dcterms:W3CDTF">2023-12-21T11:54:00Z</dcterms:created>
  <dcterms:modified xsi:type="dcterms:W3CDTF">2024-01-18T06:19:16Z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D7F0C23AE523434D9A948547E0F3758A_12</vt:lpwstr>
  </property>
  <property fmtid="{D5CDD505-2E9C-101B-9397-08002B2CF9AE}" pid="3" name="KSOProductBuildVer">
    <vt:lpwstr>2052-12.1.0.15990</vt:lpwstr>
  </property>
</Properties>
</file>