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12192000"/>
  <p:custDataLst>
    <p:tags r:id="rId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1a3a0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DED1026-9B4C-42A4-90A7-BE1F0657110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1a3a0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657C4A1-CD10-436D-A91F-9D92DF0F293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1a3a0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7E3F414-F55A-4341-93D3-8F78A6CF674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1a3a0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7DBDC6A-CE18-4B5C-8C23-E998D035DE6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1E641B4-64CB-43FC-92DC-AAEB81B7FE6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1a3a0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4CEA2E9-F0A7-4165-8A08-F0BD838B7E7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19_1#5536c6e85?vbadefaultcenterpage=1&amp;parentnodeid=3baec230e&amp;vbahtmlprocessed=1"/>
              <p:cNvSpPr/>
              <p:nvPr/>
            </p:nvSpPr>
            <p:spPr>
              <a:xfrm>
                <a:off x="502920" y="1787349"/>
                <a:ext cx="11183112" cy="71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19_1#5536c6e85?vbadefaultcenterpage=1&amp;parentnodeid=3baec23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7349"/>
                <a:ext cx="11183112" cy="718439"/>
              </a:xfrm>
              <a:prstGeom prst="rect">
                <a:avLst/>
              </a:prstGeom>
              <a:blipFill rotWithShape="1">
                <a:blip r:embed="rId3"/>
                <a:stretch>
                  <a:fillRect t="-64" r="1" b="-22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0_1#5536c6e85.blank?vbadefaultcenterpage=1&amp;parentnodeid=3baec230e&amp;vbapositionanswer=14&amp;vbahtmlprocessed=1&amp;rh=48.6"/>
              <p:cNvSpPr/>
              <p:nvPr/>
            </p:nvSpPr>
            <p:spPr>
              <a:xfrm>
                <a:off x="10301732" y="1779029"/>
                <a:ext cx="430276" cy="574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0_1#5536c6e85.blank?vbadefaultcenterpage=1&amp;parentnodeid=3baec230e&amp;vbapositionanswer=14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732" y="1779029"/>
                <a:ext cx="430276" cy="574040"/>
              </a:xfrm>
              <a:prstGeom prst="rect">
                <a:avLst/>
              </a:prstGeom>
              <a:blipFill rotWithShape="1">
                <a:blip r:embed="rId4"/>
                <a:stretch>
                  <a:fillRect l="-30" t="-69" r="11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21_1#5536c6e85?vbadefaultcenterpage=1&amp;parentnodeid=3baec230e&amp;vbahtmlprocessed=1"/>
              <p:cNvSpPr/>
              <p:nvPr/>
            </p:nvSpPr>
            <p:spPr>
              <a:xfrm>
                <a:off x="502920" y="250820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【易错点】本题容易忽视判断角的范围和比较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21_1#5536c6e85?vbadefaultcenterpage=1&amp;parentnodeid=3baec23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8200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120" r="1" b="-1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2_1#5536c6e85?vbadefaultcenterpage=1&amp;parentnodeid=3baec230e&amp;vbahtmlprocessed=1&amp;bbb=1&amp;hasbroken=1"/>
              <p:cNvSpPr/>
              <p:nvPr/>
            </p:nvSpPr>
            <p:spPr>
              <a:xfrm>
                <a:off x="502920" y="3003500"/>
                <a:ext cx="11183112" cy="23634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2_1#5536c6e85?vbadefaultcenterpage=1&amp;parentnodeid=3baec23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3500"/>
                <a:ext cx="11183112" cy="2363470"/>
              </a:xfrm>
              <a:prstGeom prst="rect">
                <a:avLst/>
              </a:prstGeom>
              <a:blipFill rotWithShape="1">
                <a:blip r:embed="rId6"/>
                <a:stretch>
                  <a:fillRect t="-25" r="1" b="-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a0f23b44?vbadefaultcenterpage=1&amp;parentnodeid=3487d5ec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3_1#1cf46ce6d?vbadefaultcenterpage=1&amp;parentnodeid=aa0f23b44&amp;vbahtmlprocessed=1&amp;bbb=1"/>
              <p:cNvSpPr/>
              <p:nvPr/>
            </p:nvSpPr>
            <p:spPr>
              <a:xfrm>
                <a:off x="502920" y="1292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194 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改编已知）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3_1#1cf46ce6d?vbadefaultcenterpage=1&amp;parentnodeid=aa0f23b4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752666"/>
              </a:xfrm>
              <a:prstGeom prst="rect">
                <a:avLst/>
              </a:prstGeom>
              <a:blipFill rotWithShape="1">
                <a:blip r:embed="rId3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4_1#1cf46ce6d.blank?vbadefaultcenterpage=1&amp;parentnodeid=aa0f23b44&amp;vbapositionanswer=15&amp;vbahtmlprocessed=1&amp;rh=43.2"/>
              <p:cNvSpPr/>
              <p:nvPr/>
            </p:nvSpPr>
            <p:spPr>
              <a:xfrm>
                <a:off x="11044301" y="1365917"/>
                <a:ext cx="412750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4_1#1cf46ce6d.blank?vbadefaultcenterpage=1&amp;parentnodeid=aa0f23b44&amp;vbapositionanswer=1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301" y="1365917"/>
                <a:ext cx="412750" cy="510731"/>
              </a:xfrm>
              <a:prstGeom prst="rect">
                <a:avLst/>
              </a:prstGeom>
              <a:blipFill rotWithShape="1">
                <a:blip r:embed="rId4"/>
                <a:stretch>
                  <a:fillRect l="-92" t="-6" r="9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5_1#1cf46ce6d?vbadefaultcenterpage=1&amp;parentnodeid=aa0f23b44&amp;vbahtmlprocessed=1"/>
              <p:cNvSpPr/>
              <p:nvPr/>
            </p:nvSpPr>
            <p:spPr>
              <a:xfrm>
                <a:off x="502920" y="2054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5_1#1cf46ce6d?vbadefaultcenterpage=1&amp;parentnodeid=aa0f23b4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4448"/>
                <a:ext cx="11183112" cy="752666"/>
              </a:xfrm>
              <a:prstGeom prst="rect">
                <a:avLst/>
              </a:prstGeom>
              <a:blipFill rotWithShape="1">
                <a:blip r:embed="rId5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6_1#b73f03dce?vbadefaultcenterpage=1&amp;parentnodeid=aa0f23b44&amp;vbahtmlprocessed=1"/>
              <p:cNvSpPr/>
              <p:nvPr/>
            </p:nvSpPr>
            <p:spPr>
              <a:xfrm>
                <a:off x="502920" y="2837321"/>
                <a:ext cx="11183112" cy="731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186 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6_1#b73f03dce?vbadefaultcenterpage=1&amp;parentnodeid=aa0f23b4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7321"/>
                <a:ext cx="11183112" cy="731711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19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7_1#b73f03dce.blank?vbadefaultcenterpage=1&amp;parentnodeid=aa0f23b44&amp;vbapositionanswer=16&amp;vbahtmlprocessed=1&amp;rh=43.2"/>
              <p:cNvSpPr/>
              <p:nvPr/>
            </p:nvSpPr>
            <p:spPr>
              <a:xfrm>
                <a:off x="10202259" y="2837321"/>
                <a:ext cx="284163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7_1#b73f03dce.blank?vbadefaultcenterpage=1&amp;parentnodeid=aa0f23b44&amp;vbapositionanswer=1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259" y="2837321"/>
                <a:ext cx="284163" cy="510096"/>
              </a:xfrm>
              <a:prstGeom prst="rect">
                <a:avLst/>
              </a:prstGeom>
              <a:blipFill rotWithShape="1">
                <a:blip r:embed="rId4"/>
                <a:stretch>
                  <a:fillRect l="-123" t="-28" r="1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8_1#b73f03dce?vbadefaultcenterpage=1&amp;parentnodeid=aa0f23b44&amp;vbahtmlprocessed=1"/>
              <p:cNvSpPr/>
              <p:nvPr/>
            </p:nvSpPr>
            <p:spPr>
              <a:xfrm>
                <a:off x="502920" y="3576968"/>
                <a:ext cx="11183112" cy="731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8_1#b73f03dce?vbadefaultcenterpage=1&amp;parentnodeid=aa0f23b4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6968"/>
                <a:ext cx="11183112" cy="731711"/>
              </a:xfrm>
              <a:prstGeom prst="rect">
                <a:avLst/>
              </a:prstGeom>
              <a:blipFill rotWithShape="1">
                <a:blip r:embed="rId5"/>
                <a:stretch>
                  <a:fillRect t="-2" r="1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4b42f899?vbadefaultcenterpage=1&amp;parentnodeid=3487d5ec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9_1#84871b6ed?vbadefaultcenterpage=1&amp;parentnodeid=64b42f899&amp;vbahtmlprocessed=1"/>
              <p:cNvSpPr/>
              <p:nvPr/>
            </p:nvSpPr>
            <p:spPr>
              <a:xfrm>
                <a:off x="502920" y="1292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9_1#84871b6ed?vbadefaultcenterpage=1&amp;parentnodeid=64b42f89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752666"/>
              </a:xfrm>
              <a:prstGeom prst="rect">
                <a:avLst/>
              </a:prstGeom>
              <a:blipFill rotWithShape="1">
                <a:blip r:embed="rId3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30_1#84871b6ed.blank?vbadefaultcenterpage=1&amp;parentnodeid=64b42f899&amp;vbapositionanswer=17&amp;vbahtmlprocessed=1&amp;rh=48.6"/>
              <p:cNvSpPr/>
              <p:nvPr/>
            </p:nvSpPr>
            <p:spPr>
              <a:xfrm>
                <a:off x="8776589" y="1298480"/>
                <a:ext cx="708089" cy="5847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30_1#84871b6ed.blank?vbadefaultcenterpage=1&amp;parentnodeid=64b42f899&amp;vbapositionanswer=17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589" y="1298480"/>
                <a:ext cx="708089" cy="584772"/>
              </a:xfrm>
              <a:prstGeom prst="rect">
                <a:avLst/>
              </a:prstGeom>
              <a:blipFill rotWithShape="1">
                <a:blip r:embed="rId4"/>
                <a:stretch>
                  <a:fillRect l="-36" t="-92" r="45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1_1#84871b6ed?vbadefaultcenterpage=1&amp;parentnodeid=64b42f899&amp;vbahtmlprocessed=1&amp;bbb=1&amp;hasbroken=1"/>
              <p:cNvSpPr/>
              <p:nvPr/>
            </p:nvSpPr>
            <p:spPr>
              <a:xfrm>
                <a:off x="502920" y="2054448"/>
                <a:ext cx="11183112" cy="18778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1_1#84871b6ed?vbadefaultcenterpage=1&amp;parentnodeid=64b42f89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4448"/>
                <a:ext cx="11183112" cy="1877886"/>
              </a:xfrm>
              <a:prstGeom prst="rect">
                <a:avLst/>
              </a:prstGeom>
              <a:blipFill rotWithShape="1">
                <a:blip r:embed="rId5"/>
                <a:stretch>
                  <a:fillRect t="-12" r="1" b="-6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fa1cd65d.fixed?vbadefaultcenterpage=1&amp;parentnodeid=a41a3a0e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1fa1cd65d.fixed?vbadefaultcenterpage=1&amp;parentnodeid=a41a3a0e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15618935?vbadefaultcenterpage=1&amp;parentnodeid=1fa1cd65d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同角三角函数的基本关系［多维探究］</a:t>
            </a:r>
            <a:endParaRPr lang="en-US" altLang="zh-CN" sz="2800" dirty="0"/>
          </a:p>
        </p:txBody>
      </p:sp>
      <p:pic>
        <p:nvPicPr>
          <p:cNvPr id="3" name="C_5_BD#b25612714?vbadefaultcenterpage=1&amp;parentnodeid=315618935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b25612714?vbadefaultcenterpage=1&amp;parentnodeid=315618935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弦切互化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32_1#c61715065?vbadefaultcenterpage=1&amp;parentnodeid=b25612714&amp;vbahtmlprocessed=1"/>
              <p:cNvSpPr/>
              <p:nvPr/>
            </p:nvSpPr>
            <p:spPr>
              <a:xfrm>
                <a:off x="502920" y="1927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32_1#c61715065?vbadefaultcenterpage=1&amp;parentnodeid=b256127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448"/>
                <a:ext cx="11183112" cy="752666"/>
              </a:xfrm>
              <a:prstGeom prst="rect">
                <a:avLst/>
              </a:prstGeom>
              <a:blipFill rotWithShape="1">
                <a:blip r:embed="rId4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33_1#c61715065.blank?vbadefaultcenterpage=1&amp;parentnodeid=b25612714&amp;vbapositionanswer=18&amp;vbahtmlprocessed=1&amp;rh=48.6"/>
              <p:cNvSpPr/>
              <p:nvPr/>
            </p:nvSpPr>
            <p:spPr>
              <a:xfrm>
                <a:off x="6735826" y="1936274"/>
                <a:ext cx="558864" cy="5847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33_1#c61715065.blank?vbadefaultcenterpage=1&amp;parentnodeid=b25612714&amp;vbapositionanswer=18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826" y="1936274"/>
                <a:ext cx="558864" cy="584772"/>
              </a:xfrm>
              <a:prstGeom prst="rect">
                <a:avLst/>
              </a:prstGeom>
              <a:blipFill rotWithShape="1">
                <a:blip r:embed="rId5"/>
                <a:stretch>
                  <a:fillRect l="-68" t="-27" r="80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6_AS.34_1#c61715065?vbadefaultcenterpage=1&amp;parentnodeid=b25612714&amp;vbahtmlprocessed=1"/>
              <p:cNvSpPr/>
              <p:nvPr/>
            </p:nvSpPr>
            <p:spPr>
              <a:xfrm>
                <a:off x="502920" y="2689448"/>
                <a:ext cx="11183112" cy="2319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15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6_AS.34_1#c61715065?vbadefaultcenterpage=1&amp;parentnodeid=b256127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89448"/>
                <a:ext cx="11183112" cy="2319655"/>
              </a:xfrm>
              <a:prstGeom prst="rect">
                <a:avLst/>
              </a:prstGeom>
              <a:blipFill rotWithShape="1">
                <a:blip r:embed="rId6"/>
                <a:stretch>
                  <a:fillRect t="-10" r="1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5_1#e3e1bd07d?vbadefaultcenterpage=1&amp;parentnodeid=b25612714&amp;vbahtmlprocessed=1&amp;bbb=1&amp;hasbroken=1"/>
              <p:cNvSpPr/>
              <p:nvPr/>
            </p:nvSpPr>
            <p:spPr>
              <a:xfrm>
                <a:off x="502920" y="1519950"/>
                <a:ext cx="11183112" cy="1546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若将本例中的条件“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”变为“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其他条件不变，则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0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5_1#e3e1bd07d?vbadefaultcenterpage=1&amp;parentnodeid=b2561271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9950"/>
                <a:ext cx="11183112" cy="1546289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-1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36_1#e3e1bd07d.blank?vbadefaultcenterpage=1&amp;parentnodeid=b25612714&amp;vbapositionanswer=19&amp;vbahtmlprocessed=1&amp;rh=48.6"/>
              <p:cNvSpPr/>
              <p:nvPr/>
            </p:nvSpPr>
            <p:spPr>
              <a:xfrm>
                <a:off x="1530223" y="2398471"/>
                <a:ext cx="558864" cy="5847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36_1#e3e1bd07d.blank?vbadefaultcenterpage=1&amp;parentnodeid=b25612714&amp;vbapositionanswer=19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23" y="2398471"/>
                <a:ext cx="558864" cy="584772"/>
              </a:xfrm>
              <a:prstGeom prst="rect">
                <a:avLst/>
              </a:prstGeom>
              <a:blipFill rotWithShape="1">
                <a:blip r:embed="rId4"/>
                <a:stretch>
                  <a:fillRect l="-91" t="-13" r="10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7_1#e3e1bd07d?vbadefaultcenterpage=1&amp;parentnodeid=b25612714&amp;vbahtmlprocessed=1&amp;bbb=1&amp;hasbroken=1"/>
              <p:cNvSpPr/>
              <p:nvPr/>
            </p:nvSpPr>
            <p:spPr>
              <a:xfrm>
                <a:off x="502920" y="3072397"/>
                <a:ext cx="11183112" cy="25282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7_1#e3e1bd07d?vbadefaultcenterpage=1&amp;parentnodeid=b2561271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2397"/>
                <a:ext cx="11183112" cy="2528253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-4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8_1#e83f229f3?vbadefaultcenterpage=1&amp;parentnodeid=b25612714&amp;vbahtmlprocessed=1&amp;bbb=1&amp;hasbroken=1"/>
              <p:cNvSpPr/>
              <p:nvPr/>
            </p:nvSpPr>
            <p:spPr>
              <a:xfrm>
                <a:off x="502920" y="2168729"/>
                <a:ext cx="11183112" cy="15064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（双空题）（齐次式化简）若将本例中的条件“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改为“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8_1#e83f229f3?vbadefaultcenterpage=1&amp;parentnodeid=b2561271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8729"/>
                <a:ext cx="11183112" cy="1506474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10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39_1#e83f229f3.blank?vbadefaultcenterpage=1&amp;parentnodeid=b25612714&amp;vbapositionanswer=20&amp;vbahtmlprocessed=1&amp;rh=43.2"/>
              <p:cNvSpPr/>
              <p:nvPr/>
            </p:nvSpPr>
            <p:spPr>
              <a:xfrm>
                <a:off x="4381564" y="3006484"/>
                <a:ext cx="284163" cy="5103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39_1#e83f229f3.blank?vbadefaultcenterpage=1&amp;parentnodeid=b25612714&amp;vbapositionanswer=2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64" y="3006484"/>
                <a:ext cx="284163" cy="510350"/>
              </a:xfrm>
              <a:prstGeom prst="rect">
                <a:avLst/>
              </a:prstGeom>
              <a:blipFill rotWithShape="1">
                <a:blip r:embed="rId4"/>
                <a:stretch>
                  <a:fillRect l="-23" t="-77" r="13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40_1#e83f229f3.blank?vbadefaultcenterpage=1&amp;parentnodeid=b25612714&amp;vbapositionanswer=21&amp;vbahtmlprocessed=1&amp;rh=43.2"/>
              <p:cNvSpPr/>
              <p:nvPr/>
            </p:nvSpPr>
            <p:spPr>
              <a:xfrm>
                <a:off x="7298246" y="3008897"/>
                <a:ext cx="412750" cy="5097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40_1#e83f229f3.blank?vbadefaultcenterpage=1&amp;parentnodeid=b25612714&amp;vbapositionanswer=2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246" y="3008897"/>
                <a:ext cx="412750" cy="509778"/>
              </a:xfrm>
              <a:prstGeom prst="rect">
                <a:avLst/>
              </a:prstGeom>
              <a:blipFill rotWithShape="1">
                <a:blip r:embed="rId5"/>
                <a:stretch>
                  <a:fillRect l="-46" t="-52" r="4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41_1#e83f229f3?vbadefaultcenterpage=1&amp;parentnodeid=b25612714&amp;vbahtmlprocessed=1&amp;bbb=1&amp;hasbroken=1"/>
              <p:cNvSpPr/>
              <p:nvPr/>
            </p:nvSpPr>
            <p:spPr>
              <a:xfrm>
                <a:off x="502920" y="3683077"/>
                <a:ext cx="11183112" cy="12941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3×2−2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41_1#e83f229f3?vbadefaultcenterpage=1&amp;parentnodeid=b2561271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3077"/>
                <a:ext cx="11183112" cy="1294194"/>
              </a:xfrm>
              <a:prstGeom prst="rect">
                <a:avLst/>
              </a:prstGeom>
              <a:blipFill rotWithShape="1">
                <a:blip r:embed="rId6"/>
                <a:stretch>
                  <a:fillRect t="-6" r="1" b="-7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811790f5?vbadefaultcenterpage=1&amp;parentnodeid=315618935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6811790f5?vbadefaultcenterpage=1&amp;parentnodeid=315618935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和积转换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42_1#e56edc1f9?vbadefaultcenterpage=1&amp;parentnodeid=a427a6a82&amp;vbahtmlprocessed=1&amp;bbb=1&amp;hasbroken=1"/>
              <p:cNvSpPr/>
              <p:nvPr/>
            </p:nvSpPr>
            <p:spPr>
              <a:xfrm>
                <a:off x="502920" y="1289908"/>
                <a:ext cx="11183112" cy="12138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的值不可能是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42_1#e56edc1f9?vbadefaultcenterpage=1&amp;parentnodeid=a427a6a8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213866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9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7_AN.43_1#e56edc1f9.bracket?vbadefaultcenterpage=1&amp;parentnodeid=a427a6a82&amp;vbapositionanswer=22&amp;vbahtmlprocessed=1"/>
          <p:cNvSpPr/>
          <p:nvPr/>
        </p:nvSpPr>
        <p:spPr>
          <a:xfrm>
            <a:off x="3455099" y="2017745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7_BD.44_1#e56edc1f9.choices?vbadefaultcenterpage=1&amp;parentnodeid=a427a6a82&amp;vbahtmlprocessed=1"/>
              <p:cNvSpPr/>
              <p:nvPr/>
            </p:nvSpPr>
            <p:spPr>
              <a:xfrm>
                <a:off x="502920" y="2509108"/>
                <a:ext cx="11183112" cy="712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5770" algn="l"/>
                    <a:tab pos="5705475" algn="l"/>
                    <a:tab pos="86791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7_BD.44_1#e56edc1f9.choices?vbadefaultcenterpage=1&amp;parentnodeid=a427a6a8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9108"/>
                <a:ext cx="11183112" cy="712788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9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AS.45_1#e56edc1f9?vbadefaultcenterpage=1&amp;parentnodeid=a427a6a82&amp;vbahtmlprocessed=1&amp;bbb=1&amp;hasbroken=1"/>
              <p:cNvSpPr/>
              <p:nvPr/>
            </p:nvSpPr>
            <p:spPr>
              <a:xfrm>
                <a:off x="502920" y="3233008"/>
                <a:ext cx="11183112" cy="22478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，两边平方整理得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AS.45_1#e56edc1f9?vbadefaultcenterpage=1&amp;parentnodeid=a427a6a8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3008"/>
                <a:ext cx="11183112" cy="2247837"/>
              </a:xfrm>
              <a:prstGeom prst="rect">
                <a:avLst/>
              </a:prstGeom>
              <a:blipFill rotWithShape="1">
                <a:blip r:embed="rId6"/>
                <a:stretch>
                  <a:fillRect t="-10" r="1" b="-7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7_BD.46_1#f7c72fdb2?vbadefaultcenterpage=1&amp;parentnodeid=a427a6a82&amp;vbahtmlprocessed=1"/>
              <p:cNvSpPr/>
              <p:nvPr/>
            </p:nvSpPr>
            <p:spPr>
              <a:xfrm>
                <a:off x="502920" y="1698131"/>
                <a:ext cx="11183112" cy="714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7_BD.46_1#f7c72fdb2?vbadefaultcenterpage=1&amp;parentnodeid=a427a6a8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8131"/>
                <a:ext cx="11183112" cy="714693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9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7_AN.47_1#f7c72fdb2.blank?vbadefaultcenterpage=1&amp;parentnodeid=a427a6a82&amp;vbapositionanswer=23&amp;vbahtmlprocessed=1&amp;rh=43.2"/>
              <p:cNvSpPr/>
              <p:nvPr/>
            </p:nvSpPr>
            <p:spPr>
              <a:xfrm>
                <a:off x="8298815" y="1748295"/>
                <a:ext cx="561975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7_AN.47_1#f7c72fdb2.blank?vbadefaultcenterpage=1&amp;parentnodeid=a427a6a82&amp;vbapositionanswer=2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15" y="1748295"/>
                <a:ext cx="561975" cy="510096"/>
              </a:xfrm>
              <a:prstGeom prst="rect">
                <a:avLst/>
              </a:prstGeom>
              <a:blipFill rotWithShape="1">
                <a:blip r:embed="rId4"/>
                <a:stretch>
                  <a:fillRect t="-2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7_AS.48_1#f7c72fdb2?vbadefaultcenterpage=1&amp;parentnodeid=a427a6a82&amp;vbahtmlprocessed=1&amp;bbb=1&amp;hasbroken=1"/>
              <p:cNvSpPr/>
              <p:nvPr/>
            </p:nvSpPr>
            <p:spPr>
              <a:xfrm>
                <a:off x="502920" y="2425078"/>
                <a:ext cx="11183112" cy="29973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7_AS.48_1#f7c72fdb2?vbadefaultcenterpage=1&amp;parentnodeid=a427a6a8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5078"/>
                <a:ext cx="11183112" cy="2997391"/>
              </a:xfrm>
              <a:prstGeom prst="rect">
                <a:avLst/>
              </a:prstGeom>
              <a:blipFill rotWithShape="1">
                <a:blip r:embed="rId5"/>
                <a:stretch>
                  <a:fillRect r="-1526" b="-4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ab8b23fc?vbadefaultcenterpage=1&amp;parentnodeid=6811790f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16115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eab8b23fc?vbadefaultcenterpage=1&amp;parentnodeid=6811790f5&amp;vbahtmlprocessed=1"/>
          <p:cNvSpPr/>
          <p:nvPr/>
        </p:nvSpPr>
        <p:spPr>
          <a:xfrm>
            <a:off x="502920" y="1842402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同角三角函数的基本关系的解题策略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P_6_BD#eab8b23fc?colgroup=3,32&amp;vbadefaultcenterpage=1&amp;parentnodeid=6811790f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64702"/>
              <a:ext cx="11155680" cy="3484055"/>
            </p:xfrm>
            <a:graphic>
              <a:graphicData uri="http://schemas.openxmlformats.org/drawingml/2006/table">
                <a:tbl>
                  <a:tblPr/>
                  <a:tblGrid>
                    <a:gridCol w="12070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486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知弦求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利用诱导公式及平方关系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27379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知弦求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常通过平方关系与对称式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建立联系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,注意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的灵活应用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26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知切求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先利用商数关系得出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sin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tan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,然后利用平方关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系求解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也可利用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P_6_BD#eab8b23fc?colgroup=3,32&amp;vbadefaultcenterpage=1&amp;parentnodeid=6811790f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64702"/>
              <a:ext cx="11155680" cy="3365183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9948672"/>
                  </a:tblGrid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知弦求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23126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知弦求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43637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知切求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90879435?vbadefaultcenterpage=1&amp;parentnodeid=1fa1cd65d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诱导公式［自主练透］</a:t>
            </a:r>
            <a:endParaRPr lang="en-US" altLang="zh-CN" sz="2800" dirty="0"/>
          </a:p>
        </p:txBody>
      </p:sp>
      <p:sp>
        <p:nvSpPr>
          <p:cNvPr id="3" name="QC_5_BD.49_1#7ffe76870?vbadefaultcenterpage=1&amp;parentnodeid=990879435&amp;vbahtmlprocessed=1"/>
          <p:cNvSpPr/>
          <p:nvPr/>
        </p:nvSpPr>
        <p:spPr>
          <a:xfrm>
            <a:off x="502920" y="139581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下面诱导公式使用正确的是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50_1#7ffe76870.bracket?vbadefaultcenterpage=1&amp;parentnodeid=990879435&amp;vbapositionanswer=24&amp;vbahtmlprocessed=1"/>
          <p:cNvSpPr/>
          <p:nvPr/>
        </p:nvSpPr>
        <p:spPr>
          <a:xfrm>
            <a:off x="4655820" y="139581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51_1#7ffe76870.choices?vbadefaultcenterpage=1&amp;parentnodeid=990879435&amp;vbahtmlprocessed=1"/>
              <p:cNvSpPr/>
              <p:nvPr/>
            </p:nvSpPr>
            <p:spPr>
              <a:xfrm>
                <a:off x="502920" y="1889348"/>
                <a:ext cx="11183112" cy="1354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51_1#7ffe76870.choices?vbadefaultcenterpage=1&amp;parentnodeid=9908794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9348"/>
                <a:ext cx="11183112" cy="1354773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52_1#7ffe76870?vbadefaultcenterpage=1&amp;parentnodeid=990879435&amp;vbahtmlprocessed=1"/>
              <p:cNvSpPr/>
              <p:nvPr/>
            </p:nvSpPr>
            <p:spPr>
              <a:xfrm>
                <a:off x="502920" y="3248248"/>
                <a:ext cx="11183112" cy="2558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52_1#7ffe76870?vbadefaultcenterpage=1&amp;parentnodeid=9908794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48248"/>
                <a:ext cx="11183112" cy="2558987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1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3_1#400cb8eb4?vbadefaultcenterpage=1&amp;parentnodeid=990879435&amp;vbahtmlprocessed=1&amp;bbb=1&amp;hasbroken=1"/>
              <p:cNvSpPr/>
              <p:nvPr/>
            </p:nvSpPr>
            <p:spPr>
              <a:xfrm>
                <a:off x="502920" y="1484359"/>
                <a:ext cx="11183112" cy="12635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深圳模拟）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为第一象限角，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3_1#400cb8eb4?vbadefaultcenterpage=1&amp;parentnodeid=99087943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4359"/>
                <a:ext cx="11183112" cy="1263587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5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54_1#400cb8eb4.bracket?vbadefaultcenterpage=1&amp;parentnodeid=990879435&amp;vbapositionanswer=25&amp;vbahtmlprocessed=1"/>
          <p:cNvSpPr/>
          <p:nvPr/>
        </p:nvSpPr>
        <p:spPr>
          <a:xfrm>
            <a:off x="769620" y="226191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55_1#400cb8eb4.choices?vbadefaultcenterpage=1&amp;parentnodeid=990879435&amp;vbahtmlprocessed=1"/>
              <p:cNvSpPr/>
              <p:nvPr/>
            </p:nvSpPr>
            <p:spPr>
              <a:xfrm>
                <a:off x="502920" y="2757406"/>
                <a:ext cx="11183112" cy="52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61970" algn="l"/>
                    <a:tab pos="5870575" algn="l"/>
                    <a:tab pos="87299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55_1#400cb8eb4.choices?vbadefaultcenterpage=1&amp;parentnodeid=9908794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7406"/>
                <a:ext cx="11183112" cy="522415"/>
              </a:xfrm>
              <a:prstGeom prst="rect">
                <a:avLst/>
              </a:prstGeom>
              <a:blipFill rotWithShape="1">
                <a:blip r:embed="rId4"/>
                <a:stretch>
                  <a:fillRect t="-45" r="1" b="-7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56_1#400cb8eb4?vbadefaultcenterpage=1&amp;parentnodeid=990879435&amp;vbahtmlprocessed=1&amp;bbb=1&amp;hasbroken=1"/>
              <p:cNvSpPr/>
              <p:nvPr/>
            </p:nvSpPr>
            <p:spPr>
              <a:xfrm>
                <a:off x="502920" y="3290806"/>
                <a:ext cx="11183112" cy="23454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为第一象限角，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56_1#400cb8eb4?vbadefaultcenterpage=1&amp;parentnodeid=99087943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0806"/>
                <a:ext cx="11183112" cy="2345436"/>
              </a:xfrm>
              <a:prstGeom prst="rect">
                <a:avLst/>
              </a:prstGeom>
              <a:blipFill rotWithShape="1">
                <a:blip r:embed="rId5"/>
                <a:stretch>
                  <a:fillRect t="-10" r="1" b="-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7_1#aa253508b?vbadefaultcenterpage=1&amp;parentnodeid=990879435&amp;vbahtmlprocessed=1"/>
              <p:cNvSpPr/>
              <p:nvPr/>
            </p:nvSpPr>
            <p:spPr>
              <a:xfrm>
                <a:off x="502920" y="2599863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7_1#aa253508b?vbadefaultcenterpage=1&amp;parentnodeid=9908794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9863"/>
                <a:ext cx="11183112" cy="667195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-17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8_1#aa253508b.blank?vbadefaultcenterpage=1&amp;parentnodeid=990879435&amp;vbapositionanswer=26&amp;vbahtmlprocessed=1&amp;rh=43.2"/>
              <p:cNvSpPr/>
              <p:nvPr/>
            </p:nvSpPr>
            <p:spPr>
              <a:xfrm>
                <a:off x="7741277" y="2616485"/>
                <a:ext cx="306388" cy="4836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8_1#aa253508b.blank?vbadefaultcenterpage=1&amp;parentnodeid=990879435&amp;vbapositionanswer=2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277" y="2616485"/>
                <a:ext cx="306388" cy="483680"/>
              </a:xfrm>
              <a:prstGeom prst="rect">
                <a:avLst/>
              </a:prstGeom>
              <a:blipFill rotWithShape="1">
                <a:blip r:embed="rId4"/>
                <a:stretch>
                  <a:fillRect l="-205" t="-59" r="10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9_1#aa253508b?vbadefaultcenterpage=1&amp;parentnodeid=990879435&amp;vbahtmlprocessed=1"/>
              <p:cNvSpPr/>
              <p:nvPr/>
            </p:nvSpPr>
            <p:spPr>
              <a:xfrm>
                <a:off x="502920" y="3276010"/>
                <a:ext cx="11183112" cy="1270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9_1#aa253508b?vbadefaultcenterpage=1&amp;parentnodeid=9908794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6010"/>
                <a:ext cx="11183112" cy="1270127"/>
              </a:xfrm>
              <a:prstGeom prst="rect">
                <a:avLst/>
              </a:prstGeom>
              <a:blipFill rotWithShape="1">
                <a:blip r:embed="rId5"/>
                <a:stretch>
                  <a:fillRect t="-4" r="1" b="-10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60_1#4cbbba464?hastextimagelayout=1&amp;vbadefaultcenterpage=1&amp;parentnodeid=990879435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0224" y="1582751"/>
            <a:ext cx="3017520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60_2#4cbbba464?hastextimagelayout=1&amp;segpoint=1&amp;vbadefaultcenterpage=1&amp;parentnodeid=990879435&amp;vbahtmlprocessed=1&amp;hasbroken=1"/>
              <p:cNvSpPr/>
              <p:nvPr/>
            </p:nvSpPr>
            <p:spPr>
              <a:xfrm>
                <a:off x="502920" y="1537032"/>
                <a:ext cx="8037576" cy="20192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如图，锐角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和钝角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的终边分别与单位圆交于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60_2#4cbbba464?hastextimagelayout=1&amp;segpoint=1&amp;vbadefaultcenterpage=1&amp;parentnodeid=990879435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7032"/>
                <a:ext cx="8037576" cy="2019237"/>
              </a:xfrm>
              <a:prstGeom prst="rect">
                <a:avLst/>
              </a:prstGeom>
              <a:blipFill rotWithShape="1">
                <a:blip r:embed="rId4"/>
                <a:stretch>
                  <a:fillRect t="-16" r="-532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61_1#4cbbba464.blank?vbadefaultcenterpage=1&amp;parentnodeid=990879435&amp;vbapositionanswer=27&amp;vbahtmlprocessed=1"/>
              <p:cNvSpPr/>
              <p:nvPr/>
            </p:nvSpPr>
            <p:spPr>
              <a:xfrm>
                <a:off x="3266059" y="2896248"/>
                <a:ext cx="5508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61_1#4cbbba464.blank?vbadefaultcenterpage=1&amp;parentnodeid=990879435&amp;vbapositionanswer=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59" y="2896248"/>
                <a:ext cx="550863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46" t="-4" r="104" b="-7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62_1#4cbbba464?hastextimagelayout=1&amp;vbadefaultcenterpage=1&amp;parentnodeid=990879435&amp;vbahtmlprocessed=1&amp;hasbroken=1"/>
              <p:cNvSpPr/>
              <p:nvPr/>
            </p:nvSpPr>
            <p:spPr>
              <a:xfrm>
                <a:off x="502920" y="3556839"/>
                <a:ext cx="8037576" cy="20521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62_1#4cbbba464?hastextimagelayout=1&amp;vbadefaultcenterpage=1&amp;parentnodeid=990879435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6839"/>
                <a:ext cx="8037576" cy="2052130"/>
              </a:xfrm>
              <a:prstGeom prst="rect">
                <a:avLst/>
              </a:prstGeom>
              <a:blipFill rotWithShape="1">
                <a:blip r:embed="rId6"/>
                <a:stretch>
                  <a:fillRect t="-10" r="5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dabab941?vbadefaultcenterpage=1&amp;parentnodeid=99087943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6984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3dabab941?vbadefaultcenterpage=1&amp;parentnodeid=990879435&amp;vbahtmlprocessed=1&amp;bbb=1&amp;hasbroken=1"/>
              <p:cNvSpPr/>
              <p:nvPr/>
            </p:nvSpPr>
            <p:spPr>
              <a:xfrm>
                <a:off x="502920" y="2196130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诱导公式的两个应用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（1）求值：负化正，大化小，化到锐角为终了.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（2）化简：统一角，统一名，同角名少为终了.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整数倍的诱导公式的应用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由终边相同的角的关系可知，在计算含有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的整数倍的三角函数式中可直接将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的整数倍去掉后再进行运算.如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3dabab941?vbadefaultcenterpage=1&amp;parentnodeid=99087943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6130"/>
                <a:ext cx="11183112" cy="3229229"/>
              </a:xfrm>
              <a:prstGeom prst="rect">
                <a:avLst/>
              </a:prstGeom>
              <a:blipFill rotWithShape="1">
                <a:blip r:embed="rId4"/>
                <a:stretch>
                  <a:fillRect t="-9" r="-4422" b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2fba77daf?vbadefaultcenterpage=1&amp;parentnodeid=1fa1cd65d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同角关系式与诱导公式的综合应用［师生共研］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63_1#2d28effb2?vbadefaultcenterpage=1&amp;parentnodeid=6d470bf86&amp;vbahtmlprocessed=1"/>
              <p:cNvSpPr/>
              <p:nvPr/>
            </p:nvSpPr>
            <p:spPr>
              <a:xfrm>
                <a:off x="502920" y="1330548"/>
                <a:ext cx="11183112" cy="797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63_1#2d28effb2?vbadefaultcenterpage=1&amp;parentnodeid=6d470b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797433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4_1#2d28effb2.bracket?vbadefaultcenterpage=1&amp;parentnodeid=6d470bf86&amp;vbapositionanswer=28&amp;vbahtmlprocessed=1"/>
          <p:cNvSpPr/>
          <p:nvPr/>
        </p:nvSpPr>
        <p:spPr>
          <a:xfrm>
            <a:off x="9284208" y="153959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65_1#2d28effb2.choices?vbadefaultcenterpage=1&amp;parentnodeid=6d470bf86&amp;vbahtmlprocessed=1"/>
              <p:cNvSpPr/>
              <p:nvPr/>
            </p:nvSpPr>
            <p:spPr>
              <a:xfrm>
                <a:off x="502920" y="2130648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658745" algn="l"/>
                    <a:tab pos="5572125" algn="l"/>
                    <a:tab pos="83331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65_1#2d28effb2.choices?vbadefaultcenterpage=1&amp;parentnodeid=6d470b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0648"/>
                <a:ext cx="11183112" cy="714439"/>
              </a:xfrm>
              <a:prstGeom prst="rect">
                <a:avLst/>
              </a:prstGeom>
              <a:blipFill rotWithShape="1">
                <a:blip r:embed="rId4"/>
                <a:stretch>
                  <a:fillRect t="-31" r="1" b="-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66_1#2d28effb2?vbadefaultcenterpage=1&amp;parentnodeid=6d470bf86&amp;vbahtmlprocessed=1&amp;bbb=1&amp;hasbroken=1"/>
              <p:cNvSpPr/>
              <p:nvPr/>
            </p:nvSpPr>
            <p:spPr>
              <a:xfrm>
                <a:off x="502920" y="3223483"/>
                <a:ext cx="11183112" cy="12162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66_1#2d28effb2?vbadefaultcenterpage=1&amp;parentnodeid=6d470b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3483"/>
                <a:ext cx="11183112" cy="1216216"/>
              </a:xfrm>
              <a:prstGeom prst="rect">
                <a:avLst/>
              </a:prstGeom>
              <a:blipFill rotWithShape="1">
                <a:blip r:embed="rId5"/>
                <a:stretch>
                  <a:fillRect t="-18" r="1" b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67_1#b6ae9a099?vbadefaultcenterpage=1&amp;parentnodeid=6d470bf86&amp;vbahtmlprocessed=1"/>
              <p:cNvSpPr/>
              <p:nvPr/>
            </p:nvSpPr>
            <p:spPr>
              <a:xfrm>
                <a:off x="502920" y="2029538"/>
                <a:ext cx="11183112" cy="921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为第二象限角，则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67_1#b6ae9a099?vbadefaultcenterpage=1&amp;parentnodeid=6d470bf8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29538"/>
                <a:ext cx="11183112" cy="921957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68_1#b6ae9a099.blank?vbadefaultcenterpage=1&amp;parentnodeid=6d470bf86&amp;vbapositionanswer=29&amp;vbahtmlprocessed=1&amp;rh=43.2"/>
              <p:cNvSpPr/>
              <p:nvPr/>
            </p:nvSpPr>
            <p:spPr>
              <a:xfrm>
                <a:off x="9964674" y="2121739"/>
                <a:ext cx="561975" cy="5211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68_1#b6ae9a099.blank?vbadefaultcenterpage=1&amp;parentnodeid=6d470bf86&amp;vbapositionanswer=2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74" y="2121739"/>
                <a:ext cx="561975" cy="521145"/>
              </a:xfrm>
              <a:prstGeom prst="rect">
                <a:avLst/>
              </a:prstGeom>
              <a:blipFill rotWithShape="1">
                <a:blip r:embed="rId4"/>
                <a:stretch>
                  <a:fillRect l="-45" t="-39" r="4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69_1#b6ae9a099?vbadefaultcenterpage=1&amp;parentnodeid=6d470bf86&amp;vbahtmlprocessed=1&amp;bbb=1&amp;hasbroken=1"/>
              <p:cNvSpPr/>
              <p:nvPr/>
            </p:nvSpPr>
            <p:spPr>
              <a:xfrm>
                <a:off x="502920" y="2959684"/>
                <a:ext cx="11183112" cy="21440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为第二象限角，所以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69_1#b6ae9a099?vbadefaultcenterpage=1&amp;parentnodeid=6d470bf8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9684"/>
                <a:ext cx="11183112" cy="2144078"/>
              </a:xfrm>
              <a:prstGeom prst="rect">
                <a:avLst/>
              </a:prstGeom>
              <a:blipFill rotWithShape="1">
                <a:blip r:embed="rId5"/>
                <a:stretch>
                  <a:fillRect t="-27" r="1" b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f326c0f9c?vbadefaultcenterpage=1&amp;parentnodeid=2fba77da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754137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f326c0f9c?vbadefaultcenterpage=1&amp;parentnodeid=2fba77daf&amp;vbahtmlprocessed=1&amp;bbb=1&amp;hasbroken=1"/>
              <p:cNvSpPr/>
              <p:nvPr/>
            </p:nvSpPr>
            <p:spPr>
              <a:xfrm>
                <a:off x="502920" y="2280425"/>
                <a:ext cx="11183112" cy="30987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在利用同角三角函数关系式和诱导公式求值或化简时，关键是寻求条件、结论间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的联系，灵活使用公式进行变形.注意角的范围对三角函数值符号的影响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在用诱导公式求值时，要善于观察所给角之间的关系，利用整体代换的思想简化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解题过程.常见的互余关系有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常见的互补关系有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f326c0f9c?vbadefaultcenterpage=1&amp;parentnodeid=2fba77d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0425"/>
                <a:ext cx="11183112" cy="3098737"/>
              </a:xfrm>
              <a:prstGeom prst="rect">
                <a:avLst/>
              </a:prstGeom>
              <a:blipFill rotWithShape="1">
                <a:blip r:embed="rId4"/>
                <a:stretch>
                  <a:fillRect t="-5" r="-714" b="-4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aa5f8e5f?vbadefaultcenterpage=1&amp;parentnodeid=2fba77da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BD.70_1#8a15b7b6b?vbadefaultcenterpage=1&amp;parentnodeid=caa5f8e5f&amp;vbahtmlprocessed=1"/>
              <p:cNvSpPr/>
              <p:nvPr/>
            </p:nvSpPr>
            <p:spPr>
              <a:xfrm>
                <a:off x="502920" y="1419448"/>
                <a:ext cx="11183112" cy="775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化简：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BD.70_1#8a15b7b6b?vbadefaultcenterpage=1&amp;parentnodeid=caa5f8e5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75399"/>
              </a:xfrm>
              <a:prstGeom prst="rect">
                <a:avLst/>
              </a:prstGeom>
              <a:blipFill rotWithShape="1">
                <a:blip r:embed="rId4"/>
                <a:stretch>
                  <a:fillRect t="-29" r="1" b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AS.71_1#8a15b7b6b?vbadefaultcenterpage=1&amp;parentnodeid=caa5f8e5f&amp;vbahtmlprocessed=1"/>
              <p:cNvSpPr/>
              <p:nvPr/>
            </p:nvSpPr>
            <p:spPr>
              <a:xfrm>
                <a:off x="502920" y="2206848"/>
                <a:ext cx="11183112" cy="2368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𝛼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AS.71_1#8a15b7b6b?vbadefaultcenterpage=1&amp;parentnodeid=caa5f8e5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6848"/>
                <a:ext cx="11183112" cy="2368233"/>
              </a:xfrm>
              <a:prstGeom prst="rect">
                <a:avLst/>
              </a:prstGeom>
              <a:blipFill rotWithShape="1">
                <a:blip r:embed="rId5"/>
                <a:stretch>
                  <a:fillRect t="-9" r="1" b="-6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41a3a0e0.fixed?vbadefaultcenterpage=1&amp;parentnodeid=05c20a023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基础课20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同角三角函数的基本关系及诱导公式</a:t>
            </a:r>
            <a:endParaRPr lang="en-US" altLang="zh-CN" sz="4000" dirty="0"/>
          </a:p>
        </p:txBody>
      </p:sp>
      <p:pic>
        <p:nvPicPr>
          <p:cNvPr id="3" name="C_0#a41a3a0e0?linknodeid=dde607be8&amp;catalogrefid=dde607be8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a41a3a0e0?linknodeid=dde607be8&amp;catalogrefid=dde607be8&amp;parentnodeid=05c20a023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a41a3a0e0?linknodeid=1fa1cd65d&amp;catalogrefid=1fa1cd65d&amp;parentnodeid=05c20a023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a41a3a0e0?linknodeid=1fa1cd65d&amp;catalogrefid=1fa1cd65d&amp;parentnodeid=05c20a023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72_1#47d057868?vbadefaultcenterpage=1&amp;parentnodeid=caa5f8e5f&amp;vbahtmlprocessed=1"/>
              <p:cNvSpPr/>
              <p:nvPr/>
            </p:nvSpPr>
            <p:spPr>
              <a:xfrm>
                <a:off x="502920" y="2558238"/>
                <a:ext cx="11183112" cy="769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72_1#47d057868?vbadefaultcenterpage=1&amp;parentnodeid=caa5f8e5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8238"/>
                <a:ext cx="11183112" cy="769493"/>
              </a:xfrm>
              <a:prstGeom prst="rect">
                <a:avLst/>
              </a:prstGeom>
              <a:blipFill rotWithShape="1">
                <a:blip r:embed="rId3"/>
                <a:stretch>
                  <a:fillRect t="-60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73_1#47d057868?vbadefaultcenterpage=1&amp;parentnodeid=caa5f8e5f&amp;vbahtmlprocessed=1"/>
              <p:cNvSpPr/>
              <p:nvPr/>
            </p:nvSpPr>
            <p:spPr>
              <a:xfrm>
                <a:off x="502920" y="3335986"/>
                <a:ext cx="11183112" cy="1251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73_1#47d057868?vbadefaultcenterpage=1&amp;parentnodeid=caa5f8e5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5986"/>
                <a:ext cx="11183112" cy="1251776"/>
              </a:xfrm>
              <a:prstGeom prst="rect">
                <a:avLst/>
              </a:prstGeom>
              <a:blipFill rotWithShape="1">
                <a:blip r:embed="rId4"/>
                <a:stretch>
                  <a:fillRect t="-26" r="1" b="-4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6bc86701c?colgroup=4,4,14,5,5&amp;vbadefaultcenterpage=1&amp;parentnodeid=a41a3a0e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6774"/>
              <a:ext cx="11128248" cy="4279392"/>
            </p:xfrm>
            <a:graphic>
              <a:graphicData uri="http://schemas.openxmlformats.org/drawingml/2006/table">
                <a:tbl>
                  <a:tblPr/>
                  <a:tblGrid>
                    <a:gridCol w="1545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628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同角三角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函数的基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诱导公式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，同角三角函数的基本关系与诱导公式是高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考常考内容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，一般以选择题或填空题的形式出现，试题较为简单.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预计 2025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6bc86701c?colgroup=4,4,14,5,5&amp;vbadefaultcenterpage=1&amp;parentnodeid=a41a3a0e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6774"/>
              <a:ext cx="11128248" cy="4118674"/>
            </p:xfrm>
            <a:graphic>
              <a:graphicData uri="http://schemas.openxmlformats.org/drawingml/2006/table">
                <a:tbl>
                  <a:tblPr/>
                  <a:tblGrid>
                    <a:gridCol w="1545336"/>
                    <a:gridCol w="1664208"/>
                    <a:gridCol w="4562856"/>
                    <a:gridCol w="1673352"/>
                    <a:gridCol w="168249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同角三角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诱导公式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，同角三角函数的基本关系与诱导公式是高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考常考内容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，一般以选择题或填空题的形式出现，试题较为简单.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预计 2025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de607be8.fixed?vbadefaultcenterpage=1&amp;parentnodeid=a41a3a0e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dde607be8.fixed?vbadefaultcenterpage=1&amp;parentnodeid=a41a3a0e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1eb085dd?vbadefaultcenterpage=1&amp;parentnodeid=dde607be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832cc34c0?segpoint=1&amp;vbadefaultcenterpage=1&amp;parentnodeid=81eb085dd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一、同角三角函数的基本关系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ebd320759?segpoint=1&amp;vbadefaultcenterpage=1&amp;parentnodeid=832cc34c0&amp;vbahtmlprocessed=1"/>
              <p:cNvSpPr/>
              <p:nvPr/>
            </p:nvSpPr>
            <p:spPr>
              <a:xfrm>
                <a:off x="502920" y="2008791"/>
                <a:ext cx="11183112" cy="3251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平方关系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：①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商数关系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：②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BD#ebd320759?segpoint=1&amp;vbadefaultcenterpage=1&amp;parentnodeid=832cc34c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791"/>
                <a:ext cx="11183112" cy="3251391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2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1_1#ebd320759.blank?vbadefaultcenterpage=1&amp;parentnodeid=832cc34c0&amp;vbapositionanswer=1&amp;vbahtmlprocessed=1"/>
              <p:cNvSpPr/>
              <p:nvPr/>
            </p:nvSpPr>
            <p:spPr>
              <a:xfrm>
                <a:off x="2573020" y="2062131"/>
                <a:ext cx="257270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1_1#ebd320759.blank?vbadefaultcenterpage=1&amp;parentnodeid=832cc34c0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20" y="2062131"/>
                <a:ext cx="2572703" cy="353441"/>
              </a:xfrm>
              <a:prstGeom prst="rect">
                <a:avLst/>
              </a:prstGeom>
              <a:blipFill rotWithShape="1">
                <a:blip r:embed="rId5"/>
                <a:stretch>
                  <a:fillRect t="-81" r="12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2_1#ebd320759.blank?vbadefaultcenterpage=1&amp;parentnodeid=832cc34c0&amp;vbapositionanswer=2&amp;vbahtmlprocessed=1&amp;rh=43.2"/>
              <p:cNvSpPr/>
              <p:nvPr/>
            </p:nvSpPr>
            <p:spPr>
              <a:xfrm>
                <a:off x="2573020" y="2621630"/>
                <a:ext cx="740156" cy="5235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2_1#ebd320759.blank?vbadefaultcenterpage=1&amp;parentnodeid=832cc34c0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20" y="2621630"/>
                <a:ext cx="740156" cy="523558"/>
              </a:xfrm>
              <a:prstGeom prst="rect">
                <a:avLst/>
              </a:prstGeom>
              <a:blipFill rotWithShape="1">
                <a:blip r:embed="rId6"/>
                <a:stretch>
                  <a:fillRect t="-2493" r="5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76d4b0d18?segpoint=1&amp;vbadefaultcenterpage=1&amp;parentnodeid=81eb085d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二、三角函数的诱导公式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a8b6b2172?colgroup=3,7,7,8,7&amp;vbadefaultcenterpage=1&amp;parentnodeid=76d4b0d18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28248" cy="3638932"/>
            </p:xfrm>
            <a:graphic>
              <a:graphicData uri="http://schemas.openxmlformats.org/drawingml/2006/table">
                <a:tbl>
                  <a:tblPr/>
                  <a:tblGrid>
                    <a:gridCol w="12435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31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317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895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317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余弦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四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五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六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a8b6b2172?colgroup=3,7,7,8,7&amp;vbadefaultcenterpage=1&amp;parentnodeid=76d4b0d18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28248" cy="3365500"/>
            </p:xfrm>
            <a:graphic>
              <a:graphicData uri="http://schemas.openxmlformats.org/drawingml/2006/table">
                <a:tbl>
                  <a:tblPr/>
                  <a:tblGrid>
                    <a:gridCol w="1243584"/>
                    <a:gridCol w="2331720"/>
                    <a:gridCol w="2331720"/>
                    <a:gridCol w="2889504"/>
                    <a:gridCol w="2331720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余弦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四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1849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五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1849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六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3_1#a8b6b2172.blank?vbadefaultcenterpage=1&amp;parentnodeid=76d4b0d18&amp;vbapositionanswer=3&amp;vbahtmlprocessed=1"/>
              <p:cNvSpPr/>
              <p:nvPr/>
            </p:nvSpPr>
            <p:spPr>
              <a:xfrm>
                <a:off x="4888484" y="2463578"/>
                <a:ext cx="103632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3_1#a8b6b2172.blank?vbadefaultcenterpage=1&amp;parentnodeid=76d4b0d18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84" y="2463578"/>
                <a:ext cx="1036320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25" t="-116" r="25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4_1#a8b6b2172.blank?vbadefaultcenterpage=1&amp;parentnodeid=76d4b0d18&amp;vbapositionanswer=4&amp;vbahtmlprocessed=1"/>
              <p:cNvSpPr/>
              <p:nvPr/>
            </p:nvSpPr>
            <p:spPr>
              <a:xfrm>
                <a:off x="7499096" y="2463578"/>
                <a:ext cx="107918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4_1#a8b6b2172.blank?vbadefaultcenterpage=1&amp;parentnodeid=76d4b0d18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96" y="2463578"/>
                <a:ext cx="1079183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35" t="-116" r="6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5_1#a8b6b2172.blank?vbadefaultcenterpage=1&amp;parentnodeid=76d4b0d18&amp;vbapositionanswer=5&amp;vbahtmlprocessed=1"/>
              <p:cNvSpPr/>
              <p:nvPr/>
            </p:nvSpPr>
            <p:spPr>
              <a:xfrm>
                <a:off x="4888484" y="2933605"/>
                <a:ext cx="103632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5_1#a8b6b2172.blank?vbadefaultcenterpage=1&amp;parentnodeid=76d4b0d18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84" y="2933605"/>
                <a:ext cx="1036320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25" t="-152" r="25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6_1#a8b6b2172.blank?vbadefaultcenterpage=1&amp;parentnodeid=76d4b0d18&amp;vbapositionanswer=6&amp;vbahtmlprocessed=1"/>
              <p:cNvSpPr/>
              <p:nvPr/>
            </p:nvSpPr>
            <p:spPr>
              <a:xfrm>
                <a:off x="10084308" y="2933605"/>
                <a:ext cx="107283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6_1#a8b6b2172.blank?vbadefaultcenterpage=1&amp;parentnodeid=76d4b0d18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08" y="2933605"/>
                <a:ext cx="1072833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47" t="-152" r="18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AN.7_1#a8b6b2172.blank?vbadefaultcenterpage=1&amp;parentnodeid=76d4b0d18&amp;vbapositionanswer=7&amp;vbahtmlprocessed=1"/>
              <p:cNvSpPr/>
              <p:nvPr/>
            </p:nvSpPr>
            <p:spPr>
              <a:xfrm>
                <a:off x="7455916" y="3388392"/>
                <a:ext cx="107918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P_6_AN.7_1#a8b6b2172.blank?vbadefaultcenterpage=1&amp;parentnodeid=76d4b0d18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16" y="3388392"/>
                <a:ext cx="1079183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35" t="-9" r="6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8_1#a8b6b2172.blank?vbadefaultcenterpage=1&amp;parentnodeid=76d4b0d18&amp;vbapositionanswer=8&amp;vbahtmlprocessed=1"/>
              <p:cNvSpPr/>
              <p:nvPr/>
            </p:nvSpPr>
            <p:spPr>
              <a:xfrm>
                <a:off x="10084308" y="3388392"/>
                <a:ext cx="107283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8_1#a8b6b2172.blank?vbadefaultcenterpage=1&amp;parentnodeid=76d4b0d18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08" y="3388392"/>
                <a:ext cx="1072833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47" t="-9" r="18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9_1#a8b6b2172.blank?vbadefaultcenterpage=1&amp;parentnodeid=76d4b0d18&amp;vbapositionanswer=9&amp;vbahtmlprocessed=1"/>
              <p:cNvSpPr/>
              <p:nvPr/>
            </p:nvSpPr>
            <p:spPr>
              <a:xfrm>
                <a:off x="7499096" y="4487450"/>
                <a:ext cx="103632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9_1#a8b6b2172.blank?vbadefaultcenterpage=1&amp;parentnodeid=76d4b0d18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96" y="4487450"/>
                <a:ext cx="1036320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37" t="-152" r="37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P_6_BD#a8b6b2172?colgroup=3,7,7,8,7&amp;vbadefaultcenterpage=1&amp;parentnodeid=76d4b0d18&amp;vbahtmlprocessed=1&amp;bbb=1&amp;tl=1"/>
          <p:cNvCxnSpPr/>
          <p:nvPr/>
        </p:nvCxnSpPr>
        <p:spPr>
          <a:xfrm>
            <a:off x="9299448" y="4190588"/>
            <a:ext cx="1165860" cy="594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_6_BD#a8b6b2172?colgroup=3,7,7,8,7&amp;vbadefaultcenterpage=1&amp;parentnodeid=76d4b0d18&amp;vbahtmlprocessed=1&amp;bbb=1&amp;tl=1"/>
          <p:cNvCxnSpPr/>
          <p:nvPr/>
        </p:nvCxnSpPr>
        <p:spPr>
          <a:xfrm>
            <a:off x="9299448" y="4190588"/>
            <a:ext cx="2331720" cy="2971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3" grpId="0" build="p" animBg="1"/>
      <p:bldP spid="9" grpId="0" build="p" animBg="1"/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6da8a5b41?vbadefaultcenterpage=1&amp;parentnodeid=76d4b0d1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9d8a52d27?segpoint=1&amp;vbadefaultcenterpage=1&amp;parentnodeid=6da8a5b41&amp;vbahtmlprocessed=1"/>
              <p:cNvSpPr/>
              <p:nvPr/>
            </p:nvSpPr>
            <p:spPr>
              <a:xfrm>
                <a:off x="502920" y="1343248"/>
                <a:ext cx="11183112" cy="1743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同角三角函数关系式的常用变形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±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=1±2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3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平方关系对任意角都成立，而在商数关系中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9d8a52d27?segpoint=1&amp;vbadefaultcenterpage=1&amp;parentnodeid=6da8a5b4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1743901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5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7_BD#9d8a52d27?segpoint=1&amp;vbadefaultcenterpage=1&amp;parentnodeid=6da8a5b41&amp;vbahtmlprocessed=1&amp;bbb=1&amp;hasbroken=1"/>
              <p:cNvSpPr/>
              <p:nvPr/>
            </p:nvSpPr>
            <p:spPr>
              <a:xfrm>
                <a:off x="502920" y="3095848"/>
                <a:ext cx="11183112" cy="31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”的三角函数的记忆口诀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“奇变偶不变，符号看象限”.“奇”与“偶”指的是诱导公式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数还是偶数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.“变”与“不变”指的是三角函数名称的变化.若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是奇数，则正弦、余弦互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是偶数，则函数名称不变.“符号看象限”指的是在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看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成锐角时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所在的象限.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7_BD#9d8a52d27?segpoint=1&amp;vbadefaultcenterpage=1&amp;parentnodeid=6da8a5b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3165348"/>
              </a:xfrm>
              <a:prstGeom prst="rect">
                <a:avLst/>
              </a:prstGeom>
              <a:blipFill rotWithShape="1">
                <a:blip r:embed="rId5"/>
                <a:stretch>
                  <a:fillRect t="-7" r="-1129" b="-1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_7_BD#9d8a52d27?segpoint=1&amp;vbadefaultcenterpage=1&amp;parentnodeid=6da8a5b41&amp;vbahtmlprocessed=1"/>
          <p:cNvSpPr/>
          <p:nvPr/>
        </p:nvSpPr>
        <p:spPr>
          <a:xfrm>
            <a:off x="502920" y="6270848"/>
            <a:ext cx="11183112" cy="4351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在利用同角三角函数的平方关系时，若开方，则要特别注意判断符号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487d5ec1?vbadefaultcenterpage=1&amp;parentnodeid=dde607be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3baec230e?vbadefaultcenterpage=1&amp;parentnodeid=3487d5ec1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43dd0abf1?vbadefaultcenterpage=1&amp;parentnodeid=3baec230e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1_1#eacd53d3f?vbadefaultcenterpage=1&amp;parentnodeid=43dd0abf1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（1）对任意角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都成立.(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1_1#eacd53d3f?vbadefaultcenterpage=1&amp;parentnodeid=43dd0abf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2_1#eacd53d3f.bracket?vbadefaultcenterpage=1&amp;parentnodeid=43dd0abf1&amp;vbapositionanswer=10&amp;vbahtmlprocessed=1"/>
          <p:cNvSpPr/>
          <p:nvPr/>
        </p:nvSpPr>
        <p:spPr>
          <a:xfrm>
            <a:off x="7017068" y="25675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3_1#53afa3b2b?vbadefaultcenterpage=1&amp;parentnodeid=43dd0abf1&amp;vbahtmlprocessed=1"/>
              <p:cNvSpPr/>
              <p:nvPr/>
            </p:nvSpPr>
            <p:spPr>
              <a:xfrm>
                <a:off x="502920" y="3057748"/>
                <a:ext cx="11183112" cy="853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（2）对任意角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都成立.(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3_1#53afa3b2b?vbadefaultcenterpage=1&amp;parentnodeid=43dd0abf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853504"/>
              </a:xfrm>
              <a:prstGeom prst="rect">
                <a:avLst/>
              </a:prstGeom>
              <a:blipFill rotWithShape="1">
                <a:blip r:embed="rId5"/>
                <a:stretch>
                  <a:fillRect t="-26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4_1#53afa3b2b.bracket?vbadefaultcenterpage=1&amp;parentnodeid=43dd0abf1&amp;vbapositionanswer=11&amp;vbahtmlprocessed=1"/>
          <p:cNvSpPr/>
          <p:nvPr/>
        </p:nvSpPr>
        <p:spPr>
          <a:xfrm>
            <a:off x="5898325" y="3350102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5_1#9cb90ed35?vbadefaultcenterpage=1&amp;parentnodeid=43dd0abf1&amp;vbahtmlprocessed=1"/>
              <p:cNvSpPr/>
              <p:nvPr/>
            </p:nvSpPr>
            <p:spPr>
              <a:xfrm>
                <a:off x="502920" y="39213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68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5_1#9cb90ed35?vbadefaultcenterpage=1&amp;parentnodeid=43dd0abf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21348"/>
                <a:ext cx="11183112" cy="710248"/>
              </a:xfrm>
              <a:prstGeom prst="rect">
                <a:avLst/>
              </a:prstGeom>
              <a:blipFill rotWithShape="1">
                <a:blip r:embed="rId6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9cb90ed35.bracket?vbadefaultcenterpage=1&amp;parentnodeid=43dd0abf1&amp;vbapositionanswer=12&amp;vbahtmlprocessed=1"/>
          <p:cNvSpPr/>
          <p:nvPr/>
        </p:nvSpPr>
        <p:spPr>
          <a:xfrm>
            <a:off x="7021576" y="4200494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7_1#a06cd61dc?vbadefaultcenterpage=1&amp;parentnodeid=43dd0abf1&amp;vbahtmlprocessed=1"/>
              <p:cNvSpPr/>
              <p:nvPr/>
            </p:nvSpPr>
            <p:spPr>
              <a:xfrm>
                <a:off x="502920" y="4632548"/>
                <a:ext cx="11183112" cy="712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7_1#a06cd61dc?vbadefaultcenterpage=1&amp;parentnodeid=43dd0abf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32548"/>
                <a:ext cx="11183112" cy="712788"/>
              </a:xfrm>
              <a:prstGeom prst="rect">
                <a:avLst/>
              </a:prstGeom>
              <a:blipFill rotWithShape="1">
                <a:blip r:embed="rId7"/>
                <a:stretch>
                  <a:fillRect t="-31" r="1" b="-9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a06cd61dc.bracket?vbadefaultcenterpage=1&amp;parentnodeid=43dd0abf1&amp;vbapositionanswer=13&amp;vbahtmlprocessed=1"/>
          <p:cNvSpPr/>
          <p:nvPr/>
        </p:nvSpPr>
        <p:spPr>
          <a:xfrm>
            <a:off x="6637401" y="4920584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684</Words>
  <Application>Microsoft Office PowerPoint</Application>
  <PresentationFormat>宽屏</PresentationFormat>
  <Paragraphs>250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5</cp:revision>
  <dcterms:created xsi:type="dcterms:W3CDTF">2023-12-21T11:32:00Z</dcterms:created>
  <dcterms:modified xsi:type="dcterms:W3CDTF">2024-01-18T06:20:13Z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60FFA86AA8D14214B75901F681F55230_12</vt:lpwstr>
  </property>
  <property fmtid="{D5CDD505-2E9C-101B-9397-08002B2CF9AE}" pid="3" name="KSOProductBuildVer">
    <vt:lpwstr>2052-12.1.0.15990</vt:lpwstr>
  </property>
</Properties>
</file>