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2192000" cy="6858000"/>
  <p:notesSz cx="6858000" cy="12192000"/>
  <p:custDataLst>
    <p:tags r:id="rId3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b9cc8a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基础课21 两角和与差的正弦、余弦和正切公式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77D69B56-5000-460C-B98F-F2F673C007D5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b9cc8a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基础课21 两角和与差的正弦、余弦和正切公式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CD9B0F29-3544-4C90-8457-B8DC45BCAC0B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b9cc8a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基础课21 两角和与差的正弦、余弦和正切公式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DF4168B7-DAA3-411F-AB6B-1EA68205B5CD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b9cc8a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基础课21 两角和与差的正弦、余弦和正切公式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B31E9445-E657-44A1-ACED-E8984CCFE0BE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c41cd2100092ee9e8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A9D24503-E64C-486F-A9C7-BE72ABC4BA5F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b9cc8a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基础课21 两角和与差的正弦、余弦和正切公式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39D5C4A9-E1C4-4E20-8D93-00A7CC39AFFD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4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4.jpe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69.jpe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0.png"/><Relationship Id="rId1" Type="http://schemas.openxmlformats.org/officeDocument/2006/relationships/image" Target="../media/image54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slide" Target="slide14.xml"/><Relationship Id="rId2" Type="http://schemas.openxmlformats.org/officeDocument/2006/relationships/image" Target="../media/image8.png"/><Relationship Id="rId1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84.png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BD.19_1#ab949f7d4?vbadefaultcenterpage=1&amp;parentnodeid=0486a1d26&amp;vbahtmlprocessed=1&amp;bbb=1"/>
              <p:cNvSpPr/>
              <p:nvPr/>
            </p:nvSpPr>
            <p:spPr>
              <a:xfrm>
                <a:off x="502920" y="1773475"/>
                <a:ext cx="11183112" cy="630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（易错题）已知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为锐角，则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BD.19_1#ab949f7d4?vbadefaultcenterpage=1&amp;parentnodeid=0486a1d26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73475"/>
                <a:ext cx="11183112" cy="630555"/>
              </a:xfrm>
              <a:prstGeom prst="rect">
                <a:avLst/>
              </a:prstGeom>
              <a:blipFill rotWithShape="1">
                <a:blip r:embed="rId1"/>
                <a:stretch>
                  <a:fillRect t="-88" r="1" b="-2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AN.20_1#ab949f7d4.blank?vbadefaultcenterpage=1&amp;parentnodeid=0486a1d26&amp;vbapositionanswer=14&amp;vbahtmlprocessed=1&amp;rh=43.2"/>
              <p:cNvSpPr/>
              <p:nvPr/>
            </p:nvSpPr>
            <p:spPr>
              <a:xfrm>
                <a:off x="10892346" y="1772648"/>
                <a:ext cx="306388" cy="48323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6_AN.20_1#ab949f7d4.blank?vbadefaultcenterpage=1&amp;parentnodeid=0486a1d26&amp;vbapositionanswer=14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346" y="1772648"/>
                <a:ext cx="306388" cy="483235"/>
              </a:xfrm>
              <a:prstGeom prst="rect">
                <a:avLst/>
              </a:prstGeom>
              <a:blipFill rotWithShape="1">
                <a:blip r:embed="rId2"/>
                <a:stretch>
                  <a:fillRect l="-62" t="-75" r="166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EX.21_1#ab949f7d4?vbadefaultcenterpage=1&amp;parentnodeid=0486a1d26&amp;vbahtmlprocessed=1"/>
              <p:cNvSpPr/>
              <p:nvPr/>
            </p:nvSpPr>
            <p:spPr>
              <a:xfrm>
                <a:off x="502920" y="2411522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【易错点】当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时，忽视用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的唯一解.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6_EX.21_1#ab949f7d4?vbadefaultcenterpage=1&amp;parentnodeid=0486a1d2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11522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88" r="1" b="-12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S.22_1#ab949f7d4?vbadefaultcenterpage=1&amp;parentnodeid=0486a1d26&amp;vbahtmlprocessed=1&amp;bbb=1&amp;hasbroken=1"/>
              <p:cNvSpPr/>
              <p:nvPr/>
            </p:nvSpPr>
            <p:spPr>
              <a:xfrm>
                <a:off x="502920" y="2906822"/>
                <a:ext cx="11183112" cy="246653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为锐角，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为锐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角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AS.22_1#ab949f7d4?vbadefaultcenterpage=1&amp;parentnodeid=0486a1d2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06822"/>
                <a:ext cx="11183112" cy="2466531"/>
              </a:xfrm>
              <a:prstGeom prst="rect">
                <a:avLst/>
              </a:prstGeom>
              <a:blipFill rotWithShape="1">
                <a:blip r:embed="rId4"/>
                <a:stretch>
                  <a:fillRect t="-17" r="1" b="-17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  <p:bldP spid="5" grpId="0" animBg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981246402?vbadefaultcenterpage=1&amp;parentnodeid=ea5224987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题组2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走进教材</a:t>
            </a:r>
            <a:endParaRPr lang="en-US" altLang="zh-C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BD.23_1#8f8f224a1?vbadefaultcenterpage=1&amp;parentnodeid=981246402&amp;vbahtmlprocessed=1&amp;bbb=1&amp;hasbroken=1"/>
              <p:cNvSpPr/>
              <p:nvPr/>
            </p:nvSpPr>
            <p:spPr>
              <a:xfrm>
                <a:off x="502920" y="1292448"/>
                <a:ext cx="11183112" cy="159258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（人教A版必修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P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217</m:t>
                    </m:r>
                    <m:r>
                      <a:rPr lang="en-US" altLang="zh-CN" sz="24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改编）若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 dirty="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</a:t>
                </a:r>
                <a:r>
                  <a:rPr lang="en-US" altLang="zh-CN" sz="4000" b="0" i="0" u="sng" kern="0" spc="-99900" dirty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B_6_BD.23_1#8f8f224a1?vbadefaultcenterpage=1&amp;parentnodeid=98124640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2448"/>
                <a:ext cx="11183112" cy="1592580"/>
              </a:xfrm>
              <a:prstGeom prst="rect">
                <a:avLst/>
              </a:prstGeom>
              <a:blipFill rotWithShape="1">
                <a:blip r:embed="rId1"/>
                <a:stretch>
                  <a:fillRect t="-14" r="1" b="-8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AN.24_1#8f8f224a1.blank?vbadefaultcenterpage=1&amp;parentnodeid=981246402&amp;vbapositionanswer=15&amp;vbahtmlprocessed=1&amp;rh=48.6"/>
              <p:cNvSpPr/>
              <p:nvPr/>
            </p:nvSpPr>
            <p:spPr>
              <a:xfrm>
                <a:off x="553720" y="2213007"/>
                <a:ext cx="1127189" cy="57461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6_AN.24_1#8f8f224a1.blank?vbadefaultcenterpage=1&amp;parentnodeid=981246402&amp;vbapositionanswer=15&amp;vbahtmlprocessed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20" y="2213007"/>
                <a:ext cx="1127189" cy="574612"/>
              </a:xfrm>
              <a:prstGeom prst="rect">
                <a:avLst/>
              </a:prstGeom>
              <a:blipFill rotWithShape="1">
                <a:blip r:embed="rId2"/>
                <a:stretch>
                  <a:fillRect t="-6" r="6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S.25_1#8f8f224a1?vbadefaultcenterpage=1&amp;parentnodeid=981246402&amp;vbahtmlprocessed=1&amp;bbb=1&amp;hasbroken=1"/>
              <p:cNvSpPr/>
              <p:nvPr/>
            </p:nvSpPr>
            <p:spPr>
              <a:xfrm>
                <a:off x="502920" y="2892648"/>
                <a:ext cx="11183112" cy="125431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AS.25_1#8f8f224a1?vbadefaultcenterpage=1&amp;parentnodeid=98124640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92648"/>
                <a:ext cx="11183112" cy="1254316"/>
              </a:xfrm>
              <a:prstGeom prst="rect">
                <a:avLst/>
              </a:prstGeom>
              <a:blipFill rotWithShape="1">
                <a:blip r:embed="rId3"/>
                <a:stretch>
                  <a:fillRect t="-18" r="1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BD.26_1#0ebbec2d1?vbadefaultcenterpage=1&amp;parentnodeid=981246402&amp;vbahtmlprocessed=1"/>
              <p:cNvSpPr/>
              <p:nvPr/>
            </p:nvSpPr>
            <p:spPr>
              <a:xfrm>
                <a:off x="502920" y="2195716"/>
                <a:ext cx="11183112" cy="5295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（人教A版必修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E81B2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E81B2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P</m:t>
                    </m:r>
                    <m:r>
                      <a:rPr lang="en-US" altLang="zh-CN" sz="2400" b="0" i="0" dirty="0">
                        <a:solidFill>
                          <a:srgbClr val="E81B2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220</m:t>
                    </m:r>
                    <m:r>
                      <a:rPr lang="en-US" altLang="zh-CN" sz="2400" b="0" i="0" dirty="0">
                        <a:solidFill>
                          <a:srgbClr val="E81B2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1" i="0" dirty="0">
                        <a:solidFill>
                          <a:srgbClr val="E81B2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 smtClean="0">
                        <a:solidFill>
                          <a:srgbClr val="E81B2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E81B2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</m:t>
                    </m:r>
                    <m:r>
                      <a:rPr lang="en-US" altLang="zh-CN" sz="2400" b="0" i="0" dirty="0">
                        <a:solidFill>
                          <a:srgbClr val="E81B2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改编）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6_BD.26_1#0ebbec2d1?vbadefaultcenterpage=1&amp;parentnodeid=98124640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95716"/>
                <a:ext cx="11183112" cy="529590"/>
              </a:xfrm>
              <a:prstGeom prst="rect">
                <a:avLst/>
              </a:prstGeom>
              <a:blipFill rotWithShape="1">
                <a:blip r:embed="rId1"/>
                <a:stretch>
                  <a:fillRect t="-98" r="1" b="-4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6_AN.27_1#0ebbec2d1.bracket?vbadefaultcenterpage=1&amp;parentnodeid=981246402&amp;vbapositionanswer=16&amp;vbahtmlprocessed=1"/>
          <p:cNvSpPr/>
          <p:nvPr/>
        </p:nvSpPr>
        <p:spPr>
          <a:xfrm>
            <a:off x="8571865" y="2350021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6_BD.28_1#0ebbec2d1.choices?vbadefaultcenterpage=1&amp;parentnodeid=981246402&amp;vbahtmlprocessed=1"/>
              <p:cNvSpPr/>
              <p:nvPr/>
            </p:nvSpPr>
            <p:spPr>
              <a:xfrm>
                <a:off x="502920" y="2886470"/>
                <a:ext cx="11183112" cy="1255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1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6_BD.28_1#0ebbec2d1.choices?vbadefaultcenterpage=1&amp;parentnodeid=98124640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86470"/>
                <a:ext cx="11183112" cy="1255332"/>
              </a:xfrm>
              <a:prstGeom prst="rect">
                <a:avLst/>
              </a:prstGeom>
              <a:blipFill rotWithShape="1">
                <a:blip r:embed="rId2"/>
                <a:stretch>
                  <a:fillRect t="-31" r="1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6_AS.29_1#0ebbec2d1?vbadefaultcenterpage=1&amp;parentnodeid=981246402&amp;vbahtmlprocessed=1"/>
              <p:cNvSpPr/>
              <p:nvPr/>
            </p:nvSpPr>
            <p:spPr>
              <a:xfrm>
                <a:off x="502920" y="4143770"/>
                <a:ext cx="11183112" cy="652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6_AS.29_1#0ebbec2d1?vbadefaultcenterpage=1&amp;parentnodeid=98124640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43770"/>
                <a:ext cx="11183112" cy="652209"/>
              </a:xfrm>
              <a:prstGeom prst="rect">
                <a:avLst/>
              </a:prstGeom>
              <a:blipFill rotWithShape="1">
                <a:blip r:embed="rId3"/>
                <a:stretch>
                  <a:fillRect t="-61" r="1" b="-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5" grpId="0" animBg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54a2f90a7?vbadefaultcenterpage=1&amp;parentnodeid=ea5224987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题组3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走向高考</a:t>
            </a:r>
            <a:endParaRPr lang="en-US" altLang="zh-C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BD.30_1#7a3e49c27?vbadefaultcenterpage=1&amp;parentnodeid=54a2f90a7&amp;vbahtmlprocessed=1&amp;bbb=1"/>
              <p:cNvSpPr/>
              <p:nvPr/>
            </p:nvSpPr>
            <p:spPr>
              <a:xfrm>
                <a:off x="502920" y="1292448"/>
                <a:ext cx="11183112" cy="62807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新高考Ⅱ卷改编）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为锐角，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B_6_BD.30_1#7a3e49c27?vbadefaultcenterpage=1&amp;parentnodeid=54a2f90a7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2448"/>
                <a:ext cx="11183112" cy="628079"/>
              </a:xfrm>
              <a:prstGeom prst="rect">
                <a:avLst/>
              </a:prstGeom>
              <a:blipFill rotWithShape="1">
                <a:blip r:embed="rId1"/>
                <a:stretch>
                  <a:fillRect t="-36" r="1" b="-2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AN.31_1#7a3e49c27.blank?vbadefaultcenterpage=1&amp;parentnodeid=54a2f90a7&amp;vbapositionanswer=17&amp;vbahtmlprocessed=1&amp;rh=48.6"/>
              <p:cNvSpPr/>
              <p:nvPr/>
            </p:nvSpPr>
            <p:spPr>
              <a:xfrm>
                <a:off x="9630791" y="1184180"/>
                <a:ext cx="720789" cy="5969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6_AN.31_1#7a3e49c27.blank?vbadefaultcenterpage=1&amp;parentnodeid=54a2f90a7&amp;vbapositionanswer=17&amp;vbahtmlprocessed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791" y="1184180"/>
                <a:ext cx="720789" cy="596900"/>
              </a:xfrm>
              <a:prstGeom prst="rect">
                <a:avLst/>
              </a:prstGeom>
              <a:blipFill rotWithShape="1">
                <a:blip r:embed="rId2"/>
                <a:stretch>
                  <a:fillRect l="-53" t="-90" r="62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S.32_1#7a3e49c27?vbadefaultcenterpage=1&amp;parentnodeid=54a2f90a7&amp;vbahtmlprocessed=1&amp;bbb=1&amp;hasbroken=1"/>
              <p:cNvSpPr/>
              <p:nvPr/>
            </p:nvSpPr>
            <p:spPr>
              <a:xfrm>
                <a:off x="502920" y="1927448"/>
                <a:ext cx="11183112" cy="148043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为锐角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8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16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AS.32_1#7a3e49c27?vbadefaultcenterpage=1&amp;parentnodeid=54a2f90a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27448"/>
                <a:ext cx="11183112" cy="1480439"/>
              </a:xfrm>
              <a:prstGeom prst="rect">
                <a:avLst/>
              </a:prstGeom>
              <a:blipFill rotWithShape="1">
                <a:blip r:embed="rId3"/>
                <a:stretch>
                  <a:fillRect t="-15" r="1" b="-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673b8cc1c.fixed?vbadefaultcenterpage=1&amp;parentnodeid=b9cc8ae35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4400" dirty="0"/>
          </a:p>
        </p:txBody>
      </p:sp>
      <p:pic>
        <p:nvPicPr>
          <p:cNvPr id="3" name="C_3#673b8cc1c.fixed?vbadefaultcenterpage=1&amp;parentnodeid=b9cc8ae35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a404e70ad?vbadefaultcenterpage=1&amp;parentnodeid=673b8cc1c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考点一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公式的直接应用［自主练透］</a:t>
            </a:r>
            <a:endParaRPr lang="en-US" altLang="zh-C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5_BD.33_1#53d619441?vbadefaultcenterpage=1&amp;parentnodeid=a404e70ad&amp;vbahtmlprocessed=1&amp;bbb=1&amp;hasbroken=1"/>
              <p:cNvSpPr/>
              <p:nvPr/>
            </p:nvSpPr>
            <p:spPr>
              <a:xfrm>
                <a:off x="502920" y="1388362"/>
                <a:ext cx="11183112" cy="130130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在平面直角坐标系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𝑥𝑂𝑦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轴正半轴为始边，终边经过点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5_BD.33_1#53d619441?vbadefaultcenterpage=1&amp;parentnodeid=a404e70a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88362"/>
                <a:ext cx="11183112" cy="1301306"/>
              </a:xfrm>
              <a:prstGeom prst="rect">
                <a:avLst/>
              </a:prstGeom>
              <a:blipFill rotWithShape="1">
                <a:blip r:embed="rId1"/>
                <a:stretch>
                  <a:fillRect t="-19" r="1" b="-4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53d619441.bracket?vbadefaultcenterpage=1&amp;parentnodeid=a404e70ad&amp;vbapositionanswer=18&amp;vbahtmlprocessed=1"/>
          <p:cNvSpPr/>
          <p:nvPr/>
        </p:nvSpPr>
        <p:spPr>
          <a:xfrm>
            <a:off x="2558288" y="2245964"/>
            <a:ext cx="441325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BD.35_1#53d619441.choices?vbadefaultcenterpage=1&amp;parentnodeid=a404e70ad&amp;vbahtmlprocessed=1"/>
              <p:cNvSpPr/>
              <p:nvPr/>
            </p:nvSpPr>
            <p:spPr>
              <a:xfrm>
                <a:off x="502920" y="2702148"/>
                <a:ext cx="11183112" cy="7133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3058795" algn="l"/>
                    <a:tab pos="5813425" algn="l"/>
                    <a:tab pos="85934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.5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BD.35_1#53d619441.choices?vbadefaultcenterpage=1&amp;parentnodeid=a404e70a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02148"/>
                <a:ext cx="11183112" cy="713359"/>
              </a:xfrm>
              <a:prstGeom prst="rect">
                <a:avLst/>
              </a:prstGeom>
              <a:blipFill rotWithShape="1">
                <a:blip r:embed="rId2"/>
                <a:stretch>
                  <a:fillRect t="-31" r="1" b="-9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5_AS.36_1#53d619441?vbadefaultcenterpage=1&amp;parentnodeid=a404e70ad&amp;vbahtmlprocessed=1"/>
              <p:cNvSpPr/>
              <p:nvPr/>
            </p:nvSpPr>
            <p:spPr>
              <a:xfrm>
                <a:off x="502920" y="3426048"/>
                <a:ext cx="11183112" cy="145465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轴正半轴为始边，终边经过点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5_AS.36_1#53d619441?vbadefaultcenterpage=1&amp;parentnodeid=a404e70a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26048"/>
                <a:ext cx="11183112" cy="1454658"/>
              </a:xfrm>
              <a:prstGeom prst="rect">
                <a:avLst/>
              </a:prstGeom>
              <a:blipFill rotWithShape="1">
                <a:blip r:embed="rId3"/>
                <a:stretch>
                  <a:fillRect t="-15" r="1" b="-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6" grpId="0" animBg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BD.37_1#65008e7fe?vbadefaultcenterpage=1&amp;parentnodeid=a404e70ad&amp;vbahtmlprocessed=1&amp;bbb=1&amp;hasbroken=1"/>
              <p:cNvSpPr/>
              <p:nvPr/>
            </p:nvSpPr>
            <p:spPr>
              <a:xfrm>
                <a:off x="502920" y="1107930"/>
                <a:ext cx="11183112" cy="136131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昆明模拟）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都是锐角，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 dirty="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BD.37_1#65008e7fe?vbadefaultcenterpage=1&amp;parentnodeid=a404e70a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07930"/>
                <a:ext cx="11183112" cy="1361313"/>
              </a:xfrm>
              <a:prstGeom prst="rect">
                <a:avLst/>
              </a:prstGeom>
              <a:blipFill rotWithShape="1">
                <a:blip r:embed="rId1"/>
                <a:stretch>
                  <a:fillRect t="-36" r="-124" b="-4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65008e7fe.bracket?vbadefaultcenterpage=1&amp;parentnodeid=a404e70ad&amp;vbapositionanswer=19&amp;vbahtmlprocessed=1"/>
          <p:cNvSpPr/>
          <p:nvPr/>
        </p:nvSpPr>
        <p:spPr>
          <a:xfrm>
            <a:off x="769620" y="1983214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5_BD.39_1#65008e7fe.choices?vbadefaultcenterpage=1&amp;parentnodeid=a404e70ad&amp;vbahtmlprocessed=1"/>
              <p:cNvSpPr/>
              <p:nvPr/>
            </p:nvSpPr>
            <p:spPr>
              <a:xfrm>
                <a:off x="502920" y="2469877"/>
                <a:ext cx="11183112" cy="6275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10000"/>
                  </a:lnSpc>
                  <a:tabLst>
                    <a:tab pos="2836545" algn="l"/>
                    <a:tab pos="5762625" algn="l"/>
                    <a:tab pos="85617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5_BD.39_1#65008e7fe.choices?vbadefaultcenterpage=1&amp;parentnodeid=a404e70a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69877"/>
                <a:ext cx="11183112" cy="627571"/>
              </a:xfrm>
              <a:prstGeom prst="rect">
                <a:avLst/>
              </a:prstGeom>
              <a:blipFill rotWithShape="1">
                <a:blip r:embed="rId2"/>
                <a:stretch>
                  <a:fillRect t="-58" r="1" b="-2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40_1#65008e7fe?vbadefaultcenterpage=1&amp;parentnodeid=a404e70ad&amp;vbahtmlprocessed=1&amp;bbb=1&amp;hasbroken=1"/>
              <p:cNvSpPr/>
              <p:nvPr/>
            </p:nvSpPr>
            <p:spPr>
              <a:xfrm>
                <a:off x="502920" y="3104877"/>
                <a:ext cx="11183112" cy="290779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都是锐角，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40_1#65008e7fe?vbadefaultcenterpage=1&amp;parentnodeid=a404e70a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04877"/>
                <a:ext cx="11183112" cy="2907792"/>
              </a:xfrm>
              <a:prstGeom prst="rect">
                <a:avLst/>
              </a:prstGeom>
              <a:blipFill rotWithShape="1">
                <a:blip r:embed="rId3"/>
                <a:stretch>
                  <a:fillRect t="-12" r="1" b="-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5" grpId="0" animBg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BD.41_1#80bad8fac?vbadefaultcenterpage=1&amp;parentnodeid=a404e70ad&amp;vbahtmlprocessed=1"/>
              <p:cNvSpPr/>
              <p:nvPr/>
            </p:nvSpPr>
            <p:spPr>
              <a:xfrm>
                <a:off x="502920" y="2902758"/>
                <a:ext cx="11183112" cy="718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BD.41_1#80bad8fac?vbadefaultcenterpage=1&amp;parentnodeid=a404e70a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02758"/>
                <a:ext cx="11183112" cy="718439"/>
              </a:xfrm>
              <a:prstGeom prst="rect">
                <a:avLst/>
              </a:prstGeom>
              <a:blipFill rotWithShape="1">
                <a:blip r:embed="rId1"/>
                <a:stretch>
                  <a:fillRect t="-24" r="1" b="-10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AN.42_1#80bad8fac.blank?vbadefaultcenterpage=1&amp;parentnodeid=a404e70ad&amp;vbapositionanswer=20&amp;vbahtmlprocessed=1&amp;rh=48.6"/>
              <p:cNvSpPr/>
              <p:nvPr/>
            </p:nvSpPr>
            <p:spPr>
              <a:xfrm>
                <a:off x="3228277" y="2894438"/>
                <a:ext cx="430276" cy="57404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5_AN.42_1#80bad8fac.blank?vbadefaultcenterpage=1&amp;parentnodeid=a404e70ad&amp;vbapositionanswer=20&amp;vbahtmlprocessed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277" y="2894438"/>
                <a:ext cx="430276" cy="574040"/>
              </a:xfrm>
              <a:prstGeom prst="rect">
                <a:avLst/>
              </a:prstGeom>
              <a:blipFill rotWithShape="1">
                <a:blip r:embed="rId2"/>
                <a:stretch>
                  <a:fillRect l="-133" t="-19" r="74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S.43_1#80bad8fac?vbadefaultcenterpage=1&amp;parentnodeid=a404e70ad&amp;vbahtmlprocessed=1"/>
              <p:cNvSpPr/>
              <p:nvPr/>
            </p:nvSpPr>
            <p:spPr>
              <a:xfrm>
                <a:off x="502920" y="3623609"/>
                <a:ext cx="11183112" cy="62795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5_AS.43_1#80bad8fac?vbadefaultcenterpage=1&amp;parentnodeid=a404e70a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23609"/>
                <a:ext cx="11183112" cy="627952"/>
              </a:xfrm>
              <a:prstGeom prst="rect">
                <a:avLst/>
              </a:prstGeom>
              <a:blipFill rotWithShape="1">
                <a:blip r:embed="rId3"/>
                <a:stretch>
                  <a:fillRect t="-48" r="1" b="-2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f02f8dafd?vbadefaultcenterpage=1&amp;parentnodeid=a404e70ad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94851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f02f8dafd?vbadefaultcenterpage=1&amp;parentnodeid=a404e70ad&amp;vbahtmlprocessed=1&amp;bbb=1&amp;hasbroken=1"/>
          <p:cNvSpPr/>
          <p:nvPr/>
        </p:nvSpPr>
        <p:spPr>
          <a:xfrm>
            <a:off x="502920" y="2474799"/>
            <a:ext cx="11183112" cy="26845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应用三角恒等变换化简求值的策略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首先要记住公式的结构特征和符号的变化规律，例如两角差的余弦公式可简记为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“同名相乘，符号反”.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注意与同角三角函数基本关系、诱导公式的综合应用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注意配方法、因式分解和整体代换思想的应用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ab5b2e1c6?vbadefaultcenterpage=1&amp;parentnodeid=673b8cc1c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考点二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公式的逆用与辅助角公式［多维探究］</a:t>
            </a:r>
            <a:endParaRPr lang="en-US" altLang="zh-CN" sz="2800" dirty="0"/>
          </a:p>
        </p:txBody>
      </p:sp>
      <p:pic>
        <p:nvPicPr>
          <p:cNvPr id="3" name="C_5_BD#845260442?vbadefaultcenterpage=1&amp;parentnodeid=ab5b2e1c6&amp;inlineimagemarkindex=1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098" y="1520961"/>
            <a:ext cx="1435608" cy="384048"/>
          </a:xfrm>
          <a:prstGeom prst="rect">
            <a:avLst/>
          </a:prstGeom>
        </p:spPr>
      </p:pic>
      <p:sp>
        <p:nvSpPr>
          <p:cNvPr id="4" name="C_5_BD#845260442?vbadefaultcenterpage=1&amp;parentnodeid=ab5b2e1c6&amp;vbahtmlprocessed=1"/>
          <p:cNvSpPr/>
          <p:nvPr/>
        </p:nvSpPr>
        <p:spPr>
          <a:xfrm>
            <a:off x="502920" y="1390277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公式的活用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7_BD.44_1#3299ebea0?vbadefaultcenterpage=1&amp;parentnodeid=4554fd33b&amp;vbahtmlprocessed=1&amp;bbb=1&amp;hasbroken=1"/>
              <p:cNvSpPr/>
              <p:nvPr/>
            </p:nvSpPr>
            <p:spPr>
              <a:xfrm>
                <a:off x="502920" y="1927448"/>
                <a:ext cx="11183112" cy="102889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127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37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56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56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39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39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的大小关系是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7_BD.44_1#3299ebea0?vbadefaultcenterpage=1&amp;parentnodeid=4554fd33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27448"/>
                <a:ext cx="11183112" cy="1028891"/>
              </a:xfrm>
              <a:prstGeom prst="rect">
                <a:avLst/>
              </a:prstGeom>
              <a:blipFill rotWithShape="1">
                <a:blip r:embed="rId2"/>
                <a:stretch>
                  <a:fillRect t="-22" r="1" b="-8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C_7_AN.45_1#3299ebea0.bracket?vbadefaultcenterpage=1&amp;parentnodeid=4554fd33b&amp;vbapositionanswer=21&amp;vbahtmlprocessed=1"/>
          <p:cNvSpPr/>
          <p:nvPr/>
        </p:nvSpPr>
        <p:spPr>
          <a:xfrm>
            <a:off x="9637078" y="2534000"/>
            <a:ext cx="441325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QC_7_BD.46_1#3299ebea0.choices?vbadefaultcenterpage=1&amp;parentnodeid=4554fd33b&amp;vbahtmlprocessed=1"/>
              <p:cNvSpPr/>
              <p:nvPr/>
            </p:nvSpPr>
            <p:spPr>
              <a:xfrm>
                <a:off x="502920" y="2968848"/>
                <a:ext cx="11183112" cy="479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868295" algn="l"/>
                    <a:tab pos="5699125" algn="l"/>
                    <a:tab pos="85299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C_7_BD.46_1#3299ebea0.choices?vbadefaultcenterpage=1&amp;parentnodeid=4554fd33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68848"/>
                <a:ext cx="11183112" cy="479235"/>
              </a:xfrm>
              <a:prstGeom prst="rect">
                <a:avLst/>
              </a:prstGeom>
              <a:blipFill rotWithShape="1">
                <a:blip r:embed="rId3"/>
                <a:stretch>
                  <a:fillRect t="-47" r="1" b="-14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7_AS.47_1#3299ebea0?vbadefaultcenterpage=1&amp;parentnodeid=4554fd33b&amp;vbahtmlprocessed=1&amp;bbb=1&amp;hasbroken=1"/>
              <p:cNvSpPr/>
              <p:nvPr/>
            </p:nvSpPr>
            <p:spPr>
              <a:xfrm>
                <a:off x="502920" y="991217"/>
                <a:ext cx="11183112" cy="51903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由两角和与差的正、余弦公式及诱导公式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127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37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127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127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127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77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77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6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56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56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56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56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56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11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39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39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39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∘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39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∘</m:t>
                                </m:r>
                              </m:sup>
                            </m:sSup>
                          </m:den>
                        </m:f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39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∘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39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∘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39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39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78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.因为函数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5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为增函数，所以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7_AS.47_1#3299ebea0?vbadefaultcenterpage=1&amp;parentnodeid=4554fd33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91217"/>
                <a:ext cx="11183112" cy="5190300"/>
              </a:xfrm>
              <a:prstGeom prst="rect">
                <a:avLst/>
              </a:prstGeom>
              <a:blipFill rotWithShape="1">
                <a:blip r:embed="rId1"/>
                <a:stretch>
                  <a:fillRect t="-12" r="-2213" b="-1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7_BD.48_1#6f1cd0cd0?vbadefaultcenterpage=1&amp;parentnodeid=4554fd33b&amp;vbahtmlprocessed=1"/>
              <p:cNvSpPr/>
              <p:nvPr/>
            </p:nvSpPr>
            <p:spPr>
              <a:xfrm>
                <a:off x="502920" y="2259439"/>
                <a:ext cx="11183112" cy="71126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合肥质检）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7_BD.48_1#6f1cd0cd0?vbadefaultcenterpage=1&amp;parentnodeid=4554fd33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59439"/>
                <a:ext cx="11183112" cy="711264"/>
              </a:xfrm>
              <a:prstGeom prst="rect">
                <a:avLst/>
              </a:prstGeom>
              <a:blipFill rotWithShape="1">
                <a:blip r:embed="rId1"/>
                <a:stretch>
                  <a:fillRect t="-15" r="1" b="-9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7_AN.49_1#6f1cd0cd0.blank?vbadefaultcenterpage=1&amp;parentnodeid=4554fd33b&amp;vbapositionanswer=22&amp;vbahtmlprocessed=1"/>
          <p:cNvSpPr/>
          <p:nvPr/>
        </p:nvSpPr>
        <p:spPr>
          <a:xfrm>
            <a:off x="9732582" y="2460353"/>
            <a:ext cx="373063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7_AS.50_1#6f1cd0cd0?vbadefaultcenterpage=1&amp;parentnodeid=4554fd33b&amp;vbahtmlprocessed=1&amp;bbb=1&amp;hasbroken=1"/>
              <p:cNvSpPr/>
              <p:nvPr/>
            </p:nvSpPr>
            <p:spPr>
              <a:xfrm>
                <a:off x="502920" y="2973687"/>
                <a:ext cx="11183112" cy="191287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7_AS.50_1#6f1cd0cd0?vbadefaultcenterpage=1&amp;parentnodeid=4554fd33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73687"/>
                <a:ext cx="11183112" cy="1912874"/>
              </a:xfrm>
              <a:prstGeom prst="rect">
                <a:avLst/>
              </a:prstGeom>
              <a:blipFill rotWithShape="1">
                <a:blip r:embed="rId2"/>
                <a:stretch>
                  <a:fillRect t="-32" r="1" b="-62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BD.51_1#9aac50232?vbadefaultcenterpage=1&amp;parentnodeid=845260442&amp;vbahtmlprocessed=1"/>
              <p:cNvSpPr/>
              <p:nvPr/>
            </p:nvSpPr>
            <p:spPr>
              <a:xfrm>
                <a:off x="502920" y="214339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变式设问1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BD.51_1#9aac50232?vbadefaultcenterpage=1&amp;parentnodeid=84526044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43393"/>
                <a:ext cx="11183112" cy="486029"/>
              </a:xfrm>
              <a:prstGeom prst="rect">
                <a:avLst/>
              </a:prstGeom>
              <a:blipFill rotWithShape="1">
                <a:blip r:embed="rId1"/>
                <a:stretch>
                  <a:fillRect t="-55" r="1" b="-128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6_AN.52_1#9aac50232.blank?vbadefaultcenterpage=1&amp;parentnodeid=845260442&amp;vbapositionanswer=23&amp;vbahtmlprocessed=1"/>
          <p:cNvSpPr/>
          <p:nvPr/>
        </p:nvSpPr>
        <p:spPr>
          <a:xfrm>
            <a:off x="6071934" y="2105293"/>
            <a:ext cx="3730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AS.53_1#9aac50232?vbadefaultcenterpage=1&amp;parentnodeid=845260442&amp;vbahtmlprocessed=1&amp;bbb=1&amp;hasbroken=1"/>
              <p:cNvSpPr/>
              <p:nvPr/>
            </p:nvSpPr>
            <p:spPr>
              <a:xfrm>
                <a:off x="502920" y="2641740"/>
                <a:ext cx="11183112" cy="239896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6_AS.53_1#9aac50232?vbadefaultcenterpage=1&amp;parentnodeid=84526044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41740"/>
                <a:ext cx="11183112" cy="2398967"/>
              </a:xfrm>
              <a:prstGeom prst="rect">
                <a:avLst/>
              </a:prstGeom>
              <a:blipFill rotWithShape="1">
                <a:blip r:embed="rId2"/>
                <a:stretch>
                  <a:fillRect t="-6" r="1" b="-49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BD.54_1#02a7af26d?vbadefaultcenterpage=1&amp;parentnodeid=845260442&amp;vbahtmlprocessed=1"/>
              <p:cNvSpPr/>
              <p:nvPr/>
            </p:nvSpPr>
            <p:spPr>
              <a:xfrm>
                <a:off x="502920" y="2281220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变式设问2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21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BD.54_1#02a7af26d?vbadefaultcenterpage=1&amp;parentnodeid=84526044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81220"/>
                <a:ext cx="11183112" cy="486029"/>
              </a:xfrm>
              <a:prstGeom prst="rect">
                <a:avLst/>
              </a:prstGeom>
              <a:blipFill rotWithShape="1">
                <a:blip r:embed="rId1"/>
                <a:stretch>
                  <a:fillRect t="-62" r="1" b="-12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6_AN.55_1#02a7af26d.blank?vbadefaultcenterpage=1&amp;parentnodeid=845260442&amp;vbapositionanswer=24&amp;vbahtmlprocessed=1"/>
          <p:cNvSpPr/>
          <p:nvPr/>
        </p:nvSpPr>
        <p:spPr>
          <a:xfrm>
            <a:off x="9531668" y="2243120"/>
            <a:ext cx="3730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AS.56_1#02a7af26d?vbadefaultcenterpage=1&amp;parentnodeid=845260442&amp;vbahtmlprocessed=1&amp;bbb=1&amp;hasbroken=1"/>
              <p:cNvSpPr/>
              <p:nvPr/>
            </p:nvSpPr>
            <p:spPr>
              <a:xfrm>
                <a:off x="502920" y="2779567"/>
                <a:ext cx="11183112" cy="2129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b="1" i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34" charset="-120"/>
                </a:endParaRPr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，同理可得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21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，所以原式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6_AS.56_1#02a7af26d?vbadefaultcenterpage=1&amp;parentnodeid=84526044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79567"/>
                <a:ext cx="11183112" cy="2129600"/>
              </a:xfrm>
              <a:prstGeom prst="rect">
                <a:avLst/>
              </a:prstGeom>
              <a:blipFill rotWithShape="1">
                <a:blip r:embed="rId2"/>
                <a:stretch>
                  <a:fillRect t="-8" r="1" b="-2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4cf7c1784?vbadefaultcenterpage=1&amp;parentnodeid=ab5b2e1c6&amp;inlineimagemarkindex=2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098" y="886684"/>
            <a:ext cx="1435608" cy="384048"/>
          </a:xfrm>
          <a:prstGeom prst="rect">
            <a:avLst/>
          </a:prstGeom>
        </p:spPr>
      </p:pic>
      <p:sp>
        <p:nvSpPr>
          <p:cNvPr id="3" name="C_5_BD#4cf7c1784?vbadefaultcenterpage=1&amp;parentnodeid=ab5b2e1c6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辅助角公式的应用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6_BD.57_1#7f590f71a?vbadefaultcenterpage=1&amp;parentnodeid=4cf7c1784&amp;vbahtmlprocessed=1"/>
              <p:cNvSpPr/>
              <p:nvPr/>
            </p:nvSpPr>
            <p:spPr>
              <a:xfrm>
                <a:off x="502920" y="1289908"/>
                <a:ext cx="11183112" cy="752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6_BD.57_1#7f590f71a?vbadefaultcenterpage=1&amp;parentnodeid=4cf7c178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89908"/>
                <a:ext cx="11183112" cy="752666"/>
              </a:xfrm>
              <a:prstGeom prst="rect">
                <a:avLst/>
              </a:prstGeom>
              <a:blipFill rotWithShape="1">
                <a:blip r:embed="rId2"/>
                <a:stretch>
                  <a:fillRect t="-30" r="1" b="-7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6_AN.58_1#7f590f71a.bracket?vbadefaultcenterpage=1&amp;parentnodeid=4cf7c1784&amp;vbapositionanswer=25&amp;vbahtmlprocessed=1"/>
          <p:cNvSpPr/>
          <p:nvPr/>
        </p:nvSpPr>
        <p:spPr>
          <a:xfrm>
            <a:off x="7729919" y="1605884"/>
            <a:ext cx="441325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6_BD.59_1#7f590f71a.choices?vbadefaultcenterpage=1&amp;parentnodeid=4cf7c1784&amp;vbahtmlprocessed=1"/>
              <p:cNvSpPr/>
              <p:nvPr/>
            </p:nvSpPr>
            <p:spPr>
              <a:xfrm>
                <a:off x="502920" y="2051908"/>
                <a:ext cx="11183112" cy="627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10000"/>
                  </a:lnSpc>
                  <a:tabLst>
                    <a:tab pos="2731770" algn="l"/>
                    <a:tab pos="5705475" algn="l"/>
                    <a:tab pos="839978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6_BD.59_1#7f590f71a.choices?vbadefaultcenterpage=1&amp;parentnodeid=4cf7c178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51908"/>
                <a:ext cx="11183112" cy="627507"/>
              </a:xfrm>
              <a:prstGeom prst="rect">
                <a:avLst/>
              </a:prstGeom>
              <a:blipFill rotWithShape="1">
                <a:blip r:embed="rId3"/>
                <a:stretch>
                  <a:fillRect t="-36" r="1" b="-2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QC_6_AS.60_1#7f590f71a?vbadefaultcenterpage=1&amp;parentnodeid=4cf7c1784&amp;vbahtmlprocessed=1"/>
              <p:cNvSpPr/>
              <p:nvPr/>
            </p:nvSpPr>
            <p:spPr>
              <a:xfrm>
                <a:off x="502920" y="2686908"/>
                <a:ext cx="11183112" cy="1894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根据题意，得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𝜃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𝜃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C_6_AS.60_1#7f590f71a?vbadefaultcenterpage=1&amp;parentnodeid=4cf7c178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86908"/>
                <a:ext cx="11183112" cy="1894332"/>
              </a:xfrm>
              <a:prstGeom prst="rect">
                <a:avLst/>
              </a:prstGeom>
              <a:blipFill rotWithShape="1">
                <a:blip r:embed="rId4"/>
                <a:stretch>
                  <a:fillRect t="-12" r="1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  <p:bldP spid="7" grpId="0" animBg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0b8a188d6?vbadefaultcenterpage=1&amp;parentnodeid=4cf7c1784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50985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6_BD#0b8a188d6?vbadefaultcenterpage=1&amp;parentnodeid=4cf7c1784&amp;vbahtmlprocessed=1&amp;bbb=1&amp;hasbroken=1"/>
          <p:cNvSpPr/>
          <p:nvPr/>
        </p:nvSpPr>
        <p:spPr>
          <a:xfrm>
            <a:off x="502920" y="3036139"/>
            <a:ext cx="11183112" cy="158731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三角函数恒等变换公式的逆用及变形的注意点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0" i="0" spc="-5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在运用两角和与差的三角函数公式时</a:t>
            </a:r>
            <a:r>
              <a:rPr lang="en-US" altLang="zh-CN" sz="2400" b="0" i="0" spc="-5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，不但要熟练、准确</a:t>
            </a:r>
            <a:r>
              <a:rPr lang="en-US" altLang="zh-CN" sz="2400" b="0" i="0" spc="-5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，而且要熟悉公式的逆用及</a:t>
            </a:r>
            <a:endParaRPr lang="en-US" altLang="zh-CN" sz="2400" b="0" i="0" spc="-5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spc="-5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变形</a:t>
            </a:r>
            <a:r>
              <a:rPr lang="en-US" altLang="zh-CN" sz="2400" b="0" i="0" spc="-5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.公式的逆用和变形应用更能开拓思路，增强从正向思维向逆向思维转化的能力.</a:t>
            </a:r>
            <a:endParaRPr lang="en-US" altLang="zh-CN" sz="2400" spc="-50" dirty="0"/>
          </a:p>
        </p:txBody>
      </p:sp>
    </p:spTree>
  </p:cSld>
  <p:clrMapOvr>
    <a:masterClrMapping/>
  </p:clrMapOvr>
  <p:transition>
    <p:split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94af918cf?vbadefaultcenterpage=1&amp;parentnodeid=ab5b2e1c6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6_BD.61_1#3bb894100?vbadefaultcenterpage=1&amp;parentnodeid=94af918cf&amp;vbahtmlprocessed=1"/>
              <p:cNvSpPr/>
              <p:nvPr/>
            </p:nvSpPr>
            <p:spPr>
              <a:xfrm>
                <a:off x="502920" y="1419448"/>
                <a:ext cx="11183112" cy="752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6_BD.61_1#3bb894100?vbadefaultcenterpage=1&amp;parentnodeid=94af918c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752666"/>
              </a:xfrm>
              <a:prstGeom prst="rect">
                <a:avLst/>
              </a:prstGeom>
              <a:blipFill rotWithShape="1">
                <a:blip r:embed="rId2"/>
                <a:stretch>
                  <a:fillRect t="-30" r="1" b="-7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62_1#3bb894100.bracket?vbadefaultcenterpage=1&amp;parentnodeid=94af918cf&amp;vbapositionanswer=26&amp;vbahtmlprocessed=1"/>
          <p:cNvSpPr/>
          <p:nvPr/>
        </p:nvSpPr>
        <p:spPr>
          <a:xfrm>
            <a:off x="8294751" y="1731614"/>
            <a:ext cx="441325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6_BD.63_1#3bb894100.choices?vbadefaultcenterpage=1&amp;parentnodeid=94af918cf&amp;vbahtmlprocessed=1"/>
              <p:cNvSpPr/>
              <p:nvPr/>
            </p:nvSpPr>
            <p:spPr>
              <a:xfrm>
                <a:off x="502920" y="2181448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982595" algn="l"/>
                    <a:tab pos="5699125" algn="l"/>
                    <a:tab pos="86569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.2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6_BD.63_1#3bb894100.choices?vbadefaultcenterpage=1&amp;parentnodeid=94af918c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81448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46" r="1" b="-12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6_AS.64_1#3bb894100?vbadefaultcenterpage=1&amp;parentnodeid=94af918cf&amp;vbahtmlprocessed=1&amp;bbb=1&amp;hasbroken=1"/>
              <p:cNvSpPr/>
              <p:nvPr/>
            </p:nvSpPr>
            <p:spPr>
              <a:xfrm>
                <a:off x="502920" y="2676748"/>
                <a:ext cx="11183112" cy="224053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，显然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6_AS.64_1#3bb894100?vbadefaultcenterpage=1&amp;parentnodeid=94af918c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76748"/>
                <a:ext cx="11183112" cy="2240534"/>
              </a:xfrm>
              <a:prstGeom prst="rect">
                <a:avLst/>
              </a:prstGeom>
              <a:blipFill rotWithShape="1">
                <a:blip r:embed="rId4"/>
                <a:stretch>
                  <a:fillRect t="-10" r="-2435" b="-2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6" grpId="0" animBg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BD.65_1#cffa096ce?vbadefaultcenterpage=1&amp;parentnodeid=94af918cf&amp;vbahtmlprocessed=1&amp;bbb=1"/>
              <p:cNvSpPr/>
              <p:nvPr/>
            </p:nvSpPr>
            <p:spPr>
              <a:xfrm>
                <a:off x="502920" y="976169"/>
                <a:ext cx="11183112" cy="66719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（双空题）若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BD.65_1#cffa096ce?vbadefaultcenterpage=1&amp;parentnodeid=94af918cf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76169"/>
                <a:ext cx="11183112" cy="667195"/>
              </a:xfrm>
              <a:prstGeom prst="rect">
                <a:avLst/>
              </a:prstGeom>
              <a:blipFill rotWithShape="1">
                <a:blip r:embed="rId1"/>
                <a:stretch>
                  <a:fillRect t="-26" r="1" b="-17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AN.66_1#cffa096ce.blank?vbadefaultcenterpage=1&amp;parentnodeid=94af918cf&amp;vbapositionanswer=27&amp;vbahtmlprocessed=1&amp;rh=48.6"/>
              <p:cNvSpPr/>
              <p:nvPr/>
            </p:nvSpPr>
            <p:spPr>
              <a:xfrm>
                <a:off x="8317230" y="917748"/>
                <a:ext cx="687451" cy="57461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6_AN.66_1#cffa096ce.blank?vbadefaultcenterpage=1&amp;parentnodeid=94af918cf&amp;vbapositionanswer=27&amp;vbahtmlprocessed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230" y="917748"/>
                <a:ext cx="687451" cy="574612"/>
              </a:xfrm>
              <a:prstGeom prst="rect">
                <a:avLst/>
              </a:prstGeom>
              <a:blipFill rotWithShape="1">
                <a:blip r:embed="rId2"/>
                <a:stretch>
                  <a:fillRect t="-30" r="55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AN.67_1#cffa096ce.blank?vbadefaultcenterpage=1&amp;parentnodeid=94af918cf&amp;vbapositionanswer=28&amp;vbahtmlprocessed=1&amp;rh=43.2"/>
              <p:cNvSpPr/>
              <p:nvPr/>
            </p:nvSpPr>
            <p:spPr>
              <a:xfrm>
                <a:off x="10536746" y="983661"/>
                <a:ext cx="284163" cy="5104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6_AN.67_1#cffa096ce.blank?vbadefaultcenterpage=1&amp;parentnodeid=94af918cf&amp;vbapositionanswer=28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6746" y="983661"/>
                <a:ext cx="284163" cy="510477"/>
              </a:xfrm>
              <a:prstGeom prst="rect">
                <a:avLst/>
              </a:prstGeom>
              <a:blipFill rotWithShape="1">
                <a:blip r:embed="rId3"/>
                <a:stretch>
                  <a:fillRect l="-67" t="-9" r="179" b="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S.68_1#cffa096ce?vbadefaultcenterpage=1&amp;parentnodeid=94af918cf&amp;vbahtmlprocessed=1&amp;bbb=1&amp;hasbroken=1"/>
              <p:cNvSpPr/>
              <p:nvPr/>
            </p:nvSpPr>
            <p:spPr>
              <a:xfrm>
                <a:off x="502920" y="1644188"/>
                <a:ext cx="11183112" cy="45205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e>
                    </m:ra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10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10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AS.68_1#cffa096ce?vbadefaultcenterpage=1&amp;parentnodeid=94af918c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44188"/>
                <a:ext cx="11183112" cy="4520565"/>
              </a:xfrm>
              <a:prstGeom prst="rect">
                <a:avLst/>
              </a:prstGeom>
              <a:blipFill rotWithShape="1">
                <a:blip r:embed="rId4"/>
                <a:stretch>
                  <a:fillRect t="-4" r="1" b="-2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  <p:bldP spid="5" grpId="0" animBg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217682f20?vbadefaultcenterpage=1&amp;parentnodeid=673b8cc1c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考点三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角的变换问题［师生共研］</a:t>
            </a:r>
            <a:endParaRPr lang="en-US" altLang="zh-C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5_BD.69_1#2c2b3230d?vbadefaultcenterpage=1&amp;parentnodeid=217682f20&amp;vbahtmlprocessed=1&amp;bbb=1&amp;hasbroken=1"/>
              <p:cNvSpPr/>
              <p:nvPr/>
            </p:nvSpPr>
            <p:spPr>
              <a:xfrm>
                <a:off x="502920" y="1330548"/>
                <a:ext cx="11183112" cy="13754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典例3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𝛽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𝛽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5_BD.69_1#2c2b3230d?vbadefaultcenterpage=1&amp;parentnodeid=217682f2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0548"/>
                <a:ext cx="11183112" cy="1375410"/>
              </a:xfrm>
              <a:prstGeom prst="rect">
                <a:avLst/>
              </a:prstGeom>
              <a:blipFill rotWithShape="1">
                <a:blip r:embed="rId1"/>
                <a:stretch>
                  <a:fillRect t="-16" r="1" b="-4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70_1#2c2b3230d.bracket?vbadefaultcenterpage=1&amp;parentnodeid=217682f20&amp;vbapositionanswer=29&amp;vbahtmlprocessed=1"/>
          <p:cNvSpPr/>
          <p:nvPr/>
        </p:nvSpPr>
        <p:spPr>
          <a:xfrm>
            <a:off x="769620" y="2219929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BD.71_1#2c2b3230d.choices?vbadefaultcenterpage=1&amp;parentnodeid=217682f20&amp;vbahtmlprocessed=1"/>
              <p:cNvSpPr/>
              <p:nvPr/>
            </p:nvSpPr>
            <p:spPr>
              <a:xfrm>
                <a:off x="502920" y="2714848"/>
                <a:ext cx="11183112" cy="6275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10000"/>
                  </a:lnSpc>
                  <a:tabLst>
                    <a:tab pos="2700020" algn="l"/>
                    <a:tab pos="5641975" algn="l"/>
                    <a:tab pos="843153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BD.71_1#2c2b3230d.choices?vbadefaultcenterpage=1&amp;parentnodeid=217682f2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14848"/>
                <a:ext cx="11183112" cy="627571"/>
              </a:xfrm>
              <a:prstGeom prst="rect">
                <a:avLst/>
              </a:prstGeom>
              <a:blipFill rotWithShape="1">
                <a:blip r:embed="rId2"/>
                <a:stretch>
                  <a:fillRect t="-36" r="1" b="-2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5_AS.72_1#2c2b3230d?vbadefaultcenterpage=1&amp;parentnodeid=217682f20&amp;vbahtmlprocessed=1&amp;bbb=1&amp;hasbroken=1"/>
              <p:cNvSpPr/>
              <p:nvPr/>
            </p:nvSpPr>
            <p:spPr>
              <a:xfrm>
                <a:off x="502920" y="3349848"/>
                <a:ext cx="11183112" cy="30224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b="1" i="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𝛽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𝛽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𝛽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𝛽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𝛽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𝛽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𝛽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5_AS.72_1#2c2b3230d?vbadefaultcenterpage=1&amp;parentnodeid=217682f2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49848"/>
                <a:ext cx="11183112" cy="3022410"/>
              </a:xfrm>
              <a:prstGeom prst="rect">
                <a:avLst/>
              </a:prstGeom>
              <a:blipFill rotWithShape="1">
                <a:blip r:embed="rId3"/>
                <a:stretch>
                  <a:fillRect t="-7" r="-3542" b="-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6" grpId="0" animBg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f5b855845?vbadefaultcenterpage=1&amp;parentnodeid=217682f20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409206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5_BD#f5b855845?vbadefaultcenterpage=1&amp;parentnodeid=217682f20&amp;vbahtmlprocessed=1&amp;bbb=1&amp;hasbroken=1"/>
              <p:cNvSpPr/>
              <p:nvPr/>
            </p:nvSpPr>
            <p:spPr>
              <a:xfrm>
                <a:off x="502920" y="1935493"/>
                <a:ext cx="11183112" cy="37505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在三角恒等变换求值中角的变换问题的解题策略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角的拆分与组合技巧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（1）已知角,利用“和差”表示未知角;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（2）已知角,利用诱导公式表示未知角.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常见的配角技巧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𝛽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5_BD#f5b855845?vbadefaultcenterpage=1&amp;parentnodeid=217682f2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35493"/>
                <a:ext cx="11183112" cy="3750501"/>
              </a:xfrm>
              <a:prstGeom prst="rect">
                <a:avLst/>
              </a:prstGeom>
              <a:blipFill rotWithShape="1">
                <a:blip r:embed="rId2"/>
                <a:stretch>
                  <a:fillRect r="1" b="-1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b9cc8ae35.fixed?vbadefaultcenterpage=1&amp;parentnodeid=05c20a023&amp;vbahtmlprocessed=1"/>
          <p:cNvSpPr/>
          <p:nvPr/>
        </p:nvSpPr>
        <p:spPr>
          <a:xfrm>
            <a:off x="621792" y="932688"/>
            <a:ext cx="10981944" cy="11521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基础课21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两角和与差的正弦、余弦和正切公式</a:t>
            </a:r>
            <a:endParaRPr lang="en-US" altLang="zh-CN" sz="4000" dirty="0"/>
          </a:p>
        </p:txBody>
      </p:sp>
      <p:pic>
        <p:nvPicPr>
          <p:cNvPr id="3" name="C_0#b9cc8ae35?linknodeid=fa17dcfe0&amp;catalogrefid=fa17dcfe0&amp;parentnodeid=05c20a023&amp;vbahtmlprocessed=1" descr="preencod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712" y="2642616"/>
            <a:ext cx="502920" cy="502920"/>
          </a:xfrm>
          <a:prstGeom prst="rect">
            <a:avLst/>
          </a:prstGeom>
        </p:spPr>
      </p:pic>
      <p:sp>
        <p:nvSpPr>
          <p:cNvPr id="4" name="C_0#b9cc8ae35?linknodeid=fa17dcfe0&amp;catalogrefid=fa17dcfe0&amp;parentnodeid=05c20a023&amp;vbahtmlprocessed=1">
            <a:hlinkClick r:id="rId1" action="ppaction://hlinksldjump"/>
          </p:cNvPr>
          <p:cNvSpPr/>
          <p:nvPr/>
        </p:nvSpPr>
        <p:spPr>
          <a:xfrm>
            <a:off x="5202936" y="26151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3050" dirty="0"/>
          </a:p>
        </p:txBody>
      </p:sp>
      <p:pic>
        <p:nvPicPr>
          <p:cNvPr id="5" name="C_0#b9cc8ae35?linknodeid=673b8cc1c&amp;catalogrefid=673b8cc1c&amp;parentnodeid=05c20a023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712" y="3557016"/>
            <a:ext cx="502920" cy="502920"/>
          </a:xfrm>
          <a:prstGeom prst="rect">
            <a:avLst/>
          </a:prstGeom>
        </p:spPr>
      </p:pic>
      <p:sp>
        <p:nvSpPr>
          <p:cNvPr id="6" name="C_0#b9cc8ae35?linknodeid=673b8cc1c&amp;catalogrefid=673b8cc1c&amp;parentnodeid=05c20a023&amp;vbahtmlprocessed=1">
            <a:hlinkClick r:id="rId3" action="ppaction://hlinksldjump"/>
          </p:cNvPr>
          <p:cNvSpPr/>
          <p:nvPr/>
        </p:nvSpPr>
        <p:spPr>
          <a:xfrm>
            <a:off x="5202936" y="35295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e283d9e69?vbadefaultcenterpage=1&amp;parentnodeid=217682f20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BD.73_1#5950ffcf6?vbadefaultcenterpage=1&amp;parentnodeid=e283d9e69&amp;vbahtmlprocessed=1"/>
              <p:cNvSpPr/>
              <p:nvPr/>
            </p:nvSpPr>
            <p:spPr>
              <a:xfrm>
                <a:off x="502920" y="1419448"/>
                <a:ext cx="11183112" cy="752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B_6_BD.73_1#5950ffcf6?vbadefaultcenterpage=1&amp;parentnodeid=e283d9e6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752666"/>
              </a:xfrm>
              <a:prstGeom prst="rect">
                <a:avLst/>
              </a:prstGeom>
              <a:blipFill rotWithShape="1">
                <a:blip r:embed="rId2"/>
                <a:stretch>
                  <a:fillRect t="-30" r="1" b="-7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AN.74_1#5950ffcf6.blank?vbadefaultcenterpage=1&amp;parentnodeid=e283d9e69&amp;vbapositionanswer=30&amp;vbahtmlprocessed=1&amp;rh=43.2"/>
              <p:cNvSpPr/>
              <p:nvPr/>
            </p:nvSpPr>
            <p:spPr>
              <a:xfrm>
                <a:off x="10229850" y="1502633"/>
                <a:ext cx="412750" cy="51085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6_AN.74_1#5950ffcf6.blank?vbadefaultcenterpage=1&amp;parentnodeid=e283d9e69&amp;vbapositionanswer=30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850" y="1502633"/>
                <a:ext cx="412750" cy="510858"/>
              </a:xfrm>
              <a:prstGeom prst="rect">
                <a:avLst/>
              </a:prstGeom>
              <a:blipFill rotWithShape="1">
                <a:blip r:embed="rId3"/>
                <a:stretch>
                  <a:fillRect t="-44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S.75_1#5950ffcf6?vbadefaultcenterpage=1&amp;parentnodeid=e283d9e69&amp;vbahtmlprocessed=1"/>
              <p:cNvSpPr/>
              <p:nvPr/>
            </p:nvSpPr>
            <p:spPr>
              <a:xfrm>
                <a:off x="502920" y="2181448"/>
                <a:ext cx="11183112" cy="1956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]=−[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AS.75_1#5950ffcf6?vbadefaultcenterpage=1&amp;parentnodeid=e283d9e6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81448"/>
                <a:ext cx="11183112" cy="1956880"/>
              </a:xfrm>
              <a:prstGeom prst="rect">
                <a:avLst/>
              </a:prstGeom>
              <a:blipFill rotWithShape="1">
                <a:blip r:embed="rId4"/>
                <a:stretch>
                  <a:fillRect t="-11" r="1" b="-2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P_3_BD#b48a354cc?colgroup=5,7,7,7,7&amp;vbadefaultcenterpage=1&amp;parentnodeid=b9cc8ae35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041286"/>
              <a:ext cx="11137392" cy="5069650"/>
            </p:xfrm>
            <a:graphic>
              <a:graphicData uri="http://schemas.openxmlformats.org/drawingml/2006/table">
                <a:tbl>
                  <a:tblPr/>
                  <a:tblGrid>
                    <a:gridCol w="1956816"/>
                    <a:gridCol w="2295144"/>
                    <a:gridCol w="2295144"/>
                    <a:gridCol w="2295144"/>
                    <a:gridCol w="2295144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6182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两角和与差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的正弦、余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弦、正切公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年新高考Ⅰ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8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二倍角的正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弦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、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余弦、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正切公式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年新高考Ⅱ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14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从近几年高考的情况来看，两角和与差的正弦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、余弦和正切公式以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及二倍角公式的综合应用是高考常考内容，一般以选择题或填空题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的形式出现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，试题较为简单.预计2025年高考会单独命题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P_3_BD#b48a354cc?colgroup=5,7,7,7,7&amp;vbadefaultcenterpage=1&amp;parentnodeid=b9cc8ae35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041286"/>
              <a:ext cx="11137392" cy="5069650"/>
            </p:xfrm>
            <a:graphic>
              <a:graphicData uri="http://schemas.openxmlformats.org/drawingml/2006/table">
                <a:tbl>
                  <a:tblPr/>
                  <a:tblGrid>
                    <a:gridCol w="1956816"/>
                    <a:gridCol w="2295144"/>
                    <a:gridCol w="2295144"/>
                    <a:gridCol w="2295144"/>
                    <a:gridCol w="2295144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9992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两角和与差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的正弦、余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弦、正切公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42494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二倍角的正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弦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、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余弦、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正切公式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14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从近几年高考的情况来看，两角和与差的正弦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、余弦和正切公式以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及二倍角公式的综合应用是高考常考内容，一般以选择题或填空题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的形式出现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，试题较为简单.预计2025年高考会单独命题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fa17dcfe0.fixed?vbadefaultcenterpage=1&amp;parentnodeid=b9cc8ae35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4400" dirty="0"/>
          </a:p>
        </p:txBody>
      </p:sp>
      <p:pic>
        <p:nvPicPr>
          <p:cNvPr id="3" name="C_3#fa17dcfe0.fixed?vbadefaultcenterpage=1&amp;parentnodeid=b9cc8ae35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01518cc8?vbadefaultcenterpage=1&amp;parentnodeid=fa17dcfe0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36f5224b4?segpoint=1&amp;vbadefaultcenterpage=1&amp;parentnodeid=601518cc8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一、两角和与差的正弦、余弦和正切公式</a:t>
            </a:r>
            <a:endParaRPr lang="en-US" altLang="zh-C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P_6_BD#99d91f6dd?vbadefaultcenterpage=1&amp;parentnodeid=36f5224b4&amp;vbahtmlprocessed=1"/>
              <p:cNvSpPr/>
              <p:nvPr/>
            </p:nvSpPr>
            <p:spPr>
              <a:xfrm>
                <a:off x="502920" y="2008791"/>
                <a:ext cx="11183112" cy="185915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±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①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1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∓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1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±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③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</a:t>
                </a:r>
                <a:r>
                  <a:rPr lang="en-US" altLang="zh-CN" sz="3950" b="0" i="0" u="sng" kern="0" spc="-99900" dirty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P_6_BD#99d91f6dd?vbadefaultcenterpage=1&amp;parentnodeid=36f5224b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8791"/>
                <a:ext cx="11183112" cy="1859153"/>
              </a:xfrm>
              <a:prstGeom prst="rect">
                <a:avLst/>
              </a:prstGeom>
              <a:blipFill rotWithShape="1">
                <a:blip r:embed="rId2"/>
                <a:stretch>
                  <a:fillRect t="-15" r="1" b="-7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P_6_AN.1_1#99d91f6dd.blank?vbadefaultcenterpage=1&amp;parentnodeid=36f5224b4&amp;vbapositionanswer=1&amp;vbahtmlprocessed=1&amp;bbb=1"/>
              <p:cNvSpPr/>
              <p:nvPr/>
            </p:nvSpPr>
            <p:spPr>
              <a:xfrm>
                <a:off x="2666619" y="2069497"/>
                <a:ext cx="3203512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±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5" name="P_6_AN.1_1#99d91f6dd.blank?vbadefaultcenterpage=1&amp;parentnodeid=36f5224b4&amp;vbapositionanswer=1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619" y="2069497"/>
                <a:ext cx="3203512" cy="353441"/>
              </a:xfrm>
              <a:prstGeom prst="rect">
                <a:avLst/>
              </a:prstGeom>
              <a:blipFill rotWithShape="1">
                <a:blip r:embed="rId3"/>
                <a:stretch>
                  <a:fillRect l="-8" t="-9" r="6" b="-7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_6_AN.2_1#99d91f6dd.blank?vbadefaultcenterpage=1&amp;parentnodeid=36f5224b4&amp;vbapositionanswer=2&amp;vbahtmlprocessed=1&amp;bbb=1"/>
              <p:cNvSpPr/>
              <p:nvPr/>
            </p:nvSpPr>
            <p:spPr>
              <a:xfrm>
                <a:off x="2709482" y="2624995"/>
                <a:ext cx="3203512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±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6" name="P_6_AN.2_1#99d91f6dd.blank?vbadefaultcenterpage=1&amp;parentnodeid=36f5224b4&amp;vbapositionanswer=2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82" y="2624995"/>
                <a:ext cx="3203512" cy="353441"/>
              </a:xfrm>
              <a:prstGeom prst="rect">
                <a:avLst/>
              </a:prstGeom>
              <a:blipFill rotWithShape="1">
                <a:blip r:embed="rId4"/>
                <a:stretch>
                  <a:fillRect l="-18" t="-153" r="16" b="-7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P_6_AN.3_1#99d91f6dd.blank?vbadefaultcenterpage=1&amp;parentnodeid=36f5224b4&amp;vbapositionanswer=3&amp;vbahtmlprocessed=1&amp;rh=48.6"/>
              <p:cNvSpPr/>
              <p:nvPr/>
            </p:nvSpPr>
            <p:spPr>
              <a:xfrm>
                <a:off x="2665032" y="3209576"/>
                <a:ext cx="1608519" cy="5741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±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∓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7" name="P_6_AN.3_1#99d91f6dd.blank?vbadefaultcenterpage=1&amp;parentnodeid=36f5224b4&amp;vbapositionanswer=3&amp;vbahtmlprocessed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32" y="3209576"/>
                <a:ext cx="1608519" cy="574104"/>
              </a:xfrm>
              <a:prstGeom prst="rect">
                <a:avLst/>
              </a:prstGeom>
              <a:blipFill rotWithShape="1">
                <a:blip r:embed="rId5"/>
                <a:stretch>
                  <a:fillRect l="-36" t="-1377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  <p:bldP spid="6" grpId="0" animBg="1" build="p"/>
      <p:bldP spid="7" grpId="0" animBg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cd9c96d49?segpoint=1&amp;vbadefaultcenterpage=1&amp;parentnodeid=601518cc8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二、二倍角的正弦、余弦、正切公式</a:t>
            </a:r>
            <a:endParaRPr lang="en-US" altLang="zh-C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6_BD#225c82f00?vbadefaultcenterpage=1&amp;parentnodeid=cd9c96d49&amp;vbahtmlprocessed=1&amp;bbb=1"/>
              <p:cNvSpPr/>
              <p:nvPr/>
            </p:nvSpPr>
            <p:spPr>
              <a:xfrm>
                <a:off x="502920" y="1348391"/>
                <a:ext cx="11183112" cy="1583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④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1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⑤</m:t>
                    </m:r>
                  </m:oMath>
                </a14:m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⑥</m:t>
                    </m:r>
                  </m:oMath>
                </a14:m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1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⑧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P_6_BD#225c82f00?vbadefaultcenterpage=1&amp;parentnodeid=cd9c96d49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391"/>
                <a:ext cx="11183112" cy="1583309"/>
              </a:xfrm>
              <a:prstGeom prst="rect">
                <a:avLst/>
              </a:prstGeom>
              <a:blipFill rotWithShape="1">
                <a:blip r:embed="rId1"/>
                <a:stretch>
                  <a:fillRect t="-18" r="1" b="-3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P_6_AN.4_1#225c82f00.blank?vbadefaultcenterpage=1&amp;parentnodeid=cd9c96d49&amp;vbapositionanswer=4&amp;vbahtmlprocessed=1"/>
              <p:cNvSpPr/>
              <p:nvPr/>
            </p:nvSpPr>
            <p:spPr>
              <a:xfrm>
                <a:off x="2038731" y="1404271"/>
                <a:ext cx="1664970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P_6_AN.4_1#225c82f00.blank?vbadefaultcenterpage=1&amp;parentnodeid=cd9c96d49&amp;vbapositionanswer=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731" y="1404271"/>
                <a:ext cx="1664970" cy="353441"/>
              </a:xfrm>
              <a:prstGeom prst="rect">
                <a:avLst/>
              </a:prstGeom>
              <a:blipFill rotWithShape="1">
                <a:blip r:embed="rId2"/>
                <a:stretch>
                  <a:fillRect l="-23" t="-81" r="23" b="-7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P_6_AN.5_1#225c82f00.blank?vbadefaultcenterpage=1&amp;parentnodeid=cd9c96d49&amp;vbapositionanswer=5&amp;vbahtmlprocessed=1"/>
              <p:cNvSpPr/>
              <p:nvPr/>
            </p:nvSpPr>
            <p:spPr>
              <a:xfrm>
                <a:off x="2132394" y="1946561"/>
                <a:ext cx="2008124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5" name="P_6_AN.5_1#225c82f00.blank?vbadefaultcenterpage=1&amp;parentnodeid=cd9c96d49&amp;vbapositionanswer=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394" y="1946561"/>
                <a:ext cx="2008124" cy="353441"/>
              </a:xfrm>
              <a:prstGeom prst="rect">
                <a:avLst/>
              </a:prstGeom>
              <a:blipFill rotWithShape="1">
                <a:blip r:embed="rId3"/>
                <a:stretch>
                  <a:fillRect l="-3" t="-81" r="16" b="-7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_6_AN.6_1#225c82f00.blank?vbadefaultcenterpage=1&amp;parentnodeid=cd9c96d49&amp;vbapositionanswer=6&amp;vbahtmlprocessed=1"/>
              <p:cNvSpPr/>
              <p:nvPr/>
            </p:nvSpPr>
            <p:spPr>
              <a:xfrm>
                <a:off x="4844352" y="1946561"/>
                <a:ext cx="1625918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6" name="P_6_AN.6_1#225c82f00.blank?vbadefaultcenterpage=1&amp;parentnodeid=cd9c96d49&amp;vbapositionanswer=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352" y="1946561"/>
                <a:ext cx="1625918" cy="353441"/>
              </a:xfrm>
              <a:prstGeom prst="rect">
                <a:avLst/>
              </a:prstGeom>
              <a:blipFill rotWithShape="1">
                <a:blip r:embed="rId4"/>
                <a:stretch>
                  <a:fillRect l="-35" t="-81" r="16" b="-7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P_6_AN.7_1#225c82f00.blank?vbadefaultcenterpage=1&amp;parentnodeid=cd9c96d49&amp;vbapositionanswer=7&amp;vbahtmlprocessed=1"/>
              <p:cNvSpPr/>
              <p:nvPr/>
            </p:nvSpPr>
            <p:spPr>
              <a:xfrm>
                <a:off x="7175310" y="1946561"/>
                <a:ext cx="1573403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7" name="P_6_AN.7_1#225c82f00.blank?vbadefaultcenterpage=1&amp;parentnodeid=cd9c96d49&amp;vbapositionanswer=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310" y="1946561"/>
                <a:ext cx="1573403" cy="353441"/>
              </a:xfrm>
              <a:prstGeom prst="rect">
                <a:avLst/>
              </a:prstGeom>
              <a:blipFill rotWithShape="1">
                <a:blip r:embed="rId5"/>
                <a:stretch>
                  <a:fillRect l="-28" t="-81" r="20" b="-7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P_6_AN.8_1#225c82f00.blank?vbadefaultcenterpage=1&amp;parentnodeid=cd9c96d49&amp;vbapositionanswer=8&amp;vbahtmlprocessed=1&amp;rh=43.2"/>
              <p:cNvSpPr/>
              <p:nvPr/>
            </p:nvSpPr>
            <p:spPr>
              <a:xfrm>
                <a:off x="2100644" y="2341658"/>
                <a:ext cx="1144651" cy="51079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8" name="P_6_AN.8_1#225c82f00.blank?vbadefaultcenterpage=1&amp;parentnodeid=cd9c96d49&amp;vbapositionanswer=8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644" y="2341658"/>
                <a:ext cx="1144651" cy="510794"/>
              </a:xfrm>
              <a:prstGeom prst="rect">
                <a:avLst/>
              </a:prstGeom>
              <a:blipFill rotWithShape="1">
                <a:blip r:embed="rId6"/>
                <a:stretch>
                  <a:fillRect l="-6" t="-4059" r="39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  <p:bldP spid="6" grpId="0" animBg="1" build="p"/>
      <p:bldP spid="7" grpId="0" animBg="1" build="p"/>
      <p:bldP spid="8" grpId="0" animBg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a16f84a0d?segpoint=1&amp;vbadefaultcenterpage=1&amp;parentnodeid=601518cc8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三、辅助角公式</a:t>
            </a:r>
            <a:endParaRPr lang="en-US" altLang="zh-C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6_BD#784126387?vbadefaultcenterpage=1&amp;parentnodeid=a16f84a0d&amp;vbahtmlprocessed=1"/>
              <p:cNvSpPr/>
              <p:nvPr/>
            </p:nvSpPr>
            <p:spPr>
              <a:xfrm>
                <a:off x="502920" y="1348391"/>
                <a:ext cx="11183112" cy="53981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⑨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P_6_BD#784126387?vbadefaultcenterpage=1&amp;parentnodeid=a16f84a0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391"/>
                <a:ext cx="11183112" cy="539814"/>
              </a:xfrm>
              <a:prstGeom prst="rect">
                <a:avLst/>
              </a:prstGeom>
              <a:blipFill rotWithShape="1">
                <a:blip r:embed="rId1"/>
                <a:stretch>
                  <a:fillRect t="-53" r="1" b="-21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P_6_AN.9_1#784126387.blank?vbadefaultcenterpage=1&amp;parentnodeid=a16f84a0d&amp;vbapositionanswer=9&amp;vbahtmlprocessed=1&amp;rh=43.2"/>
              <p:cNvSpPr/>
              <p:nvPr/>
            </p:nvSpPr>
            <p:spPr>
              <a:xfrm>
                <a:off x="8110982" y="1282796"/>
                <a:ext cx="300673" cy="5222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P_6_AN.9_1#784126387.blank?vbadefaultcenterpage=1&amp;parentnodeid=a16f84a0d&amp;vbapositionanswer=9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982" y="1282796"/>
                <a:ext cx="300673" cy="522224"/>
              </a:xfrm>
              <a:prstGeom prst="rect">
                <a:avLst/>
              </a:prstGeom>
              <a:blipFill rotWithShape="1">
                <a:blip r:embed="rId2"/>
                <a:stretch>
                  <a:fillRect l="-42" t="-18" r="148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_6_BD#c2cbec0a5?vbadefaultcenterpage=1&amp;parentnodeid=a16f84a0d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032" y="2016348"/>
            <a:ext cx="2532888" cy="4480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P_7_BD#e87cc677c?segpoint=1&amp;vbadefaultcenterpage=1&amp;parentnodeid=c2cbec0a5&amp;vbahtmlprocessed=1"/>
              <p:cNvSpPr/>
              <p:nvPr/>
            </p:nvSpPr>
            <p:spPr>
              <a:xfrm>
                <a:off x="502920" y="2600548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±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±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∓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P_7_BD#e87cc677c?segpoint=1&amp;vbadefaultcenterpage=1&amp;parentnodeid=c2cbec0a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00548"/>
                <a:ext cx="11183112" cy="490030"/>
              </a:xfrm>
              <a:prstGeom prst="rect">
                <a:avLst/>
              </a:prstGeom>
              <a:blipFill rotWithShape="1">
                <a:blip r:embed="rId4"/>
                <a:stretch>
                  <a:fillRect t="-46" r="1" b="-1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P_7_BD#e87cc677c?segpoint=1&amp;vbadefaultcenterpage=1&amp;parentnodeid=c2cbec0a5&amp;vbahtmlprocessed=1&amp;bbb=1&amp;hasbroken=1"/>
              <p:cNvSpPr/>
              <p:nvPr/>
            </p:nvSpPr>
            <p:spPr>
              <a:xfrm>
                <a:off x="502920" y="3095848"/>
                <a:ext cx="11183112" cy="24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 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±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±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二倍角公式实际就是在两角和公式中令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所得，逆用就是“降幂公式”，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在考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题中常有体现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P_7_BD#e87cc677c?segpoint=1&amp;vbadefaultcenterpage=1&amp;parentnodeid=c2cbec0a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95848"/>
                <a:ext cx="11183112" cy="2408365"/>
              </a:xfrm>
              <a:prstGeom prst="rect">
                <a:avLst/>
              </a:prstGeom>
              <a:blipFill rotWithShape="1">
                <a:blip r:embed="rId5"/>
                <a:stretch>
                  <a:fillRect t="-9" r="1" b="-2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ea5224987?vbadefaultcenterpage=1&amp;parentnodeid=fa17dcfe0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0486a1d26?vbadefaultcenterpage=1&amp;parentnodeid=ea5224987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题组1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走出误区</a:t>
            </a:r>
            <a:endParaRPr lang="en-US" altLang="zh-CN" sz="2600" dirty="0"/>
          </a:p>
        </p:txBody>
      </p:sp>
      <p:sp>
        <p:nvSpPr>
          <p:cNvPr id="4" name="QO_6_BD.10_1#c1733f0cf?vbadefaultcenterpage=1&amp;parentnodeid=0486a1d26&amp;vbahtmlprocessed=1"/>
          <p:cNvSpPr/>
          <p:nvPr/>
        </p:nvSpPr>
        <p:spPr>
          <a:xfrm>
            <a:off x="502920" y="2012952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判一判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.（对的打“√”,错的打“×”）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T_7_BD.11_1#2c1d4febf?vbadefaultcenterpage=1&amp;parentnodeid=c1733f0cf&amp;vbahtmlprocessed=1"/>
              <p:cNvSpPr/>
              <p:nvPr/>
            </p:nvSpPr>
            <p:spPr>
              <a:xfrm>
                <a:off x="502920" y="25675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（1）存在实数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，使等式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成立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T_7_BD.11_1#2c1d4febf?vbadefaultcenterpage=1&amp;parentnodeid=c1733f0c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7591"/>
                <a:ext cx="11183112" cy="486029"/>
              </a:xfrm>
              <a:prstGeom prst="rect">
                <a:avLst/>
              </a:prstGeom>
              <a:blipFill rotWithShape="1">
                <a:blip r:embed="rId2"/>
                <a:stretch>
                  <a:fillRect t="-59" r="1" b="-12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T_7_AN.12_1#2c1d4febf.bracket?vbadefaultcenterpage=1&amp;parentnodeid=c1733f0cf&amp;vbapositionanswer=10&amp;vbahtmlprocessed=1"/>
          <p:cNvSpPr/>
          <p:nvPr/>
        </p:nvSpPr>
        <p:spPr>
          <a:xfrm>
            <a:off x="9130221" y="2567591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QT_7_BD.13_1#72af94561?vbadefaultcenterpage=1&amp;parentnodeid=c1733f0cf&amp;vbahtmlprocessed=1"/>
              <p:cNvSpPr/>
              <p:nvPr/>
            </p:nvSpPr>
            <p:spPr>
              <a:xfrm>
                <a:off x="502920" y="31136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（2）在锐角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的大小不确定.(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T_7_BD.13_1#72af94561?vbadefaultcenterpage=1&amp;parentnodeid=c1733f0c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13691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59" r="1" b="-54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QT_7_AN.14_1#72af94561.bracket?vbadefaultcenterpage=1&amp;parentnodeid=c1733f0cf&amp;vbapositionanswer=11&amp;vbahtmlprocessed=1"/>
          <p:cNvSpPr/>
          <p:nvPr/>
        </p:nvSpPr>
        <p:spPr>
          <a:xfrm>
            <a:off x="8728456" y="3113691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QT_7_BD.15_1#fc1123f69?vbadefaultcenterpage=1&amp;parentnodeid=c1733f0cf&amp;vbahtmlprocessed=1&amp;bbb=1&amp;hasbroken=1"/>
              <p:cNvSpPr/>
              <p:nvPr/>
            </p:nvSpPr>
            <p:spPr>
              <a:xfrm>
                <a:off x="502920" y="3603848"/>
                <a:ext cx="11183112" cy="135902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（3）公式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可以变形为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        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，且对任意角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都成立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9" name="QT_7_BD.15_1#fc1123f69?vbadefaultcenterpage=1&amp;parentnodeid=c1733f0c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03848"/>
                <a:ext cx="11183112" cy="1359027"/>
              </a:xfrm>
              <a:prstGeom prst="rect">
                <a:avLst/>
              </a:prstGeom>
              <a:blipFill rotWithShape="1">
                <a:blip r:embed="rId4"/>
                <a:stretch>
                  <a:fillRect t="-16" r="-1254" b="-9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QT_7_AN.16_1#fc1123f69.bracket?vbadefaultcenterpage=1&amp;parentnodeid=c1733f0cf&amp;vbapositionanswer=12&amp;vbahtmlprocessed=1"/>
          <p:cNvSpPr/>
          <p:nvPr/>
        </p:nvSpPr>
        <p:spPr>
          <a:xfrm>
            <a:off x="10937872" y="4496658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QT_7_BD.17_1#8473e30e9?vbadefaultcenterpage=1&amp;parentnodeid=c1733f0cf&amp;vbahtmlprocessed=1"/>
              <p:cNvSpPr/>
              <p:nvPr/>
            </p:nvSpPr>
            <p:spPr>
              <a:xfrm>
                <a:off x="502920" y="4975448"/>
                <a:ext cx="11183112" cy="752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（4）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11" name="QT_7_BD.17_1#8473e30e9?vbadefaultcenterpage=1&amp;parentnodeid=c1733f0c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975448"/>
                <a:ext cx="11183112" cy="752666"/>
              </a:xfrm>
              <a:prstGeom prst="rect">
                <a:avLst/>
              </a:prstGeom>
              <a:blipFill rotWithShape="1">
                <a:blip r:embed="rId5"/>
                <a:stretch>
                  <a:fillRect t="-30" r="1" b="-7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QT_7_AN.18_1#8473e30e9.bracket?vbadefaultcenterpage=1&amp;parentnodeid=c1733f0cf&amp;vbapositionanswer=13&amp;vbahtmlprocessed=1"/>
          <p:cNvSpPr/>
          <p:nvPr/>
        </p:nvSpPr>
        <p:spPr>
          <a:xfrm>
            <a:off x="5541772" y="5297774"/>
            <a:ext cx="446088" cy="3549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8" grpId="0" animBg="1" build="p"/>
      <p:bldP spid="10" grpId="0" animBg="1" build="p"/>
      <p:bldP spid="12" grpId="0" animBg="1" build="p"/>
    </p:bldLst>
  </p:timing>
</p:sld>
</file>

<file path=ppt/tags/tag1.xml><?xml version="1.0" encoding="utf-8"?>
<p:tagLst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7072</Words>
  <Application>WPS 演示</Application>
  <PresentationFormat>宽屏</PresentationFormat>
  <Paragraphs>317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宋体</vt:lpstr>
      <vt:lpstr>Wingdings</vt:lpstr>
      <vt:lpstr>Times New Roman</vt:lpstr>
      <vt:lpstr>微软雅黑</vt:lpstr>
      <vt:lpstr>Times New Roman</vt:lpstr>
      <vt:lpstr>宋体</vt:lpstr>
      <vt:lpstr>Cambria Math</vt:lpstr>
      <vt:lpstr>Arial Unicode MS</vt:lpstr>
      <vt:lpstr>等线</vt:lpstr>
      <vt:lpstr>Calibri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石蒙</dc:creator>
  <cp:lastModifiedBy>Mr.Lee</cp:lastModifiedBy>
  <cp:revision>5</cp:revision>
  <dcterms:created xsi:type="dcterms:W3CDTF">2023-12-21T11:32:00Z</dcterms:created>
  <dcterms:modified xsi:type="dcterms:W3CDTF">2024-01-08T07:07:36Z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4A38F06EF68D45EB943F85DBA4966897_12</vt:lpwstr>
  </property>
  <property fmtid="{D5CDD505-2E9C-101B-9397-08002B2CF9AE}" pid="3" name="KSOProductBuildVer">
    <vt:lpwstr>2052-12.1.0.15990</vt:lpwstr>
  </property>
</Properties>
</file>