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8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535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79cf59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基础课22 三角恒等变换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C15E8AAA-3B56-4585-BDA5-9913F353A70E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79cf59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基础课22 三角恒等变换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9CFE8860-16CC-4B19-B534-BAD98CEC59AC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79cf59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基础课22 三角恒等变换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ED97D9E0-3CD1-4347-95C2-321854824738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79cf59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基础课22 三角恒等变换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91F87590-5808-46DE-9C1F-9544D354B89B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e9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62B19368-CF1D-47B7-A103-AB40FC70929A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79cf59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基础课22 三角恒等变换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63AAF0D7-D9AC-447A-9352-EE679A28F5A5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5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14_1#e9dd7c214?vbadefaultcenterpage=1&amp;parentnodeid=2e4360308&amp;vbahtmlprocessed=1&amp;bbb=1"/>
              <p:cNvSpPr/>
              <p:nvPr/>
            </p:nvSpPr>
            <p:spPr>
              <a:xfrm>
                <a:off x="502920" y="2504961"/>
                <a:ext cx="11183112" cy="2136077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（易错题）已知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是第二象限角，化简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</a:t>
                </a:r>
                <a:r>
                  <a:rPr lang="en-US" altLang="zh-CN" sz="7950" b="0" i="0" u="sng" kern="0" spc="-99900" dirty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______________________________________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.（请以分段函数的形式表示）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14_1#e9dd7c214?vbadefaultcenterpage=1&amp;parentnodeid=2e4360308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4961"/>
                <a:ext cx="11183112" cy="2136077"/>
              </a:xfrm>
              <a:prstGeom prst="rect">
                <a:avLst/>
              </a:prstGeom>
              <a:blipFill>
                <a:blip r:embed="rId3"/>
                <a:stretch>
                  <a:fillRect l="-1690" b="-40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15_1#e9dd7c214.blank?vbadefaultcenterpage=1&amp;parentnodeid=2e4360308&amp;vbapositionanswer=9&amp;vbahtmlprocessed=1&amp;rh=108"/>
              <p:cNvSpPr/>
              <p:nvPr/>
            </p:nvSpPr>
            <p:spPr>
              <a:xfrm>
                <a:off x="566420" y="3116340"/>
                <a:ext cx="5828792" cy="134823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106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&lt;2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,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∈</m:t>
                                </m:r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𝐙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&amp;−2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5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&lt;2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,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∈</m:t>
                                </m:r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𝐙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15_1#e9dd7c214.blank?vbadefaultcenterpage=1&amp;parentnodeid=2e4360308&amp;vbapositionanswer=9&amp;vbahtmlprocessed=1&amp;rh=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0" y="3116340"/>
                <a:ext cx="5828792" cy="1348232"/>
              </a:xfrm>
              <a:prstGeom prst="rect">
                <a:avLst/>
              </a:prstGeom>
              <a:blipFill>
                <a:blip r:embed="rId4"/>
                <a:stretch>
                  <a:fillRect b="-4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EX.16_1#e9dd7c214?vbadefaultcenterpage=1&amp;parentnodeid=2e4360308&amp;vbahtmlprocessed=1">
                <a:extLst>
                  <a:ext uri="{FF2B5EF4-FFF2-40B4-BE49-F238E27FC236}">
                    <a16:creationId xmlns:a16="http://schemas.microsoft.com/office/drawing/2014/main" id="{D884B48A-9568-436D-BB6A-45F43CF4B00A}"/>
                  </a:ext>
                </a:extLst>
              </p:cNvPr>
              <p:cNvSpPr/>
              <p:nvPr/>
            </p:nvSpPr>
            <p:spPr>
              <a:xfrm>
                <a:off x="502920" y="1268410"/>
                <a:ext cx="11183112" cy="734822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【易错点】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忽视讨论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±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的符号而致误.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EX.16_1#e9dd7c214?vbadefaultcenterpage=1&amp;parentnodeid=2e4360308&amp;vbahtmlprocessed=1">
                <a:extLst>
                  <a:ext uri="{FF2B5EF4-FFF2-40B4-BE49-F238E27FC236}">
                    <a16:creationId xmlns:a16="http://schemas.microsoft.com/office/drawing/2014/main" id="{D884B48A-9568-436D-BB6A-45F43CF4B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68410"/>
                <a:ext cx="11183112" cy="734822"/>
              </a:xfrm>
              <a:prstGeom prst="rect">
                <a:avLst/>
              </a:prstGeom>
              <a:blipFill>
                <a:blip r:embed="rId2"/>
                <a:stretch>
                  <a:fillRect l="-1690" b="-140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S.17_1#e9dd7c214?vbadefaultcenterpage=1&amp;parentnodeid=2e4360308&amp;vbahtmlprocessed=1&amp;bbb=1&amp;hasbroken=1">
                <a:extLst>
                  <a:ext uri="{FF2B5EF4-FFF2-40B4-BE49-F238E27FC236}">
                    <a16:creationId xmlns:a16="http://schemas.microsoft.com/office/drawing/2014/main" id="{12A7AD31-2349-43DB-BE17-5F8435BE3573}"/>
                  </a:ext>
                </a:extLst>
              </p:cNvPr>
              <p:cNvSpPr/>
              <p:nvPr/>
            </p:nvSpPr>
            <p:spPr>
              <a:xfrm>
                <a:off x="502920" y="2011010"/>
                <a:ext cx="11183112" cy="387064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3200"/>
                  </a:lnSpc>
                </a:pPr>
                <a:r>
                  <a:rPr lang="en-US" altLang="zh-CN" sz="2400" b="1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原式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 smtClean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sin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itchFamily="34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zh-CN" sz="24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cos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itchFamily="34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sin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itchFamily="34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cos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itchFamily="34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是第二象限角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，所以原式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.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AS.17_1#e9dd7c214?vbadefaultcenterpage=1&amp;parentnodeid=2e4360308&amp;vbahtmlprocessed=1&amp;bbb=1&amp;hasbroken=1">
                <a:extLst>
                  <a:ext uri="{FF2B5EF4-FFF2-40B4-BE49-F238E27FC236}">
                    <a16:creationId xmlns:a16="http://schemas.microsoft.com/office/drawing/2014/main" id="{12A7AD31-2349-43DB-BE17-5F8435BE3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11010"/>
                <a:ext cx="11183112" cy="3870643"/>
              </a:xfrm>
              <a:prstGeom prst="rect">
                <a:avLst/>
              </a:prstGeom>
              <a:blipFill>
                <a:blip r:embed="rId3"/>
                <a:stretch>
                  <a:fillRect l="-1690" t="-22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78862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89b2bd57d?vbadefaultcenterpage=1&amp;parentnodeid=6d1d1063a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itchFamily="34" charset="0"/>
                <a:ea typeface="Microsoft Yahei" pitchFamily="34" charset="-122"/>
                <a:cs typeface="Times New Roman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itchFamily="34" charset="0"/>
                <a:ea typeface="Microsoft Yahei" pitchFamily="34" charset="-122"/>
                <a:cs typeface="Times New Roman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BD.18_1#4310f5eae?vbadefaultcenterpage=1&amp;parentnodeid=89b2bd57d&amp;vbahtmlprocessed=1"/>
              <p:cNvSpPr/>
              <p:nvPr/>
            </p:nvSpPr>
            <p:spPr>
              <a:xfrm>
                <a:off x="502920" y="1292448"/>
                <a:ext cx="11183112" cy="714439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（人教A版必修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223</m:t>
                    </m:r>
                    <m:r>
                      <a:rPr lang="en-US" altLang="zh-CN" sz="24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6_BD.18_1#4310f5eae?vbadefaultcenterpage=1&amp;parentnodeid=89b2bd57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2448"/>
                <a:ext cx="11183112" cy="714439"/>
              </a:xfrm>
              <a:prstGeom prst="rect">
                <a:avLst/>
              </a:prstGeom>
              <a:blipFill>
                <a:blip r:embed="rId3"/>
                <a:stretch>
                  <a:fillRect l="-1690" b="-1538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N.19_1#4310f5eae.blank?vbadefaultcenterpage=1&amp;parentnodeid=89b2bd57d&amp;vbapositionanswer=10&amp;vbahtmlprocessed=1&amp;rh=43.2"/>
              <p:cNvSpPr/>
              <p:nvPr/>
            </p:nvSpPr>
            <p:spPr>
              <a:xfrm>
                <a:off x="8962136" y="1340136"/>
                <a:ext cx="412750" cy="5103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6_AN.19_1#4310f5eae.blank?vbadefaultcenterpage=1&amp;parentnodeid=89b2bd57d&amp;vbapositionanswer=10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136" y="1340136"/>
                <a:ext cx="412750" cy="510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20_1#4310f5eae?vbadefaultcenterpage=1&amp;parentnodeid=89b2bd57d&amp;vbahtmlprocessed=1&amp;bbb=1&amp;hasbroken=1"/>
              <p:cNvSpPr/>
              <p:nvPr/>
            </p:nvSpPr>
            <p:spPr>
              <a:xfrm>
                <a:off x="502920" y="2016348"/>
                <a:ext cx="11183112" cy="123761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20_1#4310f5eae?vbadefaultcenterpage=1&amp;parentnodeid=89b2bd57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16348"/>
                <a:ext cx="11183112" cy="1237615"/>
              </a:xfrm>
              <a:prstGeom prst="rect">
                <a:avLst/>
              </a:prstGeom>
              <a:blipFill>
                <a:blip r:embed="rId5"/>
                <a:stretch>
                  <a:fillRect l="-1690" b="-73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BD.21_1#436cddb1b?vbadefaultcenterpage=1&amp;parentnodeid=89b2bd57d&amp;vbahtmlprocessed=1&amp;bbb=1&amp;hasbroken=1"/>
              <p:cNvSpPr/>
              <p:nvPr/>
            </p:nvSpPr>
            <p:spPr>
              <a:xfrm>
                <a:off x="502920" y="1780459"/>
                <a:ext cx="11183112" cy="152908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（人教A版必修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223 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改编）已知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BD.21_1#436cddb1b?vbadefaultcenterpage=1&amp;parentnodeid=89b2bd57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80459"/>
                <a:ext cx="11183112" cy="1529080"/>
              </a:xfrm>
              <a:prstGeom prst="rect">
                <a:avLst/>
              </a:prstGeom>
              <a:blipFill>
                <a:blip r:embed="rId3"/>
                <a:stretch>
                  <a:fillRect l="-1690" b="-63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22_1#436cddb1b.blank?vbadefaultcenterpage=1&amp;parentnodeid=89b2bd57d&amp;vbapositionanswer=11&amp;vbahtmlprocessed=1&amp;rh=43.2"/>
              <p:cNvSpPr/>
              <p:nvPr/>
            </p:nvSpPr>
            <p:spPr>
              <a:xfrm>
                <a:off x="2304288" y="2631167"/>
                <a:ext cx="284163" cy="51054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22_1#436cddb1b.blank?vbadefaultcenterpage=1&amp;parentnodeid=89b2bd57d&amp;vbapositionanswer=11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288" y="2631167"/>
                <a:ext cx="284163" cy="510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23_1#436cddb1b?vbadefaultcenterpage=1&amp;parentnodeid=89b2bd57d&amp;vbahtmlprocessed=1&amp;bbb=1&amp;hasbroken=1"/>
              <p:cNvSpPr/>
              <p:nvPr/>
            </p:nvSpPr>
            <p:spPr>
              <a:xfrm>
                <a:off x="502920" y="3320206"/>
                <a:ext cx="11183112" cy="20453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23_1#436cddb1b?vbadefaultcenterpage=1&amp;parentnodeid=89b2bd57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20206"/>
                <a:ext cx="11183112" cy="2045335"/>
              </a:xfrm>
              <a:prstGeom prst="rect">
                <a:avLst/>
              </a:prstGeom>
              <a:blipFill>
                <a:blip r:embed="rId5"/>
                <a:stretch>
                  <a:fillRect l="-1690" b="-5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3525e6083?vbadefaultcenterpage=1&amp;parentnodeid=6d1d1063a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itchFamily="34" charset="0"/>
                <a:ea typeface="Microsoft Yahei" pitchFamily="34" charset="-122"/>
                <a:cs typeface="Times New Roman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itchFamily="34" charset="0"/>
                <a:ea typeface="Microsoft Yahei" pitchFamily="34" charset="-122"/>
                <a:cs typeface="Times New Roman" pitchFamily="34" charset="-120"/>
              </a:rPr>
              <a:t>走向高考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BD.24_1#373a60b71?vbadefaultcenterpage=1&amp;parentnodeid=3525e6083&amp;vbahtmlprocessed=1&amp;bbb=1"/>
              <p:cNvSpPr/>
              <p:nvPr/>
            </p:nvSpPr>
            <p:spPr>
              <a:xfrm>
                <a:off x="502920" y="1292448"/>
                <a:ext cx="11403013" cy="713359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新高考Ⅰ卷改编）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6_BD.24_1#373a60b71?vbadefaultcenterpage=1&amp;parentnodeid=3525e6083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2448"/>
                <a:ext cx="11403013" cy="713359"/>
              </a:xfrm>
              <a:prstGeom prst="rect">
                <a:avLst/>
              </a:prstGeom>
              <a:blipFill>
                <a:blip r:embed="rId3"/>
                <a:stretch>
                  <a:fillRect l="-1658" b="-1538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N.25_1#373a60b71.blank?vbadefaultcenterpage=1&amp;parentnodeid=3525e6083&amp;vbapositionanswer=12&amp;vbahtmlprocessed=1&amp;rh=43.2"/>
              <p:cNvSpPr/>
              <p:nvPr/>
            </p:nvSpPr>
            <p:spPr>
              <a:xfrm>
                <a:off x="11350371" y="1339184"/>
                <a:ext cx="284163" cy="51060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6_AN.25_1#373a60b71.blank?vbadefaultcenterpage=1&amp;parentnodeid=3525e6083&amp;vbapositionanswer=12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371" y="1339184"/>
                <a:ext cx="284163" cy="510604"/>
              </a:xfrm>
              <a:prstGeom prst="rect">
                <a:avLst/>
              </a:prstGeom>
              <a:blipFill>
                <a:blip r:embed="rId4"/>
                <a:stretch>
                  <a:fillRect b="-12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26_1#373a60b71?vbadefaultcenterpage=1&amp;parentnodeid=3525e6083&amp;vbahtmlprocessed=1&amp;bbb=1&amp;hasbroken=1"/>
              <p:cNvSpPr/>
              <p:nvPr/>
            </p:nvSpPr>
            <p:spPr>
              <a:xfrm>
                <a:off x="502920" y="2016348"/>
                <a:ext cx="11183112" cy="180784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26_1#373a60b71?vbadefaultcenterpage=1&amp;parentnodeid=3525e608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16348"/>
                <a:ext cx="11183112" cy="1807845"/>
              </a:xfrm>
              <a:prstGeom prst="rect">
                <a:avLst/>
              </a:prstGeom>
              <a:blipFill>
                <a:blip r:embed="rId5"/>
                <a:stretch>
                  <a:fillRect l="-1690" b="-54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75eafbd80.fixed?vbadefaultcenterpage=1&amp;parentnodeid=79cf59119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75eafbd80.fixed?vbadefaultcenterpage=1&amp;parentnodeid=79cf5911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c3036678f?vbadefaultcenterpage=1&amp;parentnodeid=75eafbd80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三角函数式的化简［师生共研］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27_1#371b95546?segpoint=1&amp;vbadefaultcenterpage=1&amp;parentnodeid=c3036678f&amp;vbahtmlprocessed=1"/>
              <p:cNvSpPr/>
              <p:nvPr/>
            </p:nvSpPr>
            <p:spPr>
              <a:xfrm>
                <a:off x="502920" y="1330548"/>
                <a:ext cx="11183112" cy="1658049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lvl="0" latinLnBrk="1">
                  <a:lnSpc>
                    <a:spcPct val="11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</a:t>
                </a:r>
                <a:r>
                  <a:rPr lang="en-US" altLang="zh-CN" sz="240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（2024·唐山模拟）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化简：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tan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</a:t>
                </a:r>
                <a:r>
                  <a:rPr lang="en-US" altLang="zh-CN" sz="240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27_1#371b95546?segpoint=1&amp;vbadefaultcenterpage=1&amp;parentnodeid=c3036678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548"/>
                <a:ext cx="11183112" cy="1658049"/>
              </a:xfrm>
              <a:prstGeom prst="rect">
                <a:avLst/>
              </a:prstGeom>
              <a:blipFill>
                <a:blip r:embed="rId3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B_5_AN.28_1#371b95546.blank?vbadefaultcenterpage=1&amp;parentnodeid=c3036678f&amp;vbapositionanswer=13&amp;vbahtmlprocessed=1"/>
          <p:cNvSpPr/>
          <p:nvPr/>
        </p:nvSpPr>
        <p:spPr>
          <a:xfrm>
            <a:off x="4267264" y="1587850"/>
            <a:ext cx="3730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N.29_1#371b95546.blank?vbadefaultcenterpage=1&amp;parentnodeid=c3036678f&amp;vbapositionanswer=14&amp;vbahtmlprocessed=1&amp;rh=43.2"/>
              <p:cNvSpPr/>
              <p:nvPr/>
            </p:nvSpPr>
            <p:spPr>
              <a:xfrm>
                <a:off x="9655683" y="2195608"/>
                <a:ext cx="706819" cy="510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QB_5_AN.29_1#371b95546.blank?vbadefaultcenterpage=1&amp;parentnodeid=c3036678f&amp;vbapositionanswer=14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683" y="2195608"/>
                <a:ext cx="706819" cy="510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30_1#371b95546?vbadefaultcenterpage=1&amp;parentnodeid=c3036678f&amp;vbahtmlprocessed=1"/>
              <p:cNvSpPr/>
              <p:nvPr/>
            </p:nvSpPr>
            <p:spPr>
              <a:xfrm>
                <a:off x="502920" y="1746105"/>
                <a:ext cx="11183112" cy="365379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（2）原式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30_1#371b95546?vbadefaultcenterpage=1&amp;parentnodeid=c3036678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46105"/>
                <a:ext cx="11183112" cy="3653790"/>
              </a:xfrm>
              <a:prstGeom prst="rect">
                <a:avLst/>
              </a:prstGeom>
              <a:blipFill>
                <a:blip r:embed="rId3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a508648e1?vbadefaultcenterpage=1&amp;parentnodeid=c3036678f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613390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a508648e1?vbadefaultcenterpage=1&amp;parentnodeid=c3036678f&amp;vbahtmlprocessed=1"/>
          <p:cNvSpPr/>
          <p:nvPr/>
        </p:nvSpPr>
        <p:spPr>
          <a:xfrm>
            <a:off x="502920" y="2139678"/>
            <a:ext cx="11183112" cy="4900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三角函数式的化简要遵循“三看”原则</a:t>
            </a:r>
            <a:endParaRPr lang="en-US" altLang="zh-CN" sz="2400" dirty="0"/>
          </a:p>
        </p:txBody>
      </p:sp>
      <p:pic>
        <p:nvPicPr>
          <p:cNvPr id="4" name="P_5_BD#a508648e1?vbadefaultcenterpage=1&amp;parentnodeid=c3036678f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3592" y="2761978"/>
            <a:ext cx="5001768" cy="27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a09f179ea?vbadefaultcenterpage=1&amp;parentnodeid=c3036678f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6_BD.31_1#11c62ce45?vbadefaultcenterpage=1&amp;parentnodeid=a09f179ea&amp;vbahtmlprocessed=1"/>
              <p:cNvSpPr/>
              <p:nvPr/>
            </p:nvSpPr>
            <p:spPr>
              <a:xfrm>
                <a:off x="502920" y="1419448"/>
                <a:ext cx="11183112" cy="489077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38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 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6_BD.31_1#11c62ce45?vbadefaultcenterpage=1&amp;parentnodeid=a09f179e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489077"/>
              </a:xfrm>
              <a:prstGeom prst="rect">
                <a:avLst/>
              </a:prstGeom>
              <a:blipFill>
                <a:blip r:embed="rId4"/>
                <a:stretch>
                  <a:fillRect l="-1690" b="-362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32_1#11c62ce45.bracket?vbadefaultcenterpage=1&amp;parentnodeid=a09f179ea&amp;vbapositionanswer=15&amp;vbahtmlprocessed=1"/>
          <p:cNvSpPr/>
          <p:nvPr/>
        </p:nvSpPr>
        <p:spPr>
          <a:xfrm>
            <a:off x="4865038" y="1478883"/>
            <a:ext cx="423863" cy="440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8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33_1#11c62ce45.choices?vbadefaultcenterpage=1&amp;parentnodeid=a09f179ea&amp;vbahtmlprocessed=1"/>
              <p:cNvSpPr/>
              <p:nvPr/>
            </p:nvSpPr>
            <p:spPr>
              <a:xfrm>
                <a:off x="502920" y="1914748"/>
                <a:ext cx="11183112" cy="446342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38000"/>
                  </a:lnSpc>
                  <a:tabLst>
                    <a:tab pos="2294128" algn="l"/>
                    <a:tab pos="4512056" algn="l"/>
                    <a:tab pos="79364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2+2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2+4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33_1#11c62ce45.choices?vbadefaultcenterpage=1&amp;parentnodeid=a09f179e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14748"/>
                <a:ext cx="11183112" cy="446342"/>
              </a:xfrm>
              <a:prstGeom prst="rect">
                <a:avLst/>
              </a:prstGeom>
              <a:blipFill>
                <a:blip r:embed="rId5"/>
                <a:stretch>
                  <a:fillRect l="-1690" t="-1370" b="-438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34_1#11c62ce45?vbadefaultcenterpage=1&amp;parentnodeid=a09f179ea&amp;vbahtmlprocessed=1&amp;bbb=1&amp;hasbroken=1"/>
              <p:cNvSpPr/>
              <p:nvPr/>
            </p:nvSpPr>
            <p:spPr>
              <a:xfrm>
                <a:off x="502920" y="2371948"/>
                <a:ext cx="11183112" cy="398862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8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38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2−1</m:t>
                            </m:r>
                          </m:e>
                        </m:d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38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sin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itchFamily="34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 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cos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itchFamily="34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 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38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38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ct val="138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8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原式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34_1#11c62ce45?vbadefaultcenterpage=1&amp;parentnodeid=a09f179e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71948"/>
                <a:ext cx="11183112" cy="3988626"/>
              </a:xfrm>
              <a:prstGeom prst="rect">
                <a:avLst/>
              </a:prstGeom>
              <a:blipFill>
                <a:blip r:embed="rId6"/>
                <a:stretch>
                  <a:fillRect l="-1690" b="-474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6_BD.35_1#034c45d63?vbadefaultcenterpage=1&amp;parentnodeid=a09f179ea&amp;vbahtmlprocessed=1"/>
          <p:cNvSpPr/>
          <p:nvPr/>
        </p:nvSpPr>
        <p:spPr>
          <a:xfrm>
            <a:off x="502920" y="2711750"/>
            <a:ext cx="11183112" cy="486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下列计算结果不正确的是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6_AN.36_1#034c45d63.bracket?vbadefaultcenterpage=1&amp;parentnodeid=a09f179ea&amp;vbapositionanswer=16&amp;vbahtmlprocessed=1"/>
          <p:cNvSpPr/>
          <p:nvPr/>
        </p:nvSpPr>
        <p:spPr>
          <a:xfrm>
            <a:off x="4460436" y="2711750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37_1#034c45d63.choices?vbadefaultcenterpage=1&amp;parentnodeid=a09f179ea&amp;vbahtmlprocessed=1"/>
              <p:cNvSpPr/>
              <p:nvPr/>
            </p:nvSpPr>
            <p:spPr>
              <a:xfrm>
                <a:off x="502920" y="3210097"/>
                <a:ext cx="11183112" cy="122415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190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37_1#034c45d63.choices?vbadefaultcenterpage=1&amp;parentnodeid=a09f179e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10097"/>
                <a:ext cx="11183112" cy="1224153"/>
              </a:xfrm>
              <a:prstGeom prst="rect">
                <a:avLst/>
              </a:prstGeom>
              <a:blipFill>
                <a:blip r:embed="rId3"/>
                <a:stretch>
                  <a:fillRect l="-1690" b="-135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38_1#034c45d63?vbadefaultcenterpage=1&amp;parentnodeid=a09f179ea&amp;vbahtmlprocessed=1&amp;bbb=1&amp;hasbroken=1"/>
              <p:cNvSpPr/>
              <p:nvPr/>
            </p:nvSpPr>
            <p:spPr>
              <a:xfrm>
                <a:off x="502920" y="1164255"/>
                <a:ext cx="11183112" cy="4792599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5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，A正确；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100" b="0" i="0" kern="0" spc="-9990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，B正确；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，C不正确；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190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90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90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，D正确.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38_1#034c45d63?vbadefaultcenterpage=1&amp;parentnodeid=a09f179e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64255"/>
                <a:ext cx="11183112" cy="4792599"/>
              </a:xfrm>
              <a:prstGeom prst="rect">
                <a:avLst/>
              </a:prstGeom>
              <a:blipFill>
                <a:blip r:embed="rId3"/>
                <a:stretch>
                  <a:fillRect l="-1690" r="-4362" b="-38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ac6828cd6?vbadefaultcenterpage=1&amp;parentnodeid=75eafbd80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三角函数式的求值［多维探究］</a:t>
            </a:r>
            <a:endParaRPr lang="en-US" altLang="zh-CN" sz="2800" dirty="0"/>
          </a:p>
        </p:txBody>
      </p:sp>
      <p:pic>
        <p:nvPicPr>
          <p:cNvPr id="3" name="C_5_BD#13af13f38?vbadefaultcenterpage=1&amp;parentnodeid=ac6828cd6&amp;inlineimagemarkindex=1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1520961"/>
            <a:ext cx="1435608" cy="384048"/>
          </a:xfrm>
          <a:prstGeom prst="rect">
            <a:avLst/>
          </a:prstGeom>
        </p:spPr>
      </p:pic>
      <p:sp>
        <p:nvSpPr>
          <p:cNvPr id="4" name="C_5_BD#13af13f38?vbadefaultcenterpage=1&amp;parentnodeid=ac6828cd6&amp;vbahtmlprocessed=1"/>
          <p:cNvSpPr/>
          <p:nvPr/>
        </p:nvSpPr>
        <p:spPr>
          <a:xfrm>
            <a:off x="502920" y="1390277"/>
            <a:ext cx="11183112" cy="721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itchFamily="34" charset="0"/>
                <a:ea typeface="Microsoft Yahei" pitchFamily="34" charset="-122"/>
                <a:cs typeface="Times New Roman" pitchFamily="34" charset="-120"/>
              </a:rPr>
              <a:t>给角求值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BD.39_1#81f098281?segpoint=1&amp;vbadefaultcenterpage=1&amp;parentnodeid=13af13f38&amp;vbahtmlprocessed=1"/>
              <p:cNvSpPr/>
              <p:nvPr/>
            </p:nvSpPr>
            <p:spPr>
              <a:xfrm>
                <a:off x="502920" y="1983391"/>
                <a:ext cx="11183112" cy="203231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</a:t>
                </a: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80</m:t>
                            </m:r>
                          </m:e>
                          <m:sup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70</m:t>
                            </m:r>
                          </m:e>
                          <m:sup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70</m:t>
                            </m:r>
                          </m:e>
                          <m:sup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</a:t>
                </a:r>
                <a:r>
                  <a:rPr lang="en-US" altLang="zh-CN" sz="240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1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（3）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tan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50</m:t>
                            </m:r>
                          </m:e>
                          <m:sup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BD.39_1#81f098281?segpoint=1&amp;vbadefaultcenterpage=1&amp;parentnodeid=13af13f3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83391"/>
                <a:ext cx="11183112" cy="2032318"/>
              </a:xfrm>
              <a:prstGeom prst="rect">
                <a:avLst/>
              </a:prstGeom>
              <a:blipFill>
                <a:blip r:embed="rId4"/>
                <a:stretch>
                  <a:fillRect l="-1690" b="-419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QB_6_AN.40_1#81f098281.blank?vbadefaultcenterpage=1&amp;parentnodeid=13af13f38&amp;vbapositionanswer=17&amp;vbahtmlprocessed=1&amp;rh=43.2"/>
              <p:cNvSpPr/>
              <p:nvPr/>
            </p:nvSpPr>
            <p:spPr>
              <a:xfrm>
                <a:off x="6819964" y="1880585"/>
                <a:ext cx="412750" cy="51066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8" name="QB_6_AN.40_1#81f098281.blank?vbadefaultcenterpage=1&amp;parentnodeid=13af13f38&amp;vbapositionanswer=17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64" y="1880585"/>
                <a:ext cx="412750" cy="5106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QB_6_AN.41_1#81f098281.blank?vbadefaultcenterpage=1&amp;parentnodeid=13af13f38&amp;vbapositionanswer=18&amp;vbahtmlprocessed=1"/>
              <p:cNvSpPr/>
              <p:nvPr/>
            </p:nvSpPr>
            <p:spPr>
              <a:xfrm>
                <a:off x="3401568" y="2726087"/>
                <a:ext cx="751015" cy="391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9" name="QB_6_AN.41_1#81f098281.blank?vbadefaultcenterpage=1&amp;parentnodeid=13af13f38&amp;vbapositionanswer=1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568" y="2726087"/>
                <a:ext cx="751015" cy="3915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QB_6_AN.42_1#81f098281.blank?vbadefaultcenterpage=1&amp;parentnodeid=13af13f38&amp;vbapositionanswer=19&amp;vbahtmlprocessed=1"/>
              <p:cNvSpPr/>
              <p:nvPr/>
            </p:nvSpPr>
            <p:spPr>
              <a:xfrm>
                <a:off x="4964875" y="3489103"/>
                <a:ext cx="550863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0" name="QB_6_AN.42_1#81f098281.blank?vbadefaultcenterpage=1&amp;parentnodeid=13af13f38&amp;vbapositionanswer=1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875" y="3489103"/>
                <a:ext cx="550863" cy="353441"/>
              </a:xfrm>
              <a:prstGeom prst="rect">
                <a:avLst/>
              </a:prstGeom>
              <a:blipFill>
                <a:blip r:embed="rId7"/>
                <a:stretch>
                  <a:fillRect r="-4396" b="-12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9" grpId="0" build="p" animBg="1"/>
      <p:bldP spid="10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AS.43_1#81f098281?vbadefaultcenterpage=1&amp;parentnodeid=13af13f38&amp;vbahtmlprocessed=1&amp;bbb=1&amp;hasbroken=1"/>
              <p:cNvSpPr/>
              <p:nvPr/>
            </p:nvSpPr>
            <p:spPr>
              <a:xfrm>
                <a:off x="502920" y="756000"/>
                <a:ext cx="11183112" cy="5815521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（1）原式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160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</a:t>
                </a:r>
              </a:p>
              <a:p>
                <a:pPr latinLnBrk="1">
                  <a:lnSpc>
                    <a:spcPts val="69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（3）</a:t>
                </a:r>
              </a:p>
              <a:p>
                <a:pPr latinLnBrk="1">
                  <a:lnSpc>
                    <a:spcPts val="56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tan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1−2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∘</m:t>
                                    </m:r>
                                  </m:sup>
                                </m:sSup>
                              </m:e>
                            </m:d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AS.43_1#81f098281?vbadefaultcenterpage=1&amp;parentnodeid=13af13f3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815521"/>
              </a:xfrm>
              <a:prstGeom prst="rect">
                <a:avLst/>
              </a:prstGeom>
              <a:blipFill>
                <a:blip r:embed="rId3"/>
                <a:stretch>
                  <a:fillRect l="-1690" b="-146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e1f02cf6e?vbadefaultcenterpage=1&amp;parentnodeid=13af13f38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23553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e1f02cf6e?vbadefaultcenterpage=1&amp;parentnodeid=13af13f38&amp;vbahtmlprocessed=1&amp;bbb=1&amp;hasbroken=1"/>
          <p:cNvSpPr/>
          <p:nvPr/>
        </p:nvSpPr>
        <p:spPr>
          <a:xfrm>
            <a:off x="502920" y="2761819"/>
            <a:ext cx="11183112" cy="2135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给角求值问题的解题策略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非特殊角与特殊角之间总有一定的关系.其基本思路是观察所给角与特殊角之间的关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系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，利用和、差、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倍角公式等将非特殊角的三角函数值转化为特殊角的三角函数值，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正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、负相消的项和特殊角的三角函数值，可约分的项和特殊角的三角函数值等.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61116d789?vbadefaultcenterpage=1&amp;parentnodeid=ac6828cd6&amp;inlineimagemarkindex=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886684"/>
            <a:ext cx="1435608" cy="384048"/>
          </a:xfrm>
          <a:prstGeom prst="rect">
            <a:avLst/>
          </a:prstGeom>
        </p:spPr>
      </p:pic>
      <p:sp>
        <p:nvSpPr>
          <p:cNvPr id="3" name="C_5_BD#61116d789?vbadefaultcenterpage=1&amp;parentnodeid=ac6828cd6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itchFamily="34" charset="0"/>
                <a:ea typeface="Microsoft Yahei" pitchFamily="34" charset="-122"/>
                <a:cs typeface="Times New Roman" pitchFamily="34" charset="-120"/>
              </a:rPr>
              <a:t>给值求值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BD.44_1#66cc9b5af?vbadefaultcenterpage=1&amp;parentnodeid=61116d789&amp;vbahtmlprocessed=1"/>
              <p:cNvSpPr/>
              <p:nvPr/>
            </p:nvSpPr>
            <p:spPr>
              <a:xfrm>
                <a:off x="502920" y="1289908"/>
                <a:ext cx="11183112" cy="752666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典例3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BD.44_1#66cc9b5af?vbadefaultcenterpage=1&amp;parentnodeid=61116d78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9908"/>
                <a:ext cx="11183112" cy="752666"/>
              </a:xfrm>
              <a:prstGeom prst="rect">
                <a:avLst/>
              </a:prstGeom>
              <a:blipFill>
                <a:blip r:embed="rId4"/>
                <a:stretch>
                  <a:fillRect l="-1690" b="-1300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N.45_1#66cc9b5af.blank?vbadefaultcenterpage=1&amp;parentnodeid=61116d789&amp;vbapositionanswer=20&amp;vbahtmlprocessed=1&amp;rh=48.6"/>
              <p:cNvSpPr/>
              <p:nvPr/>
            </p:nvSpPr>
            <p:spPr>
              <a:xfrm>
                <a:off x="8757158" y="1304513"/>
                <a:ext cx="965264" cy="5843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31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6_AN.45_1#66cc9b5af.blank?vbadefaultcenterpage=1&amp;parentnodeid=61116d789&amp;vbapositionanswer=20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158" y="1304513"/>
                <a:ext cx="965264" cy="584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6_AS.46_1#66cc9b5af?vbadefaultcenterpage=1&amp;parentnodeid=61116d789&amp;vbahtmlprocessed=1"/>
              <p:cNvSpPr/>
              <p:nvPr/>
            </p:nvSpPr>
            <p:spPr>
              <a:xfrm>
                <a:off x="502920" y="2051908"/>
                <a:ext cx="11183112" cy="3917061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25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31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6_AS.46_1#66cc9b5af?vbadefaultcenterpage=1&amp;parentnodeid=61116d78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51908"/>
                <a:ext cx="11183112" cy="3917061"/>
              </a:xfrm>
              <a:prstGeom prst="rect">
                <a:avLst/>
              </a:prstGeom>
              <a:blipFill>
                <a:blip r:embed="rId6"/>
                <a:stretch>
                  <a:fillRect l="-1690" b="-249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0c2b8aa4c?vbadefaultcenterpage=1&amp;parentnodeid=61116d789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24188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0c2b8aa4c?vbadefaultcenterpage=1&amp;parentnodeid=61116d789&amp;vbahtmlprocessed=1"/>
          <p:cNvSpPr/>
          <p:nvPr/>
        </p:nvSpPr>
        <p:spPr>
          <a:xfrm>
            <a:off x="502920" y="2768169"/>
            <a:ext cx="11183112" cy="2135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给值求值问题的解题思路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化简所求式子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；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观察已知条件与所求式子之间的联系（从三角函数名及角入手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）；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将已知条件代入所求式子，化简求值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fb6874faf?vbadefaultcenterpage=1&amp;parentnodeid=ac6828cd6&amp;inlineimagemarkindex=3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2" y="866427"/>
            <a:ext cx="1554480" cy="420624"/>
          </a:xfrm>
          <a:prstGeom prst="rect">
            <a:avLst/>
          </a:prstGeom>
        </p:spPr>
      </p:pic>
      <p:sp>
        <p:nvSpPr>
          <p:cNvPr id="3" name="C_5_BD#fb6874faf?vbadefaultcenterpage=1&amp;parentnodeid=ac6828cd6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itchFamily="34" charset="0"/>
                <a:ea typeface="Microsoft Yahei" pitchFamily="34" charset="-122"/>
                <a:cs typeface="Times New Roman" pitchFamily="34" charset="-120"/>
              </a:rPr>
              <a:t>给值求角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47_1#2381c1680?vbadefaultcenterpage=1&amp;parentnodeid=fb6874faf&amp;vbahtmlprocessed=1&amp;bbb=1&amp;hasbroken=1"/>
              <p:cNvSpPr/>
              <p:nvPr/>
            </p:nvSpPr>
            <p:spPr>
              <a:xfrm>
                <a:off x="502920" y="1291432"/>
                <a:ext cx="11183112" cy="13636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典例4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47_1#2381c1680?vbadefaultcenterpage=1&amp;parentnodeid=fb6874fa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1432"/>
                <a:ext cx="11183112" cy="1363663"/>
              </a:xfrm>
              <a:prstGeom prst="rect">
                <a:avLst/>
              </a:prstGeom>
              <a:blipFill>
                <a:blip r:embed="rId4"/>
                <a:stretch>
                  <a:fillRect l="-1690" b="-1294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48_1#2381c1680.bracket?vbadefaultcenterpage=1&amp;parentnodeid=fb6874faf&amp;vbapositionanswer=21&amp;vbahtmlprocessed=1"/>
          <p:cNvSpPr/>
          <p:nvPr/>
        </p:nvSpPr>
        <p:spPr>
          <a:xfrm>
            <a:off x="769620" y="2169066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BD.49_1#2381c1680.choices?vbadefaultcenterpage=1&amp;parentnodeid=fb6874faf&amp;vbahtmlprocessed=1"/>
              <p:cNvSpPr/>
              <p:nvPr/>
            </p:nvSpPr>
            <p:spPr>
              <a:xfrm>
                <a:off x="502920" y="2663032"/>
                <a:ext cx="11183112" cy="718439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3240278" algn="l"/>
                    <a:tab pos="5858256" algn="l"/>
                    <a:tab pos="86159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BD.49_1#2381c1680.choices?vbadefaultcenterpage=1&amp;parentnodeid=fb6874fa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63032"/>
                <a:ext cx="11183112" cy="718439"/>
              </a:xfrm>
              <a:prstGeom prst="rect">
                <a:avLst/>
              </a:prstGeom>
              <a:blipFill>
                <a:blip r:embed="rId5"/>
                <a:stretch>
                  <a:fillRect l="-1690" b="-144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50_1#2381c1680?vbadefaultcenterpage=1&amp;parentnodeid=fb6874faf&amp;vbahtmlprocessed=1&amp;bbb=1&amp;hasbroken=1"/>
              <p:cNvSpPr/>
              <p:nvPr/>
            </p:nvSpPr>
            <p:spPr>
              <a:xfrm>
                <a:off x="502920" y="1091388"/>
                <a:ext cx="11183112" cy="489972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100" b="0" i="0" kern="0" spc="-9990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𝛽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50_1#2381c1680?vbadefaultcenterpage=1&amp;parentnodeid=fb6874fa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91388"/>
                <a:ext cx="11183112" cy="4899724"/>
              </a:xfrm>
              <a:prstGeom prst="rect">
                <a:avLst/>
              </a:prstGeom>
              <a:blipFill>
                <a:blip r:embed="rId3"/>
                <a:stretch>
                  <a:fillRect l="-1690" b="-19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f1acecd56?vbadefaultcenterpage=1&amp;parentnodeid=fb6874faf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24188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f1acecd56?vbadefaultcenterpage=1&amp;parentnodeid=fb6874faf&amp;vbahtmlprocessed=1"/>
          <p:cNvSpPr/>
          <p:nvPr/>
        </p:nvSpPr>
        <p:spPr>
          <a:xfrm>
            <a:off x="502920" y="2768169"/>
            <a:ext cx="11183112" cy="2135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给值求角问题的解题思路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给值求角问题可转化为给值求值问题求解，解题步骤如下：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求所求角的三角函数值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利用该三角函数值并结合所求角的范围及三角函数的单调性求角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79cf59119.fixed?vbadefaultcenterpage=1&amp;parentnodeid=05c20a023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基础课22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三角恒等变换</a:t>
            </a:r>
            <a:endParaRPr lang="en-US" altLang="zh-CN" sz="4000" dirty="0"/>
          </a:p>
        </p:txBody>
      </p:sp>
      <p:pic>
        <p:nvPicPr>
          <p:cNvPr id="3" name="C_0#79cf59119?linknodeid=92423d282&amp;catalogrefid=92423d282&amp;parentnodeid=05c20a023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79cf59119?linknodeid=92423d282&amp;catalogrefid=92423d282&amp;parentnodeid=05c20a023&amp;vbahtmlprocessed=1">
            <a:hlinkClick r:id="rId3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44000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79cf59119?linknodeid=75eafbd80&amp;catalogrefid=75eafbd80&amp;parentnodeid=05c20a023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79cf59119?linknodeid=75eafbd80&amp;catalogrefid=75eafbd80&amp;parentnodeid=05c20a023&amp;vbahtmlprocessed=1">
            <a:hlinkClick r:id="rId5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44000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62d53ba33?vbadefaultcenterpage=1&amp;parentnodeid=ac6828cd6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6_BD.51_1#e6c4d0a0b?vbadefaultcenterpage=1&amp;parentnodeid=62d53ba33&amp;vbahtmlprocessed=1&amp;bbb=1&amp;hasbroken=1"/>
              <p:cNvSpPr/>
              <p:nvPr/>
            </p:nvSpPr>
            <p:spPr>
              <a:xfrm>
                <a:off x="502920" y="1419448"/>
                <a:ext cx="11183112" cy="130708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（2022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新高考Ⅱ卷）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6_BD.51_1#e6c4d0a0b?vbadefaultcenterpage=1&amp;parentnodeid=62d53ba3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307084"/>
              </a:xfrm>
              <a:prstGeom prst="rect">
                <a:avLst/>
              </a:prstGeom>
              <a:blipFill>
                <a:blip r:embed="rId4"/>
                <a:stretch>
                  <a:fillRect l="-1690" b="-1401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52_1#e6c4d0a0b.bracket?vbadefaultcenterpage=1&amp;parentnodeid=62d53ba33&amp;vbapositionanswer=22&amp;vbahtmlprocessed=1"/>
          <p:cNvSpPr/>
          <p:nvPr/>
        </p:nvSpPr>
        <p:spPr>
          <a:xfrm>
            <a:off x="769620" y="2240503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53_1#e6c4d0a0b.choices?vbadefaultcenterpage=1&amp;parentnodeid=62d53ba33&amp;vbahtmlprocessed=1"/>
              <p:cNvSpPr/>
              <p:nvPr/>
            </p:nvSpPr>
            <p:spPr>
              <a:xfrm>
                <a:off x="502920" y="2783491"/>
                <a:ext cx="11183112" cy="47923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748153" algn="l"/>
                    <a:tab pos="5470906" algn="l"/>
                    <a:tab pos="84222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53_1#e6c4d0a0b.choices?vbadefaultcenterpage=1&amp;parentnodeid=62d53ba3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83491"/>
                <a:ext cx="11183112" cy="479235"/>
              </a:xfrm>
              <a:prstGeom prst="rect">
                <a:avLst/>
              </a:prstGeom>
              <a:blipFill>
                <a:blip r:embed="rId5"/>
                <a:stretch>
                  <a:fillRect l="-1690" b="-4102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54_1#e6c4d0a0b?vbadefaultcenterpage=1&amp;parentnodeid=62d53ba33&amp;vbahtmlprocessed=1&amp;bbb=1&amp;hasbroken=1"/>
              <p:cNvSpPr/>
              <p:nvPr/>
            </p:nvSpPr>
            <p:spPr>
              <a:xfrm>
                <a:off x="502920" y="3273648"/>
                <a:ext cx="11183112" cy="268058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,显然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54_1#e6c4d0a0b?vbadefaultcenterpage=1&amp;parentnodeid=62d53ba3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73648"/>
                <a:ext cx="11183112" cy="2680589"/>
              </a:xfrm>
              <a:prstGeom prst="rect">
                <a:avLst/>
              </a:prstGeom>
              <a:blipFill>
                <a:blip r:embed="rId6"/>
                <a:stretch>
                  <a:fillRect l="-1690" b="-70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BD.55_1#472cff067?vbadefaultcenterpage=1&amp;parentnodeid=62d53ba33&amp;vbahtmlprocessed=1"/>
              <p:cNvSpPr/>
              <p:nvPr/>
            </p:nvSpPr>
            <p:spPr>
              <a:xfrm>
                <a:off x="502920" y="1534333"/>
                <a:ext cx="11183112" cy="652209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BD.55_1#472cff067?vbadefaultcenterpage=1&amp;parentnodeid=62d53ba3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34333"/>
                <a:ext cx="11183112" cy="652209"/>
              </a:xfrm>
              <a:prstGeom prst="rect">
                <a:avLst/>
              </a:prstGeom>
              <a:blipFill>
                <a:blip r:embed="rId3"/>
                <a:stretch>
                  <a:fillRect l="-1690" b="-1401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56_1#472cff067.bracket?vbadefaultcenterpage=1&amp;parentnodeid=62d53ba33&amp;vbapositionanswer=23&amp;vbahtmlprocessed=1"/>
          <p:cNvSpPr/>
          <p:nvPr/>
        </p:nvSpPr>
        <p:spPr>
          <a:xfrm>
            <a:off x="7460380" y="1748708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57_1#472cff067.choices?vbadefaultcenterpage=1&amp;parentnodeid=62d53ba33&amp;vbahtmlprocessed=1"/>
              <p:cNvSpPr/>
              <p:nvPr/>
            </p:nvSpPr>
            <p:spPr>
              <a:xfrm>
                <a:off x="502920" y="2197780"/>
                <a:ext cx="11183112" cy="714439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3002153" algn="l"/>
                    <a:tab pos="5699506" algn="l"/>
                    <a:tab pos="86762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57_1#472cff067.choices?vbadefaultcenterpage=1&amp;parentnodeid=62d53ba3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97780"/>
                <a:ext cx="11183112" cy="714439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AS.58_1#472cff067?vbadefaultcenterpage=1&amp;parentnodeid=62d53ba33&amp;vbahtmlprocessed=1"/>
              <p:cNvSpPr/>
              <p:nvPr/>
            </p:nvSpPr>
            <p:spPr>
              <a:xfrm>
                <a:off x="502920" y="2921680"/>
                <a:ext cx="11183112" cy="2689987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AS.58_1#472cff067?vbadefaultcenterpage=1&amp;parentnodeid=62d53ba3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21680"/>
                <a:ext cx="11183112" cy="2689987"/>
              </a:xfrm>
              <a:prstGeom prst="rect">
                <a:avLst/>
              </a:prstGeom>
              <a:blipFill>
                <a:blip r:embed="rId5"/>
                <a:stretch>
                  <a:fillRect l="-1690" b="-33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BD.59_1#278202947?vbadefaultcenterpage=1&amp;parentnodeid=62d53ba33&amp;vbahtmlprocessed=1"/>
              <p:cNvSpPr/>
              <p:nvPr/>
            </p:nvSpPr>
            <p:spPr>
              <a:xfrm>
                <a:off x="502920" y="1578465"/>
                <a:ext cx="11183112" cy="71101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BD.59_1#278202947?vbadefaultcenterpage=1&amp;parentnodeid=62d53ba3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78465"/>
                <a:ext cx="11183112" cy="711010"/>
              </a:xfrm>
              <a:prstGeom prst="rect">
                <a:avLst/>
              </a:prstGeom>
              <a:blipFill>
                <a:blip r:embed="rId3"/>
                <a:stretch>
                  <a:fillRect l="-1690" b="-136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AN.60_1#278202947.blank?vbadefaultcenterpage=1&amp;parentnodeid=62d53ba33&amp;vbapositionanswer=24&amp;vbahtmlprocessed=1&amp;rh=43.2"/>
              <p:cNvSpPr/>
              <p:nvPr/>
            </p:nvSpPr>
            <p:spPr>
              <a:xfrm>
                <a:off x="8597263" y="1598430"/>
                <a:ext cx="306388" cy="48368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6_AN.60_1#278202947.blank?vbadefaultcenterpage=1&amp;parentnodeid=62d53ba33&amp;vbapositionanswer=24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263" y="1598430"/>
                <a:ext cx="306388" cy="483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61_1#278202947?vbadefaultcenterpage=1&amp;parentnodeid=62d53ba33&amp;vbahtmlprocessed=1&amp;bbb=1&amp;hasbroken=1"/>
              <p:cNvSpPr/>
              <p:nvPr/>
            </p:nvSpPr>
            <p:spPr>
              <a:xfrm>
                <a:off x="502920" y="2292713"/>
                <a:ext cx="11183112" cy="3266631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𝛽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61_1#278202947?vbadefaultcenterpage=1&amp;parentnodeid=62d53ba3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92713"/>
                <a:ext cx="11183112" cy="3266631"/>
              </a:xfrm>
              <a:prstGeom prst="rect">
                <a:avLst/>
              </a:prstGeom>
              <a:blipFill>
                <a:blip r:embed="rId5"/>
                <a:stretch>
                  <a:fillRect l="-1690" b="-317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e5e5c5bf4?colgroup=3,7,7,7,7&amp;vbadefaultcenterpage=1&amp;parentnodeid=79cf59119&amp;vbahtmlprocessed=1&amp;bbb=1&amp;hasbroken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679066"/>
                  </p:ext>
                </p:extLst>
              </p:nvPr>
            </p:nvGraphicFramePr>
            <p:xfrm>
              <a:off x="502920" y="1972102"/>
              <a:ext cx="11146536" cy="3208020"/>
            </p:xfrm>
            <a:graphic>
              <a:graphicData uri="http://schemas.openxmlformats.org/drawingml/2006/table">
                <a:tbl>
                  <a:tblPr/>
                  <a:tblGrid>
                    <a:gridCol w="1344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505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505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505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4505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904621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考点考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三角恒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等变换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2023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年新高考Ⅰ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8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命题分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析预测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本基础课在近几年高考中均有考查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，主要体现在三角函数式的化简与求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值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、通过三角恒等变换研究函数的性质等方面.预计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2025年高考的命题还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会与其他知识交汇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e5e5c5bf4?colgroup=3,7,7,7,7&amp;vbadefaultcenterpage=1&amp;parentnodeid=79cf59119&amp;vbahtmlprocessed=1&amp;bbb=1&amp;hasbroken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679066"/>
                  </p:ext>
                </p:extLst>
              </p:nvPr>
            </p:nvGraphicFramePr>
            <p:xfrm>
              <a:off x="502920" y="1972102"/>
              <a:ext cx="11146536" cy="3208020"/>
            </p:xfrm>
            <a:graphic>
              <a:graphicData uri="http://schemas.openxmlformats.org/drawingml/2006/table">
                <a:tbl>
                  <a:tblPr/>
                  <a:tblGrid>
                    <a:gridCol w="13441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505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505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505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4505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考点考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三角恒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等变换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5224" t="-103356" r="-200498" b="-173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命题分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析预测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本基础课在近几年高考中均有考查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，主要体现在三角函数式的化简与求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值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、通过三角恒等变换研究函数的性质等方面.预计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2025年高考的命题还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会与其他知识交汇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92423d282.fixed?vbadefaultcenterpage=1&amp;parentnodeid=79cf59119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92423d282.fixed?vbadefaultcenterpage=1&amp;parentnodeid=79cf5911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c4b21a84?vbadefaultcenterpage=1&amp;parentnodeid=92423d28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5_BD#701c70056?segpoint=1&amp;vbadefaultcenterpage=1&amp;parentnodeid=1c4b21a84&amp;vbahtmlprocessed=1&amp;bbb=1"/>
              <p:cNvSpPr/>
              <p:nvPr/>
            </p:nvSpPr>
            <p:spPr>
              <a:xfrm>
                <a:off x="502920" y="1419448"/>
                <a:ext cx="11183112" cy="4105212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半角公式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</m:oMath>
                </a14:m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升幂公式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1+</m:t>
                    </m:r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1−</m:t>
                    </m:r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③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降幂公式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④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其他公式变形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    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1±</m:t>
                    </m:r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±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5_BD#701c70056?segpoint=1&amp;vbadefaultcenterpage=1&amp;parentnodeid=1c4b21a8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4105212"/>
              </a:xfrm>
              <a:prstGeom prst="rect">
                <a:avLst/>
              </a:prstGeom>
              <a:blipFill>
                <a:blip r:embed="rId4"/>
                <a:stretch>
                  <a:fillRect l="-1690" b="-252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_5_AN.1_1#701c70056.blank?vbadefaultcenterpage=1&amp;parentnodeid=1c4b21a84&amp;vbapositionanswer=1&amp;vbahtmlprocessed=1&amp;rh=54"/>
              <p:cNvSpPr/>
              <p:nvPr/>
            </p:nvSpPr>
            <p:spPr>
              <a:xfrm>
                <a:off x="6399487" y="1283261"/>
                <a:ext cx="1486408" cy="685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5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7" name="P_5_AN.1_1#701c70056.blank?vbadefaultcenterpage=1&amp;parentnodeid=1c4b21a84&amp;vbapositionanswer=1&amp;vbahtmlprocessed=1&amp;rh=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487" y="1283261"/>
                <a:ext cx="1486408" cy="685800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_5_AN.2_1#701c70056.blank?vbadefaultcenterpage=1&amp;parentnodeid=1c4b21a84&amp;vbapositionanswer=2&amp;vbahtmlprocessed=1&amp;rh=43.2"/>
              <p:cNvSpPr/>
              <p:nvPr/>
            </p:nvSpPr>
            <p:spPr>
              <a:xfrm>
                <a:off x="4314508" y="2172494"/>
                <a:ext cx="1108520" cy="48380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8" name="P_5_AN.2_1#701c70056.blank?vbadefaultcenterpage=1&amp;parentnodeid=1c4b21a84&amp;vbapositionanswer=2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508" y="2172494"/>
                <a:ext cx="1108520" cy="4838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_5_AN.3_1#701c70056.blank?vbadefaultcenterpage=1&amp;parentnodeid=1c4b21a84&amp;vbapositionanswer=3&amp;vbahtmlprocessed=1&amp;rh=43.2"/>
              <p:cNvSpPr/>
              <p:nvPr/>
            </p:nvSpPr>
            <p:spPr>
              <a:xfrm>
                <a:off x="7495540" y="2172494"/>
                <a:ext cx="1056005" cy="48380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9" name="P_5_AN.3_1#701c70056.blank?vbadefaultcenterpage=1&amp;parentnodeid=1c4b21a84&amp;vbapositionanswer=3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540" y="2172494"/>
                <a:ext cx="1056005" cy="4838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_5_AN.4_1#701c70056.blank?vbadefaultcenterpage=1&amp;parentnodeid=1c4b21a84&amp;vbapositionanswer=4&amp;vbahtmlprocessed=1&amp;rh=43.2"/>
              <p:cNvSpPr/>
              <p:nvPr/>
            </p:nvSpPr>
            <p:spPr>
              <a:xfrm>
                <a:off x="3713480" y="2835371"/>
                <a:ext cx="1159256" cy="51028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0" name="P_5_AN.4_1#701c70056.blank?vbadefaultcenterpage=1&amp;parentnodeid=1c4b21a84&amp;vbapositionanswer=4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80" y="2835371"/>
                <a:ext cx="1159256" cy="510286"/>
              </a:xfrm>
              <a:prstGeom prst="rect">
                <a:avLst/>
              </a:prstGeom>
              <a:blipFill>
                <a:blip r:embed="rId8"/>
                <a:stretch>
                  <a:fillRect b="-11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  <p:bldP spid="9" grpId="0" build="p" animBg="1"/>
      <p:bldP spid="10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7056e4ce3?vbadefaultcenterpage=1&amp;parentnodeid=1c4b21a84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032" y="756000"/>
            <a:ext cx="2532888" cy="4480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6_BD#4c1178f09?segpoint=1&amp;vbadefaultcenterpage=1&amp;parentnodeid=7056e4ce3&amp;vbahtmlprocessed=1"/>
              <p:cNvSpPr/>
              <p:nvPr/>
            </p:nvSpPr>
            <p:spPr>
              <a:xfrm>
                <a:off x="502920" y="1343248"/>
                <a:ext cx="11183112" cy="358317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积化和差公式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6_BD#4c1178f09?segpoint=1&amp;vbadefaultcenterpage=1&amp;parentnodeid=7056e4ce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3248"/>
                <a:ext cx="11183112" cy="3583178"/>
              </a:xfrm>
              <a:prstGeom prst="rect">
                <a:avLst/>
              </a:prstGeom>
              <a:blipFill>
                <a:blip r:embed="rId4"/>
                <a:stretch>
                  <a:fillRect l="-1690" b="-306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P_6_BD#4c1178f09?segpoint=1&amp;vbadefaultcenterpage=1&amp;parentnodeid=7056e4ce3&amp;vbahtmlprocessed=1"/>
              <p:cNvSpPr/>
              <p:nvPr/>
            </p:nvSpPr>
            <p:spPr>
              <a:xfrm>
                <a:off x="502920" y="2046968"/>
                <a:ext cx="11183112" cy="305206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和差化积公式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P_6_BD#4c1178f09?segpoint=1&amp;vbadefaultcenterpage=1&amp;parentnodeid=7056e4ce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46968"/>
                <a:ext cx="11183112" cy="3052064"/>
              </a:xfrm>
              <a:prstGeom prst="rect">
                <a:avLst/>
              </a:prstGeom>
              <a:blipFill>
                <a:blip r:embed="rId3"/>
                <a:stretch>
                  <a:fillRect l="-1690" b="-36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d1d1063a?vbadefaultcenterpage=1&amp;parentnodeid=92423d28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2e4360308?vbadefaultcenterpage=1&amp;parentnodeid=6d1d1063a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itchFamily="34" charset="0"/>
                <a:ea typeface="Microsoft Yahei" pitchFamily="34" charset="-122"/>
                <a:cs typeface="Times New Roman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itchFamily="34" charset="0"/>
                <a:ea typeface="Microsoft Yahei" pitchFamily="34" charset="-122"/>
                <a:cs typeface="Times New Roman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5_1#aeaeee90f?vbadefaultcenterpage=1&amp;parentnodeid=2e4360308&amp;vbahtmlprocessed=1"/>
          <p:cNvSpPr/>
          <p:nvPr/>
        </p:nvSpPr>
        <p:spPr>
          <a:xfrm>
            <a:off x="502920" y="2012952"/>
            <a:ext cx="11183112" cy="4900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.（对的打“√”,错的打“×”）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T_7_BD.6_1#491336fda?vbadefaultcenterpage=1&amp;parentnodeid=aeaeee90f&amp;vbahtmlprocessed=1"/>
              <p:cNvSpPr/>
              <p:nvPr/>
            </p:nvSpPr>
            <p:spPr>
              <a:xfrm>
                <a:off x="502920" y="2511648"/>
                <a:ext cx="11183112" cy="818706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是第一象限角时，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T_7_BD.6_1#491336fda?vbadefaultcenterpage=1&amp;parentnodeid=aeaeee90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11648"/>
                <a:ext cx="11183112" cy="818706"/>
              </a:xfrm>
              <a:prstGeom prst="rect">
                <a:avLst/>
              </a:prstGeom>
              <a:blipFill>
                <a:blip r:embed="rId4"/>
                <a:stretch>
                  <a:fillRect l="-1690" b="-298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T_7_AN.7_1#491336fda.bracket?vbadefaultcenterpage=1&amp;parentnodeid=aeaeee90f&amp;vbapositionanswer=5&amp;vbahtmlprocessed=1"/>
          <p:cNvSpPr/>
          <p:nvPr/>
        </p:nvSpPr>
        <p:spPr>
          <a:xfrm>
            <a:off x="6710045" y="2822036"/>
            <a:ext cx="446088" cy="354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T_7_BD.8_1#e35728bd1?vbadefaultcenterpage=1&amp;parentnodeid=aeaeee90f&amp;vbahtmlprocessed=1"/>
              <p:cNvSpPr/>
              <p:nvPr/>
            </p:nvSpPr>
            <p:spPr>
              <a:xfrm>
                <a:off x="502920" y="3337148"/>
                <a:ext cx="11183112" cy="71297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（2）对任意角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都成立.(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T_7_BD.8_1#e35728bd1?vbadefaultcenterpage=1&amp;parentnodeid=aeaeee90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37148"/>
                <a:ext cx="11183112" cy="712978"/>
              </a:xfrm>
              <a:prstGeom prst="rect">
                <a:avLst/>
              </a:prstGeom>
              <a:blipFill>
                <a:blip r:embed="rId5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QT_7_AN.9_1#e35728bd1.bracket?vbadefaultcenterpage=1&amp;parentnodeid=aeaeee90f&amp;vbapositionanswer=6&amp;vbahtmlprocessed=1"/>
          <p:cNvSpPr/>
          <p:nvPr/>
        </p:nvSpPr>
        <p:spPr>
          <a:xfrm>
            <a:off x="6278055" y="3631280"/>
            <a:ext cx="446088" cy="354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QT_7_BD.10_1#dc8aa245f?vbadefaultcenterpage=1&amp;parentnodeid=aeaeee90f&amp;vbahtmlprocessed=1"/>
              <p:cNvSpPr/>
              <p:nvPr/>
            </p:nvSpPr>
            <p:spPr>
              <a:xfrm>
                <a:off x="502920" y="4061048"/>
                <a:ext cx="11183112" cy="63055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（3）设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QT_7_BD.10_1#dc8aa245f?vbadefaultcenterpage=1&amp;parentnodeid=aeaeee90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61048"/>
                <a:ext cx="11183112" cy="630555"/>
              </a:xfrm>
              <a:prstGeom prst="rect">
                <a:avLst/>
              </a:prstGeom>
              <a:blipFill>
                <a:blip r:embed="rId6"/>
                <a:stretch>
                  <a:fillRect l="-1690" b="-1634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QT_7_AN.11_1#dc8aa245f.bracket?vbadefaultcenterpage=1&amp;parentnodeid=aeaeee90f&amp;vbapositionanswer=7&amp;vbahtmlprocessed=1"/>
          <p:cNvSpPr/>
          <p:nvPr/>
        </p:nvSpPr>
        <p:spPr>
          <a:xfrm>
            <a:off x="8121142" y="4269074"/>
            <a:ext cx="446088" cy="354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×</a:t>
            </a:r>
            <a:endParaRPr lang="en-US" altLang="zh-CN" sz="2400" dirty="0"/>
          </a:p>
        </p:txBody>
      </p:sp>
      <p:sp>
        <p:nvSpPr>
          <p:cNvPr id="11" name="QT_7_BD.12_1#93ee88df1?vbadefaultcenterpage=1&amp;parentnodeid=aeaeee90f&amp;vbahtmlprocessed=1"/>
          <p:cNvSpPr/>
          <p:nvPr/>
        </p:nvSpPr>
        <p:spPr>
          <a:xfrm>
            <a:off x="502920" y="4696048"/>
            <a:ext cx="11183112" cy="486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（4）半角的正弦、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余弦公式的实质就是将倍角的余弦公式逆求得来的.(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12" name="QT_7_AN.13_1#93ee88df1.bracket?vbadefaultcenterpage=1&amp;parentnodeid=aeaeee90f&amp;vbapositionanswer=8&amp;vbahtmlprocessed=1"/>
          <p:cNvSpPr/>
          <p:nvPr/>
        </p:nvSpPr>
        <p:spPr>
          <a:xfrm>
            <a:off x="10015220" y="4696048"/>
            <a:ext cx="387350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√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10" grpId="0" build="p" animBg="1"/>
      <p:bldP spid="12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1831</Words>
  <Application>Microsoft Office PowerPoint</Application>
  <PresentationFormat>宽屏</PresentationFormat>
  <Paragraphs>212</Paragraphs>
  <Slides>33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等线</vt:lpstr>
      <vt:lpstr>SimSun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石蒙</dc:creator>
  <cp:keywords/>
  <dc:description/>
  <cp:lastModifiedBy>蒙 石</cp:lastModifiedBy>
  <cp:revision>4</cp:revision>
  <dcterms:created xsi:type="dcterms:W3CDTF">2023-12-21T11:33:00Z</dcterms:created>
  <dcterms:modified xsi:type="dcterms:W3CDTF">2024-01-02T10:15:10Z</dcterms:modified>
  <cp:category/>
  <cp:contentStatus/>
</cp:coreProperties>
</file>