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2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12192000" cy="6858000"/>
  <p:notesSz cx="6858000" cy="12192000"/>
  <p:custDataLst>
    <p:tags r:id="rId4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bd7fa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26EC700-E5BE-4063-AEB0-B729F92FF7D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bd7fa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8617A25-2705-44AA-A685-D84A0A2C14C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bd7fa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70C00C8-E4FD-42B9-9A05-4070E92F81C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bd7fa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44228B6-2605-4CD2-BAE7-73333F6535A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F2B0ADA-15DA-4A4D-AC16-662028BBA152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5bd7fa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 三角函数的图象与性质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81C3C6C-7BF0-497B-B6BA-50C4337E822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7.png"/><Relationship Id="rId1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2.png"/><Relationship Id="rId1" Type="http://schemas.openxmlformats.org/officeDocument/2006/relationships/image" Target="../media/image56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8.png"/><Relationship Id="rId1" Type="http://schemas.openxmlformats.org/officeDocument/2006/relationships/image" Target="../media/image56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3.png"/><Relationship Id="rId1" Type="http://schemas.openxmlformats.org/officeDocument/2006/relationships/image" Target="../media/image56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4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90.png"/><Relationship Id="rId1" Type="http://schemas.openxmlformats.org/officeDocument/2006/relationships/image" Target="../media/image56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image" Target="../media/image91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19_1#0b31b33ab?vbadefaultcenterpage=1&amp;parentnodeid=9eb504543&amp;vbahtmlprocessed=1"/>
              <p:cNvSpPr/>
              <p:nvPr/>
            </p:nvSpPr>
            <p:spPr>
              <a:xfrm>
                <a:off x="502920" y="1926382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19_1#0b31b33ab?vbadefaultcenterpage=1&amp;parentnodeid=9eb50454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6382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88" r="1" b="-16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0_1#0b31b33ab.blank?vbadefaultcenterpage=1&amp;parentnodeid=9eb504543&amp;vbapositionanswer=14&amp;vbahtmlprocessed=1&amp;rh=43.2"/>
              <p:cNvSpPr/>
              <p:nvPr/>
            </p:nvSpPr>
            <p:spPr>
              <a:xfrm>
                <a:off x="6943725" y="1819702"/>
                <a:ext cx="1106488" cy="5211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0_1#0b31b33ab.blank?vbadefaultcenterpage=1&amp;parentnodeid=9eb504543&amp;vbapositionanswer=1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725" y="1819702"/>
                <a:ext cx="1106488" cy="521145"/>
              </a:xfrm>
              <a:prstGeom prst="rect">
                <a:avLst/>
              </a:prstGeom>
              <a:blipFill rotWithShape="1">
                <a:blip r:embed="rId2"/>
                <a:stretch>
                  <a:fillRect t="-82" r="29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EX.21_1#0b31b33ab?vbadefaultcenterpage=1&amp;parentnodeid=9eb504543&amp;vbahtmlprocessed=1"/>
          <p:cNvSpPr/>
          <p:nvPr/>
        </p:nvSpPr>
        <p:spPr>
          <a:xfrm>
            <a:off x="502920" y="2422697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容易忽视正弦函数的有界性以及换元后新元的取值范围.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2_1#0b31b33ab?vbadefaultcenterpage=1&amp;parentnodeid=9eb504543&amp;vbahtmlprocessed=1&amp;bbb=1&amp;hasbroken=1"/>
              <p:cNvSpPr/>
              <p:nvPr/>
            </p:nvSpPr>
            <p:spPr>
              <a:xfrm>
                <a:off x="502920" y="2917997"/>
                <a:ext cx="11183112" cy="24083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.故原函数的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2_1#0b31b33ab?vbadefaultcenterpage=1&amp;parentnodeid=9eb50454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7997"/>
                <a:ext cx="11183112" cy="2408301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2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61ce070d?vbadefaultcenterpage=1&amp;parentnodeid=6207e21c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3_1#bca0128a0?vbadefaultcenterpage=1&amp;parentnodeid=a61ce070d&amp;vbahtmlprocessed=1&amp;bbb=1&amp;hasbroken=1"/>
              <p:cNvSpPr/>
              <p:nvPr/>
            </p:nvSpPr>
            <p:spPr>
              <a:xfrm>
                <a:off x="502920" y="1292448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207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上的单调递增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区间为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3_1#bca0128a0?vbadefaultcenterpage=1&amp;parentnodeid=a61ce07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1307084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-4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4_1#bca0128a0.blank?vbadefaultcenterpage=1&amp;parentnodeid=a61ce070d&amp;vbapositionanswer=15&amp;vbahtmlprocessed=1&amp;rh=43.2"/>
              <p:cNvSpPr/>
              <p:nvPr/>
            </p:nvSpPr>
            <p:spPr>
              <a:xfrm>
                <a:off x="1442720" y="1997869"/>
                <a:ext cx="1944688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4_1#bca0128a0.blank?vbadefaultcenterpage=1&amp;parentnodeid=a61ce070d&amp;vbapositionanswer=1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720" y="1997869"/>
                <a:ext cx="1944688" cy="521716"/>
              </a:xfrm>
              <a:prstGeom prst="rect">
                <a:avLst/>
              </a:prstGeom>
              <a:blipFill rotWithShape="1">
                <a:blip r:embed="rId2"/>
                <a:stretch>
                  <a:fillRect t="-30" r="16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5_1#bca0128a0?vbadefaultcenterpage=1&amp;parentnodeid=a61ce070d&amp;vbahtmlprocessed=1&amp;bbb=1&amp;hasbroken=1"/>
              <p:cNvSpPr/>
              <p:nvPr/>
            </p:nvSpPr>
            <p:spPr>
              <a:xfrm>
                <a:off x="502920" y="2600548"/>
                <a:ext cx="11183112" cy="23303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5_1#bca0128a0?vbadefaultcenterpage=1&amp;parentnodeid=a61ce07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0548"/>
                <a:ext cx="11183112" cy="2330387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2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26_1#3c0aeda11?vbadefaultcenterpage=1&amp;parentnodeid=a61ce070d&amp;vbahtmlprocessed=1&amp;bbb=1&amp;hasbroken=1"/>
              <p:cNvSpPr/>
              <p:nvPr/>
            </p:nvSpPr>
            <p:spPr>
              <a:xfrm>
                <a:off x="502920" y="2265218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214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26_1#3c0aeda11?vbadefaultcenterpage=1&amp;parentnodeid=a61ce07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65218"/>
                <a:ext cx="11183112" cy="1307084"/>
              </a:xfrm>
              <a:prstGeom prst="rect">
                <a:avLst/>
              </a:prstGeom>
              <a:blipFill rotWithShape="1">
                <a:blip r:embed="rId1"/>
                <a:stretch>
                  <a:fillRect t="-13" r="-1180" b="-4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7_1#3c0aeda11.blank?vbadefaultcenterpage=1&amp;parentnodeid=a61ce070d&amp;vbapositionanswer=16&amp;vbahtmlprocessed=1&amp;rh=43.2"/>
              <p:cNvSpPr/>
              <p:nvPr/>
            </p:nvSpPr>
            <p:spPr>
              <a:xfrm>
                <a:off x="820420" y="2980609"/>
                <a:ext cx="284163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7_1#3c0aeda11.blank?vbadefaultcenterpage=1&amp;parentnodeid=a61ce070d&amp;vbapositionanswer=16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" y="2980609"/>
                <a:ext cx="284163" cy="510096"/>
              </a:xfrm>
              <a:prstGeom prst="rect">
                <a:avLst/>
              </a:prstGeom>
              <a:blipFill rotWithShape="1">
                <a:blip r:embed="rId2"/>
                <a:stretch>
                  <a:fillRect t="-109" r="112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28_1#3c0aeda11?vbadefaultcenterpage=1&amp;parentnodeid=a61ce070d&amp;vbahtmlprocessed=1&amp;bbb=1&amp;hasbroken=1"/>
              <p:cNvSpPr/>
              <p:nvPr/>
            </p:nvSpPr>
            <p:spPr>
              <a:xfrm>
                <a:off x="502920" y="3576365"/>
                <a:ext cx="11183112" cy="13044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28_1#3c0aeda11?vbadefaultcenterpage=1&amp;parentnodeid=a61ce07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6365"/>
                <a:ext cx="11183112" cy="1304417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b0a88f66?vbadefaultcenterpage=1&amp;parentnodeid=6207e21c8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29_1#ac3f0140f?vbadefaultcenterpage=1&amp;parentnodeid=ab0a88f66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天津卷）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图象的一条对称轴为直线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，一个周期为4，则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的解析式可能为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29_1#ac3f0140f?vbadefaultcenterpage=1&amp;parentnodeid=ab0a88f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0_1#ac3f0140f.bracket?vbadefaultcenterpage=1&amp;parentnodeid=ab0a88f66&amp;vbapositionanswer=17&amp;vbahtmlprocessed=1"/>
          <p:cNvSpPr/>
          <p:nvPr/>
        </p:nvSpPr>
        <p:spPr>
          <a:xfrm>
            <a:off x="3517265" y="1897031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31_1#ac3f0140f.choices?vbadefaultcenterpage=1&amp;parentnodeid=ab0a88f66&amp;vbahtmlprocessed=1"/>
              <p:cNvSpPr/>
              <p:nvPr/>
            </p:nvSpPr>
            <p:spPr>
              <a:xfrm>
                <a:off x="502920" y="2384648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5120" algn="l"/>
                    <a:tab pos="5743575" algn="l"/>
                    <a:tab pos="85712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31_1#ac3f0140f.choices?vbadefaultcenterpage=1&amp;parentnodeid=ab0a88f6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4648"/>
                <a:ext cx="11183112" cy="667195"/>
              </a:xfrm>
              <a:prstGeom prst="rect">
                <a:avLst/>
              </a:prstGeom>
              <a:blipFill rotWithShape="1">
                <a:blip r:embed="rId2"/>
                <a:stretch>
                  <a:fillRect t="-33" r="1" b="-6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32_1#ac3f0140f?vbadefaultcenterpage=1&amp;parentnodeid=ab0a88f66&amp;vbahtmlprocessed=1&amp;bbb=1&amp;hasbroken=1"/>
              <p:cNvSpPr/>
              <p:nvPr/>
            </p:nvSpPr>
            <p:spPr>
              <a:xfrm>
                <a:off x="502920" y="3057748"/>
                <a:ext cx="11183112" cy="30930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，B中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，C中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，D中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，排除C,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是函数图象的一个对称中心，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排除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A；对于B，当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是函数图象的一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条对称轴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32_1#ac3f0140f?vbadefaultcenterpage=1&amp;parentnodeid=ab0a88f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3093022"/>
              </a:xfrm>
              <a:prstGeom prst="rect">
                <a:avLst/>
              </a:prstGeom>
              <a:blipFill rotWithShape="1">
                <a:blip r:embed="rId3"/>
                <a:stretch>
                  <a:fillRect t="-7" r="-129" b="-1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25e054650.fixed?vbadefaultcenterpage=1&amp;parentnodeid=05bd7fa1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25e054650.fixed?vbadefaultcenterpage=1&amp;parentnodeid=05bd7fa1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c315eeea?vbadefaultcenterpage=1&amp;parentnodeid=25e054650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三角函数的定义域和值域［自主练透］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3_1#c4aaa3f9a?vbadefaultcenterpage=1&amp;parentnodeid=0c315eeea&amp;vbahtmlprocessed=1"/>
              <p:cNvSpPr/>
              <p:nvPr/>
            </p:nvSpPr>
            <p:spPr>
              <a:xfrm>
                <a:off x="502920" y="1330548"/>
                <a:ext cx="11183112" cy="8187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3_1#c4aaa3f9a?vbadefaultcenterpage=1&amp;parentnodeid=0c315ee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818706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c4aaa3f9a.bracket?vbadefaultcenterpage=1&amp;parentnodeid=0c315eeea&amp;vbapositionanswer=18&amp;vbahtmlprocessed=1"/>
          <p:cNvSpPr/>
          <p:nvPr/>
        </p:nvSpPr>
        <p:spPr>
          <a:xfrm>
            <a:off x="5429933" y="1635602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5_1#c4aaa3f9a.choices?vbadefaultcenterpage=1&amp;parentnodeid=0c315eeea&amp;vbahtmlprocessed=1"/>
              <p:cNvSpPr/>
              <p:nvPr/>
            </p:nvSpPr>
            <p:spPr>
              <a:xfrm>
                <a:off x="502920" y="2156048"/>
                <a:ext cx="11183112" cy="15021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5_1#c4aaa3f9a.choices?vbadefaultcenterpage=1&amp;parentnodeid=0c315ee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6048"/>
                <a:ext cx="11183112" cy="1502156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5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36_1#c4aaa3f9a?vbadefaultcenterpage=1&amp;parentnodeid=0c315eeea&amp;vbahtmlprocessed=1&amp;bbb=1&amp;hasbroken=1"/>
              <p:cNvSpPr/>
              <p:nvPr/>
            </p:nvSpPr>
            <p:spPr>
              <a:xfrm>
                <a:off x="502920" y="3667348"/>
                <a:ext cx="11183112" cy="22121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,即函数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36_1#c4aaa3f9a?vbadefaultcenterpage=1&amp;parentnodeid=0c315ee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67348"/>
                <a:ext cx="11183112" cy="2212150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37_1#30e7b1d7c?vbadefaultcenterpage=1&amp;parentnodeid=0c315eeea&amp;vbahtmlprocessed=1&amp;bbb=1"/>
              <p:cNvSpPr/>
              <p:nvPr/>
            </p:nvSpPr>
            <p:spPr>
              <a:xfrm>
                <a:off x="502920" y="1785189"/>
                <a:ext cx="11183112" cy="711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37_1#30e7b1d7c?vbadefaultcenterpage=1&amp;parentnodeid=0c315eeea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5189"/>
                <a:ext cx="11183112" cy="711518"/>
              </a:xfrm>
              <a:prstGeom prst="rect">
                <a:avLst/>
              </a:prstGeom>
              <a:blipFill rotWithShape="1">
                <a:blip r:embed="rId1"/>
                <a:stretch>
                  <a:fillRect t="-29" r="1" b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38_1#30e7b1d7c.blank?vbadefaultcenterpage=1&amp;parentnodeid=0c315eeea&amp;vbapositionanswer=19&amp;vbahtmlprocessed=1&amp;rh=43.2"/>
              <p:cNvSpPr/>
              <p:nvPr/>
            </p:nvSpPr>
            <p:spPr>
              <a:xfrm>
                <a:off x="7076655" y="1802460"/>
                <a:ext cx="2663254" cy="483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38_1#30e7b1d7c.blank?vbadefaultcenterpage=1&amp;parentnodeid=0c315eeea&amp;vbapositionanswer=1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655" y="1802460"/>
                <a:ext cx="2663254" cy="483870"/>
              </a:xfrm>
              <a:prstGeom prst="rect">
                <a:avLst/>
              </a:prstGeom>
              <a:blipFill rotWithShape="1">
                <a:blip r:embed="rId2"/>
                <a:stretch>
                  <a:fillRect l="-8" t="-68" r="10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39_1#30e7b1d7c?vbadefaultcenterpage=1&amp;parentnodeid=0c315eeea&amp;vbahtmlprocessed=1&amp;bbb=1&amp;hasbroken=1"/>
              <p:cNvSpPr/>
              <p:nvPr/>
            </p:nvSpPr>
            <p:spPr>
              <a:xfrm>
                <a:off x="502920" y="2499436"/>
                <a:ext cx="11183112" cy="28486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39_1#30e7b1d7c?vbadefaultcenterpage=1&amp;parentnodeid=0c315ee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9436"/>
                <a:ext cx="11183112" cy="2848674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18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0_1#b514e69a0?vbadefaultcenterpage=1&amp;parentnodeid=0c315eeea&amp;vbahtmlprocessed=1"/>
              <p:cNvSpPr/>
              <p:nvPr/>
            </p:nvSpPr>
            <p:spPr>
              <a:xfrm>
                <a:off x="502920" y="2404632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上的值域为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0_1#b514e69a0?vbadefaultcenterpage=1&amp;parentnodeid=0c315ee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4632"/>
                <a:ext cx="11183112" cy="752666"/>
              </a:xfrm>
              <a:prstGeom prst="rect">
                <a:avLst/>
              </a:prstGeom>
              <a:blipFill rotWithShape="1">
                <a:blip r:embed="rId1"/>
                <a:stretch>
                  <a:fillRect t="-69" r="1" b="-7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1_1#b514e69a0.blank?vbadefaultcenterpage=1&amp;parentnodeid=0c315eeea&amp;vbapositionanswer=20&amp;vbahtmlprocessed=1&amp;rh=43.2"/>
              <p:cNvSpPr/>
              <p:nvPr/>
            </p:nvSpPr>
            <p:spPr>
              <a:xfrm>
                <a:off x="7205091" y="2488324"/>
                <a:ext cx="1106488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1_1#b514e69a0.blank?vbadefaultcenterpage=1&amp;parentnodeid=0c315eeea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091" y="2488324"/>
                <a:ext cx="1106488" cy="510286"/>
              </a:xfrm>
              <a:prstGeom prst="rect">
                <a:avLst/>
              </a:prstGeom>
              <a:blipFill rotWithShape="1">
                <a:blip r:embed="rId2"/>
                <a:stretch>
                  <a:fillRect l="-34" t="-77" r="6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2_1#b514e69a0?vbadefaultcenterpage=1&amp;parentnodeid=0c315eeea&amp;vbahtmlprocessed=1&amp;bbb=1&amp;hasbroken=1"/>
              <p:cNvSpPr/>
              <p:nvPr/>
            </p:nvSpPr>
            <p:spPr>
              <a:xfrm>
                <a:off x="502920" y="3167648"/>
                <a:ext cx="11183112" cy="15737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2_1#b514e69a0?vbadefaultcenterpage=1&amp;parentnodeid=0c315ee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67648"/>
                <a:ext cx="11183112" cy="1573721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3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3_1#394e05821?vbadefaultcenterpage=1&amp;parentnodeid=0c315eeea&amp;vbahtmlprocessed=1&amp;bbb=1&amp;hasbroken=1"/>
              <p:cNvSpPr/>
              <p:nvPr/>
            </p:nvSpPr>
            <p:spPr>
              <a:xfrm>
                <a:off x="502920" y="1786047"/>
                <a:ext cx="11183112" cy="15737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若将题3中的条件“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改为“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”，其他条件不变，则函数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3_1#394e05821?vbadefaultcenterpage=1&amp;parentnodeid=0c315eee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6047"/>
                <a:ext cx="11183112" cy="1573721"/>
              </a:xfrm>
              <a:prstGeom prst="rect">
                <a:avLst/>
              </a:prstGeom>
              <a:blipFill rotWithShape="1">
                <a:blip r:embed="rId1"/>
                <a:stretch>
                  <a:fillRect t="-27" r="1" b="-3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4_1#394e05821.blank?vbadefaultcenterpage=1&amp;parentnodeid=0c315eeea&amp;vbapositionanswer=21&amp;vbahtmlprocessed=1&amp;rh=43.2"/>
              <p:cNvSpPr/>
              <p:nvPr/>
            </p:nvSpPr>
            <p:spPr>
              <a:xfrm>
                <a:off x="9913303" y="2683365"/>
                <a:ext cx="906463" cy="5109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4_1#394e05821.blank?vbadefaultcenterpage=1&amp;parentnodeid=0c315eeea&amp;vbapositionanswer=2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03" y="2683365"/>
                <a:ext cx="906463" cy="510921"/>
              </a:xfrm>
              <a:prstGeom prst="rect">
                <a:avLst/>
              </a:prstGeom>
              <a:blipFill rotWithShape="1">
                <a:blip r:embed="rId2"/>
                <a:stretch>
                  <a:fillRect l="-35" t="-96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5_1#394e05821?vbadefaultcenterpage=1&amp;parentnodeid=0c315eeea&amp;vbahtmlprocessed=1"/>
              <p:cNvSpPr/>
              <p:nvPr/>
            </p:nvSpPr>
            <p:spPr>
              <a:xfrm>
                <a:off x="502920" y="3363895"/>
                <a:ext cx="11183112" cy="19960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5_1#394e05821?vbadefaultcenterpage=1&amp;parentnodeid=0c315eee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63895"/>
                <a:ext cx="11183112" cy="1996059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1ffeb1b48?vbadefaultcenterpage=1&amp;parentnodeid=0c315eeea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31773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1ffeb1b48?vbadefaultcenterpage=1&amp;parentnodeid=0c315eeea&amp;vbahtmlprocessed=1&amp;bbb=1&amp;hasbroken=1"/>
          <p:cNvSpPr/>
          <p:nvPr/>
        </p:nvSpPr>
        <p:spPr>
          <a:xfrm>
            <a:off x="502920" y="1844022"/>
            <a:ext cx="11183112" cy="15873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求三角函数的定义域通常需要解三角不等式（组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），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解三角不等式（组）常借助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三角函数的图象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三角函数值域（最值）的三种求法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P_5_BD#1ffeb1b48?colgroup=4,31&amp;vbadefaultcenterpage=1&amp;parentnodeid=0c315eee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3558522"/>
              <a:ext cx="11155680" cy="2257044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直接法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直接利用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的值域求解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化一法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把所给三角函数化为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的形式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，由正弦函数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的单调性写出函数的值域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（最值）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换元法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把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±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换成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，转化为二次函数的值域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最值）问题求解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P_5_BD#1ffeb1b48?colgroup=4,31&amp;vbadefaultcenterpage=1&amp;parentnodeid=0c315eee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3558522"/>
              <a:ext cx="11155680" cy="2257044"/>
            </p:xfrm>
            <a:graphic>
              <a:graphicData uri="http://schemas.openxmlformats.org/drawingml/2006/table">
                <a:tbl>
                  <a:tblPr/>
                  <a:tblGrid>
                    <a:gridCol w="1435608"/>
                    <a:gridCol w="9720072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直接法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化一法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换元法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c6d88f62f?vbadefaultcenterpage=1&amp;parentnodeid=25e054650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三角函数的周期性、奇偶性、对称性［多维探究］</a:t>
            </a:r>
            <a:endParaRPr lang="en-US" altLang="zh-CN" sz="2800" dirty="0"/>
          </a:p>
        </p:txBody>
      </p:sp>
      <p:pic>
        <p:nvPicPr>
          <p:cNvPr id="3" name="C_5_BD#2eee01b5c?vbadefaultcenterpage=1&amp;parentnodeid=c6d88f62f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2eee01b5c?vbadefaultcenterpage=1&amp;parentnodeid=c6d88f62f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三角函数的周期性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46_1#a395e3462?vbadefaultcenterpage=1&amp;parentnodeid=2eee01b5c&amp;vbahtmlprocessed=1&amp;bbb=1&amp;hasbroken=1"/>
              <p:cNvSpPr/>
              <p:nvPr/>
            </p:nvSpPr>
            <p:spPr>
              <a:xfrm>
                <a:off x="502920" y="1927448"/>
                <a:ext cx="11183112" cy="15737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新高考Ⅰ卷）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的最小正周期为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中心对称，则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46_1#a395e3462?vbadefaultcenterpage=1&amp;parentnodeid=2eee01b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1573721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3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6_AN.47_1#a395e3462.bracket?vbadefaultcenterpage=1&amp;parentnodeid=2eee01b5c&amp;vbapositionanswer=22&amp;vbahtmlprocessed=1"/>
          <p:cNvSpPr/>
          <p:nvPr/>
        </p:nvSpPr>
        <p:spPr>
          <a:xfrm>
            <a:off x="10276904" y="306892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BD.48_1#a395e3462.choices?vbadefaultcenterpage=1&amp;parentnodeid=2eee01b5c&amp;vbahtmlprocessed=1"/>
              <p:cNvSpPr/>
              <p:nvPr/>
            </p:nvSpPr>
            <p:spPr>
              <a:xfrm>
                <a:off x="502920" y="3502248"/>
                <a:ext cx="11183112" cy="71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74645" algn="l"/>
                    <a:tab pos="5699125" algn="l"/>
                    <a:tab pos="85236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.3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BD.48_1#a395e3462.choices?vbadefaultcenterpage=1&amp;parentnodeid=2eee01b5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2248"/>
                <a:ext cx="11183112" cy="718439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10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49_1#a395e3462?vbadefaultcenterpage=1&amp;parentnodeid=2eee01b5c&amp;vbahtmlprocessed=1&amp;bbb=1&amp;hasbroken=1"/>
              <p:cNvSpPr/>
              <p:nvPr/>
            </p:nvSpPr>
            <p:spPr>
              <a:xfrm>
                <a:off x="502920" y="1688637"/>
                <a:ext cx="11183112" cy="37306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由函数的最小正周期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中心对称，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49_1#a395e3462?vbadefaultcenterpage=1&amp;parentnodeid=2eee01b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8637"/>
                <a:ext cx="11183112" cy="3730625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28f55dbf?vbadefaultcenterpage=1&amp;parentnodeid=2eee01b5c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30122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028f55dbf?vbadefaultcenterpage=1&amp;parentnodeid=2eee01b5c&amp;vbahtmlprocessed=1&amp;bbb=1&amp;hasbroken=1"/>
              <p:cNvSpPr/>
              <p:nvPr/>
            </p:nvSpPr>
            <p:spPr>
              <a:xfrm>
                <a:off x="502920" y="2156410"/>
                <a:ext cx="11183112" cy="33213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三角函数最小正周期的求解方法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公式法：函数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的最小正周期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图象法：求含有绝对值符号的三角函数的周期时可画出函数的图象，通过观察图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象得出周期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028f55dbf?vbadefaultcenterpage=1&amp;parentnodeid=2eee01b5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6410"/>
                <a:ext cx="11183112" cy="3321368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-3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0f964a4f6?vbadefaultcenterpage=1&amp;parentnodeid=c6d88f62f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0f964a4f6?vbadefaultcenterpage=1&amp;parentnodeid=c6d88f62f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三角函数的奇偶性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0_1#8be19aaed?vbadefaultcenterpage=1&amp;parentnodeid=0f964a4f6&amp;vbahtmlprocessed=1"/>
              <p:cNvSpPr/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0_1#8be19aaed?vbadefaultcenterpage=1&amp;parentnodeid=0f964a4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1_1#8be19aaed.bracket?vbadefaultcenterpage=1&amp;parentnodeid=0f964a4f6&amp;vbapositionanswer=23&amp;vbahtmlprocessed=1"/>
          <p:cNvSpPr/>
          <p:nvPr/>
        </p:nvSpPr>
        <p:spPr>
          <a:xfrm>
            <a:off x="7624001" y="135103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52_1#8be19aaed.choices?vbadefaultcenterpage=1&amp;parentnodeid=0f964a4f6&amp;vbahtmlprocessed=1"/>
              <p:cNvSpPr/>
              <p:nvPr/>
            </p:nvSpPr>
            <p:spPr>
              <a:xfrm>
                <a:off x="502920" y="1848708"/>
                <a:ext cx="11183112" cy="1395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52_1#8be19aaed.choices?vbadefaultcenterpage=1&amp;parentnodeid=0f964a4f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8708"/>
                <a:ext cx="11183112" cy="1395032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2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53_1#8be19aaed?vbadefaultcenterpage=1&amp;parentnodeid=0f964a4f6&amp;vbahtmlprocessed=1&amp;bbb=1&amp;hasbroken=1"/>
              <p:cNvSpPr/>
              <p:nvPr/>
            </p:nvSpPr>
            <p:spPr>
              <a:xfrm>
                <a:off x="502920" y="1404094"/>
                <a:ext cx="11183112" cy="42920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不恒成立，故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不是奇函数,故A错误；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偶函数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C_6_AS.53_1#8be19aaed?vbadefaultcenterpage=1&amp;parentnodeid=0f964a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4094"/>
                <a:ext cx="11183112" cy="4292092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13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53_1#8be19aaed?vbadefaultcenterpage=1&amp;parentnodeid=0f964a4f6&amp;vbahtmlprocessed=1&amp;bbb=1&amp;hasbroken=1"/>
              <p:cNvSpPr/>
              <p:nvPr/>
            </p:nvSpPr>
            <p:spPr>
              <a:xfrm>
                <a:off x="502920" y="1812557"/>
                <a:ext cx="11183112" cy="35056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不是偶函数，故C错误；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D,若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不恒成立，故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不是奇函数,故D错误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53_1#8be19aaed?vbadefaultcenterpage=1&amp;parentnodeid=0f964a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2557"/>
                <a:ext cx="11183112" cy="3505645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c5a56cdcf?vbadefaultcenterpage=1&amp;parentnodeid=0f964a4f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0985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BD#c5a56cdcf?vbadefaultcenterpage=1&amp;parentnodeid=0f964a4f6&amp;vbahtmlprocessed=1&amp;bbb=1&amp;hasbroken=1"/>
              <p:cNvSpPr/>
              <p:nvPr/>
            </p:nvSpPr>
            <p:spPr>
              <a:xfrm>
                <a:off x="502920" y="303613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判断三角函数奇偶性的方法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三角函数中奇函数一般可化为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，而偶函数一般可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的形式.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6_BD#c5a56cdcf?vbadefaultcenterpage=1&amp;parentnodeid=0f964a4f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6139"/>
                <a:ext cx="11183112" cy="1587310"/>
              </a:xfrm>
              <a:prstGeom prst="rect">
                <a:avLst/>
              </a:prstGeom>
              <a:blipFill rotWithShape="1">
                <a:blip r:embed="rId2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b7adac0e7?vbadefaultcenterpage=1&amp;parentnodeid=c6d88f62f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b7adac0e7?vbadefaultcenterpage=1&amp;parentnodeid=c6d88f62f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三角函数的对称性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4_1#21033d500?vbadefaultcenterpage=1&amp;parentnodeid=b7adac0e7&amp;vbahtmlprocessed=1&amp;bbb=1&amp;hasbroken=1"/>
              <p:cNvSpPr/>
              <p:nvPr/>
            </p:nvSpPr>
            <p:spPr>
              <a:xfrm>
                <a:off x="502920" y="1291432"/>
                <a:ext cx="11183112" cy="14882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4_1#21033d500?vbadefaultcenterpage=1&amp;parentnodeid=b7adac0e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488250"/>
              </a:xfrm>
              <a:prstGeom prst="rect">
                <a:avLst/>
              </a:prstGeom>
              <a:blipFill rotWithShape="1">
                <a:blip r:embed="rId2"/>
                <a:stretch>
                  <a:fillRect t="-32" r="1" b="-7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55_1#21033d500.bracket?vbadefaultcenterpage=1&amp;parentnodeid=b7adac0e7&amp;vbapositionanswer=24&amp;vbahtmlprocessed=1"/>
          <p:cNvSpPr/>
          <p:nvPr/>
        </p:nvSpPr>
        <p:spPr>
          <a:xfrm>
            <a:off x="4215765" y="235112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56_1#21033d500.choices?vbadefaultcenterpage=1&amp;parentnodeid=b7adac0e7&amp;vbahtmlprocessed=1"/>
              <p:cNvSpPr/>
              <p:nvPr/>
            </p:nvSpPr>
            <p:spPr>
              <a:xfrm>
                <a:off x="502920" y="2790032"/>
                <a:ext cx="11183112" cy="52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63520" algn="l"/>
                    <a:tab pos="5692775" algn="l"/>
                    <a:tab pos="8431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56_1#21033d500.choices?vbadefaultcenterpage=1&amp;parentnodeid=b7adac0e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0032"/>
                <a:ext cx="11183112" cy="522415"/>
              </a:xfrm>
              <a:prstGeom prst="rect">
                <a:avLst/>
              </a:prstGeom>
              <a:blipFill rotWithShape="1">
                <a:blip r:embed="rId3"/>
                <a:stretch>
                  <a:fillRect t="-91" r="1" b="-7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57_1#21033d500?vbadefaultcenterpage=1&amp;parentnodeid=b7adac0e7&amp;vbahtmlprocessed=1&amp;bbb=1&amp;hasbroken=1"/>
              <p:cNvSpPr/>
              <p:nvPr/>
            </p:nvSpPr>
            <p:spPr>
              <a:xfrm>
                <a:off x="502920" y="3323432"/>
                <a:ext cx="11183112" cy="23668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57_1#21033d500?vbadefaultcenterpage=1&amp;parentnodeid=b7adac0e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3432"/>
                <a:ext cx="11183112" cy="2366899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5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a630e6fe?vbadefaultcenterpage=1&amp;parentnodeid=b7adac0e7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16255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0a630e6fe?vbadefaultcenterpage=1&amp;parentnodeid=b7adac0e7&amp;vbahtmlprocessed=1"/>
          <p:cNvSpPr/>
          <p:nvPr/>
        </p:nvSpPr>
        <p:spPr>
          <a:xfrm>
            <a:off x="502920" y="1442543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三角函数的对称性问题的两种求解方法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P_6_BD#0a630e6fe?colgroup=1,34&amp;vbadefaultcenterpage=1&amp;parentnodeid=b7adac0e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64843"/>
              <a:ext cx="11146536" cy="4164902"/>
            </p:xfrm>
            <a:graphic>
              <a:graphicData uri="http://schemas.openxmlformats.org/drawingml/2006/table">
                <a:tbl>
                  <a:tblPr/>
                  <a:tblGrid>
                    <a:gridCol w="539496"/>
                    <a:gridCol w="10607040"/>
                  </a:tblGrid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正（余）弦函数图象的对称轴是过函数图象的最高点或最低点且垂直于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直线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，对称中心是图象与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轴的交点，对称中心的横坐标为函数的零点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77857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图象的对称轴为直线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，对称中心为点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图象的对称轴为直线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，对称中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心为点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图象的对称中心为点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𝜔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.上述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P_6_BD#0a630e6fe?colgroup=1,34&amp;vbadefaultcenterpage=1&amp;parentnodeid=b7adac0e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64843"/>
              <a:ext cx="11146536" cy="4164902"/>
            </p:xfrm>
            <a:graphic>
              <a:graphicData uri="http://schemas.openxmlformats.org/drawingml/2006/table">
                <a:tbl>
                  <a:tblPr/>
                  <a:tblGrid>
                    <a:gridCol w="539496"/>
                    <a:gridCol w="10607040"/>
                  </a:tblGrid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279971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0534577c?vbadefaultcenterpage=1&amp;parentnodeid=c6d88f62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58_1#e88f74ddf?vbadefaultcenterpage=1&amp;parentnodeid=10534577c&amp;vbahtmlprocessed=1"/>
              <p:cNvSpPr/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的图象的一个对称中心是点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58_1#e88f74ddf?vbadefaultcenterpage=1&amp;parentnodeid=10534577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59_1#e88f74ddf.bracket?vbadefaultcenterpage=1&amp;parentnodeid=10534577c&amp;vbapositionanswer=25&amp;vbahtmlprocessed=1"/>
          <p:cNvSpPr/>
          <p:nvPr/>
        </p:nvSpPr>
        <p:spPr>
          <a:xfrm>
            <a:off x="7719441" y="173161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60_1#e88f74ddf.choices?vbadefaultcenterpage=1&amp;parentnodeid=10534577c&amp;vbahtmlprocessed=1"/>
              <p:cNvSpPr/>
              <p:nvPr/>
            </p:nvSpPr>
            <p:spPr>
              <a:xfrm>
                <a:off x="502920" y="2181448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60_1#e88f74ddf.choices?vbadefaultcenterpage=1&amp;parentnodeid=10534577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1448"/>
                <a:ext cx="11183112" cy="752666"/>
              </a:xfrm>
              <a:prstGeom prst="rect">
                <a:avLst/>
              </a:prstGeom>
              <a:blipFill rotWithShape="1">
                <a:blip r:embed="rId3"/>
                <a:stretch>
                  <a:fillRect t="-30" r="1" b="-7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61_1#e88f74ddf?vbadefaultcenterpage=1&amp;parentnodeid=10534577c&amp;vbahtmlprocessed=1&amp;bbb=1&amp;hasbroken=1"/>
              <p:cNvSpPr/>
              <p:nvPr/>
            </p:nvSpPr>
            <p:spPr>
              <a:xfrm>
                <a:off x="502920" y="2943448"/>
                <a:ext cx="11183112" cy="31213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由正切函数图象的对称中心为点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的图象的对称中心的横坐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，带入四个选项中可知，当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图象的一个对称中心.故选A.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61_1#e88f74ddf?vbadefaultcenterpage=1&amp;parentnodeid=1053457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3121343"/>
              </a:xfrm>
              <a:prstGeom prst="rect">
                <a:avLst/>
              </a:prstGeom>
              <a:blipFill rotWithShape="1">
                <a:blip r:embed="rId4"/>
                <a:stretch>
                  <a:fillRect t="-7" r="-572" b="-2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05bd7fa19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基础课23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三角函数的图象与性质</a:t>
            </a:r>
            <a:endParaRPr lang="en-US" altLang="zh-CN" sz="4000" dirty="0"/>
          </a:p>
        </p:txBody>
      </p:sp>
      <p:pic>
        <p:nvPicPr>
          <p:cNvPr id="3" name="C_0#05bd7fa19?linknodeid=35891d72a&amp;catalogrefid=35891d72a&amp;parentnodeid=05c20a023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05bd7fa19?linknodeid=35891d72a&amp;catalogrefid=35891d72a&amp;parentnodeid=05c20a023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05bd7fa19?linknodeid=25e054650&amp;catalogrefid=25e054650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05bd7fa19?linknodeid=25e054650&amp;catalogrefid=25e054650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62_1#b8e5afc83?vbadefaultcenterpage=1&amp;parentnodeid=10534577c&amp;vbahtmlprocessed=1&amp;bbb=1&amp;hasbroken=1"/>
              <p:cNvSpPr/>
              <p:nvPr/>
            </p:nvSpPr>
            <p:spPr>
              <a:xfrm>
                <a:off x="502920" y="1630154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济南模拟）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62_1#b8e5afc83?vbadefaultcenterpage=1&amp;parentnodeid=1053457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0154"/>
                <a:ext cx="11183112" cy="1307084"/>
              </a:xfrm>
              <a:prstGeom prst="rect">
                <a:avLst/>
              </a:prstGeom>
              <a:blipFill rotWithShape="1">
                <a:blip r:embed="rId1"/>
                <a:stretch>
                  <a:fillRect t="-8" r="-1322" b="-4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63_1#b8e5afc83.bracket?vbadefaultcenterpage=1&amp;parentnodeid=10534577c&amp;vbapositionanswer=26&amp;vbahtmlprocessed=1"/>
          <p:cNvSpPr/>
          <p:nvPr/>
        </p:nvSpPr>
        <p:spPr>
          <a:xfrm>
            <a:off x="2907665" y="2451209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64_1#b8e5afc83.choices?vbadefaultcenterpage=1&amp;parentnodeid=10534577c&amp;vbahtmlprocessed=1"/>
              <p:cNvSpPr/>
              <p:nvPr/>
            </p:nvSpPr>
            <p:spPr>
              <a:xfrm>
                <a:off x="502920" y="2939270"/>
                <a:ext cx="11183112" cy="752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404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64_1#b8e5afc83.choices?vbadefaultcenterpage=1&amp;parentnodeid=10534577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9270"/>
                <a:ext cx="11183112" cy="752666"/>
              </a:xfrm>
              <a:prstGeom prst="rect">
                <a:avLst/>
              </a:prstGeom>
              <a:blipFill rotWithShape="1">
                <a:blip r:embed="rId2"/>
                <a:stretch>
                  <a:fillRect t="-65" r="1" b="-7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65_1#b8e5afc83?vbadefaultcenterpage=1&amp;parentnodeid=10534577c&amp;vbahtmlprocessed=1&amp;bbb=1&amp;hasbroken=1"/>
              <p:cNvSpPr/>
              <p:nvPr/>
            </p:nvSpPr>
            <p:spPr>
              <a:xfrm>
                <a:off x="502920" y="3701270"/>
                <a:ext cx="11183112" cy="18145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𝜔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不是对称轴，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也不是对称中心；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，故直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是对称轴，点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不是对称中心.故选B.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65_1#b8e5afc83?vbadefaultcenterpage=1&amp;parentnodeid=1053457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1270"/>
                <a:ext cx="11183112" cy="1814576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3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66_1#ef524a38d?vbadefaultcenterpage=1&amp;parentnodeid=10534577c&amp;vbahtmlprocessed=1&amp;bbb=1&amp;hasbroken=1"/>
              <p:cNvSpPr/>
              <p:nvPr/>
            </p:nvSpPr>
            <p:spPr>
              <a:xfrm>
                <a:off x="502920" y="2172730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陕西模拟）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66_1#ef524a38d?vbadefaultcenterpage=1&amp;parentnodeid=1053457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72730"/>
                <a:ext cx="11183112" cy="1307084"/>
              </a:xfrm>
              <a:prstGeom prst="rect">
                <a:avLst/>
              </a:prstGeom>
              <a:blipFill rotWithShape="1">
                <a:blip r:embed="rId1"/>
                <a:stretch>
                  <a:fillRect t="-30" r="1" b="-4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67_1#ef524a38d.blank?vbadefaultcenterpage=1&amp;parentnodeid=10534577c&amp;vbapositionanswer=27&amp;vbahtmlprocessed=1&amp;rh=43.2"/>
              <p:cNvSpPr/>
              <p:nvPr/>
            </p:nvSpPr>
            <p:spPr>
              <a:xfrm>
                <a:off x="2214182" y="2924443"/>
                <a:ext cx="306388" cy="4836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67_1#ef524a38d.blank?vbadefaultcenterpage=1&amp;parentnodeid=10534577c&amp;vbapositionanswer=2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182" y="2924443"/>
                <a:ext cx="306388" cy="483680"/>
              </a:xfrm>
              <a:prstGeom prst="rect">
                <a:avLst/>
              </a:prstGeom>
              <a:blipFill rotWithShape="1">
                <a:blip r:embed="rId2"/>
                <a:stretch>
                  <a:fillRect l="-187" t="-55" r="83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68_1#ef524a38d?vbadefaultcenterpage=1&amp;parentnodeid=10534577c&amp;vbahtmlprocessed=1&amp;bbb=1&amp;hasbroken=1"/>
              <p:cNvSpPr/>
              <p:nvPr/>
            </p:nvSpPr>
            <p:spPr>
              <a:xfrm>
                <a:off x="502920" y="3481846"/>
                <a:ext cx="11183112" cy="1491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是奇函数，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68_1#ef524a38d?vbadefaultcenterpage=1&amp;parentnodeid=1053457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1846"/>
                <a:ext cx="11183112" cy="1491425"/>
              </a:xfrm>
              <a:prstGeom prst="rect">
                <a:avLst/>
              </a:prstGeom>
              <a:blipFill rotWithShape="1">
                <a:blip r:embed="rId3"/>
                <a:stretch>
                  <a:fillRect t="-9" r="-2378" b="-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d8ea8ceda?vbadefaultcenterpage=1&amp;parentnodeid=25e054650&amp;vbahtmlprocessed=1"/>
          <p:cNvSpPr/>
          <p:nvPr/>
        </p:nvSpPr>
        <p:spPr>
          <a:xfrm>
            <a:off x="502920" y="756000"/>
            <a:ext cx="11183112" cy="50622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1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三角函数的单调性［师生共研］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69_1#be6a9c933?vbadefaultcenterpage=1&amp;parentnodeid=d8ea8ceda&amp;vbahtmlprocessed=1"/>
              <p:cNvSpPr/>
              <p:nvPr/>
            </p:nvSpPr>
            <p:spPr>
              <a:xfrm>
                <a:off x="502920" y="1267048"/>
                <a:ext cx="11183112" cy="674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1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以下是函数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的单调递增区间的为(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69_1#be6a9c933?vbadefaultcenterpage=1&amp;parentnodeid=d8ea8ce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7048"/>
                <a:ext cx="11183112" cy="674624"/>
              </a:xfrm>
              <a:prstGeom prst="rect">
                <a:avLst/>
              </a:prstGeom>
              <a:blipFill rotWithShape="1">
                <a:blip r:embed="rId1"/>
                <a:stretch>
                  <a:fillRect t="-33" r="1" b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70_1#be6a9c933.bracket?vbadefaultcenterpage=1&amp;parentnodeid=d8ea8ceda&amp;vbapositionanswer=28&amp;vbahtmlprocessed=1"/>
          <p:cNvSpPr/>
          <p:nvPr/>
        </p:nvSpPr>
        <p:spPr>
          <a:xfrm>
            <a:off x="8538591" y="150530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71_1#be6a9c933.choices?vbadefaultcenterpage=1&amp;parentnodeid=d8ea8ceda&amp;vbahtmlprocessed=1"/>
              <p:cNvSpPr/>
              <p:nvPr/>
            </p:nvSpPr>
            <p:spPr>
              <a:xfrm>
                <a:off x="502920" y="1952848"/>
                <a:ext cx="11183112" cy="6375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1000"/>
                  </a:lnSpc>
                  <a:tabLst>
                    <a:tab pos="2722245" algn="l"/>
                    <a:tab pos="5483225" algn="l"/>
                    <a:tab pos="83204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71_1#be6a9c933.choices?vbadefaultcenterpage=1&amp;parentnodeid=d8ea8ced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2848"/>
                <a:ext cx="11183112" cy="637540"/>
              </a:xfrm>
              <a:prstGeom prst="rect">
                <a:avLst/>
              </a:prstGeom>
              <a:blipFill rotWithShape="1">
                <a:blip r:embed="rId2"/>
                <a:stretch>
                  <a:fillRect t="-35" r="1" b="-7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72_1#be6a9c933?vbadefaultcenterpage=1&amp;parentnodeid=d8ea8ceda&amp;vbahtmlprocessed=1&amp;bbb=1&amp;hasbroken=1"/>
              <p:cNvSpPr/>
              <p:nvPr/>
            </p:nvSpPr>
            <p:spPr>
              <a:xfrm>
                <a:off x="502920" y="2600548"/>
                <a:ext cx="11183112" cy="38005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1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]⊆[−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，A选项满足条件；</a:t>
                </a:r>
                <a:endParaRPr lang="en-US" altLang="zh-CN" sz="2400" dirty="0"/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的一个单调递增区间为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，B,C，D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选项均不满足条件.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1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72_1#be6a9c933?vbadefaultcenterpage=1&amp;parentnodeid=d8ea8ce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0548"/>
                <a:ext cx="11183112" cy="3800539"/>
              </a:xfrm>
              <a:prstGeom prst="rect">
                <a:avLst/>
              </a:prstGeom>
              <a:blipFill rotWithShape="1">
                <a:blip r:embed="rId3"/>
                <a:stretch>
                  <a:fillRect t="-6" r="-635" b="-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73_1#5d078d1f4?vbadefaultcenterpage=1&amp;parentnodeid=d8ea8ceda&amp;vbahtmlprocessed=1&amp;bbb=1&amp;hasbroken=1"/>
              <p:cNvSpPr/>
              <p:nvPr/>
            </p:nvSpPr>
            <p:spPr>
              <a:xfrm>
                <a:off x="502920" y="1781506"/>
                <a:ext cx="11183112" cy="13070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若将典例4中的条件“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”,则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上的单调递减区间为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73_1#5d078d1f4?vbadefaultcenterpage=1&amp;parentnodeid=d8ea8ce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81506"/>
                <a:ext cx="11183112" cy="1307084"/>
              </a:xfrm>
              <a:prstGeom prst="rect">
                <a:avLst/>
              </a:prstGeom>
              <a:blipFill rotWithShape="1">
                <a:blip r:embed="rId1"/>
                <a:stretch>
                  <a:fillRect t="-25" r="1" b="-4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74_1#5d078d1f4.blank?vbadefaultcenterpage=1&amp;parentnodeid=d8ea8ceda&amp;vbapositionanswer=29&amp;vbahtmlprocessed=1&amp;rh=43.2"/>
              <p:cNvSpPr/>
              <p:nvPr/>
            </p:nvSpPr>
            <p:spPr>
              <a:xfrm>
                <a:off x="4893628" y="2495500"/>
                <a:ext cx="1716088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74_1#5d078d1f4.blank?vbadefaultcenterpage=1&amp;parentnodeid=d8ea8ceda&amp;vbapositionanswer=2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3628" y="2495500"/>
                <a:ext cx="1716088" cy="521716"/>
              </a:xfrm>
              <a:prstGeom prst="rect">
                <a:avLst/>
              </a:prstGeom>
              <a:blipFill rotWithShape="1">
                <a:blip r:embed="rId2"/>
                <a:stretch>
                  <a:fillRect l="-19" t="-112" b="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75_1#5d078d1f4?vbadefaultcenterpage=1&amp;parentnodeid=d8ea8ceda&amp;vbahtmlprocessed=1&amp;bbb=1&amp;hasbroken=1"/>
              <p:cNvSpPr/>
              <p:nvPr/>
            </p:nvSpPr>
            <p:spPr>
              <a:xfrm>
                <a:off x="502920" y="3090622"/>
                <a:ext cx="11183112" cy="227387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由诱导公式得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上的单调递减区间为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75_1#5d078d1f4?vbadefaultcenterpage=1&amp;parentnodeid=d8ea8ced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0622"/>
                <a:ext cx="11183112" cy="2273872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5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aae0e061?vbadefaultcenterpage=1&amp;parentnodeid=d8ea8ceda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156952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aae0e061?vbadefaultcenterpage=1&amp;parentnodeid=d8ea8ceda&amp;vbahtmlprocessed=1"/>
          <p:cNvSpPr/>
          <p:nvPr/>
        </p:nvSpPr>
        <p:spPr>
          <a:xfrm>
            <a:off x="502920" y="1683240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求三角函数单调区间的三种方法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P_5_BD#3aae0e061?colgroup=2,32&amp;vbadefaultcenterpage=1&amp;parentnodeid=d8ea8ced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305540"/>
              <a:ext cx="11146536" cy="3683508"/>
            </p:xfrm>
            <a:graphic>
              <a:graphicData uri="http://schemas.openxmlformats.org/drawingml/2006/table">
                <a:tbl>
                  <a:tblPr/>
                  <a:tblGrid>
                    <a:gridCol w="987552"/>
                    <a:gridCol w="10158984"/>
                  </a:tblGrid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代换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将比较复杂的三角函数中含自变量的代数式整体当作一个角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）,利用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复合函数的单调性列不等式求解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.要注意求函数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的单调区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间时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的符号，若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𝜔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，则一定要先借助诱导公式将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𝜔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化为正数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,同时切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莫漏掉考虑函数自身的定义域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画出三角函数的图象，结合图象求它的单调区间，注意正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、余弦函数的单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调区间长度为半个周期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特值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若题目是选择题，则利用特殊值验证排除法求解更为简便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P_5_BD#3aae0e061?colgroup=2,32&amp;vbadefaultcenterpage=1&amp;parentnodeid=d8ea8ceda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305540"/>
              <a:ext cx="11146536" cy="3683508"/>
            </p:xfrm>
            <a:graphic>
              <a:graphicData uri="http://schemas.openxmlformats.org/drawingml/2006/table">
                <a:tbl>
                  <a:tblPr/>
                  <a:tblGrid>
                    <a:gridCol w="987552"/>
                    <a:gridCol w="10158984"/>
                  </a:tblGrid>
                  <a:tr h="18999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代换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画出三角函数的图象，结合图象求它的单调区间，注意正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、余弦函数的单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调区间长度为半个周期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特值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若题目是选择题，则利用特殊值验证排除法求解更为简便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1f7da83a3?vbadefaultcenterpage=1&amp;parentnodeid=d8ea8ced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76_1#a777293f3?vbadefaultcenterpage=1&amp;parentnodeid=1f7da83a3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76_1#a777293f3?vbadefaultcenterpage=1&amp;parentnodeid=1f7da83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-17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77_1#a777293f3.bracket?vbadefaultcenterpage=1&amp;parentnodeid=1f7da83a3&amp;vbapositionanswer=30&amp;vbahtmlprocessed=1"/>
          <p:cNvSpPr/>
          <p:nvPr/>
        </p:nvSpPr>
        <p:spPr>
          <a:xfrm>
            <a:off x="7642543" y="141944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78_1#a777293f3.choices?vbadefaultcenterpage=1&amp;parentnodeid=1f7da83a3&amp;vbahtmlprocessed=1"/>
              <p:cNvSpPr/>
              <p:nvPr/>
            </p:nvSpPr>
            <p:spPr>
              <a:xfrm>
                <a:off x="502920" y="1914748"/>
                <a:ext cx="11183112" cy="1354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78_1#a777293f3.choices?vbadefaultcenterpage=1&amp;parentnodeid=1f7da83a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48"/>
                <a:ext cx="11183112" cy="1354773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3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AS.79_1#a777293f3?vbadefaultcenterpage=1&amp;parentnodeid=1f7da83a3&amp;vbahtmlprocessed=1&amp;bbb=1&amp;hasbroken=1"/>
              <p:cNvSpPr/>
              <p:nvPr/>
            </p:nvSpPr>
            <p:spPr>
              <a:xfrm>
                <a:off x="502920" y="1609993"/>
                <a:ext cx="11183112" cy="38752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上不单调，B错误；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上单调递减，C正确；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上不单调，D错误.故选C.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AS.79_1#a777293f3?vbadefaultcenterpage=1&amp;parentnodeid=1f7da83a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9993"/>
                <a:ext cx="11183112" cy="3875215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1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ce7e4f3bf?colgroup=4,7,10,7,4&amp;vbadefaultcenterpage=1&amp;parentnodeid=05bd7fa1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30357"/>
              <a:ext cx="11128248" cy="3691509"/>
            </p:xfrm>
            <a:graphic>
              <a:graphicData uri="http://schemas.openxmlformats.org/drawingml/2006/table">
                <a:tbl>
                  <a:tblPr/>
                  <a:tblGrid>
                    <a:gridCol w="1426464"/>
                    <a:gridCol w="2359152"/>
                    <a:gridCol w="3447288"/>
                    <a:gridCol w="235915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98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三角函数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2023年新高考Ⅰ卷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  <a:endParaRPr lang="en-US" altLang="zh-CN" sz="100" b="0" i="0" spc="-990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年全国乙卷（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文）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  <a:endParaRPr lang="en-US" altLang="zh-CN" sz="100" b="0" i="0" spc="-990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年天津卷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5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，高考一般综合考查三角函数的图象与性质及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恒等变换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，平面向量的应用.预计2025年高考命题趋势变化不大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，备考时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要注意多选题和双空题的训练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，注意命题的新角度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ce7e4f3bf?colgroup=4,7,10,7,4&amp;vbadefaultcenterpage=1&amp;parentnodeid=05bd7fa19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730357"/>
              <a:ext cx="11128248" cy="3691509"/>
            </p:xfrm>
            <a:graphic>
              <a:graphicData uri="http://schemas.openxmlformats.org/drawingml/2006/table">
                <a:tbl>
                  <a:tblPr/>
                  <a:tblGrid>
                    <a:gridCol w="1426464"/>
                    <a:gridCol w="2359152"/>
                    <a:gridCol w="3447288"/>
                    <a:gridCol w="2359152"/>
                    <a:gridCol w="15361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9253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三角函数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，高考一般综合考查三角函数的图象与性质及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恒等变换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，平面向量的应用.预计2025年高考命题趋势变化不大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，备考时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要注意多选题和双空题的训练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，注意命题的新角度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5891d72a.fixed?vbadefaultcenterpage=1&amp;parentnodeid=05bd7fa19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35891d72a.fixed?vbadefaultcenterpage=1&amp;parentnodeid=05bd7fa1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1b7f4e62?vbadefaultcenterpage=1&amp;parentnodeid=35891d72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2f4022107?segpoint=1&amp;vbadefaultcenterpage=1&amp;parentnodeid=e1b7f4e62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一、用五点法作正弦函数和余弦函数的简图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BD#149d42aa4?segpoint=1&amp;vbadefaultcenterpage=1&amp;parentnodeid=2f4022107&amp;vbahtmlprocessed=1&amp;bbb=1&amp;hasbroken=1"/>
              <p:cNvSpPr/>
              <p:nvPr/>
            </p:nvSpPr>
            <p:spPr>
              <a:xfrm>
                <a:off x="502920" y="2008791"/>
                <a:ext cx="11183112" cy="379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正弦函数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的图象中，五个关键点是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余弦函数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的图象中，五个关键点是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②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80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P_6_BD#149d42aa4?segpoint=1&amp;vbadefaultcenterpage=1&amp;parentnodeid=2f402210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3796221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3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1_1#149d42aa4.blank?vbadefaultcenterpage=1&amp;parentnodeid=2f4022107&amp;vbapositionanswer=1&amp;vbahtmlprocessed=1&amp;rh=43.2&amp;bbb=1"/>
              <p:cNvSpPr/>
              <p:nvPr/>
            </p:nvSpPr>
            <p:spPr>
              <a:xfrm>
                <a:off x="1280550" y="3220957"/>
                <a:ext cx="5549202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1_1#149d42aa4.blank?vbadefaultcenterpage=1&amp;parentnodeid=2f4022107&amp;vbapositionanswer=1&amp;vbahtmlprocessed=1&amp;rh=43.2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50" y="3220957"/>
                <a:ext cx="5549202" cy="546418"/>
              </a:xfrm>
              <a:prstGeom prst="rect">
                <a:avLst/>
              </a:prstGeom>
              <a:blipFill rotWithShape="1">
                <a:blip r:embed="rId3"/>
                <a:stretch>
                  <a:fillRect l="-7" t="-43" r="6" b="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2_1#149d42aa4.blank?vbadefaultcenterpage=1&amp;parentnodeid=2f4022107&amp;vbapositionanswer=2&amp;vbahtmlprocessed=1&amp;rh=43.2&amp;bbb=1"/>
              <p:cNvSpPr/>
              <p:nvPr/>
            </p:nvSpPr>
            <p:spPr>
              <a:xfrm>
                <a:off x="1280550" y="5149086"/>
                <a:ext cx="5549202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2_1#149d42aa4.blank?vbadefaultcenterpage=1&amp;parentnodeid=2f4022107&amp;vbapositionanswer=2&amp;vbahtmlprocessed=1&amp;rh=43.2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550" y="5149086"/>
                <a:ext cx="5549202" cy="546418"/>
              </a:xfrm>
              <a:prstGeom prst="rect">
                <a:avLst/>
              </a:prstGeom>
              <a:blipFill rotWithShape="1">
                <a:blip r:embed="rId4"/>
                <a:stretch>
                  <a:fillRect l="-7" t="-93" r="6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7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_5_BD#8f7a6b6ef?segpoint=1&amp;vbadefaultcenterpage=1&amp;parentnodeid=e1b7f4e62&amp;vbahtmlprocessed=1"/>
              <p:cNvSpPr/>
              <p:nvPr/>
            </p:nvSpPr>
            <p:spPr>
              <a:xfrm>
                <a:off x="502920" y="756000"/>
                <a:ext cx="11183112" cy="776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二、正弦、余弦、正切函数的图象与性质（表中</a:t>
                </a:r>
                <a14:m>
                  <m:oMath xmlns:m="http://schemas.openxmlformats.org/officeDocument/2006/math"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𝒌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6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𝐙</m:t>
                    </m:r>
                  </m:oMath>
                </a14:m>
                <a:r>
                  <a:rPr lang="en-US" altLang="zh-CN" sz="100" b="1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6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600" dirty="0"/>
              </a:p>
            </p:txBody>
          </p:sp>
        </mc:Choice>
        <mc:Fallback>
          <p:sp>
            <p:nvSpPr>
              <p:cNvPr id="2" name="C_5_BD#8f7a6b6ef?segpoint=1&amp;vbadefaultcenterpage=1&amp;parentnodeid=e1b7f4e6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76224"/>
              </a:xfrm>
              <a:prstGeom prst="rect">
                <a:avLst/>
              </a:prstGeom>
              <a:blipFill rotWithShape="1">
                <a:blip r:embed="rId1"/>
                <a:stretch>
                  <a:fillRect t="-45" r="1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b5d2ff3fa?colgroup=6,9,8,9&amp;vbadefaultcenterpage=1&amp;parentnodeid=8f7a6b6e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526153"/>
            </p:xfrm>
            <a:graphic>
              <a:graphicData uri="http://schemas.openxmlformats.org/drawingml/2006/table">
                <a:tbl>
                  <a:tblPr/>
                  <a:tblGrid>
                    <a:gridCol w="2084832"/>
                    <a:gridCol w="3191256"/>
                    <a:gridCol w="2679192"/>
                    <a:gridCol w="319125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3134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值域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,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最小正周期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b5d2ff3fa?colgroup=6,9,8,9&amp;vbadefaultcenterpage=1&amp;parentnodeid=8f7a6b6e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526153"/>
            </p:xfrm>
            <a:graphic>
              <a:graphicData uri="http://schemas.openxmlformats.org/drawingml/2006/table">
                <a:tbl>
                  <a:tblPr/>
                  <a:tblGrid>
                    <a:gridCol w="2084832"/>
                    <a:gridCol w="3191256"/>
                    <a:gridCol w="2679192"/>
                    <a:gridCol w="3191256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23134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值域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最小正周期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4" name="P_6_BD#b5d2ff3fa.table_image?tableimageindex=1&amp;vbadefaultcenterpage=1&amp;parentnodeid=8f7a6b6e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58084" y="1972025"/>
            <a:ext cx="2450592" cy="206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5" name="P_6_BD#b5d2ff3fa.table_image?tableimageindex=2&amp;vbadefaultcenterpage=1&amp;parentnodeid=8f7a6b6ef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5312" y="1935449"/>
            <a:ext cx="2386584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6_BD#b5d2ff3fa.table_image?tableimageindex=3&amp;vbadefaultcenterpage=1&amp;parentnodeid=8f7a6b6ef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60536" y="1935449"/>
            <a:ext cx="2386584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3_1#b5d2ff3fa.blank?vbadefaultcenterpage=1&amp;parentnodeid=8f7a6b6ef&amp;vbapositionanswer=3&amp;vbahtmlprocessed=1&amp;rh=81&amp;bbb=1&amp;hasbroken=1"/>
              <p:cNvSpPr/>
              <p:nvPr/>
            </p:nvSpPr>
            <p:spPr>
              <a:xfrm>
                <a:off x="8521700" y="4220432"/>
                <a:ext cx="3064256" cy="851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3_1#b5d2ff3fa.blank?vbadefaultcenterpage=1&amp;parentnodeid=8f7a6b6ef&amp;vbapositionanswer=3&amp;vbahtmlprocessed=1&amp;rh=8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00" y="4220432"/>
                <a:ext cx="3064256" cy="851535"/>
              </a:xfrm>
              <a:prstGeom prst="rect">
                <a:avLst/>
              </a:prstGeom>
              <a:blipFill rotWithShape="1">
                <a:blip r:embed="rId6"/>
                <a:stretch>
                  <a:fillRect t="-2860" r="12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6_AN.4_1#b5d2ff3fa.blank?vbadefaultcenterpage=1&amp;parentnodeid=8f7a6b6ef&amp;vbapositionanswer=4&amp;vbahtmlprocessed=1"/>
              <p:cNvSpPr/>
              <p:nvPr/>
            </p:nvSpPr>
            <p:spPr>
              <a:xfrm>
                <a:off x="3840480" y="5227098"/>
                <a:ext cx="99377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2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P_6_AN.4_1#b5d2ff3fa.blank?vbadefaultcenterpage=1&amp;parentnodeid=8f7a6b6ef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80" y="5227098"/>
                <a:ext cx="993775" cy="355600"/>
              </a:xfrm>
              <a:prstGeom prst="rect">
                <a:avLst/>
              </a:prstGeom>
              <a:blipFill rotWithShape="1">
                <a:blip r:embed="rId7"/>
                <a:stretch>
                  <a:fillRect t="-116" b="-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  <p:bldP spid="3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b5d2ff3fa?colgroup=6,9,8,9&amp;vbadefaultcenterpage=1&amp;parentnodeid=8f7a6b6ef&amp;vbahtmlprocessed=1&amp;bbb=1"/>
              <p:cNvGraphicFramePr>
                <a:graphicFrameLocks noGrp="1"/>
              </p:cNvGraphicFramePr>
              <p:nvPr/>
            </p:nvGraphicFramePr>
            <p:xfrm>
              <a:off x="502920" y="2218100"/>
              <a:ext cx="11146536" cy="3341371"/>
            </p:xfrm>
            <a:graphic>
              <a:graphicData uri="http://schemas.openxmlformats.org/drawingml/2006/table">
                <a:tbl>
                  <a:tblPr/>
                  <a:tblGrid>
                    <a:gridCol w="2084832"/>
                    <a:gridCol w="3191256"/>
                    <a:gridCol w="2679192"/>
                    <a:gridCol w="3191256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tan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a:rPr lang="en-US" altLang="zh-CN" sz="2400" b="1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705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递增区间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,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3366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递减区间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,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3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3107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430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𝑘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b5d2ff3fa?colgroup=6,9,8,9&amp;vbadefaultcenterpage=1&amp;parentnodeid=8f7a6b6ef&amp;vbahtmlprocessed=1&amp;bbb=1"/>
              <p:cNvGraphicFramePr>
                <a:graphicFrameLocks noGrp="1"/>
              </p:cNvGraphicFramePr>
              <p:nvPr/>
            </p:nvGraphicFramePr>
            <p:xfrm>
              <a:off x="502920" y="2218100"/>
              <a:ext cx="11146536" cy="3341371"/>
            </p:xfrm>
            <a:graphic>
              <a:graphicData uri="http://schemas.openxmlformats.org/drawingml/2006/table">
                <a:tbl>
                  <a:tblPr/>
                  <a:tblGrid>
                    <a:gridCol w="2084832"/>
                    <a:gridCol w="3191256"/>
                    <a:gridCol w="2679192"/>
                    <a:gridCol w="3191256"/>
                  </a:tblGrid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0421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递增区间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67754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递减区间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⑦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5153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430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对称轴方程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P_6_AN.5_1#b5d2ff3fa.blank?vbadefaultcenterpage=1&amp;parentnodeid=8f7a6b6ef&amp;vbapositionanswer=5&amp;vbahtmlprocessed=1"/>
          <p:cNvSpPr/>
          <p:nvPr/>
        </p:nvSpPr>
        <p:spPr>
          <a:xfrm>
            <a:off x="6712204" y="2611229"/>
            <a:ext cx="11350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偶函数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6_1#b5d2ff3fa.blank?vbadefaultcenterpage=1&amp;parentnodeid=8f7a6b6ef&amp;vbapositionanswer=6&amp;vbahtmlprocessed=1&amp;rh=37.8"/>
              <p:cNvSpPr/>
              <p:nvPr/>
            </p:nvSpPr>
            <p:spPr>
              <a:xfrm>
                <a:off x="2977252" y="3188888"/>
                <a:ext cx="2584006" cy="4800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7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kπ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6_1#b5d2ff3fa.blank?vbadefaultcenterpage=1&amp;parentnodeid=8f7a6b6ef&amp;vbapositionanswer=6&amp;vbahtmlprocessed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252" y="3188888"/>
                <a:ext cx="2584006" cy="480060"/>
              </a:xfrm>
              <a:prstGeom prst="rect">
                <a:avLst/>
              </a:prstGeom>
              <a:blipFill rotWithShape="1">
                <a:blip r:embed="rId2"/>
                <a:stretch>
                  <a:fillRect l="-14" t="-115" r="22" b="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7_1#b5d2ff3fa.blank?vbadefaultcenterpage=1&amp;parentnodeid=8f7a6b6ef&amp;vbapositionanswer=7&amp;vbahtmlprocessed=1&amp;bbb=1"/>
              <p:cNvSpPr/>
              <p:nvPr/>
            </p:nvSpPr>
            <p:spPr>
              <a:xfrm>
                <a:off x="6168508" y="3965175"/>
                <a:ext cx="206908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2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7_1#b5d2ff3fa.blank?vbadefaultcenterpage=1&amp;parentnodeid=8f7a6b6ef&amp;vbapositionanswer=7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08" y="3965175"/>
                <a:ext cx="2069084" cy="355600"/>
              </a:xfrm>
              <a:prstGeom prst="rect">
                <a:avLst/>
              </a:prstGeom>
              <a:blipFill rotWithShape="1">
                <a:blip r:embed="rId3"/>
                <a:stretch>
                  <a:fillRect l="-6" t="-66" r="18" b="-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8_1#b5d2ff3fa.blank?vbadefaultcenterpage=1&amp;parentnodeid=8f7a6b6ef&amp;vbapositionanswer=8&amp;vbahtmlprocessed=1&amp;rh=43.2"/>
              <p:cNvSpPr/>
              <p:nvPr/>
            </p:nvSpPr>
            <p:spPr>
              <a:xfrm>
                <a:off x="6168508" y="4664120"/>
                <a:ext cx="1651953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31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8_1#b5d2ff3fa.blank?vbadefaultcenterpage=1&amp;parentnodeid=8f7a6b6ef&amp;vbapositionanswer=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08" y="4664120"/>
                <a:ext cx="1651953" cy="546418"/>
              </a:xfrm>
              <a:prstGeom prst="rect">
                <a:avLst/>
              </a:prstGeom>
              <a:blipFill rotWithShape="1">
                <a:blip r:embed="rId4"/>
                <a:stretch>
                  <a:fillRect l="-7" t="-8" r="26" b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P_6_AN.9_1#b5d2ff3fa.blank?vbadefaultcenterpage=1&amp;parentnodeid=8f7a6b6ef&amp;vbapositionanswer=9&amp;vbahtmlprocessed=1&amp;rh=37.8"/>
              <p:cNvSpPr/>
              <p:nvPr/>
            </p:nvSpPr>
            <p:spPr>
              <a:xfrm>
                <a:off x="3548380" y="5396261"/>
                <a:ext cx="1588770" cy="4800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7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7" name="P_6_AN.9_1#b5d2ff3fa.blank?vbadefaultcenterpage=1&amp;parentnodeid=8f7a6b6ef&amp;vbapositionanswer=9&amp;vbahtmlprocessed=1&amp;rh=37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80" y="5396261"/>
                <a:ext cx="1588770" cy="480060"/>
              </a:xfrm>
              <a:prstGeom prst="rect">
                <a:avLst/>
              </a:prstGeom>
              <a:blipFill rotWithShape="1">
                <a:blip r:embed="rId5"/>
                <a:stretch>
                  <a:fillRect t="-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_6_BD#b5d2ff3fa?colgroup=6,9,8,9&amp;vbadefaultcenterpage=1&amp;parentnodeid=8f7a6b6ef&amp;vbahtmlprocessed=1&amp;bbb=1"/>
          <p:cNvSpPr txBox="1"/>
          <p:nvPr/>
        </p:nvSpPr>
        <p:spPr>
          <a:xfrm>
            <a:off x="9109456" y="1592752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  <p:bldP spid="6" grpId="0" animBg="1" build="p"/>
      <p:bldP spid="7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207e21c8?vbadefaultcenterpage=1&amp;parentnodeid=35891d72a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9eb504543?vbadefaultcenterpage=1&amp;parentnodeid=6207e21c8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3f42cd027?vbadefaultcenterpage=1&amp;parentnodeid=9eb504543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11_1#4b8bbf7ac?vbadefaultcenterpage=1&amp;parentnodeid=3f42cd027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在整个定义域上是增函数.(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11_1#4b8bbf7ac?vbadefaultcenterpage=1&amp;parentnodeid=3f42cd0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4b8bbf7ac.bracket?vbadefaultcenterpage=1&amp;parentnodeid=3f42cd027&amp;vbapositionanswer=10&amp;vbahtmlprocessed=1"/>
          <p:cNvSpPr/>
          <p:nvPr/>
        </p:nvSpPr>
        <p:spPr>
          <a:xfrm>
            <a:off x="6049201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13_1#270a7b75f?vbadefaultcenterpage=1&amp;parentnodeid=3f42cd027&amp;vbahtmlprocessed=1&amp;bbb=1&amp;hasbroken=1"/>
              <p:cNvSpPr/>
              <p:nvPr/>
            </p:nvSpPr>
            <p:spPr>
              <a:xfrm>
                <a:off x="502920" y="3057748"/>
                <a:ext cx="11183112" cy="12158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的单调递增区间都是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13_1#270a7b75f?vbadefaultcenterpage=1&amp;parentnodeid=3f42cd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1215835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270a7b75f.bracket?vbadefaultcenterpage=1&amp;parentnodeid=3f42cd027&amp;vbapositionanswer=11&amp;vbahtmlprocessed=1"/>
          <p:cNvSpPr/>
          <p:nvPr/>
        </p:nvSpPr>
        <p:spPr>
          <a:xfrm>
            <a:off x="3768979" y="3850736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5_1#264e6f15d?vbadefaultcenterpage=1&amp;parentnodeid=3f42cd027&amp;vbahtmlprocessed=1"/>
              <p:cNvSpPr/>
              <p:nvPr/>
            </p:nvSpPr>
            <p:spPr>
              <a:xfrm>
                <a:off x="502920" y="42769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的周期都是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5_1#264e6f15d?vbadefaultcenterpage=1&amp;parentnodeid=3f42cd02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76948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2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264e6f15d.bracket?vbadefaultcenterpage=1&amp;parentnodeid=3f42cd027&amp;vbapositionanswer=12&amp;vbahtmlprocessed=1"/>
          <p:cNvSpPr/>
          <p:nvPr/>
        </p:nvSpPr>
        <p:spPr>
          <a:xfrm>
            <a:off x="6930644" y="427694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17_1#44465976b?vbadefaultcenterpage=1&amp;parentnodeid=3f42cd027&amp;vbahtmlprocessed=1&amp;bbb=1&amp;hasbroken=1"/>
              <p:cNvSpPr/>
              <p:nvPr/>
            </p:nvSpPr>
            <p:spPr>
              <a:xfrm>
                <a:off x="502920" y="47722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（4）若非零实数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的周期，则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也是非零整数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的周期.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17_1#44465976b?vbadefaultcenterpage=1&amp;parentnodeid=3f42cd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722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44465976b.bracket?vbadefaultcenterpage=1&amp;parentnodeid=3f42cd027&amp;vbapositionanswer=13&amp;vbahtmlprocessed=1"/>
          <p:cNvSpPr/>
          <p:nvPr/>
        </p:nvSpPr>
        <p:spPr>
          <a:xfrm>
            <a:off x="642620" y="532088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8352</Words>
  <Application>WPS 演示</Application>
  <PresentationFormat>宽屏</PresentationFormat>
  <Paragraphs>468</Paragraphs>
  <Slides>37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等线</vt:lpstr>
      <vt:lpstr>Calibri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2023-12-21T11:53:00Z</dcterms:created>
  <dcterms:modified xsi:type="dcterms:W3CDTF">2024-01-08T07:15:30Z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89875EED57AC42698307F306430E37E3_12</vt:lpwstr>
  </property>
  <property fmtid="{D5CDD505-2E9C-101B-9397-08002B2CF9AE}" pid="3" name="KSOProductBuildVer">
    <vt:lpwstr>2052-12.1.0.15990</vt:lpwstr>
  </property>
</Properties>
</file>