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7" r:id="rId25"/>
    <p:sldId id="279" r:id="rId26"/>
    <p:sldId id="280" r:id="rId27"/>
    <p:sldId id="281" r:id="rId28"/>
    <p:sldId id="282" r:id="rId29"/>
    <p:sldId id="283" r:id="rId30"/>
    <p:sldId id="284" r:id="rId31"/>
    <p:sldId id="285" r:id="rId32"/>
    <p:sldId id="286" r:id="rId33"/>
    <p:sldId id="287" r:id="rId34"/>
    <p:sldId id="288" r:id="rId35"/>
    <p:sldId id="289" r:id="rId36"/>
    <p:sldId id="298" r:id="rId37"/>
    <p:sldId id="290" r:id="rId38"/>
    <p:sldId id="291" r:id="rId39"/>
    <p:sldId id="292" r:id="rId40"/>
    <p:sldId id="293" r:id="rId41"/>
    <p:sldId id="294" r:id="rId42"/>
    <p:sldId id="299" r:id="rId43"/>
    <p:sldId id="295" r:id="rId44"/>
    <p:sldId id="296" r:id="rId45"/>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612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54b53df1c">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mc:AlternateContent xmlns:mc="http://schemas.openxmlformats.org/markup-compatibility/2006" xmlns:a14="http://schemas.microsoft.com/office/drawing/2010/main">
        <mc:Choice Requires="a14">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基础课24 函数</a:t>
                </a:r>
                <a14:m>
                  <m:oMath xmlns:m="http://schemas.openxmlformats.org/officeDocument/2006/math">
                    <m:r>
                      <a:rPr lang="en-US" sz="2800" b="1" i="0" dirty="0">
                        <a:solidFill>
                          <a:srgbClr val="01448D"/>
                        </a:solidFill>
                        <a:latin typeface="Cambria Math" panose="02040503050406030204" pitchFamily="18" charset="0"/>
                        <a:ea typeface="微软雅黑" pitchFamily="34" charset="-122"/>
                        <a:cs typeface="Times New Roman" pitchFamily="34" charset="-120"/>
                      </a:rPr>
                      <m:t>𝒚</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𝑨</m:t>
                    </m:r>
                    <m:r>
                      <a:rPr lang="en-US" sz="28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sz="2800" b="1" i="1" dirty="0">
                            <a:solidFill>
                              <a:srgbClr val="01448D"/>
                            </a:solidFill>
                            <a:latin typeface="Cambria Math" panose="02040503050406030204" pitchFamily="18" charset="0"/>
                            <a:ea typeface="微软雅黑" pitchFamily="34" charset="-122"/>
                            <a:cs typeface="Times New Roman" pitchFamily="34" charset="-120"/>
                          </a:rPr>
                        </m:ctrlPr>
                      </m:dPr>
                      <m:e>
                        <m:r>
                          <a:rPr lang="en-US" sz="2800" b="1" i="0" dirty="0">
                            <a:solidFill>
                              <a:srgbClr val="01448D"/>
                            </a:solidFill>
                            <a:latin typeface="Cambria Math" panose="02040503050406030204" pitchFamily="18" charset="0"/>
                            <a:ea typeface="微软雅黑" pitchFamily="34" charset="-122"/>
                            <a:cs typeface="Times New Roman" pitchFamily="34" charset="-120"/>
                          </a:rPr>
                          <m:t>𝝎</m:t>
                        </m:r>
                        <m:r>
                          <a:rPr lang="en-US" sz="2800" b="1" i="0" dirty="0">
                            <a:solidFill>
                              <a:srgbClr val="01448D"/>
                            </a:solidFill>
                            <a:latin typeface="Cambria Math" panose="02040503050406030204" pitchFamily="18" charset="0"/>
                            <a:ea typeface="微软雅黑" pitchFamily="34" charset="-122"/>
                            <a:cs typeface="Times New Roman" pitchFamily="34" charset="-120"/>
                          </a:rPr>
                          <m:t>𝒙</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sz="28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sz="2800" dirty="0"/>
              </a:p>
            </p:txBody>
          </p:sp>
        </mc:Choice>
        <mc:Fallback xmlns="">
          <p:sp>
            <p:nvSpPr>
              <p:cNvPr id="4" name="MasterShapeName"/>
              <p:cNvSpPr>
                <a:spLocks noRot="1" noChangeAspect="1" noMove="1" noResize="1" noEditPoints="1" noAdjustHandles="1" noChangeArrowheads="1" noChangeShapeType="1" noTextEdit="1"/>
              </p:cNvSpPr>
              <p:nvPr/>
            </p:nvSpPr>
            <p:spPr>
              <a:xfrm>
                <a:off x="1545336" y="128016"/>
                <a:ext cx="9500616" cy="539496"/>
              </a:xfrm>
              <a:prstGeom prst="rect">
                <a:avLst/>
              </a:prstGeom>
              <a:blipFill>
                <a:blip r:embed="rId5"/>
                <a:stretch>
                  <a:fillRect l="-2311" t="-11236" r="-706" b="-28090"/>
                </a:stretch>
              </a:blipFill>
              <a:ln/>
            </p:spPr>
            <p:txBody>
              <a:bodyPr/>
              <a:lstStyle/>
              <a:p>
                <a:r>
                  <a:rPr lang="zh-CN" altLang="en-US">
                    <a:noFill/>
                  </a:rPr>
                  <a:t> </a:t>
                </a:r>
              </a:p>
            </p:txBody>
          </p:sp>
        </mc:Fallback>
      </mc:AlternateContent>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FA6DF187-E3C4-4703-A4B6-B301B80A9661}"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54b53df1c">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mc:AlternateContent xmlns:mc="http://schemas.openxmlformats.org/markup-compatibility/2006" xmlns:a14="http://schemas.microsoft.com/office/drawing/2010/main">
        <mc:Choice Requires="a14">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基础课24 函数</a:t>
                </a:r>
                <a14:m>
                  <m:oMath xmlns:m="http://schemas.openxmlformats.org/officeDocument/2006/math">
                    <m:r>
                      <a:rPr lang="en-US" sz="2800" b="1" i="0" dirty="0">
                        <a:solidFill>
                          <a:srgbClr val="01448D"/>
                        </a:solidFill>
                        <a:latin typeface="Cambria Math" panose="02040503050406030204" pitchFamily="18" charset="0"/>
                        <a:ea typeface="微软雅黑" pitchFamily="34" charset="-122"/>
                        <a:cs typeface="Times New Roman" pitchFamily="34" charset="-120"/>
                      </a:rPr>
                      <m:t>𝒚</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𝑨</m:t>
                    </m:r>
                    <m:r>
                      <a:rPr lang="en-US" sz="28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sz="2800" b="1" i="1" dirty="0">
                            <a:solidFill>
                              <a:srgbClr val="01448D"/>
                            </a:solidFill>
                            <a:latin typeface="Cambria Math" panose="02040503050406030204" pitchFamily="18" charset="0"/>
                            <a:ea typeface="微软雅黑" pitchFamily="34" charset="-122"/>
                            <a:cs typeface="Times New Roman" pitchFamily="34" charset="-120"/>
                          </a:rPr>
                        </m:ctrlPr>
                      </m:dPr>
                      <m:e>
                        <m:r>
                          <a:rPr lang="en-US" sz="2800" b="1" i="0" dirty="0">
                            <a:solidFill>
                              <a:srgbClr val="01448D"/>
                            </a:solidFill>
                            <a:latin typeface="Cambria Math" panose="02040503050406030204" pitchFamily="18" charset="0"/>
                            <a:ea typeface="微软雅黑" pitchFamily="34" charset="-122"/>
                            <a:cs typeface="Times New Roman" pitchFamily="34" charset="-120"/>
                          </a:rPr>
                          <m:t>𝝎</m:t>
                        </m:r>
                        <m:r>
                          <a:rPr lang="en-US" sz="2800" b="1" i="0" dirty="0">
                            <a:solidFill>
                              <a:srgbClr val="01448D"/>
                            </a:solidFill>
                            <a:latin typeface="Cambria Math" panose="02040503050406030204" pitchFamily="18" charset="0"/>
                            <a:ea typeface="微软雅黑" pitchFamily="34" charset="-122"/>
                            <a:cs typeface="Times New Roman" pitchFamily="34" charset="-120"/>
                          </a:rPr>
                          <m:t>𝒙</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sz="28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sz="2800" dirty="0"/>
              </a:p>
            </p:txBody>
          </p:sp>
        </mc:Choice>
        <mc:Fallback xmlns="">
          <p:sp>
            <p:nvSpPr>
              <p:cNvPr id="4" name="MasterShapeName"/>
              <p:cNvSpPr>
                <a:spLocks noRot="1" noChangeAspect="1" noMove="1" noResize="1" noEditPoints="1" noAdjustHandles="1" noChangeArrowheads="1" noChangeShapeType="1" noTextEdit="1"/>
              </p:cNvSpPr>
              <p:nvPr/>
            </p:nvSpPr>
            <p:spPr>
              <a:xfrm>
                <a:off x="1545336" y="128016"/>
                <a:ext cx="9500616" cy="539496"/>
              </a:xfrm>
              <a:prstGeom prst="rect">
                <a:avLst/>
              </a:prstGeom>
              <a:blipFill>
                <a:blip r:embed="rId5"/>
                <a:stretch>
                  <a:fillRect l="-2311" t="-11236" r="-706" b="-28090"/>
                </a:stretch>
              </a:blipFill>
              <a:ln/>
            </p:spPr>
            <p:txBody>
              <a:bodyPr/>
              <a:lstStyle/>
              <a:p>
                <a:r>
                  <a:rPr lang="zh-CN" altLang="en-US">
                    <a:noFill/>
                  </a:rPr>
                  <a:t> </a:t>
                </a:r>
              </a:p>
            </p:txBody>
          </p:sp>
        </mc:Fallback>
      </mc:AlternateContent>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28FB46AC-5C11-490C-90B9-D3D61E49022F}"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54b53df1c">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mc:AlternateContent xmlns:mc="http://schemas.openxmlformats.org/markup-compatibility/2006" xmlns:a14="http://schemas.microsoft.com/office/drawing/2010/main">
        <mc:Choice Requires="a14">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基础课24 函数</a:t>
                </a:r>
                <a14:m>
                  <m:oMath xmlns:m="http://schemas.openxmlformats.org/officeDocument/2006/math">
                    <m:r>
                      <a:rPr lang="en-US" sz="2800" b="1" i="0" dirty="0">
                        <a:solidFill>
                          <a:srgbClr val="01448D"/>
                        </a:solidFill>
                        <a:latin typeface="Cambria Math" panose="02040503050406030204" pitchFamily="18" charset="0"/>
                        <a:ea typeface="微软雅黑" pitchFamily="34" charset="-122"/>
                        <a:cs typeface="Times New Roman" pitchFamily="34" charset="-120"/>
                      </a:rPr>
                      <m:t>𝒚</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𝑨</m:t>
                    </m:r>
                    <m:r>
                      <a:rPr lang="en-US" sz="28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sz="2800" b="1" i="1" dirty="0">
                            <a:solidFill>
                              <a:srgbClr val="01448D"/>
                            </a:solidFill>
                            <a:latin typeface="Cambria Math" panose="02040503050406030204" pitchFamily="18" charset="0"/>
                            <a:ea typeface="微软雅黑" pitchFamily="34" charset="-122"/>
                            <a:cs typeface="Times New Roman" pitchFamily="34" charset="-120"/>
                          </a:rPr>
                        </m:ctrlPr>
                      </m:dPr>
                      <m:e>
                        <m:r>
                          <a:rPr lang="en-US" sz="2800" b="1" i="0" dirty="0">
                            <a:solidFill>
                              <a:srgbClr val="01448D"/>
                            </a:solidFill>
                            <a:latin typeface="Cambria Math" panose="02040503050406030204" pitchFamily="18" charset="0"/>
                            <a:ea typeface="微软雅黑" pitchFamily="34" charset="-122"/>
                            <a:cs typeface="Times New Roman" pitchFamily="34" charset="-120"/>
                          </a:rPr>
                          <m:t>𝝎</m:t>
                        </m:r>
                        <m:r>
                          <a:rPr lang="en-US" sz="2800" b="1" i="0" dirty="0">
                            <a:solidFill>
                              <a:srgbClr val="01448D"/>
                            </a:solidFill>
                            <a:latin typeface="Cambria Math" panose="02040503050406030204" pitchFamily="18" charset="0"/>
                            <a:ea typeface="微软雅黑" pitchFamily="34" charset="-122"/>
                            <a:cs typeface="Times New Roman" pitchFamily="34" charset="-120"/>
                          </a:rPr>
                          <m:t>𝒙</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sz="28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sz="2800" dirty="0"/>
              </a:p>
            </p:txBody>
          </p:sp>
        </mc:Choice>
        <mc:Fallback xmlns="">
          <p:sp>
            <p:nvSpPr>
              <p:cNvPr id="4" name="MasterShapeName"/>
              <p:cNvSpPr>
                <a:spLocks noRot="1" noChangeAspect="1" noMove="1" noResize="1" noEditPoints="1" noAdjustHandles="1" noChangeArrowheads="1" noChangeShapeType="1" noTextEdit="1"/>
              </p:cNvSpPr>
              <p:nvPr/>
            </p:nvSpPr>
            <p:spPr>
              <a:xfrm>
                <a:off x="1545336" y="128016"/>
                <a:ext cx="9500616" cy="539496"/>
              </a:xfrm>
              <a:prstGeom prst="rect">
                <a:avLst/>
              </a:prstGeom>
              <a:blipFill>
                <a:blip r:embed="rId5"/>
                <a:stretch>
                  <a:fillRect l="-2311" t="-11236" r="-706" b="-28090"/>
                </a:stretch>
              </a:blipFill>
              <a:ln/>
            </p:spPr>
            <p:txBody>
              <a:bodyPr/>
              <a:lstStyle/>
              <a:p>
                <a:r>
                  <a:rPr lang="zh-CN" altLang="en-US">
                    <a:noFill/>
                  </a:rPr>
                  <a:t> </a:t>
                </a:r>
              </a:p>
            </p:txBody>
          </p:sp>
        </mc:Fallback>
      </mc:AlternateContent>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DA5C41D1-ABAD-42EC-8151-78B875CB50F4}"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54b53df1c">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mc:AlternateContent xmlns:mc="http://schemas.openxmlformats.org/markup-compatibility/2006" xmlns:a14="http://schemas.microsoft.com/office/drawing/2010/main">
        <mc:Choice Requires="a14">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基础课24 函数</a:t>
                </a:r>
                <a14:m>
                  <m:oMath xmlns:m="http://schemas.openxmlformats.org/officeDocument/2006/math">
                    <m:r>
                      <a:rPr lang="en-US" sz="2800" b="1" i="0" dirty="0">
                        <a:solidFill>
                          <a:srgbClr val="01448D"/>
                        </a:solidFill>
                        <a:latin typeface="Cambria Math" panose="02040503050406030204" pitchFamily="18" charset="0"/>
                        <a:ea typeface="微软雅黑" pitchFamily="34" charset="-122"/>
                        <a:cs typeface="Times New Roman" pitchFamily="34" charset="-120"/>
                      </a:rPr>
                      <m:t>𝒚</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𝑨</m:t>
                    </m:r>
                    <m:r>
                      <a:rPr lang="en-US" sz="28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sz="2800" b="1" i="1" dirty="0">
                            <a:solidFill>
                              <a:srgbClr val="01448D"/>
                            </a:solidFill>
                            <a:latin typeface="Cambria Math" panose="02040503050406030204" pitchFamily="18" charset="0"/>
                            <a:ea typeface="微软雅黑" pitchFamily="34" charset="-122"/>
                            <a:cs typeface="Times New Roman" pitchFamily="34" charset="-120"/>
                          </a:rPr>
                        </m:ctrlPr>
                      </m:dPr>
                      <m:e>
                        <m:r>
                          <a:rPr lang="en-US" sz="2800" b="1" i="0" dirty="0">
                            <a:solidFill>
                              <a:srgbClr val="01448D"/>
                            </a:solidFill>
                            <a:latin typeface="Cambria Math" panose="02040503050406030204" pitchFamily="18" charset="0"/>
                            <a:ea typeface="微软雅黑" pitchFamily="34" charset="-122"/>
                            <a:cs typeface="Times New Roman" pitchFamily="34" charset="-120"/>
                          </a:rPr>
                          <m:t>𝝎</m:t>
                        </m:r>
                        <m:r>
                          <a:rPr lang="en-US" sz="2800" b="1" i="0" dirty="0">
                            <a:solidFill>
                              <a:srgbClr val="01448D"/>
                            </a:solidFill>
                            <a:latin typeface="Cambria Math" panose="02040503050406030204" pitchFamily="18" charset="0"/>
                            <a:ea typeface="微软雅黑" pitchFamily="34" charset="-122"/>
                            <a:cs typeface="Times New Roman" pitchFamily="34" charset="-120"/>
                          </a:rPr>
                          <m:t>𝒙</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sz="28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sz="2800" dirty="0"/>
              </a:p>
            </p:txBody>
          </p:sp>
        </mc:Choice>
        <mc:Fallback xmlns="">
          <p:sp>
            <p:nvSpPr>
              <p:cNvPr id="4" name="MasterShapeName"/>
              <p:cNvSpPr>
                <a:spLocks noRot="1" noChangeAspect="1" noMove="1" noResize="1" noEditPoints="1" noAdjustHandles="1" noChangeArrowheads="1" noChangeShapeType="1" noTextEdit="1"/>
              </p:cNvSpPr>
              <p:nvPr/>
            </p:nvSpPr>
            <p:spPr>
              <a:xfrm>
                <a:off x="1545336" y="128016"/>
                <a:ext cx="9500616" cy="539496"/>
              </a:xfrm>
              <a:prstGeom prst="rect">
                <a:avLst/>
              </a:prstGeom>
              <a:blipFill>
                <a:blip r:embed="rId5"/>
                <a:stretch>
                  <a:fillRect l="-2311" t="-11236" r="-706" b="-28090"/>
                </a:stretch>
              </a:blipFill>
              <a:ln/>
            </p:spPr>
            <p:txBody>
              <a:bodyPr/>
              <a:lstStyle/>
              <a:p>
                <a:r>
                  <a:rPr lang="zh-CN" altLang="en-US">
                    <a:noFill/>
                  </a:rPr>
                  <a:t> </a:t>
                </a:r>
              </a:p>
            </p:txBody>
          </p:sp>
        </mc:Fallback>
      </mc:AlternateContent>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6EF4714C-BE57-4511-883A-F11B2195741C}"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eb#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a:ln/>
        </p:spPr>
        <p:txBody>
          <a:bodyPr wrap="square" lIns="0" tIns="0" rIns="0" bIns="0" rtlCol="0" anchor="ctr"/>
          <a:lstStyle/>
          <a:p>
            <a:pPr algn="ctr"/>
            <a:r>
              <a:rPr lang="en-US" sz="5200" b="1" i="0" dirty="0">
                <a:solidFill>
                  <a:srgbClr val="42ADE2"/>
                </a:solidFill>
                <a:latin typeface="Times New Roman" pitchFamily="34" charset="0"/>
                <a:ea typeface="微软雅黑" pitchFamily="34" charset="-122"/>
                <a:cs typeface="Times New Roman"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a:lstStyle/>
          <a:p>
            <a:endParaRPr lang="zh-CN" altLang="en-US"/>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C6352827-0A29-47FD-8504-BA8E7F29A333}"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54b53df1c">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mc:AlternateContent xmlns:mc="http://schemas.openxmlformats.org/markup-compatibility/2006" xmlns:a14="http://schemas.microsoft.com/office/drawing/2010/main">
        <mc:Choice Requires="a14">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基础课24 函数</a:t>
                </a:r>
                <a14:m>
                  <m:oMath xmlns:m="http://schemas.openxmlformats.org/officeDocument/2006/math">
                    <m:r>
                      <a:rPr lang="en-US" sz="2800" b="1" i="0" dirty="0">
                        <a:solidFill>
                          <a:srgbClr val="01448D"/>
                        </a:solidFill>
                        <a:latin typeface="Cambria Math" panose="02040503050406030204" pitchFamily="18" charset="0"/>
                        <a:ea typeface="微软雅黑" pitchFamily="34" charset="-122"/>
                        <a:cs typeface="Times New Roman" pitchFamily="34" charset="-120"/>
                      </a:rPr>
                      <m:t>𝒚</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𝑨</m:t>
                    </m:r>
                    <m:r>
                      <a:rPr lang="en-US" sz="28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sz="2800" b="1" i="1" dirty="0">
                            <a:solidFill>
                              <a:srgbClr val="01448D"/>
                            </a:solidFill>
                            <a:latin typeface="Cambria Math" panose="02040503050406030204" pitchFamily="18" charset="0"/>
                            <a:ea typeface="微软雅黑" pitchFamily="34" charset="-122"/>
                            <a:cs typeface="Times New Roman" pitchFamily="34" charset="-120"/>
                          </a:rPr>
                        </m:ctrlPr>
                      </m:dPr>
                      <m:e>
                        <m:r>
                          <a:rPr lang="en-US" sz="2800" b="1" i="0" dirty="0">
                            <a:solidFill>
                              <a:srgbClr val="01448D"/>
                            </a:solidFill>
                            <a:latin typeface="Cambria Math" panose="02040503050406030204" pitchFamily="18" charset="0"/>
                            <a:ea typeface="微软雅黑" pitchFamily="34" charset="-122"/>
                            <a:cs typeface="Times New Roman" pitchFamily="34" charset="-120"/>
                          </a:rPr>
                          <m:t>𝝎</m:t>
                        </m:r>
                        <m:r>
                          <a:rPr lang="en-US" sz="2800" b="1" i="0" dirty="0">
                            <a:solidFill>
                              <a:srgbClr val="01448D"/>
                            </a:solidFill>
                            <a:latin typeface="Cambria Math" panose="02040503050406030204" pitchFamily="18" charset="0"/>
                            <a:ea typeface="微软雅黑" pitchFamily="34" charset="-122"/>
                            <a:cs typeface="Times New Roman" pitchFamily="34" charset="-120"/>
                          </a:rPr>
                          <m:t>𝒙</m:t>
                        </m:r>
                        <m:r>
                          <a:rPr lang="en-US" sz="2800" b="1" i="0" dirty="0">
                            <a:solidFill>
                              <a:srgbClr val="01448D"/>
                            </a:solidFill>
                            <a:latin typeface="Cambria Math" panose="02040503050406030204" pitchFamily="18" charset="0"/>
                            <a:ea typeface="微软雅黑" pitchFamily="34" charset="-122"/>
                            <a:cs typeface="Times New Roman" pitchFamily="34" charset="-120"/>
                          </a:rPr>
                          <m:t>+</m:t>
                        </m:r>
                        <m:r>
                          <a:rPr lang="en-US" sz="28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sz="28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sz="2800" dirty="0"/>
              </a:p>
            </p:txBody>
          </p:sp>
        </mc:Choice>
        <mc:Fallback xmlns="">
          <p:sp>
            <p:nvSpPr>
              <p:cNvPr id="4" name="MasterShapeName"/>
              <p:cNvSpPr>
                <a:spLocks noRot="1" noChangeAspect="1" noMove="1" noResize="1" noEditPoints="1" noAdjustHandles="1" noChangeArrowheads="1" noChangeShapeType="1" noTextEdit="1"/>
              </p:cNvSpPr>
              <p:nvPr/>
            </p:nvSpPr>
            <p:spPr>
              <a:xfrm>
                <a:off x="1545336" y="128016"/>
                <a:ext cx="9500616" cy="539496"/>
              </a:xfrm>
              <a:prstGeom prst="rect">
                <a:avLst/>
              </a:prstGeom>
              <a:blipFill>
                <a:blip r:embed="rId5"/>
                <a:stretch>
                  <a:fillRect l="-2311" t="-11236" r="-706" b="-28090"/>
                </a:stretch>
              </a:blipFill>
              <a:ln/>
            </p:spPr>
            <p:txBody>
              <a:bodyPr/>
              <a:lstStyle/>
              <a:p>
                <a:r>
                  <a:rPr lang="zh-CN" altLang="en-US">
                    <a:noFill/>
                  </a:rPr>
                  <a:t> </a:t>
                </a:r>
              </a:p>
            </p:txBody>
          </p:sp>
        </mc:Fallback>
      </mc:AlternateContent>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AC836FDD-486B-4060-8156-B290E8103E48}"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65.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image" Target="../media/image10.png"/><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85.png"/></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99.png"/><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102.png"/></Relationships>
</file>

<file path=ppt/slides/_rels/slide4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C_6_BD#0beb52a86?vbadefaultcenterpage=1&amp;parentnodeid=eaa0ca150&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mc:Choice xmlns:a14="http://schemas.microsoft.com/office/drawing/2010/main" Requires="a14">
          <p:sp>
            <p:nvSpPr>
              <p:cNvPr id="3" name="P_7_BD#f00865459?segpoint=1&amp;vbadefaultcenterpage=1&amp;parentnodeid=0beb52a86&amp;vbahtmlprocessed=1"/>
              <p:cNvSpPr/>
              <p:nvPr/>
            </p:nvSpPr>
            <p:spPr>
              <a:xfrm>
                <a:off x="502920" y="1343248"/>
                <a:ext cx="11183112" cy="490030"/>
              </a:xfrm>
              <a:prstGeom prst="rect">
                <a:avLst/>
              </a:prstGeom>
              <a:noFill/>
              <a:ln/>
            </p:spPr>
            <p:txBody>
              <a:bodyPr wrap="squar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 </a:t>
                </a:r>
                <a:r>
                  <a:rPr lang="en-US" altLang="zh-CN" sz="2400" b="0" i="0" dirty="0">
                    <a:solidFill>
                      <a:srgbClr val="000000"/>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图象平移的规律：“左加右减，上加下减”.</a:t>
                </a:r>
                <a:endParaRPr lang="en-US" altLang="zh-CN" sz="2400" dirty="0"/>
              </a:p>
            </p:txBody>
          </p:sp>
        </mc:Choice>
        <mc:Fallback>
          <p:sp>
            <p:nvSpPr>
              <p:cNvPr id="3" name="P_7_BD#f00865459?segpoint=1&amp;vbadefaultcenterpage=1&amp;parentnodeid=0beb52a86&amp;vbahtmlprocessed=1"/>
              <p:cNvSpPr>
                <a:spLocks noRot="1" noChangeAspect="1" noMove="1" noResize="1" noEditPoints="1" noAdjustHandles="1" noChangeArrowheads="1" noChangeShapeType="1" noTextEdit="1"/>
              </p:cNvSpPr>
              <p:nvPr/>
            </p:nvSpPr>
            <p:spPr>
              <a:xfrm>
                <a:off x="502920" y="1343248"/>
                <a:ext cx="11183112" cy="490030"/>
              </a:xfrm>
              <a:prstGeom prst="rect">
                <a:avLst/>
              </a:prstGeom>
              <a:blipFill>
                <a:blip r:embed="rId4"/>
                <a:stretch>
                  <a:fillRect l="-1690" b="-37037"/>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P_7_BD#f00865459?segpoint=1&amp;vbadefaultcenterpage=1&amp;parentnodeid=0beb52a86&amp;vbahtmlprocessed=1&amp;bbb=1&amp;hasbroken=1"/>
              <p:cNvSpPr/>
              <p:nvPr/>
            </p:nvSpPr>
            <p:spPr>
              <a:xfrm>
                <a:off x="502920" y="1838548"/>
                <a:ext cx="11183112" cy="1220216"/>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 </a:t>
                </a:r>
                <a:r>
                  <a:rPr lang="en-US" altLang="zh-CN" sz="2400" b="0" i="0" dirty="0">
                    <a:solidFill>
                      <a:srgbClr val="00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的变换：向左平移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个单位长度而非</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endParaRPr lang="en-US" altLang="zh-CN" sz="2400" dirty="0"/>
              </a:p>
            </p:txBody>
          </p:sp>
        </mc:Choice>
        <mc:Fallback>
          <p:sp>
            <p:nvSpPr>
              <p:cNvPr id="4" name="P_7_BD#f00865459?segpoint=1&amp;vbadefaultcenterpage=1&amp;parentnodeid=0beb52a86&amp;vbahtmlprocessed=1&amp;bbb=1&amp;hasbroken=1"/>
              <p:cNvSpPr>
                <a:spLocks noRot="1" noChangeAspect="1" noMove="1" noResize="1" noEditPoints="1" noAdjustHandles="1" noChangeArrowheads="1" noChangeShapeType="1" noTextEdit="1"/>
              </p:cNvSpPr>
              <p:nvPr/>
            </p:nvSpPr>
            <p:spPr>
              <a:xfrm>
                <a:off x="502920" y="1838548"/>
                <a:ext cx="11183112" cy="1220216"/>
              </a:xfrm>
              <a:prstGeom prst="rect">
                <a:avLst/>
              </a:prstGeom>
              <a:blipFill>
                <a:blip r:embed="rId5"/>
                <a:stretch>
                  <a:fillRect l="-1690" r="-1908" b="-15000"/>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P_7_BD#f00865459?segpoint=1&amp;vbadefaultcenterpage=1&amp;parentnodeid=0beb52a86&amp;vbahtmlprocessed=1"/>
              <p:cNvSpPr/>
              <p:nvPr/>
            </p:nvSpPr>
            <p:spPr>
              <a:xfrm>
                <a:off x="502920" y="3070448"/>
                <a:ext cx="11183112" cy="711581"/>
              </a:xfrm>
              <a:prstGeom prst="rect">
                <a:avLst/>
              </a:prstGeom>
              <a:noFill/>
              <a:ln/>
            </p:spPr>
            <p:txBody>
              <a:bodyPr wrap="squar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3. </a:t>
                </a:r>
                <a:r>
                  <a:rPr lang="en-US" altLang="zh-CN" sz="2400" b="0" i="0" dirty="0">
                    <a:solidFill>
                      <a:srgbClr val="000000"/>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的单调区间的“长度”为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5" name="P_7_BD#f00865459?segpoint=1&amp;vbadefaultcenterpage=1&amp;parentnodeid=0beb52a86&amp;vbahtmlprocessed=1"/>
              <p:cNvSpPr>
                <a:spLocks noRot="1" noChangeAspect="1" noMove="1" noResize="1" noEditPoints="1" noAdjustHandles="1" noChangeArrowheads="1" noChangeShapeType="1" noTextEdit="1"/>
              </p:cNvSpPr>
              <p:nvPr/>
            </p:nvSpPr>
            <p:spPr>
              <a:xfrm>
                <a:off x="502920" y="3070448"/>
                <a:ext cx="11183112" cy="711581"/>
              </a:xfrm>
              <a:prstGeom prst="rect">
                <a:avLst/>
              </a:prstGeom>
              <a:blipFill>
                <a:blip r:embed="rId6"/>
                <a:stretch>
                  <a:fillRect l="-1690" b="-15517"/>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P_7_BD#f00865459?segpoint=1&amp;vbadefaultcenterpage=1&amp;parentnodeid=0beb52a86&amp;vbahtmlprocessed=1&amp;bbb=1&amp;hasbroken=1"/>
              <p:cNvSpPr/>
              <p:nvPr/>
            </p:nvSpPr>
            <p:spPr>
              <a:xfrm>
                <a:off x="502920" y="3794348"/>
                <a:ext cx="11183112" cy="1038670"/>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4.  </a:t>
                </a:r>
                <a:r>
                  <a:rPr lang="en-US" altLang="zh-CN" sz="2400" b="0" i="0" dirty="0">
                    <a:solidFill>
                      <a:srgbClr val="000000"/>
                    </a:solidFill>
                    <a:latin typeface="Times New Roman" pitchFamily="34" charset="0"/>
                    <a:ea typeface="微软雅黑" pitchFamily="34" charset="-122"/>
                    <a:cs typeface="Times New Roman" pitchFamily="34" charset="-120"/>
                  </a:rPr>
                  <a:t>“五点法”作图中的五个点：（1）</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,两个最值点，三个零点；（2）</a:t>
                </a:r>
              </a:p>
              <a:p>
                <a:pPr latinLnBrk="1">
                  <a:lnSpc>
                    <a:spcPct val="150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,两个零点，三个最值点.</a:t>
                </a:r>
                <a:endParaRPr lang="en-US" altLang="zh-CN" sz="2400" dirty="0"/>
              </a:p>
            </p:txBody>
          </p:sp>
        </mc:Choice>
        <mc:Fallback>
          <p:sp>
            <p:nvSpPr>
              <p:cNvPr id="6" name="P_7_BD#f00865459?segpoint=1&amp;vbadefaultcenterpage=1&amp;parentnodeid=0beb52a86&amp;vbahtmlprocessed=1&amp;bbb=1&amp;hasbroken=1"/>
              <p:cNvSpPr>
                <a:spLocks noRot="1" noChangeAspect="1" noMove="1" noResize="1" noEditPoints="1" noAdjustHandles="1" noChangeArrowheads="1" noChangeShapeType="1" noTextEdit="1"/>
              </p:cNvSpPr>
              <p:nvPr/>
            </p:nvSpPr>
            <p:spPr>
              <a:xfrm>
                <a:off x="502920" y="3794348"/>
                <a:ext cx="11183112" cy="1038670"/>
              </a:xfrm>
              <a:prstGeom prst="rect">
                <a:avLst/>
              </a:prstGeom>
              <a:blipFill>
                <a:blip r:embed="rId7"/>
                <a:stretch>
                  <a:fillRect l="-1690" r="-2999" b="-17544"/>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P_7_BD#f00865459?segpoint=1&amp;vbadefaultcenterpage=1&amp;parentnodeid=0beb52a86&amp;vbahtmlprocessed=1"/>
              <p:cNvSpPr/>
              <p:nvPr/>
            </p:nvSpPr>
            <p:spPr>
              <a:xfrm>
                <a:off x="502920" y="4835748"/>
                <a:ext cx="11183112" cy="667195"/>
              </a:xfrm>
              <a:prstGeom prst="rect">
                <a:avLst/>
              </a:prstGeom>
              <a:noFill/>
              <a:ln/>
            </p:spPr>
            <p:txBody>
              <a:bodyPr wrap="squar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5. </a:t>
                </a:r>
                <a:r>
                  <a:rPr lang="en-US" altLang="zh-CN" sz="2400" b="0" i="0" dirty="0">
                    <a:solidFill>
                      <a:srgbClr val="000000"/>
                    </a:solidFill>
                    <a:latin typeface="Times New Roman" pitchFamily="34" charset="0"/>
                    <a:ea typeface="微软雅黑" pitchFamily="34" charset="-122"/>
                    <a:cs typeface="Times New Roman" pitchFamily="34" charset="-120"/>
                  </a:rPr>
                  <a:t>正弦曲线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个单位长度即得余弦曲线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7" name="P_7_BD#f00865459?segpoint=1&amp;vbadefaultcenterpage=1&amp;parentnodeid=0beb52a86&amp;vbahtmlprocessed=1"/>
              <p:cNvSpPr>
                <a:spLocks noRot="1" noChangeAspect="1" noMove="1" noResize="1" noEditPoints="1" noAdjustHandles="1" noChangeArrowheads="1" noChangeShapeType="1" noTextEdit="1"/>
              </p:cNvSpPr>
              <p:nvPr/>
            </p:nvSpPr>
            <p:spPr>
              <a:xfrm>
                <a:off x="502920" y="4835748"/>
                <a:ext cx="11183112" cy="667195"/>
              </a:xfrm>
              <a:prstGeom prst="rect">
                <a:avLst/>
              </a:prstGeom>
              <a:blipFill>
                <a:blip r:embed="rId8"/>
                <a:stretch>
                  <a:fillRect l="-1690" b="-15455"/>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P_7_BD#f00865459?segpoint=1&amp;vbadefaultcenterpage=1&amp;parentnodeid=0beb52a86&amp;vbahtmlprocessed=1&amp;bbb=1&amp;hasbroken=1"/>
              <p:cNvSpPr/>
              <p:nvPr/>
            </p:nvSpPr>
            <p:spPr>
              <a:xfrm>
                <a:off x="502920" y="5508848"/>
                <a:ext cx="11183112" cy="1262634"/>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6. </a:t>
                </a:r>
                <a:r>
                  <a:rPr lang="en-US" altLang="zh-CN" sz="2400" b="0" i="0" dirty="0" err="1">
                    <a:solidFill>
                      <a:srgbClr val="000000"/>
                    </a:solidFill>
                    <a:latin typeface="Times New Roman" pitchFamily="34" charset="0"/>
                    <a:ea typeface="微软雅黑" pitchFamily="34" charset="-122"/>
                    <a:cs typeface="Times New Roman" pitchFamily="34" charset="-120"/>
                  </a:rPr>
                  <a:t>一般情况下</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的值是唯一确定的，但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的值是不确定的，它有无数个，若求出</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    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值不在指定范围内，则可以通过加减</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的整数倍达到目的.</a:t>
                </a:r>
                <a:endParaRPr lang="en-US" altLang="zh-CN" sz="2400" dirty="0"/>
              </a:p>
            </p:txBody>
          </p:sp>
        </mc:Choice>
        <mc:Fallback>
          <p:sp>
            <p:nvSpPr>
              <p:cNvPr id="8" name="P_7_BD#f00865459?segpoint=1&amp;vbadefaultcenterpage=1&amp;parentnodeid=0beb52a86&amp;vbahtmlprocessed=1&amp;bbb=1&amp;hasbroken=1"/>
              <p:cNvSpPr>
                <a:spLocks noRot="1" noChangeAspect="1" noMove="1" noResize="1" noEditPoints="1" noAdjustHandles="1" noChangeArrowheads="1" noChangeShapeType="1" noTextEdit="1"/>
              </p:cNvSpPr>
              <p:nvPr/>
            </p:nvSpPr>
            <p:spPr>
              <a:xfrm>
                <a:off x="502920" y="5508848"/>
                <a:ext cx="11183112" cy="1262634"/>
              </a:xfrm>
              <a:prstGeom prst="rect">
                <a:avLst/>
              </a:prstGeom>
              <a:blipFill>
                <a:blip r:embed="rId9"/>
                <a:stretch>
                  <a:fillRect l="-1690" r="-981" b="-8213"/>
                </a:stretch>
              </a:blipFill>
              <a:ln/>
            </p:spPr>
            <p:txBody>
              <a:bodyPr/>
              <a:lstStyle/>
              <a:p>
                <a:r>
                  <a:rPr lang="zh-CN" altLang="en-US">
                    <a:noFill/>
                  </a:rPr>
                  <a:t> </a:t>
                </a:r>
              </a:p>
            </p:txBody>
          </p:sp>
        </mc:Fallback>
      </mc:AlternateContent>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C_4_BD#62d2b57b5?vbadefaultcenterpage=1&amp;parentnodeid=b4aed7ba2&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452cccd28?vbadefaultcenterpage=1&amp;parentnodeid=62d2b57b5&amp;vbahtmlprocessed=1"/>
          <p:cNvSpPr/>
          <p:nvPr/>
        </p:nvSpPr>
        <p:spPr>
          <a:xfrm>
            <a:off x="502920" y="1419448"/>
            <a:ext cx="11183112" cy="94996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题组1</a:t>
            </a:r>
            <a:r>
              <a:rPr lang="en-US" altLang="zh-CN" sz="2600" b="1" i="0" dirty="0">
                <a:solidFill>
                  <a:srgbClr val="000000"/>
                </a:solidFill>
                <a:latin typeface="SimSun" pitchFamily="34" charset="0"/>
                <a:ea typeface="SimSun" pitchFamily="34" charset="-122"/>
                <a:cs typeface="SimSun" pitchFamily="34" charset="-120"/>
              </a:rPr>
              <a:t> </a:t>
            </a:r>
            <a:r>
              <a:rPr lang="en-US" altLang="zh-CN" sz="2600" b="1" i="0" dirty="0">
                <a:solidFill>
                  <a:srgbClr val="000000"/>
                </a:solidFill>
                <a:latin typeface="Times New Roman" pitchFamily="34" charset="0"/>
                <a:ea typeface="Microsoft Yahei" pitchFamily="34" charset="-122"/>
                <a:cs typeface="Times New Roman" pitchFamily="34" charset="-120"/>
              </a:rPr>
              <a:t>走出误区</a:t>
            </a:r>
            <a:endParaRPr lang="en-US" altLang="zh-CN" sz="2600" dirty="0"/>
          </a:p>
        </p:txBody>
      </p:sp>
      <p:sp>
        <p:nvSpPr>
          <p:cNvPr id="4" name="QO_6_BD.5_1#dcda3433a?vbadefaultcenterpage=1&amp;parentnodeid=452cccd28&amp;vbahtmlprocessed=1"/>
          <p:cNvSpPr/>
          <p:nvPr/>
        </p:nvSpPr>
        <p:spPr>
          <a:xfrm>
            <a:off x="502920" y="2012952"/>
            <a:ext cx="11183112" cy="490030"/>
          </a:xfrm>
          <a:prstGeom prst="rect">
            <a:avLst/>
          </a:prstGeom>
          <a:noFill/>
          <a:ln/>
        </p:spPr>
        <p:txBody>
          <a:bodyPr wrap="square" lIns="0" tIns="0" rIns="0" bIns="0" rtlCol="0" anchor="t"/>
          <a:lstStyle/>
          <a:p>
            <a:pPr marL="0"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判一判.（对的打“√”，错的打“×”）</a:t>
            </a:r>
            <a:endParaRPr lang="en-US" altLang="zh-CN" sz="2400" dirty="0"/>
          </a:p>
        </p:txBody>
      </p:sp>
      <mc:AlternateContent xmlns:mc="http://schemas.openxmlformats.org/markup-compatibility/2006" xmlns:a14="http://schemas.microsoft.com/office/drawing/2010/main">
        <mc:Choice Requires="a14">
          <p:sp>
            <p:nvSpPr>
              <p:cNvPr id="5" name="QT_7_BD.6_1#9c89fe327?vbadefaultcenterpage=1&amp;parentnodeid=dcda3433a&amp;vbahtmlprocessed=1&amp;bbb=1&amp;hasbroken=1"/>
              <p:cNvSpPr/>
              <p:nvPr/>
            </p:nvSpPr>
            <p:spPr>
              <a:xfrm>
                <a:off x="502920" y="2511648"/>
                <a:ext cx="11183112" cy="1034669"/>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（1）将函数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的图象向右平移</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r>
                  <a:rPr lang="en-US" altLang="zh-CN" sz="2400" b="0" i="0">
                    <a:solidFill>
                      <a:srgbClr val="000000"/>
                    </a:solidFill>
                    <a:latin typeface="Times New Roman" pitchFamily="34" charset="0"/>
                    <a:ea typeface="微软雅黑" pitchFamily="34" charset="-122"/>
                    <a:cs typeface="Times New Roman" pitchFamily="34" charset="-120"/>
                  </a:rPr>
                  <a:t>，得到函数</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的图象.(</a:t>
                </a:r>
                <a:r>
                  <a:rPr lang="en-US" altLang="zh-CN" sz="2400" b="0"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endParaRPr lang="en-US" altLang="zh-CN" sz="2400" dirty="0"/>
              </a:p>
            </p:txBody>
          </p:sp>
        </mc:Choice>
        <mc:Fallback xmlns="">
          <p:sp>
            <p:nvSpPr>
              <p:cNvPr id="5" name="QT_7_BD.6_1#9c89fe327?vbadefaultcenterpage=1&amp;parentnodeid=dcda3433a&amp;vbahtmlprocessed=1&amp;bbb=1&amp;hasbroken=1"/>
              <p:cNvSpPr>
                <a:spLocks noRot="1" noChangeAspect="1" noMove="1" noResize="1" noEditPoints="1" noAdjustHandles="1" noChangeArrowheads="1" noChangeShapeType="1" noTextEdit="1"/>
              </p:cNvSpPr>
              <p:nvPr/>
            </p:nvSpPr>
            <p:spPr>
              <a:xfrm>
                <a:off x="502920" y="2511648"/>
                <a:ext cx="11183112" cy="1034669"/>
              </a:xfrm>
              <a:prstGeom prst="rect">
                <a:avLst/>
              </a:prstGeom>
              <a:blipFill>
                <a:blip r:embed="rId4"/>
                <a:stretch>
                  <a:fillRect l="-1690" b="-18235"/>
                </a:stretch>
              </a:blipFill>
              <a:ln/>
            </p:spPr>
            <p:txBody>
              <a:bodyPr/>
              <a:lstStyle/>
              <a:p>
                <a:r>
                  <a:rPr lang="zh-CN" altLang="en-US">
                    <a:noFill/>
                  </a:rPr>
                  <a:t> </a:t>
                </a:r>
              </a:p>
            </p:txBody>
          </p:sp>
        </mc:Fallback>
      </mc:AlternateContent>
      <p:sp>
        <p:nvSpPr>
          <p:cNvPr id="6" name="QT_7_AN.7_1#9c89fe327.bracket?vbadefaultcenterpage=1&amp;parentnodeid=dcda3433a&amp;vbapositionanswer=5&amp;vbahtmlprocessed=1"/>
          <p:cNvSpPr/>
          <p:nvPr/>
        </p:nvSpPr>
        <p:spPr>
          <a:xfrm>
            <a:off x="3785172" y="3060288"/>
            <a:ext cx="446088" cy="47879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8_1#bdf23d50c?vbadefaultcenterpage=1&amp;parentnodeid=dcda3433a&amp;vbahtmlprocessed=1&amp;bbb=1&amp;hasbroken=1"/>
              <p:cNvSpPr/>
              <p:nvPr/>
            </p:nvSpPr>
            <p:spPr>
              <a:xfrm>
                <a:off x="502920" y="3553048"/>
                <a:ext cx="11183112" cy="1034669"/>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（2）要得到函数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的图象，只需将函数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图象上所有点的横</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坐标变为原来的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倍.(</a:t>
                </a:r>
                <a:r>
                  <a:rPr lang="en-US" altLang="zh-CN" sz="2400" b="0"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endParaRPr lang="en-US" altLang="zh-CN" sz="2400" dirty="0"/>
              </a:p>
            </p:txBody>
          </p:sp>
        </mc:Choice>
        <mc:Fallback xmlns="">
          <p:sp>
            <p:nvSpPr>
              <p:cNvPr id="7" name="QT_7_BD.8_1#bdf23d50c?vbadefaultcenterpage=1&amp;parentnodeid=dcda3433a&amp;vbahtmlprocessed=1&amp;bbb=1&amp;hasbroken=1"/>
              <p:cNvSpPr>
                <a:spLocks noRot="1" noChangeAspect="1" noMove="1" noResize="1" noEditPoints="1" noAdjustHandles="1" noChangeArrowheads="1" noChangeShapeType="1" noTextEdit="1"/>
              </p:cNvSpPr>
              <p:nvPr/>
            </p:nvSpPr>
            <p:spPr>
              <a:xfrm>
                <a:off x="502920" y="3553048"/>
                <a:ext cx="11183112" cy="1034669"/>
              </a:xfrm>
              <a:prstGeom prst="rect">
                <a:avLst/>
              </a:prstGeom>
              <a:blipFill>
                <a:blip r:embed="rId5"/>
                <a:stretch>
                  <a:fillRect l="-1690" r="-1309" b="-17647"/>
                </a:stretch>
              </a:blipFill>
              <a:ln/>
            </p:spPr>
            <p:txBody>
              <a:bodyPr/>
              <a:lstStyle/>
              <a:p>
                <a:r>
                  <a:rPr lang="zh-CN" altLang="en-US">
                    <a:noFill/>
                  </a:rPr>
                  <a:t> </a:t>
                </a:r>
              </a:p>
            </p:txBody>
          </p:sp>
        </mc:Fallback>
      </mc:AlternateContent>
      <p:sp>
        <p:nvSpPr>
          <p:cNvPr id="8" name="QT_7_AN.9_1#bdf23d50c.bracket?vbadefaultcenterpage=1&amp;parentnodeid=dcda3433a&amp;vbapositionanswer=6&amp;vbahtmlprocessed=1"/>
          <p:cNvSpPr/>
          <p:nvPr/>
        </p:nvSpPr>
        <p:spPr>
          <a:xfrm>
            <a:off x="3511550" y="4101688"/>
            <a:ext cx="446088" cy="47879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T_7_BD.10_1#a922957ea?vbadefaultcenterpage=1&amp;parentnodeid=dcda3433a&amp;vbahtmlprocessed=1&amp;bbb=1&amp;hasbroken=1"/>
              <p:cNvSpPr/>
              <p:nvPr/>
            </p:nvSpPr>
            <p:spPr>
              <a:xfrm>
                <a:off x="502920" y="2148886"/>
                <a:ext cx="11183112" cy="1034669"/>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（3）将函数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图象上各点的纵坐标变为原来的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倍</a:t>
                </a:r>
                <a:r>
                  <a:rPr lang="en-US" altLang="zh-CN" sz="2400" b="0" i="0">
                    <a:solidFill>
                      <a:srgbClr val="000000"/>
                    </a:solidFill>
                    <a:latin typeface="Times New Roman" pitchFamily="34" charset="0"/>
                    <a:ea typeface="微软雅黑" pitchFamily="34" charset="-122"/>
                    <a:cs typeface="Times New Roman" pitchFamily="34" charset="-120"/>
                  </a:rPr>
                  <a:t>，便得到函数</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的图象.(</a:t>
                </a:r>
                <a:r>
                  <a:rPr lang="en-US" altLang="zh-CN" sz="2400" b="0"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endParaRPr lang="en-US" altLang="zh-CN" sz="2400" dirty="0"/>
              </a:p>
            </p:txBody>
          </p:sp>
        </mc:Choice>
        <mc:Fallback xmlns="">
          <p:sp>
            <p:nvSpPr>
              <p:cNvPr id="2" name="QT_7_BD.10_1#a922957ea?vbadefaultcenterpage=1&amp;parentnodeid=dcda3433a&amp;vbahtmlprocessed=1&amp;bbb=1&amp;hasbroken=1"/>
              <p:cNvSpPr>
                <a:spLocks noRot="1" noChangeAspect="1" noMove="1" noResize="1" noEditPoints="1" noAdjustHandles="1" noChangeArrowheads="1" noChangeShapeType="1" noTextEdit="1"/>
              </p:cNvSpPr>
              <p:nvPr/>
            </p:nvSpPr>
            <p:spPr>
              <a:xfrm>
                <a:off x="502920" y="2148886"/>
                <a:ext cx="11183112" cy="1034669"/>
              </a:xfrm>
              <a:prstGeom prst="rect">
                <a:avLst/>
              </a:prstGeom>
              <a:blipFill>
                <a:blip r:embed="rId3"/>
                <a:stretch>
                  <a:fillRect l="-1690" b="-18343"/>
                </a:stretch>
              </a:blipFill>
              <a:ln/>
            </p:spPr>
            <p:txBody>
              <a:bodyPr/>
              <a:lstStyle/>
              <a:p>
                <a:r>
                  <a:rPr lang="zh-CN" altLang="en-US">
                    <a:noFill/>
                  </a:rPr>
                  <a:t> </a:t>
                </a:r>
              </a:p>
            </p:txBody>
          </p:sp>
        </mc:Fallback>
      </mc:AlternateContent>
      <p:sp>
        <p:nvSpPr>
          <p:cNvPr id="3" name="QT_7_AN.11_1#a922957ea.bracket?vbadefaultcenterpage=1&amp;parentnodeid=dcda3433a&amp;vbapositionanswer=7&amp;vbahtmlprocessed=1"/>
          <p:cNvSpPr/>
          <p:nvPr/>
        </p:nvSpPr>
        <p:spPr>
          <a:xfrm>
            <a:off x="3031363" y="2697526"/>
            <a:ext cx="387350"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AlternateContent xmlns:mc="http://schemas.openxmlformats.org/markup-compatibility/2006" xmlns:a14="http://schemas.microsoft.com/office/drawing/2010/main">
        <mc:Choice Requires="a14">
          <p:sp>
            <p:nvSpPr>
              <p:cNvPr id="4" name="QT_7_BD.12_1#507b1af9f?vbadefaultcenterpage=1&amp;parentnodeid=dcda3433a&amp;vbahtmlprocessed=1"/>
              <p:cNvSpPr/>
              <p:nvPr/>
            </p:nvSpPr>
            <p:spPr>
              <a:xfrm>
                <a:off x="502920" y="3246736"/>
                <a:ext cx="11183112" cy="486029"/>
              </a:xfrm>
              <a:prstGeom prst="rect">
                <a:avLst/>
              </a:prstGeom>
              <a:noFill/>
              <a:ln/>
            </p:spPr>
            <p:txBody>
              <a:bodyPr wrap="square" lIns="0" tIns="0" rIns="0" bIns="0" rtlCol="0" anchor="t"/>
              <a:lstStyle/>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（4）函数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图象的两条相邻对称轴之间的距离为一个周期.(</a:t>
                </a:r>
                <a:r>
                  <a:rPr lang="en-US" altLang="zh-CN" sz="2400" b="0"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endParaRPr lang="en-US" altLang="zh-CN" sz="2400" dirty="0"/>
              </a:p>
            </p:txBody>
          </p:sp>
        </mc:Choice>
        <mc:Fallback xmlns="">
          <p:sp>
            <p:nvSpPr>
              <p:cNvPr id="4" name="QT_7_BD.12_1#507b1af9f?vbadefaultcenterpage=1&amp;parentnodeid=dcda3433a&amp;vbahtmlprocessed=1"/>
              <p:cNvSpPr>
                <a:spLocks noRot="1" noChangeAspect="1" noMove="1" noResize="1" noEditPoints="1" noAdjustHandles="1" noChangeArrowheads="1" noChangeShapeType="1" noTextEdit="1"/>
              </p:cNvSpPr>
              <p:nvPr/>
            </p:nvSpPr>
            <p:spPr>
              <a:xfrm>
                <a:off x="502920" y="3246736"/>
                <a:ext cx="11183112" cy="486029"/>
              </a:xfrm>
              <a:prstGeom prst="rect">
                <a:avLst/>
              </a:prstGeom>
              <a:blipFill>
                <a:blip r:embed="rId4"/>
                <a:stretch>
                  <a:fillRect l="-1690" b="-39241"/>
                </a:stretch>
              </a:blipFill>
              <a:ln/>
            </p:spPr>
            <p:txBody>
              <a:bodyPr/>
              <a:lstStyle/>
              <a:p>
                <a:r>
                  <a:rPr lang="zh-CN" altLang="en-US">
                    <a:noFill/>
                  </a:rPr>
                  <a:t> </a:t>
                </a:r>
              </a:p>
            </p:txBody>
          </p:sp>
        </mc:Fallback>
      </mc:AlternateContent>
      <p:sp>
        <p:nvSpPr>
          <p:cNvPr id="5" name="QT_7_AN.13_1#507b1af9f.bracket?vbadefaultcenterpage=1&amp;parentnodeid=dcda3433a&amp;vbapositionanswer=8&amp;vbahtmlprocessed=1"/>
          <p:cNvSpPr/>
          <p:nvPr/>
        </p:nvSpPr>
        <p:spPr>
          <a:xfrm>
            <a:off x="10532047" y="3246736"/>
            <a:ext cx="446088" cy="47879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AlternateContent xmlns:mc="http://schemas.openxmlformats.org/markup-compatibility/2006" xmlns:a14="http://schemas.microsoft.com/office/drawing/2010/main">
        <mc:Choice Requires="a14">
          <p:sp>
            <p:nvSpPr>
              <p:cNvPr id="6" name="QT_7_BD.14_1#83e30c3b3?vbadefaultcenterpage=1&amp;parentnodeid=dcda3433a&amp;vbahtmlprocessed=1&amp;bbb=1&amp;hasbroken=1"/>
              <p:cNvSpPr/>
              <p:nvPr/>
            </p:nvSpPr>
            <p:spPr>
              <a:xfrm>
                <a:off x="502920" y="3736893"/>
                <a:ext cx="11183112" cy="1260221"/>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（5）若函数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的最小正周期为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，则函数图象的两个相邻对称中心</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之间的距离为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endParaRPr lang="en-US" altLang="zh-CN" sz="2400" dirty="0"/>
              </a:p>
            </p:txBody>
          </p:sp>
        </mc:Choice>
        <mc:Fallback xmlns="">
          <p:sp>
            <p:nvSpPr>
              <p:cNvPr id="6" name="QT_7_BD.14_1#83e30c3b3?vbadefaultcenterpage=1&amp;parentnodeid=dcda3433a&amp;vbahtmlprocessed=1&amp;bbb=1&amp;hasbroken=1"/>
              <p:cNvSpPr>
                <a:spLocks noRot="1" noChangeAspect="1" noMove="1" noResize="1" noEditPoints="1" noAdjustHandles="1" noChangeArrowheads="1" noChangeShapeType="1" noTextEdit="1"/>
              </p:cNvSpPr>
              <p:nvPr/>
            </p:nvSpPr>
            <p:spPr>
              <a:xfrm>
                <a:off x="502920" y="3736893"/>
                <a:ext cx="11183112" cy="1260221"/>
              </a:xfrm>
              <a:prstGeom prst="rect">
                <a:avLst/>
              </a:prstGeom>
              <a:blipFill>
                <a:blip r:embed="rId5"/>
                <a:stretch>
                  <a:fillRect l="-1690" b="-8696"/>
                </a:stretch>
              </a:blipFill>
              <a:ln/>
            </p:spPr>
            <p:txBody>
              <a:bodyPr/>
              <a:lstStyle/>
              <a:p>
                <a:r>
                  <a:rPr lang="zh-CN" altLang="en-US">
                    <a:noFill/>
                  </a:rPr>
                  <a:t> </a:t>
                </a:r>
              </a:p>
            </p:txBody>
          </p:sp>
        </mc:Fallback>
      </mc:AlternateContent>
      <p:sp>
        <p:nvSpPr>
          <p:cNvPr id="7" name="QT_7_AN.15_1#83e30c3b3.bracket?vbadefaultcenterpage=1&amp;parentnodeid=dcda3433a&amp;vbapositionanswer=9&amp;vbahtmlprocessed=1"/>
          <p:cNvSpPr/>
          <p:nvPr/>
        </p:nvSpPr>
        <p:spPr>
          <a:xfrm>
            <a:off x="2690876" y="4569251"/>
            <a:ext cx="387350" cy="354775"/>
          </a:xfrm>
          <a:prstGeom prst="rect">
            <a:avLst/>
          </a:prstGeom>
          <a:noFill/>
          <a:ln/>
        </p:spPr>
        <p:txBody>
          <a:bodyPr wrap="none" lIns="0" tIns="0" rIns="0" bIns="0" rtlCol="0" anchor="t"/>
          <a:lstStyle/>
          <a:p>
            <a:pPr marL="0" algn="ctr" latinLnBrk="1">
              <a:lnSpc>
                <a:spcPts val="2900"/>
              </a:lnSpc>
            </a:pP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left)">
                                      <p:cBhvr>
                                        <p:cTn id="23" dur="500"/>
                                        <p:tgtEl>
                                          <p:spTgt spid="7">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P spid="7"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16_1#c97c1748d?vbadefaultcenterpage=1&amp;parentnodeid=452cccd28&amp;vbahtmlprocessed=1&amp;bbb=1"/>
              <p:cNvSpPr/>
              <p:nvPr/>
            </p:nvSpPr>
            <p:spPr>
              <a:xfrm>
                <a:off x="502920" y="2531949"/>
                <a:ext cx="11183112" cy="486029"/>
              </a:xfrm>
              <a:prstGeom prst="rect">
                <a:avLst/>
              </a:prstGeom>
              <a:noFill/>
              <a:ln/>
            </p:spPr>
            <p:txBody>
              <a:bodyPr wrap="square" lIns="0" tIns="0" rIns="0" bIns="0" rtlCol="0" anchor="t"/>
              <a:lstStyle/>
              <a:p>
                <a:pPr marL="0"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a:t>
                </a:r>
                <a:r>
                  <a:rPr lang="en-US" altLang="zh-CN" sz="2400" b="0" i="0" dirty="0">
                    <a:solidFill>
                      <a:srgbClr val="000000"/>
                    </a:solidFill>
                    <a:latin typeface="Times New Roman" pitchFamily="34" charset="0"/>
                    <a:ea typeface="微软雅黑" pitchFamily="34" charset="-122"/>
                    <a:cs typeface="Times New Roman" pitchFamily="34" charset="-120"/>
                  </a:rPr>
                  <a:t>（易错题）</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图象上相邻的最高点和最低点之间的距离是</a:t>
                </a:r>
                <a:r>
                  <a:rPr lang="en-US" altLang="zh-CN" sz="2400" i="0">
                    <a:solidFill>
                      <a:srgbClr val="000000"/>
                    </a:solidFill>
                    <a:latin typeface="SimSun" pitchFamily="34" charset="0"/>
                    <a:ea typeface="SimSun" pitchFamily="34" charset="-122"/>
                    <a:cs typeface="SimSun" pitchFamily="34" charset="-120"/>
                  </a:rPr>
                  <a:t>________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6_BD.16_1#c97c1748d?vbadefaultcenterpage=1&amp;parentnodeid=452cccd28&amp;vbahtmlprocessed=1&amp;bbb=1"/>
              <p:cNvSpPr>
                <a:spLocks noRot="1" noChangeAspect="1" noMove="1" noResize="1" noEditPoints="1" noAdjustHandles="1" noChangeArrowheads="1" noChangeShapeType="1" noTextEdit="1"/>
              </p:cNvSpPr>
              <p:nvPr/>
            </p:nvSpPr>
            <p:spPr>
              <a:xfrm>
                <a:off x="502920" y="2531949"/>
                <a:ext cx="11183112" cy="486029"/>
              </a:xfrm>
              <a:prstGeom prst="rect">
                <a:avLst/>
              </a:prstGeom>
              <a:blipFill>
                <a:blip r:embed="rId3"/>
                <a:stretch>
                  <a:fillRect l="-1690" b="-38750"/>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17_1#c97c1748d.blank?vbadefaultcenterpage=1&amp;parentnodeid=452cccd28&amp;vbapositionanswer=10&amp;vbahtmlprocessed=1"/>
              <p:cNvSpPr/>
              <p:nvPr/>
            </p:nvSpPr>
            <p:spPr>
              <a:xfrm>
                <a:off x="10014331" y="2537283"/>
                <a:ext cx="1211898" cy="401066"/>
              </a:xfrm>
              <a:prstGeom prst="rect">
                <a:avLst/>
              </a:prstGeom>
              <a:noFill/>
              <a:ln/>
            </p:spPr>
            <p:txBody>
              <a:bodyPr wrap="none" lIns="0" tIns="0" rIns="0" bIns="0" rtlCol="0" anchor="t"/>
              <a:lstStyle/>
              <a:p>
                <a:pPr marL="0" algn="ctr" latinLnBrk="1">
                  <a:lnSpc>
                    <a:spcPts val="350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3" name="QB_6_AN.17_1#c97c1748d.blank?vbadefaultcenterpage=1&amp;parentnodeid=452cccd28&amp;vbapositionanswer=10&amp;vbahtmlprocessed=1"/>
              <p:cNvSpPr>
                <a:spLocks noRot="1" noChangeAspect="1" noMove="1" noResize="1" noEditPoints="1" noAdjustHandles="1" noChangeArrowheads="1" noChangeShapeType="1" noTextEdit="1"/>
              </p:cNvSpPr>
              <p:nvPr/>
            </p:nvSpPr>
            <p:spPr>
              <a:xfrm>
                <a:off x="10014331" y="2537283"/>
                <a:ext cx="1211898" cy="401066"/>
              </a:xfrm>
              <a:prstGeom prst="rect">
                <a:avLst/>
              </a:prstGeom>
              <a:blipFill>
                <a:blip r:embed="rId4"/>
                <a:stretch>
                  <a:fillRect/>
                </a:stretch>
              </a:blipFill>
              <a:ln/>
            </p:spPr>
            <p:txBody>
              <a:bodyPr/>
              <a:lstStyle/>
              <a:p>
                <a:r>
                  <a:rPr lang="zh-CN" altLang="en-US">
                    <a:noFill/>
                  </a:rPr>
                  <a:t> </a:t>
                </a:r>
              </a:p>
            </p:txBody>
          </p:sp>
        </mc:Fallback>
      </mc:AlternateContent>
      <p:sp>
        <p:nvSpPr>
          <p:cNvPr id="4" name="QB_6_EX.18_1#c97c1748d?vbadefaultcenterpage=1&amp;parentnodeid=452cccd28&amp;vbahtmlprocessed=1"/>
          <p:cNvSpPr/>
          <p:nvPr/>
        </p:nvSpPr>
        <p:spPr>
          <a:xfrm>
            <a:off x="502920" y="3030297"/>
            <a:ext cx="11183112" cy="490030"/>
          </a:xfrm>
          <a:prstGeom prst="rect">
            <a:avLst/>
          </a:prstGeom>
          <a:noFill/>
          <a:ln/>
        </p:spPr>
        <p:txBody>
          <a:bodyPr wrap="squar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【易错点】</a:t>
            </a:r>
            <a:r>
              <a:rPr lang="en-US" altLang="zh-CN" sz="2400" b="0" i="0" dirty="0">
                <a:solidFill>
                  <a:srgbClr val="FF0000"/>
                </a:solidFill>
                <a:latin typeface="Times New Roman" pitchFamily="34" charset="0"/>
                <a:ea typeface="微软雅黑" pitchFamily="34" charset="-122"/>
                <a:cs typeface="Times New Roman" pitchFamily="34" charset="-120"/>
              </a:rPr>
              <a:t>本题容易把最高点和最低点当成极值点理解.</a:t>
            </a:r>
            <a:endParaRPr lang="en-US" altLang="zh-CN" sz="2400" dirty="0"/>
          </a:p>
        </p:txBody>
      </p:sp>
      <mc:AlternateContent xmlns:mc="http://schemas.openxmlformats.org/markup-compatibility/2006" xmlns:a14="http://schemas.microsoft.com/office/drawing/2010/main">
        <mc:Choice Requires="a14">
          <p:sp>
            <p:nvSpPr>
              <p:cNvPr id="5" name="QB_6_AS.19_1#c97c1748d?vbadefaultcenterpage=1&amp;parentnodeid=452cccd28&amp;vbahtmlprocessed=1&amp;bbb=1&amp;hasbroken=1"/>
              <p:cNvSpPr/>
              <p:nvPr/>
            </p:nvSpPr>
            <p:spPr>
              <a:xfrm>
                <a:off x="502920" y="3525597"/>
                <a:ext cx="11183112" cy="1088454"/>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相邻最高点与最低点的纵坐标之差为2，横坐标之差恰为半个周期</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，故它们</a:t>
                </a:r>
              </a:p>
              <a:p>
                <a:pPr latinLnBrk="1">
                  <a:lnSpc>
                    <a:spcPct val="150000"/>
                  </a:lnSpc>
                </a:pPr>
                <a:r>
                  <a:rPr lang="en-US" altLang="zh-CN" sz="2400" b="0" i="0">
                    <a:solidFill>
                      <a:srgbClr val="FF0000"/>
                    </a:solidFill>
                    <a:latin typeface="Times New Roman" pitchFamily="34" charset="0"/>
                    <a:ea typeface="微软雅黑" pitchFamily="34" charset="-122"/>
                    <a:cs typeface="Times New Roman" pitchFamily="34" charset="-120"/>
                  </a:rPr>
                  <a:t>之间的距离为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6_AS.19_1#c97c1748d?vbadefaultcenterpage=1&amp;parentnodeid=452cccd28&amp;vbahtmlprocessed=1&amp;bbb=1&amp;hasbroken=1"/>
              <p:cNvSpPr>
                <a:spLocks noRot="1" noChangeAspect="1" noMove="1" noResize="1" noEditPoints="1" noAdjustHandles="1" noChangeArrowheads="1" noChangeShapeType="1" noTextEdit="1"/>
              </p:cNvSpPr>
              <p:nvPr/>
            </p:nvSpPr>
            <p:spPr>
              <a:xfrm>
                <a:off x="502920" y="3525597"/>
                <a:ext cx="11183112" cy="1088454"/>
              </a:xfrm>
              <a:prstGeom prst="rect">
                <a:avLst/>
              </a:prstGeom>
              <a:blipFill>
                <a:blip r:embed="rId5"/>
                <a:stretch>
                  <a:fillRect l="-1690" r="-55" b="-1676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C_5_BD#356c232f9?vbadefaultcenterpage=1&amp;parentnodeid=62d2b57b5&amp;vbahtmlprocessed=1"/>
          <p:cNvSpPr/>
          <p:nvPr/>
        </p:nvSpPr>
        <p:spPr>
          <a:xfrm>
            <a:off x="502920" y="756000"/>
            <a:ext cx="11183112" cy="94996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题组2</a:t>
            </a:r>
            <a:r>
              <a:rPr lang="en-US" altLang="zh-CN" sz="2600" b="1" i="0" dirty="0">
                <a:solidFill>
                  <a:srgbClr val="000000"/>
                </a:solidFill>
                <a:latin typeface="SimSun" pitchFamily="34" charset="0"/>
                <a:ea typeface="SimSun" pitchFamily="34" charset="-122"/>
                <a:cs typeface="SimSun" pitchFamily="34" charset="-120"/>
              </a:rPr>
              <a:t> </a:t>
            </a:r>
            <a:r>
              <a:rPr lang="en-US" altLang="zh-CN" sz="2600" b="1" i="0" dirty="0">
                <a:solidFill>
                  <a:srgbClr val="000000"/>
                </a:solidFill>
                <a:latin typeface="Times New Roman" pitchFamily="34" charset="0"/>
                <a:ea typeface="Microsoft Yahei" pitchFamily="34" charset="-122"/>
                <a:cs typeface="Times New Roman" pitchFamily="34" charset="-120"/>
              </a:rPr>
              <a:t>走进教材</a:t>
            </a:r>
            <a:endParaRPr lang="en-US" altLang="zh-CN" sz="2600" dirty="0"/>
          </a:p>
        </p:txBody>
      </p:sp>
      <mc:AlternateContent xmlns:mc="http://schemas.openxmlformats.org/markup-compatibility/2006">
        <mc:Choice xmlns:a14="http://schemas.microsoft.com/office/drawing/2010/main" Requires="a14">
          <p:sp>
            <p:nvSpPr>
              <p:cNvPr id="3" name="QB_6_BD.20_1#bb1d67b3b?vbadefaultcenterpage=1&amp;parentnodeid=356c232f9&amp;vbahtmlprocessed=1&amp;bbb=1&amp;hasbroken=1"/>
              <p:cNvSpPr/>
              <p:nvPr/>
            </p:nvSpPr>
            <p:spPr>
              <a:xfrm>
                <a:off x="502920" y="1292448"/>
                <a:ext cx="11183112" cy="1573721"/>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000000"/>
                    </a:solidFill>
                    <a:latin typeface="Times New Roman" pitchFamily="34" charset="0"/>
                    <a:ea typeface="微软雅黑" pitchFamily="34" charset="-122"/>
                    <a:cs typeface="Times New Roman"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①</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P</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241 </m:t>
                    </m:r>
                    <m:r>
                      <a:rPr lang="en-US" altLang="zh-CN" sz="2400" b="1"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smtClean="0">
                        <a:solidFill>
                          <a:srgbClr val="000000"/>
                        </a:solidFill>
                        <a:latin typeface="Cambria Math" panose="02040503050406030204" pitchFamily="18"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000000"/>
                    </a:solidFill>
                    <a:latin typeface="Times New Roman" pitchFamily="34" charset="0"/>
                    <a:ea typeface="微软雅黑" pitchFamily="34" charset="-122"/>
                    <a:cs typeface="Times New Roman" pitchFamily="34" charset="-120"/>
                  </a:rPr>
                  <a:t>改编）若将函数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个单位长度后得到函数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________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QB_6_BD.20_1#bb1d67b3b?vbadefaultcenterpage=1&amp;parentnodeid=356c232f9&amp;vbahtmlprocessed=1&amp;bbb=1&amp;hasbroken=1"/>
              <p:cNvSpPr>
                <a:spLocks noRot="1" noChangeAspect="1" noMove="1" noResize="1" noEditPoints="1" noAdjustHandles="1" noChangeArrowheads="1" noChangeShapeType="1" noTextEdit="1"/>
              </p:cNvSpPr>
              <p:nvPr/>
            </p:nvSpPr>
            <p:spPr>
              <a:xfrm>
                <a:off x="502920" y="1292448"/>
                <a:ext cx="11183112" cy="1573721"/>
              </a:xfrm>
              <a:prstGeom prst="rect">
                <a:avLst/>
              </a:prstGeom>
              <a:blipFill>
                <a:blip r:embed="rId3"/>
                <a:stretch>
                  <a:fillRect l="-1690" b="-620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21_1#bb1d67b3b.blank?vbadefaultcenterpage=1&amp;parentnodeid=356c232f9&amp;vbapositionanswer=11&amp;vbahtmlprocessed=1&amp;rh=48.6"/>
              <p:cNvSpPr/>
              <p:nvPr/>
            </p:nvSpPr>
            <p:spPr>
              <a:xfrm>
                <a:off x="7315200" y="2125187"/>
                <a:ext cx="1124077" cy="574294"/>
              </a:xfrm>
              <a:prstGeom prst="rect">
                <a:avLst/>
              </a:prstGeom>
              <a:noFill/>
              <a:ln/>
            </p:spPr>
            <p:txBody>
              <a:bodyPr wrap="none" lIns="0" tIns="0" rIns="0" bIns="0" rtlCol="0" anchor="t"/>
              <a:lstStyle/>
              <a:p>
                <a:pPr marL="0" algn="ctr" latinLnBrk="1">
                  <a:lnSpc>
                    <a:spcPts val="45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6_AN.21_1#bb1d67b3b.blank?vbadefaultcenterpage=1&amp;parentnodeid=356c232f9&amp;vbapositionanswer=11&amp;vbahtmlprocessed=1&amp;rh=48.6"/>
              <p:cNvSpPr>
                <a:spLocks noRot="1" noChangeAspect="1" noMove="1" noResize="1" noEditPoints="1" noAdjustHandles="1" noChangeArrowheads="1" noChangeShapeType="1" noTextEdit="1"/>
              </p:cNvSpPr>
              <p:nvPr/>
            </p:nvSpPr>
            <p:spPr>
              <a:xfrm>
                <a:off x="7315200" y="2125187"/>
                <a:ext cx="1124077" cy="574294"/>
              </a:xfrm>
              <a:prstGeom prst="rect">
                <a:avLst/>
              </a:prstGeom>
              <a:blipFill>
                <a:blip r:embed="rId4"/>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22_1#bb1d67b3b?vbadefaultcenterpage=1&amp;parentnodeid=356c232f9&amp;vbahtmlprocessed=1&amp;bbb=1&amp;hasbroken=1"/>
              <p:cNvSpPr/>
              <p:nvPr/>
            </p:nvSpPr>
            <p:spPr>
              <a:xfrm>
                <a:off x="502920" y="2867248"/>
                <a:ext cx="11183112" cy="1255332"/>
              </a:xfrm>
              <a:prstGeom prst="rect">
                <a:avLst/>
              </a:prstGeom>
              <a:noFill/>
              <a:ln/>
            </p:spPr>
            <p:txBody>
              <a:bodyPr wrap="none" lIns="0" tIns="0" rIns="0" bIns="0" rtlCol="0" anchor="t"/>
              <a:lstStyle/>
              <a:p>
                <a:pPr algn="l" latinLnBrk="1">
                  <a:lnSpc>
                    <a:spcPct val="11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依题意，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6_AS.22_1#bb1d67b3b?vbadefaultcenterpage=1&amp;parentnodeid=356c232f9&amp;vbahtmlprocessed=1&amp;bbb=1&amp;hasbroken=1"/>
              <p:cNvSpPr>
                <a:spLocks noRot="1" noChangeAspect="1" noMove="1" noResize="1" noEditPoints="1" noAdjustHandles="1" noChangeArrowheads="1" noChangeShapeType="1" noTextEdit="1"/>
              </p:cNvSpPr>
              <p:nvPr/>
            </p:nvSpPr>
            <p:spPr>
              <a:xfrm>
                <a:off x="502920" y="2867248"/>
                <a:ext cx="11183112" cy="1255332"/>
              </a:xfrm>
              <a:prstGeom prst="rect">
                <a:avLst/>
              </a:prstGeom>
              <a:blipFill>
                <a:blip r:embed="rId5"/>
                <a:stretch>
                  <a:fillRect l="-1690" b="-776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QB_6_BD.23_1#aeb712198?hastextimagelayout=1&amp;vbadefaultcenterpage=1&amp;parentnodeid=356c232f9&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790529" y="1352024"/>
            <a:ext cx="2807208" cy="201168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QB_6_BD.23_2#aeb712198?hastextimagelayout=3&amp;vbadefaultcenterpage=1&amp;parentnodeid=356c232f9&amp;vbahtmlprocessed=1&amp;bbb=1&amp;hasbroken=1"/>
              <p:cNvSpPr/>
              <p:nvPr/>
            </p:nvSpPr>
            <p:spPr>
              <a:xfrm>
                <a:off x="502920" y="1306305"/>
                <a:ext cx="8247888" cy="1830261"/>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4.</a:t>
                </a:r>
                <a:r>
                  <a:rPr lang="en-US" altLang="zh-CN" sz="2400" b="0" i="0" dirty="0">
                    <a:solidFill>
                      <a:srgbClr val="000000"/>
                    </a:solidFill>
                    <a:latin typeface="Times New Roman" pitchFamily="34" charset="0"/>
                    <a:ea typeface="微软雅黑" pitchFamily="34" charset="-122"/>
                    <a:cs typeface="Times New Roman"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①</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P</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241 </m:t>
                    </m:r>
                    <m:r>
                      <a:rPr lang="en-US" altLang="zh-CN" sz="2400" b="1"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smtClean="0">
                        <a:solidFill>
                          <a:srgbClr val="000000"/>
                        </a:solidFill>
                        <a:latin typeface="Cambria Math" panose="02040503050406030204" pitchFamily="18"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改编）已知函数</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&gt;0,0&lt;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在一个周期内的图象如</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图所示，则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a:t>
                </a:r>
                <a:r>
                  <a:rPr lang="en-US" altLang="zh-CN" sz="3800" b="0" i="0" u="sng" kern="0" spc="-99900" dirty="0">
                    <a:solidFill>
                      <a:srgbClr val="FFFFFF"/>
                    </a:solidFill>
                    <a:latin typeface="SimSun" panose="02010600030101010101" pitchFamily="2" charset="-122"/>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___________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QB_6_BD.23_2#aeb712198?hastextimagelayout=3&amp;vbadefaultcenterpage=1&amp;parentnodeid=356c232f9&amp;vbahtmlprocessed=1&amp;bbb=1&amp;hasbroken=1"/>
              <p:cNvSpPr>
                <a:spLocks noRot="1" noChangeAspect="1" noMove="1" noResize="1" noEditPoints="1" noAdjustHandles="1" noChangeArrowheads="1" noChangeShapeType="1" noTextEdit="1"/>
              </p:cNvSpPr>
              <p:nvPr/>
            </p:nvSpPr>
            <p:spPr>
              <a:xfrm>
                <a:off x="502920" y="1306305"/>
                <a:ext cx="8247888" cy="1830261"/>
              </a:xfrm>
              <a:prstGeom prst="rect">
                <a:avLst/>
              </a:prstGeom>
              <a:blipFill>
                <a:blip r:embed="rId4"/>
                <a:stretch>
                  <a:fillRect l="-2291" r="-665" b="-963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24_1#aeb712198.blank?vbadefaultcenterpage=1&amp;parentnodeid=356c232f9&amp;vbapositionanswer=12&amp;vbahtmlprocessed=1&amp;rh=43.2"/>
              <p:cNvSpPr/>
              <p:nvPr/>
            </p:nvSpPr>
            <p:spPr>
              <a:xfrm>
                <a:off x="2990723" y="2523472"/>
                <a:ext cx="1743710" cy="546418"/>
              </a:xfrm>
              <a:prstGeom prst="rect">
                <a:avLst/>
              </a:prstGeom>
              <a:noFill/>
              <a:ln/>
            </p:spPr>
            <p:txBody>
              <a:bodyPr wrap="none" lIns="0" tIns="0" rIns="0" bIns="0" rtlCol="0" anchor="t"/>
              <a:lstStyle/>
              <a:p>
                <a:pPr algn="ctr" latinLnBrk="1">
                  <a:lnSpc>
                    <a:spcPts val="43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6_AN.24_1#aeb712198.blank?vbadefaultcenterpage=1&amp;parentnodeid=356c232f9&amp;vbapositionanswer=12&amp;vbahtmlprocessed=1&amp;rh=43.2"/>
              <p:cNvSpPr>
                <a:spLocks noRot="1" noChangeAspect="1" noMove="1" noResize="1" noEditPoints="1" noAdjustHandles="1" noChangeArrowheads="1" noChangeShapeType="1" noTextEdit="1"/>
              </p:cNvSpPr>
              <p:nvPr/>
            </p:nvSpPr>
            <p:spPr>
              <a:xfrm>
                <a:off x="2990723" y="2523472"/>
                <a:ext cx="1743710" cy="546418"/>
              </a:xfrm>
              <a:prstGeom prst="rect">
                <a:avLst/>
              </a:prstGeom>
              <a:blipFill>
                <a:blip r:embed="rId5"/>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25_1#aeb712198?vbadefaultcenterpage=1&amp;parentnodeid=356c232f9&amp;vbahtmlprocessed=1&amp;bbb=1&amp;hasbroken=1"/>
              <p:cNvSpPr/>
              <p:nvPr/>
            </p:nvSpPr>
            <p:spPr>
              <a:xfrm>
                <a:off x="502920" y="3491212"/>
                <a:ext cx="11183112" cy="2348484"/>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由已知可得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附近单调递增，且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，故</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.因为点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是函数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的图象在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轴右侧的第一个对称中心，</a:t>
                </a:r>
              </a:p>
              <a:p>
                <a:pPr latinLnBrk="1">
                  <a:lnSpc>
                    <a:spcPct val="1500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6_AS.25_1#aeb712198?vbadefaultcenterpage=1&amp;parentnodeid=356c232f9&amp;vbahtmlprocessed=1&amp;bbb=1&amp;hasbroken=1"/>
              <p:cNvSpPr>
                <a:spLocks noRot="1" noChangeAspect="1" noMove="1" noResize="1" noEditPoints="1" noAdjustHandles="1" noChangeArrowheads="1" noChangeShapeType="1" noTextEdit="1"/>
              </p:cNvSpPr>
              <p:nvPr/>
            </p:nvSpPr>
            <p:spPr>
              <a:xfrm>
                <a:off x="502920" y="3491212"/>
                <a:ext cx="11183112" cy="2348484"/>
              </a:xfrm>
              <a:prstGeom prst="rect">
                <a:avLst/>
              </a:prstGeom>
              <a:blipFill>
                <a:blip r:embed="rId6"/>
                <a:stretch>
                  <a:fillRect l="-1690" r="-1309" b="-389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C_5_BD#5b2ce22cd?vbadefaultcenterpage=1&amp;parentnodeid=62d2b57b5&amp;vbahtmlprocessed=1"/>
          <p:cNvSpPr/>
          <p:nvPr/>
        </p:nvSpPr>
        <p:spPr>
          <a:xfrm>
            <a:off x="502920" y="756000"/>
            <a:ext cx="11183112" cy="94996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题组3</a:t>
            </a:r>
            <a:r>
              <a:rPr lang="en-US" altLang="zh-CN" sz="2600" b="1" i="0" dirty="0">
                <a:solidFill>
                  <a:srgbClr val="000000"/>
                </a:solidFill>
                <a:latin typeface="SimSun" pitchFamily="34" charset="0"/>
                <a:ea typeface="SimSun" pitchFamily="34" charset="-122"/>
                <a:cs typeface="SimSun" pitchFamily="34" charset="-120"/>
              </a:rPr>
              <a:t> </a:t>
            </a:r>
            <a:r>
              <a:rPr lang="en-US" altLang="zh-CN" sz="2600" b="1" i="0" dirty="0">
                <a:solidFill>
                  <a:srgbClr val="000000"/>
                </a:solidFill>
                <a:latin typeface="Times New Roman" pitchFamily="34" charset="0"/>
                <a:ea typeface="Microsoft Yahei" pitchFamily="34" charset="-122"/>
                <a:cs typeface="Times New Roman" pitchFamily="34" charset="-120"/>
              </a:rPr>
              <a:t>走向高考</a:t>
            </a:r>
            <a:endParaRPr lang="en-US" altLang="zh-CN" sz="2600" dirty="0"/>
          </a:p>
        </p:txBody>
      </p:sp>
      <mc:AlternateContent xmlns:mc="http://schemas.openxmlformats.org/markup-compatibility/2006">
        <mc:Choice xmlns:a14="http://schemas.microsoft.com/office/drawing/2010/main" Requires="a14">
          <p:sp>
            <p:nvSpPr>
              <p:cNvPr id="3" name="QB_6_BD.26_1#e8d2b3cf9?vbadefaultcenterpage=1&amp;parentnodeid=5b2ce22cd&amp;vbahtmlprocessed=1&amp;bbb=1&amp;hasbroken=1"/>
              <p:cNvSpPr/>
              <p:nvPr/>
            </p:nvSpPr>
            <p:spPr>
              <a:xfrm>
                <a:off x="502920" y="1348391"/>
                <a:ext cx="11183112" cy="1034669"/>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5.</a:t>
                </a:r>
                <a:r>
                  <a:rPr lang="en-US" altLang="zh-CN" sz="2400" b="0" i="0" dirty="0">
                    <a:solidFill>
                      <a:srgbClr val="E81B23"/>
                    </a:solidFill>
                    <a:latin typeface="Times New Roman" pitchFamily="34" charset="0"/>
                    <a:ea typeface="微软雅黑" pitchFamily="34" charset="-122"/>
                    <a:cs typeface="Times New Roman" pitchFamily="34" charset="-120"/>
                  </a:rPr>
                  <a:t>（2023 </a:t>
                </a:r>
                <a:r>
                  <a:rPr lang="en-US" altLang="zh-CN" sz="2400" b="1" i="0" dirty="0">
                    <a:solidFill>
                      <a:srgbClr val="E81B23"/>
                    </a:solidFill>
                    <a:latin typeface="Times New Roman" pitchFamily="34" charset="0"/>
                    <a:ea typeface="微软雅黑" pitchFamily="34" charset="-122"/>
                    <a:cs typeface="Times New Roman" pitchFamily="34" charset="-120"/>
                  </a:rPr>
                  <a:t>· </a:t>
                </a:r>
                <a:r>
                  <a:rPr lang="en-US" altLang="zh-CN" sz="2400" b="0" i="0" dirty="0" err="1">
                    <a:solidFill>
                      <a:srgbClr val="E81B23"/>
                    </a:solidFill>
                    <a:latin typeface="Times New Roman" pitchFamily="34" charset="0"/>
                    <a:ea typeface="微软雅黑" pitchFamily="34" charset="-122"/>
                    <a:cs typeface="Times New Roman" pitchFamily="34" charset="-120"/>
                  </a:rPr>
                  <a:t>新高考Ⅰ卷）</a:t>
                </a:r>
                <a:r>
                  <a:rPr lang="en-US" altLang="zh-CN" sz="2400" b="0" i="0" dirty="0" err="1">
                    <a:solidFill>
                      <a:srgbClr val="000000"/>
                    </a:solidFill>
                    <a:latin typeface="Times New Roman" pitchFamily="34" charset="0"/>
                    <a:ea typeface="微软雅黑" pitchFamily="34" charset="-122"/>
                    <a:cs typeface="Times New Roman"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上有且仅有3个零</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点，则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的取值范围是</a:t>
                </a:r>
                <a:r>
                  <a:rPr lang="en-US" altLang="zh-CN" sz="2400" i="0" dirty="0">
                    <a:solidFill>
                      <a:srgbClr val="000000"/>
                    </a:solidFill>
                    <a:latin typeface="SimSun" pitchFamily="34" charset="0"/>
                    <a:ea typeface="SimSun" pitchFamily="34" charset="-122"/>
                    <a:cs typeface="SimSun" pitchFamily="34" charset="-120"/>
                  </a:rPr>
                  <a:t>______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QB_6_BD.26_1#e8d2b3cf9?vbadefaultcenterpage=1&amp;parentnodeid=5b2ce22cd&amp;vbahtmlprocessed=1&amp;bbb=1&amp;hasbroken=1"/>
              <p:cNvSpPr>
                <a:spLocks noRot="1" noChangeAspect="1" noMove="1" noResize="1" noEditPoints="1" noAdjustHandles="1" noChangeArrowheads="1" noChangeShapeType="1" noTextEdit="1"/>
              </p:cNvSpPr>
              <p:nvPr/>
            </p:nvSpPr>
            <p:spPr>
              <a:xfrm>
                <a:off x="502920" y="1348391"/>
                <a:ext cx="11183112" cy="1034669"/>
              </a:xfrm>
              <a:prstGeom prst="rect">
                <a:avLst/>
              </a:prstGeom>
              <a:blipFill>
                <a:blip r:embed="rId3"/>
                <a:stretch>
                  <a:fillRect l="-1690" r="-872" b="-1823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27_1#e8d2b3cf9.blank?vbadefaultcenterpage=1&amp;parentnodeid=5b2ce22cd&amp;vbapositionanswer=13&amp;vbahtmlprocessed=1"/>
              <p:cNvSpPr/>
              <p:nvPr/>
            </p:nvSpPr>
            <p:spPr>
              <a:xfrm>
                <a:off x="3702050" y="1959261"/>
                <a:ext cx="787400" cy="353949"/>
              </a:xfrm>
              <a:prstGeom prst="rect">
                <a:avLst/>
              </a:prstGeom>
              <a:noFill/>
              <a:ln/>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6_AN.27_1#e8d2b3cf9.blank?vbadefaultcenterpage=1&amp;parentnodeid=5b2ce22cd&amp;vbapositionanswer=13&amp;vbahtmlprocessed=1"/>
              <p:cNvSpPr>
                <a:spLocks noRot="1" noChangeAspect="1" noMove="1" noResize="1" noEditPoints="1" noAdjustHandles="1" noChangeArrowheads="1" noChangeShapeType="1" noTextEdit="1"/>
              </p:cNvSpPr>
              <p:nvPr/>
            </p:nvSpPr>
            <p:spPr>
              <a:xfrm>
                <a:off x="3702050" y="1959261"/>
                <a:ext cx="787400" cy="353949"/>
              </a:xfrm>
              <a:prstGeom prst="rect">
                <a:avLst/>
              </a:prstGeom>
              <a:blipFill>
                <a:blip r:embed="rId4"/>
                <a:stretch>
                  <a:fillRect l="-8527" r="-9302" b="-4137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28_1#e8d2b3cf9?vbadefaultcenterpage=1&amp;parentnodeid=5b2ce22cd&amp;vbahtmlprocessed=1&amp;bbb=1&amp;hasbroken=1"/>
              <p:cNvSpPr/>
              <p:nvPr/>
            </p:nvSpPr>
            <p:spPr>
              <a:xfrm>
                <a:off x="502920" y="2384648"/>
                <a:ext cx="11183112" cy="1583309"/>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，则</a:t>
                </a:r>
              </a:p>
              <a:p>
                <a:pPr latinLnBrk="1">
                  <a:lnSpc>
                    <a:spcPct val="1500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有3个不同的根，令</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有3个根，其中</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，结合</a:t>
                </a:r>
              </a:p>
              <a:p>
                <a:pPr latinLnBrk="1">
                  <a:lnSpc>
                    <a:spcPct val="150000"/>
                  </a:lnSpc>
                </a:pPr>
                <a:r>
                  <a:rPr lang="en-US" altLang="zh-CN" sz="2400" b="0" i="0">
                    <a:solidFill>
                      <a:srgbClr val="FF0000"/>
                    </a:solidFill>
                    <a:latin typeface="Times New Roman" pitchFamily="34" charset="0"/>
                    <a:ea typeface="微软雅黑" pitchFamily="34" charset="-122"/>
                    <a:cs typeface="Times New Roman" pitchFamily="34" charset="-120"/>
                  </a:rPr>
                  <a:t>余弦函数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oMath>
                </a14:m>
                <a:r>
                  <a:rPr lang="en-US" altLang="zh-CN" sz="2400" b="0" i="0" dirty="0">
                    <a:solidFill>
                      <a:srgbClr val="FF0000"/>
                    </a:solidFill>
                    <a:latin typeface="Times New Roman" pitchFamily="34" charset="0"/>
                    <a:ea typeface="微软雅黑" pitchFamily="34" charset="-122"/>
                    <a:cs typeface="Times New Roman" pitchFamily="34" charset="-120"/>
                  </a:rPr>
                  <a:t>的图象性质可得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&lt;6</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6_AS.28_1#e8d2b3cf9?vbadefaultcenterpage=1&amp;parentnodeid=5b2ce22cd&amp;vbahtmlprocessed=1&amp;bbb=1&amp;hasbroken=1"/>
              <p:cNvSpPr>
                <a:spLocks noRot="1" noChangeAspect="1" noMove="1" noResize="1" noEditPoints="1" noAdjustHandles="1" noChangeArrowheads="1" noChangeShapeType="1" noTextEdit="1"/>
              </p:cNvSpPr>
              <p:nvPr/>
            </p:nvSpPr>
            <p:spPr>
              <a:xfrm>
                <a:off x="502920" y="2384648"/>
                <a:ext cx="11183112" cy="1583309"/>
              </a:xfrm>
              <a:prstGeom prst="rect">
                <a:avLst/>
              </a:prstGeom>
              <a:blipFill>
                <a:blip r:embed="rId5"/>
                <a:stretch>
                  <a:fillRect l="-1690" r="-1581" b="-1192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C_3_BD#78afa48bd.fixed?vbadefaultcenterpage=1&amp;parentnodeid=54b53df1c&amp;vbahtmlprocessed=1"/>
          <p:cNvSpPr/>
          <p:nvPr/>
        </p:nvSpPr>
        <p:spPr>
          <a:xfrm>
            <a:off x="283464" y="2779776"/>
            <a:ext cx="11594592" cy="722376"/>
          </a:xfrm>
          <a:prstGeom prst="rect">
            <a:avLst/>
          </a:prstGeom>
          <a:noFill/>
          <a:ln/>
        </p:spPr>
        <p:txBody>
          <a:bodyPr wrap="square" lIns="0" tIns="0" rIns="0" bIns="0" rtlCol="0" anchor="ctr"/>
          <a:lstStyle/>
          <a:p>
            <a:pPr algn="ctr" latinLnBrk="1">
              <a:lnSpc>
                <a:spcPct val="100000"/>
              </a:lnSpc>
            </a:pPr>
            <a:r>
              <a:rPr lang="en-US" altLang="zh-CN" sz="4400" b="1" i="0" dirty="0">
                <a:solidFill>
                  <a:srgbClr val="000000"/>
                </a:solidFill>
                <a:latin typeface="Times New Roman" pitchFamily="34" charset="0"/>
                <a:ea typeface="微软雅黑" pitchFamily="34" charset="-122"/>
                <a:cs typeface="Times New Roman" pitchFamily="34" charset="-120"/>
              </a:rPr>
              <a:t>考点聚焦·突破</a:t>
            </a:r>
            <a:endParaRPr lang="en-US" altLang="zh-CN" sz="4400" dirty="0"/>
          </a:p>
        </p:txBody>
      </p:sp>
      <p:pic>
        <p:nvPicPr>
          <p:cNvPr id="3" name="C_3#78afa48bd.fixed?vbadefaultcenterpage=1&amp;parentnodeid=54b53df1c&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_4_BD#f8e0f166e?vbadefaultcenterpage=1&amp;parentnodeid=78afa48bd&amp;vbahtmlprocessed=1"/>
              <p:cNvSpPr/>
              <p:nvPr/>
            </p:nvSpPr>
            <p:spPr>
              <a:xfrm>
                <a:off x="502920" y="756000"/>
                <a:ext cx="11183112" cy="803656"/>
              </a:xfrm>
              <a:prstGeom prst="rect">
                <a:avLst/>
              </a:prstGeom>
              <a:noFill/>
              <a:ln/>
            </p:spPr>
            <p:txBody>
              <a:bodyPr wrap="square" lIns="0" tIns="0" rIns="0" bIns="0" rtlCol="0" anchor="t"/>
              <a:lstStyle/>
              <a:p>
                <a:pPr algn="l" latinLnBrk="1">
                  <a:lnSpc>
                    <a:spcPct val="150000"/>
                  </a:lnSpc>
                </a:pPr>
                <a:r>
                  <a:rPr lang="en-US" altLang="zh-CN" sz="2800" b="1" i="0" dirty="0">
                    <a:solidFill>
                      <a:srgbClr val="6E87BD"/>
                    </a:solidFill>
                    <a:latin typeface="Times New Roman" pitchFamily="34" charset="0"/>
                    <a:ea typeface="微软雅黑" pitchFamily="34" charset="-122"/>
                    <a:cs typeface="Times New Roman" pitchFamily="34" charset="-120"/>
                  </a:rPr>
                  <a:t>考点一</a:t>
                </a:r>
                <a:r>
                  <a:rPr lang="en-US" altLang="zh-CN" sz="2800" b="1" i="0" dirty="0">
                    <a:solidFill>
                      <a:srgbClr val="6E87BD"/>
                    </a:solidFill>
                    <a:latin typeface="SimSun" pitchFamily="34" charset="0"/>
                    <a:ea typeface="SimSun" pitchFamily="34" charset="-122"/>
                    <a:cs typeface="SimSun" pitchFamily="34" charset="-120"/>
                  </a:rPr>
                  <a:t> </a:t>
                </a:r>
                <a:r>
                  <a:rPr lang="en-US" altLang="zh-CN" sz="2800" b="1" i="0" dirty="0">
                    <a:solidFill>
                      <a:srgbClr val="6E87BD"/>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𝒚</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𝑨</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𝐬𝐢𝐧</m:t>
                    </m:r>
                    <m:d>
                      <m:dPr>
                        <m:ctrlPr>
                          <a:rPr lang="en-US" altLang="zh-CN" sz="2800" b="1" i="1" dirty="0">
                            <a:solidFill>
                              <a:srgbClr val="6E87BD"/>
                            </a:solidFill>
                            <a:latin typeface="Cambria Math" panose="02040503050406030204" pitchFamily="18" charset="0"/>
                            <a:ea typeface="微软雅黑" pitchFamily="34" charset="-122"/>
                            <a:cs typeface="Times New Roman" pitchFamily="34" charset="-120"/>
                          </a:rPr>
                        </m:ctrlPr>
                      </m:dPr>
                      <m:e>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𝝎</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𝒙</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𝝋</m:t>
                        </m:r>
                      </m:e>
                    </m:d>
                  </m:oMath>
                </a14:m>
                <a:r>
                  <a:rPr lang="en-US" altLang="zh-CN" sz="100" b="1" i="0" kern="0" spc="-99900" dirty="0">
                    <a:solidFill>
                      <a:srgbClr val="FFFFFF"/>
                    </a:solidFill>
                    <a:latin typeface="Times New Roman" pitchFamily="34" charset="0"/>
                    <a:ea typeface="微软雅黑" pitchFamily="34" charset="-122"/>
                    <a:cs typeface="Times New Roman" pitchFamily="34" charset="-120"/>
                  </a:rPr>
                  <a:t> </a:t>
                </a:r>
                <a:r>
                  <a:rPr lang="en-US" altLang="zh-CN" sz="2800" b="1" i="0" dirty="0">
                    <a:solidFill>
                      <a:srgbClr val="6E87BD"/>
                    </a:solidFill>
                    <a:latin typeface="Times New Roman" pitchFamily="34" charset="0"/>
                    <a:ea typeface="微软雅黑" pitchFamily="34" charset="-122"/>
                    <a:cs typeface="Times New Roman" pitchFamily="34" charset="-120"/>
                  </a:rPr>
                  <a:t>的性质与图象及变换［自主练透］</a:t>
                </a:r>
                <a:endParaRPr lang="en-US" altLang="zh-CN" sz="2800" dirty="0"/>
              </a:p>
            </p:txBody>
          </p:sp>
        </mc:Choice>
        <mc:Fallback xmlns="">
          <p:sp>
            <p:nvSpPr>
              <p:cNvPr id="2" name="C_4_BD#f8e0f166e?vbadefaultcenterpage=1&amp;parentnodeid=78afa48bd&amp;vbahtmlprocessed=1"/>
              <p:cNvSpPr>
                <a:spLocks noRot="1" noChangeAspect="1" noMove="1" noResize="1" noEditPoints="1" noAdjustHandles="1" noChangeArrowheads="1" noChangeShapeType="1" noTextEdit="1"/>
              </p:cNvSpPr>
              <p:nvPr/>
            </p:nvSpPr>
            <p:spPr>
              <a:xfrm>
                <a:off x="502920" y="756000"/>
                <a:ext cx="11183112" cy="803656"/>
              </a:xfrm>
              <a:prstGeom prst="rect">
                <a:avLst/>
              </a:prstGeom>
              <a:blipFill>
                <a:blip r:embed="rId3"/>
                <a:stretch>
                  <a:fillRect l="-1963"/>
                </a:stretch>
              </a:blip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C_5_BD.29_1#cc1435b12?vbadefaultcenterpage=1&amp;parentnodeid=f8e0f166e&amp;vbahtmlprocessed=1&amp;bbb=1&amp;hasbroken=1"/>
              <p:cNvSpPr/>
              <p:nvPr/>
            </p:nvSpPr>
            <p:spPr>
              <a:xfrm>
                <a:off x="502920" y="1330548"/>
                <a:ext cx="11183112" cy="1307084"/>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E81B23"/>
                    </a:solidFill>
                    <a:latin typeface="Times New Roman" pitchFamily="34" charset="0"/>
                    <a:ea typeface="微软雅黑" pitchFamily="34" charset="-122"/>
                    <a:cs typeface="Times New Roman" pitchFamily="34" charset="-120"/>
                  </a:rPr>
                  <a:t>（2022 </a:t>
                </a:r>
                <a:r>
                  <a:rPr lang="en-US" altLang="zh-CN" sz="2400" b="1" i="0" dirty="0">
                    <a:solidFill>
                      <a:srgbClr val="E81B23"/>
                    </a:solidFill>
                    <a:latin typeface="Times New Roman" pitchFamily="34" charset="0"/>
                    <a:ea typeface="微软雅黑" pitchFamily="34" charset="-122"/>
                    <a:cs typeface="Times New Roman" pitchFamily="34" charset="-120"/>
                  </a:rPr>
                  <a:t>·</a:t>
                </a:r>
                <a:r>
                  <a:rPr lang="en-US" altLang="zh-CN" sz="2400" b="0" i="0" dirty="0">
                    <a:solidFill>
                      <a:srgbClr val="E81B23"/>
                    </a:solidFill>
                    <a:latin typeface="Times New Roman" pitchFamily="34" charset="0"/>
                    <a:ea typeface="微软雅黑" pitchFamily="34" charset="-122"/>
                    <a:cs typeface="Times New Roman" pitchFamily="34" charset="-120"/>
                  </a:rPr>
                  <a:t> </a:t>
                </a:r>
                <a:r>
                  <a:rPr lang="en-US" altLang="zh-CN" sz="2400" b="0" i="0" dirty="0" err="1">
                    <a:solidFill>
                      <a:srgbClr val="E81B23"/>
                    </a:solidFill>
                    <a:latin typeface="Times New Roman" pitchFamily="34" charset="0"/>
                    <a:ea typeface="微软雅黑" pitchFamily="34" charset="-122"/>
                    <a:cs typeface="Times New Roman" pitchFamily="34" charset="-120"/>
                  </a:rPr>
                  <a:t>浙江卷）</a:t>
                </a:r>
                <a:r>
                  <a:rPr lang="en-US" altLang="zh-CN" sz="2400" b="0" i="0" dirty="0" err="1">
                    <a:solidFill>
                      <a:srgbClr val="000000"/>
                    </a:solidFill>
                    <a:latin typeface="Times New Roman" pitchFamily="34" charset="0"/>
                    <a:ea typeface="微软雅黑" pitchFamily="34" charset="-122"/>
                    <a:cs typeface="Times New Roman" pitchFamily="34" charset="-120"/>
                  </a:rPr>
                  <a:t>为了得到函数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的图象，只要把函数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的图象</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QC_5_BD.29_1#cc1435b12?vbadefaultcenterpage=1&amp;parentnodeid=f8e0f166e&amp;vbahtmlprocessed=1&amp;bbb=1&amp;hasbroken=1"/>
              <p:cNvSpPr>
                <a:spLocks noRot="1" noChangeAspect="1" noMove="1" noResize="1" noEditPoints="1" noAdjustHandles="1" noChangeArrowheads="1" noChangeShapeType="1" noTextEdit="1"/>
              </p:cNvSpPr>
              <p:nvPr/>
            </p:nvSpPr>
            <p:spPr>
              <a:xfrm>
                <a:off x="502920" y="1330548"/>
                <a:ext cx="11183112" cy="1307084"/>
              </a:xfrm>
              <a:prstGeom prst="rect">
                <a:avLst/>
              </a:prstGeom>
              <a:blipFill>
                <a:blip r:embed="rId4"/>
                <a:stretch>
                  <a:fillRect l="-1690" b="-13953"/>
                </a:stretch>
              </a:blipFill>
              <a:ln/>
            </p:spPr>
            <p:txBody>
              <a:bodyPr/>
              <a:lstStyle/>
              <a:p>
                <a:r>
                  <a:rPr lang="zh-CN" altLang="en-US">
                    <a:noFill/>
                  </a:rPr>
                  <a:t> </a:t>
                </a:r>
              </a:p>
            </p:txBody>
          </p:sp>
        </mc:Fallback>
      </mc:AlternateContent>
      <p:sp>
        <p:nvSpPr>
          <p:cNvPr id="4" name="QC_5_AN.30_1#cc1435b12.bracket?vbadefaultcenterpage=1&amp;parentnodeid=f8e0f166e&amp;vbapositionanswer=14&amp;vbahtmlprocessed=1"/>
          <p:cNvSpPr/>
          <p:nvPr/>
        </p:nvSpPr>
        <p:spPr>
          <a:xfrm>
            <a:off x="1684020" y="2151603"/>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mc:AlternateContent xmlns:mc="http://schemas.openxmlformats.org/markup-compatibility/2006" xmlns:a14="http://schemas.microsoft.com/office/drawing/2010/main">
        <mc:Choice Requires="a14">
          <p:sp>
            <p:nvSpPr>
              <p:cNvPr id="5" name="QC_5_BD.31_1#cc1435b12.choices?vbadefaultcenterpage=1&amp;parentnodeid=f8e0f166e&amp;vbahtmlprocessed=1"/>
              <p:cNvSpPr/>
              <p:nvPr/>
            </p:nvSpPr>
            <p:spPr>
              <a:xfrm>
                <a:off x="502920" y="2638648"/>
                <a:ext cx="11183112" cy="1401636"/>
              </a:xfrm>
              <a:prstGeom prst="rect">
                <a:avLst/>
              </a:prstGeom>
              <a:noFill/>
              <a:ln/>
            </p:spPr>
            <p:txBody>
              <a:bodyPr wrap="square" lIns="0" tIns="0" rIns="0" bIns="0" rtlCol="0" anchor="t"/>
              <a:lstStyle/>
              <a:p>
                <a:pPr latinLnBrk="1">
                  <a:lnSpc>
                    <a:spcPct val="150000"/>
                  </a:lnSpc>
                  <a:tabLst>
                    <a:tab pos="5699506" algn="l"/>
                  </a:tabLst>
                </a:pPr>
                <a:r>
                  <a:rPr lang="en-US" altLang="zh-CN" sz="2400" b="0" i="0" dirty="0">
                    <a:solidFill>
                      <a:srgbClr val="000000"/>
                    </a:solidFill>
                    <a:latin typeface="Times New Roman" pitchFamily="34" charset="0"/>
                    <a:ea typeface="微软雅黑" pitchFamily="34" charset="-122"/>
                    <a:cs typeface="Times New Roman" pitchFamily="34" charset="-120"/>
                  </a:rPr>
                  <a:t>A.向左平移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den>
                    </m:f>
                  </m:oMath>
                </a14:m>
                <a:r>
                  <a:rPr lang="en-US" altLang="zh-CN" sz="2400" b="0" i="0">
                    <a:solidFill>
                      <a:srgbClr val="000000"/>
                    </a:solidFill>
                    <a:latin typeface="Times New Roman" pitchFamily="34" charset="0"/>
                    <a:ea typeface="微软雅黑" pitchFamily="34" charset="-122"/>
                    <a:cs typeface="Times New Roman" pitchFamily="34" charset="-120"/>
                  </a:rPr>
                  <a:t>个单位长度</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endParaRPr lang="en-US" altLang="zh-CN" sz="2400" dirty="0"/>
              </a:p>
              <a:p>
                <a:pPr latinLnBrk="1">
                  <a:lnSpc>
                    <a:spcPct val="150000"/>
                  </a:lnSpc>
                  <a:tabLst>
                    <a:tab pos="5699506" algn="l"/>
                  </a:tabLst>
                </a:pPr>
                <a:r>
                  <a:rPr lang="en-US" altLang="zh-CN" sz="2400" b="0" i="0" dirty="0">
                    <a:solidFill>
                      <a:srgbClr val="000000"/>
                    </a:solidFill>
                    <a:latin typeface="Times New Roman" pitchFamily="34" charset="0"/>
                    <a:ea typeface="微软雅黑" pitchFamily="34" charset="-122"/>
                    <a:cs typeface="Times New Roman" pitchFamily="34" charset="-120"/>
                  </a:rPr>
                  <a:t>C.向左平移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15</m:t>
                        </m:r>
                      </m:den>
                    </m:f>
                  </m:oMath>
                </a14:m>
                <a:r>
                  <a:rPr lang="en-US" altLang="zh-CN" sz="2400" b="0" i="0">
                    <a:solidFill>
                      <a:srgbClr val="000000"/>
                    </a:solidFill>
                    <a:latin typeface="Times New Roman" pitchFamily="34" charset="0"/>
                    <a:ea typeface="微软雅黑" pitchFamily="34" charset="-122"/>
                    <a:cs typeface="Times New Roman" pitchFamily="34" charset="-120"/>
                  </a:rPr>
                  <a:t>个单位长度</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endParaRPr lang="en-US" altLang="zh-CN" sz="2400" dirty="0"/>
              </a:p>
            </p:txBody>
          </p:sp>
        </mc:Choice>
        <mc:Fallback xmlns="">
          <p:sp>
            <p:nvSpPr>
              <p:cNvPr id="5" name="QC_5_BD.31_1#cc1435b12.choices?vbadefaultcenterpage=1&amp;parentnodeid=f8e0f166e&amp;vbahtmlprocessed=1"/>
              <p:cNvSpPr>
                <a:spLocks noRot="1" noChangeAspect="1" noMove="1" noResize="1" noEditPoints="1" noAdjustHandles="1" noChangeArrowheads="1" noChangeShapeType="1" noTextEdit="1"/>
              </p:cNvSpPr>
              <p:nvPr/>
            </p:nvSpPr>
            <p:spPr>
              <a:xfrm>
                <a:off x="502920" y="2638648"/>
                <a:ext cx="11183112" cy="1401636"/>
              </a:xfrm>
              <a:prstGeom prst="rect">
                <a:avLst/>
              </a:prstGeom>
              <a:blipFill>
                <a:blip r:embed="rId5"/>
                <a:stretch>
                  <a:fillRect l="-1690" b="-695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32_1#cc1435b12?vbadefaultcenterpage=1&amp;parentnodeid=f8e0f166e&amp;vbahtmlprocessed=1&amp;bbb=1&amp;hasbroken=1"/>
              <p:cNvSpPr/>
              <p:nvPr/>
            </p:nvSpPr>
            <p:spPr>
              <a:xfrm>
                <a:off x="502920" y="4048348"/>
                <a:ext cx="11183112" cy="1491425"/>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，所以把函数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图象上</a:t>
                </a:r>
              </a:p>
              <a:p>
                <a:pPr latinLnBrk="1">
                  <a:lnSpc>
                    <a:spcPct val="150000"/>
                  </a:lnSpc>
                </a:pPr>
                <a:r>
                  <a:rPr lang="en-US" altLang="zh-CN" sz="2400" b="0" i="0">
                    <a:solidFill>
                      <a:srgbClr val="FF0000"/>
                    </a:solidFill>
                    <a:latin typeface="Times New Roman" pitchFamily="34" charset="0"/>
                    <a:ea typeface="微软雅黑" pitchFamily="34" charset="-122"/>
                    <a:cs typeface="Times New Roman" pitchFamily="34" charset="-120"/>
                  </a:rPr>
                  <a:t>的所有点向右平移</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个单位长度可得到函数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的图象.故选D.</a:t>
                </a:r>
                <a:endParaRPr lang="en-US" altLang="zh-CN" sz="2400" dirty="0"/>
              </a:p>
            </p:txBody>
          </p:sp>
        </mc:Choice>
        <mc:Fallback xmlns="">
          <p:sp>
            <p:nvSpPr>
              <p:cNvPr id="6" name="QC_5_AS.32_1#cc1435b12?vbadefaultcenterpage=1&amp;parentnodeid=f8e0f166e&amp;vbahtmlprocessed=1&amp;bbb=1&amp;hasbroken=1"/>
              <p:cNvSpPr>
                <a:spLocks noRot="1" noChangeAspect="1" noMove="1" noResize="1" noEditPoints="1" noAdjustHandles="1" noChangeArrowheads="1" noChangeShapeType="1" noTextEdit="1"/>
              </p:cNvSpPr>
              <p:nvPr/>
            </p:nvSpPr>
            <p:spPr>
              <a:xfrm>
                <a:off x="502920" y="4048348"/>
                <a:ext cx="11183112" cy="1491425"/>
              </a:xfrm>
              <a:prstGeom prst="rect">
                <a:avLst/>
              </a:prstGeom>
              <a:blipFill>
                <a:blip r:embed="rId6"/>
                <a:stretch>
                  <a:fillRect l="-1690" r="-981" b="-693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5_BD.33_1#648c8b4f0?vbadefaultcenterpage=1&amp;parentnodeid=f8e0f166e&amp;vbahtmlprocessed=1&amp;bbb=1&amp;hasbroken=1"/>
              <p:cNvSpPr/>
              <p:nvPr/>
            </p:nvSpPr>
            <p:spPr>
              <a:xfrm>
                <a:off x="502920" y="783794"/>
                <a:ext cx="11183112" cy="1573721"/>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a:t>
                </a:r>
                <a:r>
                  <a:rPr lang="en-US" altLang="zh-CN" sz="2400" b="0" i="0" dirty="0">
                    <a:solidFill>
                      <a:srgbClr val="E81B23"/>
                    </a:solidFill>
                    <a:latin typeface="Times New Roman" pitchFamily="34" charset="0"/>
                    <a:ea typeface="微软雅黑" pitchFamily="34" charset="-122"/>
                    <a:cs typeface="Times New Roman" pitchFamily="34" charset="-120"/>
                  </a:rPr>
                  <a:t>（2024 </a:t>
                </a:r>
                <a:r>
                  <a:rPr lang="en-US" altLang="zh-CN" sz="2400" b="1" i="0" dirty="0">
                    <a:solidFill>
                      <a:srgbClr val="E81B23"/>
                    </a:solidFill>
                    <a:latin typeface="Times New Roman" pitchFamily="34" charset="0"/>
                    <a:ea typeface="微软雅黑" pitchFamily="34" charset="-122"/>
                    <a:cs typeface="Times New Roman" pitchFamily="34" charset="-120"/>
                  </a:rPr>
                  <a:t>·</a:t>
                </a:r>
                <a:r>
                  <a:rPr lang="en-US" altLang="zh-CN" sz="2400" b="0" i="0" dirty="0">
                    <a:solidFill>
                      <a:srgbClr val="E81B23"/>
                    </a:solidFill>
                    <a:latin typeface="Times New Roman" pitchFamily="34" charset="0"/>
                    <a:ea typeface="微软雅黑" pitchFamily="34" charset="-122"/>
                    <a:cs typeface="Times New Roman" pitchFamily="34" charset="-120"/>
                  </a:rPr>
                  <a:t> </a:t>
                </a:r>
                <a:r>
                  <a:rPr lang="en-US" altLang="zh-CN" sz="2400" b="0" i="0" dirty="0" err="1">
                    <a:solidFill>
                      <a:srgbClr val="E81B23"/>
                    </a:solidFill>
                    <a:latin typeface="Times New Roman" pitchFamily="34" charset="0"/>
                    <a:ea typeface="微软雅黑" pitchFamily="34" charset="-122"/>
                    <a:cs typeface="Times New Roman" pitchFamily="34" charset="-120"/>
                  </a:rPr>
                  <a:t>梅州模拟）</a:t>
                </a:r>
                <a:r>
                  <a:rPr lang="en-US" altLang="zh-CN" sz="2400" b="0" i="0" dirty="0" err="1">
                    <a:solidFill>
                      <a:srgbClr val="000000"/>
                    </a:solidFill>
                    <a:latin typeface="Times New Roman" pitchFamily="34" charset="0"/>
                    <a:ea typeface="微软雅黑" pitchFamily="34" charset="-122"/>
                    <a:cs typeface="Times New Roman" pitchFamily="34" charset="-120"/>
                  </a:rPr>
                  <a:t>为了得到函数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的图象，只需将函数</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的图象</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2" name="QC_5_BD.33_1#648c8b4f0?vbadefaultcenterpage=1&amp;parentnodeid=f8e0f166e&amp;vbahtmlprocessed=1&amp;bbb=1&amp;hasbroken=1"/>
              <p:cNvSpPr>
                <a:spLocks noRot="1" noChangeAspect="1" noMove="1" noResize="1" noEditPoints="1" noAdjustHandles="1" noChangeArrowheads="1" noChangeShapeType="1" noTextEdit="1"/>
              </p:cNvSpPr>
              <p:nvPr/>
            </p:nvSpPr>
            <p:spPr>
              <a:xfrm>
                <a:off x="502920" y="783794"/>
                <a:ext cx="11183112" cy="1573721"/>
              </a:xfrm>
              <a:prstGeom prst="rect">
                <a:avLst/>
              </a:prstGeom>
              <a:blipFill>
                <a:blip r:embed="rId3"/>
                <a:stretch>
                  <a:fillRect l="-1690" b="-5814"/>
                </a:stretch>
              </a:blipFill>
              <a:ln/>
            </p:spPr>
            <p:txBody>
              <a:bodyPr/>
              <a:lstStyle/>
              <a:p>
                <a:r>
                  <a:rPr lang="zh-CN" altLang="en-US">
                    <a:noFill/>
                  </a:rPr>
                  <a:t> </a:t>
                </a:r>
              </a:p>
            </p:txBody>
          </p:sp>
        </mc:Fallback>
      </mc:AlternateContent>
      <p:sp>
        <p:nvSpPr>
          <p:cNvPr id="3" name="QC_5_AN.34_1#648c8b4f0.bracket?vbadefaultcenterpage=1&amp;parentnodeid=f8e0f166e&amp;vbapositionanswer=15&amp;vbahtmlprocessed=1"/>
          <p:cNvSpPr/>
          <p:nvPr/>
        </p:nvSpPr>
        <p:spPr>
          <a:xfrm>
            <a:off x="3886391" y="1924000"/>
            <a:ext cx="441325" cy="354775"/>
          </a:xfrm>
          <a:prstGeom prst="rect">
            <a:avLst/>
          </a:prstGeom>
          <a:noFill/>
          <a:ln/>
        </p:spPr>
        <p:txBody>
          <a:bodyPr wrap="none" lIns="0" tIns="0" rIns="0" bIns="0" rtlCol="0" anchor="t"/>
          <a:lstStyle/>
          <a:p>
            <a:pPr marL="0" algn="ctr" latinLnBrk="1">
              <a:lnSpc>
                <a:spcPts val="29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5_BD.35_1#648c8b4f0.choices?vbadefaultcenterpage=1&amp;parentnodeid=f8e0f166e&amp;vbahtmlprocessed=1"/>
              <p:cNvSpPr/>
              <p:nvPr/>
            </p:nvSpPr>
            <p:spPr>
              <a:xfrm>
                <a:off x="502920" y="2361642"/>
                <a:ext cx="11183112" cy="1401636"/>
              </a:xfrm>
              <a:prstGeom prst="rect">
                <a:avLst/>
              </a:prstGeom>
              <a:noFill/>
              <a:ln/>
            </p:spPr>
            <p:txBody>
              <a:bodyPr wrap="square" lIns="0" tIns="0" rIns="0" bIns="0" rtlCol="0" anchor="t"/>
              <a:lstStyle/>
              <a:p>
                <a:pPr latinLnBrk="1">
                  <a:lnSpc>
                    <a:spcPct val="150000"/>
                  </a:lnSpc>
                  <a:tabLst>
                    <a:tab pos="5699506" algn="l"/>
                  </a:tabLst>
                </a:pPr>
                <a:r>
                  <a:rPr lang="en-US" altLang="zh-CN" sz="2400" b="0" i="0" dirty="0">
                    <a:solidFill>
                      <a:srgbClr val="000000"/>
                    </a:solidFill>
                    <a:latin typeface="Times New Roman" pitchFamily="34" charset="0"/>
                    <a:ea typeface="微软雅黑" pitchFamily="34" charset="-122"/>
                    <a:cs typeface="Times New Roman" pitchFamily="34" charset="-120"/>
                  </a:rPr>
                  <a:t>A.向左平移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a:solidFill>
                      <a:srgbClr val="000000"/>
                    </a:solidFill>
                    <a:latin typeface="Times New Roman" pitchFamily="34" charset="0"/>
                    <a:ea typeface="微软雅黑" pitchFamily="34" charset="-122"/>
                    <a:cs typeface="Times New Roman" pitchFamily="34" charset="-120"/>
                  </a:rPr>
                  <a:t>个单位长度</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endParaRPr lang="en-US" altLang="zh-CN" sz="2400" dirty="0"/>
              </a:p>
              <a:p>
                <a:pPr latinLnBrk="1">
                  <a:lnSpc>
                    <a:spcPct val="150000"/>
                  </a:lnSpc>
                  <a:tabLst>
                    <a:tab pos="5699506" algn="l"/>
                  </a:tabLst>
                </a:pPr>
                <a:r>
                  <a:rPr lang="en-US" altLang="zh-CN" sz="2400" b="0" i="0" dirty="0">
                    <a:solidFill>
                      <a:srgbClr val="000000"/>
                    </a:solidFill>
                    <a:latin typeface="Times New Roman" pitchFamily="34" charset="0"/>
                    <a:ea typeface="微软雅黑" pitchFamily="34" charset="-122"/>
                    <a:cs typeface="Times New Roman" pitchFamily="34" charset="-120"/>
                  </a:rPr>
                  <a:t>C.向右平移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a:solidFill>
                      <a:srgbClr val="000000"/>
                    </a:solidFill>
                    <a:latin typeface="Times New Roman" pitchFamily="34" charset="0"/>
                    <a:ea typeface="微软雅黑" pitchFamily="34" charset="-122"/>
                    <a:cs typeface="Times New Roman" pitchFamily="34" charset="-120"/>
                  </a:rPr>
                  <a:t>个单位长度</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个单位长度</a:t>
                </a:r>
                <a:endParaRPr lang="en-US" altLang="zh-CN" sz="2400" dirty="0"/>
              </a:p>
            </p:txBody>
          </p:sp>
        </mc:Choice>
        <mc:Fallback xmlns="">
          <p:sp>
            <p:nvSpPr>
              <p:cNvPr id="4" name="QC_5_BD.35_1#648c8b4f0.choices?vbadefaultcenterpage=1&amp;parentnodeid=f8e0f166e&amp;vbahtmlprocessed=1"/>
              <p:cNvSpPr>
                <a:spLocks noRot="1" noChangeAspect="1" noMove="1" noResize="1" noEditPoints="1" noAdjustHandles="1" noChangeArrowheads="1" noChangeShapeType="1" noTextEdit="1"/>
              </p:cNvSpPr>
              <p:nvPr/>
            </p:nvSpPr>
            <p:spPr>
              <a:xfrm>
                <a:off x="502920" y="2361642"/>
                <a:ext cx="11183112" cy="1401636"/>
              </a:xfrm>
              <a:prstGeom prst="rect">
                <a:avLst/>
              </a:prstGeom>
              <a:blipFill>
                <a:blip r:embed="rId4"/>
                <a:stretch>
                  <a:fillRect l="-1690" b="-7391"/>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36_1#648c8b4f0?vbadefaultcenterpage=1&amp;parentnodeid=f8e0f166e&amp;vbahtmlprocessed=1&amp;bbb=1&amp;hasbroken=1"/>
              <p:cNvSpPr/>
              <p:nvPr/>
            </p:nvSpPr>
            <p:spPr>
              <a:xfrm>
                <a:off x="502920" y="3771342"/>
                <a:ext cx="11183112" cy="2578164"/>
              </a:xfrm>
              <a:prstGeom prst="rect">
                <a:avLst/>
              </a:prstGeom>
              <a:noFill/>
              <a:ln/>
            </p:spPr>
            <p:txBody>
              <a:bodyPr wrap="none" lIns="0" tIns="0" rIns="0" bIns="0" rtlCol="0" anchor="t"/>
              <a:lstStyle/>
              <a:p>
                <a:pPr algn="l" latinLnBrk="1">
                  <a:lnSpc>
                    <a:spcPct val="11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a:t>
                </a:r>
                <a:r>
                  <a:rPr lang="en-US" altLang="zh-CN" sz="2400" b="0" i="0">
                    <a:solidFill>
                      <a:srgbClr val="FF0000"/>
                    </a:solidFill>
                    <a:latin typeface="Times New Roman" pitchFamily="34" charset="0"/>
                    <a:ea typeface="微软雅黑" pitchFamily="34" charset="-122"/>
                    <a:cs typeface="Times New Roman" pitchFamily="34" charset="-120"/>
                  </a:rPr>
                  <a:t>，函数</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观察发现可由函数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的图象向左平移</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个单位长度得到函数</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的图象.故选A.</a:t>
                </a:r>
                <a:endParaRPr lang="en-US" altLang="zh-CN" sz="2400" dirty="0"/>
              </a:p>
            </p:txBody>
          </p:sp>
        </mc:Choice>
        <mc:Fallback xmlns="">
          <p:sp>
            <p:nvSpPr>
              <p:cNvPr id="5" name="QC_5_AS.36_1#648c8b4f0?vbadefaultcenterpage=1&amp;parentnodeid=f8e0f166e&amp;vbahtmlprocessed=1&amp;bbb=1&amp;hasbroken=1"/>
              <p:cNvSpPr>
                <a:spLocks noRot="1" noChangeAspect="1" noMove="1" noResize="1" noEditPoints="1" noAdjustHandles="1" noChangeArrowheads="1" noChangeShapeType="1" noTextEdit="1"/>
              </p:cNvSpPr>
              <p:nvPr/>
            </p:nvSpPr>
            <p:spPr>
              <a:xfrm>
                <a:off x="502920" y="3771342"/>
                <a:ext cx="11183112" cy="2578164"/>
              </a:xfrm>
              <a:prstGeom prst="rect">
                <a:avLst/>
              </a:prstGeom>
              <a:blipFill>
                <a:blip r:embed="rId5"/>
                <a:stretch>
                  <a:fillRect l="-1690" t="-3310" b="-354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5_BD.37_1#762d5735e?vbadefaultcenterpage=1&amp;parentnodeid=f8e0f166e&amp;vbahtmlprocessed=1&amp;bbb=1&amp;hasbroken=1"/>
              <p:cNvSpPr/>
              <p:nvPr/>
            </p:nvSpPr>
            <p:spPr>
              <a:xfrm>
                <a:off x="502920" y="1077354"/>
                <a:ext cx="11183112" cy="2034921"/>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E81B23"/>
                    </a:solidFill>
                    <a:latin typeface="Times New Roman" pitchFamily="34" charset="0"/>
                    <a:ea typeface="微软雅黑" pitchFamily="34" charset="-122"/>
                    <a:cs typeface="Times New Roman" pitchFamily="34" charset="-120"/>
                  </a:rPr>
                  <a:t>（2024 </a:t>
                </a:r>
                <a:r>
                  <a:rPr lang="en-US" altLang="zh-CN" sz="2400" b="1" i="0" dirty="0">
                    <a:solidFill>
                      <a:srgbClr val="E81B23"/>
                    </a:solidFill>
                    <a:latin typeface="Times New Roman" pitchFamily="34" charset="0"/>
                    <a:ea typeface="微软雅黑" pitchFamily="34" charset="-122"/>
                    <a:cs typeface="Times New Roman" pitchFamily="34" charset="-120"/>
                  </a:rPr>
                  <a:t>·</a:t>
                </a:r>
                <a:r>
                  <a:rPr lang="en-US" altLang="zh-CN" sz="2400" b="0" i="0" dirty="0">
                    <a:solidFill>
                      <a:srgbClr val="E81B23"/>
                    </a:solidFill>
                    <a:latin typeface="Times New Roman" pitchFamily="34" charset="0"/>
                    <a:ea typeface="微软雅黑" pitchFamily="34" charset="-122"/>
                    <a:cs typeface="Times New Roman" pitchFamily="34" charset="-120"/>
                  </a:rPr>
                  <a:t> </a:t>
                </a:r>
                <a:r>
                  <a:rPr lang="en-US" altLang="zh-CN" sz="2400" b="0" i="0" dirty="0" err="1">
                    <a:solidFill>
                      <a:srgbClr val="E81B23"/>
                    </a:solidFill>
                    <a:latin typeface="Times New Roman" pitchFamily="34" charset="0"/>
                    <a:ea typeface="微软雅黑" pitchFamily="34" charset="-122"/>
                    <a:cs typeface="Times New Roman" pitchFamily="34" charset="-120"/>
                  </a:rPr>
                  <a:t>舒城模拟）</a:t>
                </a:r>
                <a:r>
                  <a:rPr lang="en-US" altLang="zh-CN" sz="2400" b="0" i="0" dirty="0" err="1">
                    <a:solidFill>
                      <a:srgbClr val="000000"/>
                    </a:solidFill>
                    <a:latin typeface="Times New Roman" pitchFamily="34" charset="0"/>
                    <a:ea typeface="微软雅黑" pitchFamily="34" charset="-122"/>
                    <a:cs typeface="Times New Roman" pitchFamily="34" charset="-120"/>
                  </a:rPr>
                  <a:t>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个单位</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长度，得到函数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的图象，若</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上为增函数，则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的最大值为</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2" name="QC_5_BD.37_1#762d5735e?vbadefaultcenterpage=1&amp;parentnodeid=f8e0f166e&amp;vbahtmlprocessed=1&amp;bbb=1&amp;hasbroken=1"/>
              <p:cNvSpPr>
                <a:spLocks noRot="1" noChangeAspect="1" noMove="1" noResize="1" noEditPoints="1" noAdjustHandles="1" noChangeArrowheads="1" noChangeShapeType="1" noTextEdit="1"/>
              </p:cNvSpPr>
              <p:nvPr/>
            </p:nvSpPr>
            <p:spPr>
              <a:xfrm>
                <a:off x="502920" y="1077354"/>
                <a:ext cx="11183112" cy="2034921"/>
              </a:xfrm>
              <a:prstGeom prst="rect">
                <a:avLst/>
              </a:prstGeom>
              <a:blipFill>
                <a:blip r:embed="rId3"/>
                <a:stretch>
                  <a:fillRect l="-1690" r="-927" b="-8982"/>
                </a:stretch>
              </a:blipFill>
              <a:ln/>
            </p:spPr>
            <p:txBody>
              <a:bodyPr/>
              <a:lstStyle/>
              <a:p>
                <a:r>
                  <a:rPr lang="zh-CN" altLang="en-US">
                    <a:noFill/>
                  </a:rPr>
                  <a:t> </a:t>
                </a:r>
              </a:p>
            </p:txBody>
          </p:sp>
        </mc:Fallback>
      </mc:AlternateContent>
      <p:sp>
        <p:nvSpPr>
          <p:cNvPr id="3" name="QC_5_AN.38_1#762d5735e.bracket?vbadefaultcenterpage=1&amp;parentnodeid=f8e0f166e&amp;vbapositionanswer=16&amp;vbahtmlprocessed=1"/>
          <p:cNvSpPr/>
          <p:nvPr/>
        </p:nvSpPr>
        <p:spPr>
          <a:xfrm>
            <a:off x="769620" y="2626246"/>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5_BD.39_1#762d5735e.choices?vbadefaultcenterpage=1&amp;parentnodeid=f8e0f166e&amp;vbahtmlprocessed=1"/>
              <p:cNvSpPr/>
              <p:nvPr/>
            </p:nvSpPr>
            <p:spPr>
              <a:xfrm>
                <a:off x="502920" y="3123070"/>
                <a:ext cx="11183112" cy="718439"/>
              </a:xfrm>
              <a:prstGeom prst="rect">
                <a:avLst/>
              </a:prstGeom>
              <a:noFill/>
              <a:ln/>
            </p:spPr>
            <p:txBody>
              <a:bodyPr wrap="square" lIns="0" tIns="0" rIns="0" bIns="0" rtlCol="0" anchor="t"/>
              <a:lstStyle/>
              <a:p>
                <a:pPr latinLnBrk="1">
                  <a:lnSpc>
                    <a:spcPct val="150000"/>
                  </a:lnSpc>
                  <a:tabLst>
                    <a:tab pos="2868803" algn="l"/>
                    <a:tab pos="5712206" algn="l"/>
                    <a:tab pos="855560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.2</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B.3</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C.4</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39_1#762d5735e.choices?vbadefaultcenterpage=1&amp;parentnodeid=f8e0f166e&amp;vbahtmlprocessed=1"/>
              <p:cNvSpPr>
                <a:spLocks noRot="1" noChangeAspect="1" noMove="1" noResize="1" noEditPoints="1" noAdjustHandles="1" noChangeArrowheads="1" noChangeShapeType="1" noTextEdit="1"/>
              </p:cNvSpPr>
              <p:nvPr/>
            </p:nvSpPr>
            <p:spPr>
              <a:xfrm>
                <a:off x="502920" y="3123070"/>
                <a:ext cx="11183112" cy="718439"/>
              </a:xfrm>
              <a:prstGeom prst="rect">
                <a:avLst/>
              </a:prstGeom>
              <a:blipFill>
                <a:blip r:embed="rId4"/>
                <a:stretch>
                  <a:fillRect l="-1690" b="-1525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40_1#762d5735e?vbadefaultcenterpage=1&amp;parentnodeid=f8e0f166e&amp;vbahtmlprocessed=1&amp;bbb=1&amp;hasbroken=1"/>
              <p:cNvSpPr/>
              <p:nvPr/>
            </p:nvSpPr>
            <p:spPr>
              <a:xfrm>
                <a:off x="502920" y="3846970"/>
                <a:ext cx="11183112" cy="2221675"/>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依题意，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ct val="150000"/>
                  </a:lnSpc>
                </a:pPr>
                <a:r>
                  <a:rPr lang="en-US" altLang="zh-CN" sz="2400" b="0" i="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的一个单调递增区间是</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上为增函数，所以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的最大值为2.故选A.</a:t>
                </a:r>
                <a:endParaRPr lang="en-US" altLang="zh-CN" sz="2400" dirty="0"/>
              </a:p>
            </p:txBody>
          </p:sp>
        </mc:Choice>
        <mc:Fallback xmlns="">
          <p:sp>
            <p:nvSpPr>
              <p:cNvPr id="5" name="QC_5_AS.40_1#762d5735e?vbadefaultcenterpage=1&amp;parentnodeid=f8e0f166e&amp;vbahtmlprocessed=1&amp;bbb=1&amp;hasbroken=1"/>
              <p:cNvSpPr>
                <a:spLocks noRot="1" noChangeAspect="1" noMove="1" noResize="1" noEditPoints="1" noAdjustHandles="1" noChangeArrowheads="1" noChangeShapeType="1" noTextEdit="1"/>
              </p:cNvSpPr>
              <p:nvPr/>
            </p:nvSpPr>
            <p:spPr>
              <a:xfrm>
                <a:off x="502920" y="3846970"/>
                <a:ext cx="11183112" cy="2221675"/>
              </a:xfrm>
              <a:prstGeom prst="rect">
                <a:avLst/>
              </a:prstGeom>
              <a:blipFill>
                <a:blip r:embed="rId5"/>
                <a:stretch>
                  <a:fillRect l="-1690" b="-4658"/>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P_5_BD#0fadf83f1?vbadefaultcenterpage=1&amp;parentnodeid=f8e0f166e&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751629"/>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0fadf83f1?vbadefaultcenterpage=1&amp;parentnodeid=f8e0f166e&amp;vbahtmlprocessed=1"/>
              <p:cNvSpPr/>
              <p:nvPr/>
            </p:nvSpPr>
            <p:spPr>
              <a:xfrm>
                <a:off x="502920" y="2277917"/>
                <a:ext cx="11183112" cy="490220"/>
              </a:xfrm>
              <a:prstGeom prst="rect">
                <a:avLst/>
              </a:prstGeom>
              <a:noFill/>
              <a:ln/>
            </p:spPr>
            <p:txBody>
              <a:bodyPr wrap="square" lIns="0" tIns="0" rIns="0" bIns="0" rtlCol="0" anchor="t"/>
              <a:lstStyle/>
              <a:p>
                <a:pPr algn="ct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作函数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1" i="0" dirty="0">
                    <a:solidFill>
                      <a:srgbClr val="000000"/>
                    </a:solidFill>
                    <a:latin typeface="Times New Roman" pitchFamily="34" charset="0"/>
                    <a:ea typeface="微软雅黑" pitchFamily="34" charset="-122"/>
                    <a:cs typeface="Times New Roman" pitchFamily="34" charset="-120"/>
                  </a:rPr>
                  <a:t>图象的方法</a:t>
                </a:r>
                <a:endParaRPr lang="en-US" altLang="zh-CN" sz="2400" dirty="0"/>
              </a:p>
            </p:txBody>
          </p:sp>
        </mc:Choice>
        <mc:Fallback xmlns="">
          <p:sp>
            <p:nvSpPr>
              <p:cNvPr id="3" name="P_5_BD#0fadf83f1?vbadefaultcenterpage=1&amp;parentnodeid=f8e0f166e&amp;vbahtmlprocessed=1"/>
              <p:cNvSpPr>
                <a:spLocks noRot="1" noChangeAspect="1" noMove="1" noResize="1" noEditPoints="1" noAdjustHandles="1" noChangeArrowheads="1" noChangeShapeType="1" noTextEdit="1"/>
              </p:cNvSpPr>
              <p:nvPr/>
            </p:nvSpPr>
            <p:spPr>
              <a:xfrm>
                <a:off x="502920" y="2277917"/>
                <a:ext cx="11183112" cy="490220"/>
              </a:xfrm>
              <a:prstGeom prst="rect">
                <a:avLst/>
              </a:prstGeom>
              <a:blipFill>
                <a:blip r:embed="rId4"/>
                <a:stretch>
                  <a:fillRect b="-37500"/>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2" name="P_5_BD#0fadf83f1?colgroup=3,31&amp;vbadefaultcenterpage=1&amp;parentnodeid=f8e0f166e&amp;vbahtmlprocessed=1&amp;bbb=1&amp;hasbroken=1"/>
              <p:cNvGraphicFramePr>
                <a:graphicFrameLocks noGrp="1"/>
              </p:cNvGraphicFramePr>
              <p:nvPr>
                <p:extLst>
                  <p:ext uri="{D42A27DB-BD31-4B8C-83A1-F6EECF244321}">
                    <p14:modId xmlns:p14="http://schemas.microsoft.com/office/powerpoint/2010/main" val="1374646947"/>
                  </p:ext>
                </p:extLst>
              </p:nvPr>
            </p:nvGraphicFramePr>
            <p:xfrm>
              <a:off x="502920" y="2900217"/>
              <a:ext cx="11155680" cy="2494153"/>
            </p:xfrm>
            <a:graphic>
              <a:graphicData uri="http://schemas.openxmlformats.org/drawingml/2006/table">
                <a:tbl>
                  <a:tblPr/>
                  <a:tblGrid>
                    <a:gridCol w="1325880">
                      <a:extLst>
                        <a:ext uri="{9D8B030D-6E8A-4147-A177-3AD203B41FA5}">
                          <a16:colId xmlns:a16="http://schemas.microsoft.com/office/drawing/2014/main" val="20000"/>
                        </a:ext>
                      </a:extLst>
                    </a:gridCol>
                    <a:gridCol w="9829800">
                      <a:extLst>
                        <a:ext uri="{9D8B030D-6E8A-4147-A177-3AD203B41FA5}">
                          <a16:colId xmlns:a16="http://schemas.microsoft.com/office/drawing/2014/main" val="20001"/>
                        </a:ext>
                      </a:extLst>
                    </a:gridCol>
                  </a:tblGrid>
                  <a:tr h="1583309">
                    <a:tc>
                      <a:txBody>
                        <a:bodyPr/>
                        <a:lstStyle/>
                        <a:p>
                          <a:pPr mar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“五点</a:t>
                          </a: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法</a:t>
                          </a:r>
                          <a:r>
                            <a:rPr lang="en-US" altLang="zh-CN" sz="2400" b="0" i="0" dirty="0">
                              <a:solidFill>
                                <a:srgbClr val="000000"/>
                              </a:solidFill>
                              <a:latin typeface="Times New Roman" pitchFamily="34" charset="0"/>
                              <a:ea typeface="微软雅黑" pitchFamily="34" charset="-122"/>
                              <a:cs typeface="Times New Roman" pitchFamily="34" charset="-120"/>
                            </a:rPr>
                            <a:t>”作图</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用“五点法”作</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的简图</a:t>
                          </a:r>
                          <a:r>
                            <a:rPr lang="en-US" altLang="zh-CN" sz="2400" b="0" i="0">
                              <a:solidFill>
                                <a:srgbClr val="000000"/>
                              </a:solidFill>
                              <a:latin typeface="Times New Roman" pitchFamily="34" charset="0"/>
                              <a:ea typeface="微软雅黑" pitchFamily="34" charset="-122"/>
                              <a:cs typeface="Times New Roman" pitchFamily="34" charset="-120"/>
                            </a:rPr>
                            <a:t>，主要是通过变量</a:t>
                          </a:r>
                        </a:p>
                        <a:p>
                          <a:pPr marL="0" indent="0" algn="l"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代换</a:t>
                          </a:r>
                          <a:r>
                            <a:rPr lang="en-US" altLang="zh-CN" sz="2400" b="0" i="0" dirty="0">
                              <a:solidFill>
                                <a:srgbClr val="00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oMath>
                          </a14:m>
                          <a:r>
                            <a:rPr lang="en-US" altLang="zh-CN" sz="2400" b="0" i="0" dirty="0">
                              <a:solidFill>
                                <a:srgbClr val="000000"/>
                              </a:solidFill>
                              <a:latin typeface="Times New Roman" pitchFamily="34" charset="0"/>
                              <a:ea typeface="微软雅黑" pitchFamily="34" charset="-122"/>
                              <a:cs typeface="Times New Roman" pitchFamily="34" charset="-120"/>
                            </a:rPr>
                            <a:t>取0,</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来求出相应的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通过列表，</a:t>
                          </a:r>
                        </a:p>
                        <a:p>
                          <a:pPr marL="0" lvl="0" indent="0" algn="l"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计算得出五点坐标</a:t>
                          </a:r>
                          <a:r>
                            <a:rPr lang="en-US" altLang="zh-CN" sz="2400" b="0" i="0" dirty="0">
                              <a:solidFill>
                                <a:srgbClr val="000000"/>
                              </a:solidFill>
                              <a:latin typeface="Times New Roman" pitchFamily="34" charset="0"/>
                              <a:ea typeface="微软雅黑" pitchFamily="34" charset="-122"/>
                              <a:cs typeface="Times New Roman" pitchFamily="34" charset="-120"/>
                            </a:rPr>
                            <a:t>，描点后得出图象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图象的</a:t>
                          </a: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变换法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由函数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的图象通过变换得到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的图象有两种途</a:t>
                          </a:r>
                        </a:p>
                        <a:p>
                          <a:pPr marL="0" lvl="0" indent="0" algn="l"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径</a:t>
                          </a:r>
                          <a:r>
                            <a:rPr lang="en-US" altLang="zh-CN" sz="2400" b="0" i="0" dirty="0">
                              <a:solidFill>
                                <a:srgbClr val="000000"/>
                              </a:solidFill>
                              <a:latin typeface="Times New Roman" pitchFamily="34" charset="0"/>
                              <a:ea typeface="微软雅黑" pitchFamily="34" charset="-122"/>
                              <a:cs typeface="Times New Roman" pitchFamily="34" charset="-120"/>
                            </a:rPr>
                            <a:t>：“先平移后伸缩”与“先伸缩后平移”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2" name="P_5_BD#0fadf83f1?colgroup=3,31&amp;vbadefaultcenterpage=1&amp;parentnodeid=f8e0f166e&amp;vbahtmlprocessed=1&amp;bbb=1&amp;hasbroken=1"/>
              <p:cNvGraphicFramePr>
                <a:graphicFrameLocks noGrp="1"/>
              </p:cNvGraphicFramePr>
              <p:nvPr>
                <p:extLst>
                  <p:ext uri="{D42A27DB-BD31-4B8C-83A1-F6EECF244321}">
                    <p14:modId xmlns:p14="http://schemas.microsoft.com/office/powerpoint/2010/main" val="1374646947"/>
                  </p:ext>
                </p:extLst>
              </p:nvPr>
            </p:nvGraphicFramePr>
            <p:xfrm>
              <a:off x="502920" y="2900217"/>
              <a:ext cx="11155680" cy="2494153"/>
            </p:xfrm>
            <a:graphic>
              <a:graphicData uri="http://schemas.openxmlformats.org/drawingml/2006/table">
                <a:tbl>
                  <a:tblPr/>
                  <a:tblGrid>
                    <a:gridCol w="1325880">
                      <a:extLst>
                        <a:ext uri="{9D8B030D-6E8A-4147-A177-3AD203B41FA5}">
                          <a16:colId xmlns:a16="http://schemas.microsoft.com/office/drawing/2014/main" val="20000"/>
                        </a:ext>
                      </a:extLst>
                    </a:gridCol>
                    <a:gridCol w="9829800">
                      <a:extLst>
                        <a:ext uri="{9D8B030D-6E8A-4147-A177-3AD203B41FA5}">
                          <a16:colId xmlns:a16="http://schemas.microsoft.com/office/drawing/2014/main" val="20001"/>
                        </a:ext>
                      </a:extLst>
                    </a:gridCol>
                  </a:tblGrid>
                  <a:tr h="1583309">
                    <a:tc>
                      <a:txBody>
                        <a:bodyPr/>
                        <a:lstStyle/>
                        <a:p>
                          <a:pPr mar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“五点</a:t>
                          </a: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法</a:t>
                          </a:r>
                          <a:r>
                            <a:rPr lang="en-US" altLang="zh-CN" sz="2400" b="0" i="0" dirty="0">
                              <a:solidFill>
                                <a:srgbClr val="000000"/>
                              </a:solidFill>
                              <a:latin typeface="Times New Roman" pitchFamily="34" charset="0"/>
                              <a:ea typeface="微软雅黑" pitchFamily="34" charset="-122"/>
                              <a:cs typeface="Times New Roman" pitchFamily="34" charset="-120"/>
                            </a:rPr>
                            <a:t>”作图</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3577" t="-1538" r="-124" b="-69231"/>
                          </a:stretch>
                        </a:blipFill>
                      </a:tcPr>
                    </a:tc>
                    <a:extLst>
                      <a:ext uri="{0D108BD9-81ED-4DB2-BD59-A6C34878D82A}">
                        <a16:rowId xmlns:a16="http://schemas.microsoft.com/office/drawing/2014/main" val="10000"/>
                      </a:ext>
                    </a:extLst>
                  </a:tr>
                  <a:tr h="910844">
                    <a:tc>
                      <a:txBody>
                        <a:bodyPr/>
                        <a:lstStyle/>
                        <a:p>
                          <a:pPr mar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图象的</a:t>
                          </a: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变换法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3577" t="-176000" r="-124" b="-20000"/>
                          </a:stretch>
                        </a:blipFill>
                      </a:tcPr>
                    </a:tc>
                    <a:extLst>
                      <a:ext uri="{0D108BD9-81ED-4DB2-BD59-A6C34878D82A}">
                        <a16:rowId xmlns:a16="http://schemas.microsoft.com/office/drawing/2014/main" val="10001"/>
                      </a:ext>
                    </a:extLst>
                  </a:tr>
                </a:tbl>
              </a:graphicData>
            </a:graphic>
          </p:graphicFrame>
        </mc:Fallback>
      </mc:AlternateContent>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_4_BD#6d284f79f?vbadefaultcenterpage=1&amp;parentnodeid=78afa48bd&amp;vbahtmlprocessed=1"/>
              <p:cNvSpPr/>
              <p:nvPr/>
            </p:nvSpPr>
            <p:spPr>
              <a:xfrm>
                <a:off x="502920" y="756000"/>
                <a:ext cx="11183112" cy="803656"/>
              </a:xfrm>
              <a:prstGeom prst="rect">
                <a:avLst/>
              </a:prstGeom>
              <a:noFill/>
              <a:ln/>
            </p:spPr>
            <p:txBody>
              <a:bodyPr wrap="square" lIns="0" tIns="0" rIns="0" bIns="0" rtlCol="0" anchor="t"/>
              <a:lstStyle/>
              <a:p>
                <a:pPr algn="l" latinLnBrk="1">
                  <a:lnSpc>
                    <a:spcPct val="150000"/>
                  </a:lnSpc>
                </a:pPr>
                <a:r>
                  <a:rPr lang="en-US" altLang="zh-CN" sz="2800" b="1" i="0" dirty="0">
                    <a:solidFill>
                      <a:srgbClr val="6E87BD"/>
                    </a:solidFill>
                    <a:latin typeface="Times New Roman" pitchFamily="34" charset="0"/>
                    <a:ea typeface="微软雅黑" pitchFamily="34" charset="-122"/>
                    <a:cs typeface="Times New Roman" pitchFamily="34" charset="-120"/>
                  </a:rPr>
                  <a:t>考点二</a:t>
                </a:r>
                <a:r>
                  <a:rPr lang="en-US" altLang="zh-CN" sz="2800" b="1" i="0" dirty="0">
                    <a:solidFill>
                      <a:srgbClr val="6E87BD"/>
                    </a:solidFill>
                    <a:latin typeface="SimSun" pitchFamily="34" charset="0"/>
                    <a:ea typeface="SimSun" pitchFamily="34" charset="-122"/>
                    <a:cs typeface="SimSun" pitchFamily="34" charset="-120"/>
                  </a:rPr>
                  <a:t> </a:t>
                </a:r>
                <a:r>
                  <a:rPr lang="en-US" altLang="zh-CN" sz="2800" b="1" i="0" dirty="0">
                    <a:solidFill>
                      <a:srgbClr val="6E87BD"/>
                    </a:solidFill>
                    <a:latin typeface="Times New Roman" pitchFamily="34" charset="0"/>
                    <a:ea typeface="微软雅黑" pitchFamily="34" charset="-122"/>
                    <a:cs typeface="Times New Roman" pitchFamily="34" charset="-120"/>
                  </a:rPr>
                  <a:t>由图象确定函数</a:t>
                </a:r>
                <a14:m>
                  <m:oMath xmlns:m="http://schemas.openxmlformats.org/officeDocument/2006/math">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𝒚</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𝑨</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𝐬𝐢𝐧</m:t>
                    </m:r>
                    <m:d>
                      <m:dPr>
                        <m:ctrlPr>
                          <a:rPr lang="en-US" altLang="zh-CN" sz="2800" b="1" i="1" dirty="0">
                            <a:solidFill>
                              <a:srgbClr val="6E87BD"/>
                            </a:solidFill>
                            <a:latin typeface="Cambria Math" panose="02040503050406030204" pitchFamily="18" charset="0"/>
                            <a:ea typeface="微软雅黑" pitchFamily="34" charset="-122"/>
                            <a:cs typeface="Times New Roman" pitchFamily="34" charset="-120"/>
                          </a:rPr>
                        </m:ctrlPr>
                      </m:dPr>
                      <m:e>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𝝎</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𝒙</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m:t>
                        </m:r>
                        <m:r>
                          <a:rPr lang="en-US" altLang="zh-CN" sz="2800" b="1" i="0" dirty="0">
                            <a:solidFill>
                              <a:srgbClr val="6E87BD"/>
                            </a:solidFill>
                            <a:latin typeface="Cambria Math" panose="02040503050406030204" pitchFamily="18" charset="0"/>
                            <a:ea typeface="微软雅黑" pitchFamily="34" charset="-122"/>
                            <a:cs typeface="Times New Roman" pitchFamily="34" charset="-120"/>
                          </a:rPr>
                          <m:t>𝝋</m:t>
                        </m:r>
                      </m:e>
                    </m:d>
                  </m:oMath>
                </a14:m>
                <a:r>
                  <a:rPr lang="en-US" altLang="zh-CN" sz="100" b="1" i="0" kern="0" spc="-99900" dirty="0">
                    <a:solidFill>
                      <a:srgbClr val="FFFFFF"/>
                    </a:solidFill>
                    <a:latin typeface="Times New Roman" pitchFamily="34" charset="0"/>
                    <a:ea typeface="微软雅黑" pitchFamily="34" charset="-122"/>
                    <a:cs typeface="Times New Roman" pitchFamily="34" charset="-120"/>
                  </a:rPr>
                  <a:t> </a:t>
                </a:r>
                <a:r>
                  <a:rPr lang="en-US" altLang="zh-CN" sz="2800" b="1" i="0" dirty="0">
                    <a:solidFill>
                      <a:srgbClr val="6E87BD"/>
                    </a:solidFill>
                    <a:latin typeface="Times New Roman" pitchFamily="34" charset="0"/>
                    <a:ea typeface="微软雅黑" pitchFamily="34" charset="-122"/>
                    <a:cs typeface="Times New Roman" pitchFamily="34" charset="-120"/>
                  </a:rPr>
                  <a:t>的解析式［师生共研］</a:t>
                </a:r>
                <a:endParaRPr lang="en-US" altLang="zh-CN" sz="2800" dirty="0"/>
              </a:p>
            </p:txBody>
          </p:sp>
        </mc:Choice>
        <mc:Fallback xmlns="">
          <p:sp>
            <p:nvSpPr>
              <p:cNvPr id="2" name="C_4_BD#6d284f79f?vbadefaultcenterpage=1&amp;parentnodeid=78afa48bd&amp;vbahtmlprocessed=1"/>
              <p:cNvSpPr>
                <a:spLocks noRot="1" noChangeAspect="1" noMove="1" noResize="1" noEditPoints="1" noAdjustHandles="1" noChangeArrowheads="1" noChangeShapeType="1" noTextEdit="1"/>
              </p:cNvSpPr>
              <p:nvPr/>
            </p:nvSpPr>
            <p:spPr>
              <a:xfrm>
                <a:off x="502920" y="756000"/>
                <a:ext cx="11183112" cy="803656"/>
              </a:xfrm>
              <a:prstGeom prst="rect">
                <a:avLst/>
              </a:prstGeom>
              <a:blipFill>
                <a:blip r:embed="rId3"/>
                <a:stretch>
                  <a:fillRect l="-1963"/>
                </a:stretch>
              </a:blipFill>
              <a:ln/>
            </p:spPr>
            <p:txBody>
              <a:bodyPr/>
              <a:lstStyle/>
              <a:p>
                <a:r>
                  <a:rPr lang="zh-CN" altLang="en-US">
                    <a:noFill/>
                  </a:rPr>
                  <a:t> </a:t>
                </a:r>
              </a:p>
            </p:txBody>
          </p:sp>
        </mc:Fallback>
      </mc:AlternateContent>
      <p:pic>
        <p:nvPicPr>
          <p:cNvPr id="3" name="QC_5_BD.41_1#f8565ff78?hastextimagelayout=1&amp;vbadefaultcenterpage=1&amp;parentnodeid=6d284f79f&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228459" y="1434081"/>
            <a:ext cx="3410712" cy="255117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5_BD.41_2#f8565ff78?hastextimagelayout=4&amp;vbadefaultcenterpage=1&amp;parentnodeid=6d284f79f&amp;vbahtmlprocessed=1&amp;bbb=1&amp;hasbroken=1"/>
              <p:cNvSpPr/>
              <p:nvPr/>
            </p:nvSpPr>
            <p:spPr>
              <a:xfrm>
                <a:off x="502920" y="1388362"/>
                <a:ext cx="7635240" cy="2131949"/>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典例1</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（多选题）（</a:t>
                </a:r>
                <a:r>
                  <a:rPr lang="en-US" altLang="zh-CN" sz="2400" b="0" i="0" dirty="0" err="1">
                    <a:solidFill>
                      <a:srgbClr val="000000"/>
                    </a:solidFill>
                    <a:latin typeface="Times New Roman" pitchFamily="34" charset="0"/>
                    <a:ea typeface="微软雅黑" pitchFamily="34" charset="-122"/>
                    <a:cs typeface="Times New Roman" pitchFamily="34" charset="-120"/>
                  </a:rPr>
                  <a:t>原创）已知函数</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，其</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部分图象如图所示</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分别为最高点、最低点，则下列</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结论正确的是</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5_BD.41_2#f8565ff78?hastextimagelayout=4&amp;vbadefaultcenterpage=1&amp;parentnodeid=6d284f79f&amp;vbahtmlprocessed=1&amp;bbb=1&amp;hasbroken=1"/>
              <p:cNvSpPr>
                <a:spLocks noRot="1" noChangeAspect="1" noMove="1" noResize="1" noEditPoints="1" noAdjustHandles="1" noChangeArrowheads="1" noChangeShapeType="1" noTextEdit="1"/>
              </p:cNvSpPr>
              <p:nvPr/>
            </p:nvSpPr>
            <p:spPr>
              <a:xfrm>
                <a:off x="502920" y="1388362"/>
                <a:ext cx="7635240" cy="2131949"/>
              </a:xfrm>
              <a:prstGeom prst="rect">
                <a:avLst/>
              </a:prstGeom>
              <a:blipFill>
                <a:blip r:embed="rId5"/>
                <a:stretch>
                  <a:fillRect l="-2476" r="-1997" b="-8883"/>
                </a:stretch>
              </a:blipFill>
              <a:ln/>
            </p:spPr>
            <p:txBody>
              <a:bodyPr/>
              <a:lstStyle/>
              <a:p>
                <a:r>
                  <a:rPr lang="zh-CN" altLang="en-US">
                    <a:noFill/>
                  </a:rPr>
                  <a:t> </a:t>
                </a:r>
              </a:p>
            </p:txBody>
          </p:sp>
        </mc:Fallback>
      </mc:AlternateContent>
      <p:sp>
        <p:nvSpPr>
          <p:cNvPr id="5" name="QC_5_AN.42_1#f8565ff78.bracket?vbadefaultcenterpage=1&amp;parentnodeid=6d284f79f&amp;vbapositionanswer=17&amp;vbahtmlprocessed=1"/>
          <p:cNvSpPr/>
          <p:nvPr/>
        </p:nvSpPr>
        <p:spPr>
          <a:xfrm>
            <a:off x="2661920" y="3034282"/>
            <a:ext cx="644525" cy="478600"/>
          </a:xfrm>
          <a:prstGeom prst="rect">
            <a:avLst/>
          </a:prstGeom>
          <a:noFill/>
          <a:ln/>
        </p:spPr>
        <p:txBody>
          <a:bodyPr wrap="none" lIns="0" tIns="0" rIns="0" bIns="0" rtlCol="0" anchor="t"/>
          <a:lstStyle/>
          <a:p>
            <a:pPr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BD</a:t>
            </a:r>
            <a:endParaRPr lang="en-US" altLang="zh-CN" sz="2400" dirty="0"/>
          </a:p>
        </p:txBody>
      </p:sp>
      <mc:AlternateContent xmlns:mc="http://schemas.openxmlformats.org/markup-compatibility/2006" xmlns:a14="http://schemas.microsoft.com/office/drawing/2010/main">
        <mc:Choice Requires="a14">
          <p:sp>
            <p:nvSpPr>
              <p:cNvPr id="6" name="QC_5_BD.43_1#f8565ff78.choices?vbadefaultcenterpage=1&amp;parentnodeid=6d284f79f&amp;vbahtmlprocessed=1"/>
              <p:cNvSpPr/>
              <p:nvPr/>
            </p:nvSpPr>
            <p:spPr>
              <a:xfrm>
                <a:off x="502920" y="3520311"/>
                <a:ext cx="11183112" cy="2129727"/>
              </a:xfrm>
              <a:prstGeom prst="rect">
                <a:avLst/>
              </a:prstGeom>
              <a:noFill/>
              <a:ln/>
            </p:spPr>
            <p:txBody>
              <a:bodyPr wrap="square" lIns="0" tIns="0" rIns="0" bIns="0" rtlCol="0" anchor="t"/>
              <a:lstStyle/>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A.函数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图象的对称中心为点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+5,0</m:t>
                        </m:r>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00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B.函数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的单调递减区间为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+14</m:t>
                        </m:r>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00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C.将函数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的图象向左平移4个单位长度得到一个偶函数</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D.不等式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000000"/>
                    </a:solidFill>
                    <a:latin typeface="Times New Roman" pitchFamily="34" charset="0"/>
                    <a:ea typeface="微软雅黑" pitchFamily="34" charset="-122"/>
                    <a:cs typeface="Times New Roman" pitchFamily="34" charset="-120"/>
                  </a:rPr>
                  <a:t>的解集为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00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6" name="QC_5_BD.43_1#f8565ff78.choices?vbadefaultcenterpage=1&amp;parentnodeid=6d284f79f&amp;vbahtmlprocessed=1"/>
              <p:cNvSpPr>
                <a:spLocks noRot="1" noChangeAspect="1" noMove="1" noResize="1" noEditPoints="1" noAdjustHandles="1" noChangeArrowheads="1" noChangeShapeType="1" noTextEdit="1"/>
              </p:cNvSpPr>
              <p:nvPr/>
            </p:nvSpPr>
            <p:spPr>
              <a:xfrm>
                <a:off x="502920" y="3520311"/>
                <a:ext cx="11183112" cy="2129727"/>
              </a:xfrm>
              <a:prstGeom prst="rect">
                <a:avLst/>
              </a:prstGeom>
              <a:blipFill>
                <a:blip r:embed="rId6"/>
                <a:stretch>
                  <a:fillRect l="-1690" b="-885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4_1#f8565ff78?vbadefaultcenterpage=1&amp;parentnodeid=6d284f79f&amp;vbahtmlprocessed=1&amp;bbb=1&amp;hasbroken=1"/>
              <p:cNvSpPr/>
              <p:nvPr/>
            </p:nvSpPr>
            <p:spPr>
              <a:xfrm>
                <a:off x="502920" y="991280"/>
                <a:ext cx="11183112" cy="5087239"/>
              </a:xfrm>
              <a:prstGeom prst="rect">
                <a:avLst/>
              </a:prstGeom>
              <a:noFill/>
              <a:ln/>
            </p:spPr>
            <p:txBody>
              <a:bodyPr wrap="none" lIns="0" tIns="0" rIns="0" bIns="0" rtlCol="0" anchor="t"/>
              <a:lstStyle/>
              <a:p>
                <a:pPr algn="l" latinLnBrk="1">
                  <a:lnSpc>
                    <a:spcPct val="11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根据题意，</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.令</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函数</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图象的对称中心为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+5,2</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，故A错误；</a:t>
                </a:r>
                <a:endParaRPr lang="en-US" altLang="zh-CN" sz="2400" dirty="0"/>
              </a:p>
              <a:p>
                <a:pPr latinLnBrk="1">
                  <a:lnSpc>
                    <a:spcPct val="150000"/>
                  </a:lnSpc>
                </a:pPr>
                <a:r>
                  <a:rPr lang="en-US" altLang="zh-CN" sz="2400" b="0" i="0" dirty="0">
                    <a:solidFill>
                      <a:srgbClr val="FF0000"/>
                    </a:solidFill>
                    <a:latin typeface="SimSun" panose="02010600030101010101" pitchFamily="2" charset="-122"/>
                    <a:ea typeface="微软雅黑" pitchFamily="34" charset="-122"/>
                    <a:cs typeface="Times New Roma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根据图象易知函数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的单调递减区间为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，故B正确；</a:t>
                </a:r>
                <a:endParaRPr lang="en-US" altLang="zh-CN" sz="2400" dirty="0"/>
              </a:p>
              <a:p>
                <a:pPr latinLnBrk="1">
                  <a:lnSpc>
                    <a:spcPct val="150000"/>
                  </a:lnSpc>
                </a:pPr>
                <a:r>
                  <a:rPr lang="en-US" altLang="zh-CN" sz="2400" b="0" i="0" dirty="0">
                    <a:solidFill>
                      <a:srgbClr val="FF0000"/>
                    </a:solidFill>
                    <a:latin typeface="SimSun" panose="02010600030101010101" pitchFamily="2" charset="-122"/>
                    <a:ea typeface="微软雅黑" pitchFamily="34" charset="-122"/>
                    <a:cs typeface="Times New Roma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由图可知，直线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图象的一条对称轴，又经过原点，故将函数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的图</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FF0000"/>
                    </a:solidFill>
                    <a:latin typeface="Times New Roman" pitchFamily="34" charset="0"/>
                    <a:ea typeface="微软雅黑" pitchFamily="34" charset="-122"/>
                    <a:cs typeface="Times New Roman" pitchFamily="34" charset="-120"/>
                  </a:rPr>
                  <a:t>象向左平移2个单位长度后，图象关于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轴对称，故C错误；</a:t>
                </a:r>
                <a:endParaRPr lang="en-US" altLang="zh-CN" sz="2400" dirty="0"/>
              </a:p>
              <a:p>
                <a:pPr latinLnBrk="1">
                  <a:lnSpc>
                    <a:spcPct val="150000"/>
                  </a:lnSpc>
                </a:pPr>
                <a:endParaRPr lang="en-US" altLang="zh-CN" sz="2400" dirty="0"/>
              </a:p>
            </p:txBody>
          </p:sp>
        </mc:Choice>
        <mc:Fallback xmlns="">
          <p:sp>
            <p:nvSpPr>
              <p:cNvPr id="2" name="QC_5_AS.44_1#f8565ff78?vbadefaultcenterpage=1&amp;parentnodeid=6d284f79f&amp;vbahtmlprocessed=1&amp;bbb=1&amp;hasbroken=1"/>
              <p:cNvSpPr>
                <a:spLocks noRot="1" noChangeAspect="1" noMove="1" noResize="1" noEditPoints="1" noAdjustHandles="1" noChangeArrowheads="1" noChangeShapeType="1" noTextEdit="1"/>
              </p:cNvSpPr>
              <p:nvPr/>
            </p:nvSpPr>
            <p:spPr>
              <a:xfrm>
                <a:off x="502920" y="991280"/>
                <a:ext cx="11183112" cy="5087239"/>
              </a:xfrm>
              <a:prstGeom prst="rect">
                <a:avLst/>
              </a:prstGeom>
              <a:blipFill>
                <a:blip r:embed="rId3"/>
                <a:stretch>
                  <a:fillRect l="-1690" b="-2398"/>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4_1#f8565ff78?vbadefaultcenterpage=1&amp;parentnodeid=6d284f79f&amp;vbahtmlprocessed=1&amp;bbb=1&amp;hasbroken=1">
                <a:extLst>
                  <a:ext uri="{FF2B5EF4-FFF2-40B4-BE49-F238E27FC236}">
                    <a16:creationId xmlns:a16="http://schemas.microsoft.com/office/drawing/2014/main" id="{4A589B0C-3945-4B48-87C0-6AC317C736BE}"/>
                  </a:ext>
                </a:extLst>
              </p:cNvPr>
              <p:cNvSpPr/>
              <p:nvPr/>
            </p:nvSpPr>
            <p:spPr>
              <a:xfrm>
                <a:off x="502920" y="2637518"/>
                <a:ext cx="11183112" cy="1855724"/>
              </a:xfrm>
              <a:prstGeom prst="rect">
                <a:avLst/>
              </a:prstGeom>
              <a:noFill/>
              <a:ln/>
            </p:spPr>
            <p:txBody>
              <a:bodyPr wrap="none" lIns="0" tIns="0" rIns="0" bIns="0" rtlCol="0" anchor="t"/>
              <a:lstStyle/>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，故</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，故D正确.</a:t>
                </a:r>
                <a:endParaRPr lang="en-US" altLang="zh-CN" sz="2400" dirty="0"/>
              </a:p>
              <a:p>
                <a:pPr latinLnBrk="1">
                  <a:lnSpc>
                    <a:spcPct val="15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BD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44_1#f8565ff78?vbadefaultcenterpage=1&amp;parentnodeid=6d284f79f&amp;vbahtmlprocessed=1&amp;bbb=1&amp;hasbroken=1">
                <a:extLst>
                  <a:ext uri="{FF2B5EF4-FFF2-40B4-BE49-F238E27FC236}">
                    <a16:creationId xmlns:a16="http://schemas.microsoft.com/office/drawing/2014/main" id="{4A589B0C-3945-4B48-87C0-6AC317C736BE}"/>
                  </a:ext>
                </a:extLst>
              </p:cNvPr>
              <p:cNvSpPr>
                <a:spLocks noRot="1" noChangeAspect="1" noMove="1" noResize="1" noEditPoints="1" noAdjustHandles="1" noChangeArrowheads="1" noChangeShapeType="1" noTextEdit="1"/>
              </p:cNvSpPr>
              <p:nvPr/>
            </p:nvSpPr>
            <p:spPr>
              <a:xfrm>
                <a:off x="502920" y="2637518"/>
                <a:ext cx="11183112" cy="1855724"/>
              </a:xfrm>
              <a:prstGeom prst="rect">
                <a:avLst/>
              </a:prstGeom>
              <a:blipFill>
                <a:blip r:embed="rId2"/>
                <a:stretch>
                  <a:fillRect l="-709" b="-9868"/>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2505453382"/>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P_5_BD#afaa668d4?vbadefaultcenterpage=1&amp;parentnodeid=6d284f79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448766"/>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P_5_BD#afaa668d4?vbadefaultcenterpage=1&amp;parentnodeid=6d284f79f&amp;vbahtmlprocessed=1&amp;bbb=1&amp;hasbroken=1"/>
              <p:cNvSpPr/>
              <p:nvPr/>
            </p:nvSpPr>
            <p:spPr>
              <a:xfrm>
                <a:off x="502920" y="1975054"/>
                <a:ext cx="11183112" cy="3684080"/>
              </a:xfrm>
              <a:prstGeom prst="rect">
                <a:avLst/>
              </a:prstGeom>
              <a:noFill/>
              <a:ln/>
            </p:spPr>
            <p:txBody>
              <a:bodyPr wrap="none" lIns="0" tIns="0" rIns="0" bIns="0" rtlCol="0" anchor="t"/>
              <a:lstStyle/>
              <a:p>
                <a:pPr algn="ct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根据图象求函数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1" i="0" dirty="0">
                    <a:solidFill>
                      <a:srgbClr val="000000"/>
                    </a:solidFill>
                    <a:latin typeface="Times New Roman" pitchFamily="34" charset="0"/>
                    <a:ea typeface="微软雅黑" pitchFamily="34" charset="-122"/>
                    <a:cs typeface="Times New Roman" pitchFamily="34" charset="-120"/>
                  </a:rPr>
                  <a:t>的解析式的方法和步骤</a:t>
                </a:r>
                <a:endParaRPr lang="en-US" altLang="zh-CN" sz="2400" dirty="0"/>
              </a:p>
              <a:p>
                <a:pP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 </a:t>
                </a:r>
                <a:r>
                  <a:rPr lang="en-US" altLang="zh-CN" sz="2400" b="0" i="0" dirty="0">
                    <a:solidFill>
                      <a:srgbClr val="000000"/>
                    </a:solidFill>
                    <a:latin typeface="Times New Roman" pitchFamily="34" charset="0"/>
                    <a:ea typeface="微软雅黑" pitchFamily="34" charset="-122"/>
                    <a:cs typeface="Times New Roman"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，确定函数的最大值</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000000"/>
                    </a:solidFill>
                    <a:latin typeface="Times New Roman" pitchFamily="34" charset="0"/>
                    <a:ea typeface="微软雅黑" pitchFamily="34" charset="-122"/>
                    <a:cs typeface="Times New Roman" pitchFamily="34" charset="-120"/>
                  </a:rPr>
                  <a:t>和最小值</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 </a:t>
                </a:r>
                <a:r>
                  <a:rPr lang="en-US" altLang="zh-CN" sz="2400" b="0" i="0" dirty="0">
                    <a:solidFill>
                      <a:srgbClr val="000000"/>
                    </a:solidFill>
                    <a:latin typeface="Times New Roman" pitchFamily="34" charset="0"/>
                    <a:ea typeface="微软雅黑" pitchFamily="34" charset="-122"/>
                    <a:cs typeface="Times New Roman"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，确定函数的周期</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3. </a:t>
                </a:r>
                <a:r>
                  <a:rPr lang="en-US" altLang="zh-CN" sz="2400" b="0" i="0" dirty="0">
                    <a:solidFill>
                      <a:srgbClr val="000000"/>
                    </a:solidFill>
                    <a:latin typeface="Times New Roman" pitchFamily="34" charset="0"/>
                    <a:ea typeface="微软雅黑" pitchFamily="34" charset="-122"/>
                    <a:cs typeface="Times New Roman"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，常用方法：①</a:t>
                </a:r>
                <a:r>
                  <a:rPr lang="en-US" altLang="zh-CN" sz="2400" b="0" i="0" dirty="0" err="1">
                    <a:solidFill>
                      <a:srgbClr val="000000"/>
                    </a:solidFill>
                    <a:latin typeface="Times New Roman" pitchFamily="34" charset="0"/>
                    <a:ea typeface="微软雅黑" pitchFamily="34" charset="-122"/>
                    <a:cs typeface="Times New Roman" pitchFamily="34" charset="-120"/>
                  </a:rPr>
                  <a:t>五点法，求出图象中离原点最近的右侧上升（或下降）部分</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轴交点的横坐标</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，令</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000000"/>
                    </a:solidFill>
                    <a:latin typeface="Times New Roman" pitchFamily="34" charset="0"/>
                    <a:ea typeface="微软雅黑" pitchFamily="34" charset="-122"/>
                    <a:cs typeface="Times New Roman" pitchFamily="34" charset="-120"/>
                  </a:rPr>
                  <a:t>（或</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000000"/>
                    </a:solidFill>
                    <a:latin typeface="Times New Roman" pitchFamily="34" charset="0"/>
                    <a:ea typeface="微软雅黑" pitchFamily="34" charset="-122"/>
                    <a:cs typeface="Times New Roman"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；②</a:t>
                </a:r>
                <a:r>
                  <a:rPr lang="en-US" altLang="zh-CN" sz="2400" b="0" i="0" dirty="0" err="1">
                    <a:solidFill>
                      <a:srgbClr val="000000"/>
                    </a:solidFill>
                    <a:latin typeface="Times New Roman" pitchFamily="34" charset="0"/>
                    <a:ea typeface="微软雅黑" pitchFamily="34" charset="-122"/>
                    <a:cs typeface="Times New Roman" pitchFamily="34" charset="-120"/>
                  </a:rPr>
                  <a:t>代入法，将</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已知点的坐标代入解析式，再结合图象和</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的范围解出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P_5_BD#afaa668d4?vbadefaultcenterpage=1&amp;parentnodeid=6d284f79f&amp;vbahtmlprocessed=1&amp;bbb=1&amp;hasbroken=1"/>
              <p:cNvSpPr>
                <a:spLocks noRot="1" noChangeAspect="1" noMove="1" noResize="1" noEditPoints="1" noAdjustHandles="1" noChangeArrowheads="1" noChangeShapeType="1" noTextEdit="1"/>
              </p:cNvSpPr>
              <p:nvPr/>
            </p:nvSpPr>
            <p:spPr>
              <a:xfrm>
                <a:off x="502920" y="1975054"/>
                <a:ext cx="11183112" cy="3684080"/>
              </a:xfrm>
              <a:prstGeom prst="rect">
                <a:avLst/>
              </a:prstGeom>
              <a:blipFill>
                <a:blip r:embed="rId4"/>
                <a:stretch>
                  <a:fillRect l="-1690" r="-2508" b="-4967"/>
                </a:stretch>
              </a:blipFill>
              <a:ln/>
            </p:spPr>
            <p:txBody>
              <a:bodyPr/>
              <a:lstStyle/>
              <a:p>
                <a:r>
                  <a:rPr lang="zh-CN" altLang="en-US">
                    <a:noFill/>
                  </a:rPr>
                  <a:t> </a:t>
                </a:r>
              </a:p>
            </p:txBody>
          </p:sp>
        </mc:Fallback>
      </mc:AlternateContent>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C_5_BD#ec5a43c5b?vbadefaultcenterpage=1&amp;parentnodeid=6d284f79f&amp;vbahtmlprocessed=1" descr="preencoded.png"/>
          <p:cNvPicPr>
            <a:picLocks noChangeAspect="1"/>
          </p:cNvPicPr>
          <p:nvPr/>
        </p:nvPicPr>
        <p:blipFill>
          <a:blip r:embed="rId3"/>
          <a:stretch>
            <a:fillRect/>
          </a:stretch>
        </p:blipFill>
        <p:spPr>
          <a:xfrm>
            <a:off x="3813048" y="756000"/>
            <a:ext cx="4562856" cy="530352"/>
          </a:xfrm>
          <a:prstGeom prst="rect">
            <a:avLst/>
          </a:prstGeom>
        </p:spPr>
      </p:pic>
      <p:pic>
        <p:nvPicPr>
          <p:cNvPr id="3" name="QC_6_BD.45_1#6b0f87736?hastextimagelayout=1&amp;vbadefaultcenterpage=1&amp;parentnodeid=ec5a43c5b&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814816" y="1465167"/>
            <a:ext cx="2852928" cy="356616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BD.45_2#6b0f87736?hastextimagelayout=5&amp;vbadefaultcenterpage=1&amp;parentnodeid=ec5a43c5b&amp;vbahtmlprocessed=1&amp;bbb=1&amp;hasbroken=1"/>
              <p:cNvSpPr/>
              <p:nvPr/>
            </p:nvSpPr>
            <p:spPr>
              <a:xfrm>
                <a:off x="502920" y="1419448"/>
                <a:ext cx="8202168" cy="906653"/>
              </a:xfrm>
              <a:prstGeom prst="rect">
                <a:avLst/>
              </a:prstGeom>
              <a:noFill/>
              <a:ln/>
            </p:spPr>
            <p:txBody>
              <a:bodyPr wrap="none" lIns="0" tIns="0" rIns="0" bIns="0" rtlCol="0" anchor="t"/>
              <a:lstStyle/>
              <a:p>
                <a:pPr algn="l" latinLnBrk="1">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&gt;0,0&lt;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的部分图象如图</a:t>
                </a:r>
              </a:p>
              <a:p>
                <a:pPr latinLnBrk="1">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所示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则(</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6_BD.45_2#6b0f87736?hastextimagelayout=5&amp;vbadefaultcenterpage=1&amp;parentnodeid=ec5a43c5b&amp;vbahtmlprocessed=1&amp;bbb=1&amp;hasbroken=1"/>
              <p:cNvSpPr>
                <a:spLocks noRot="1" noChangeAspect="1" noMove="1" noResize="1" noEditPoints="1" noAdjustHandles="1" noChangeArrowheads="1" noChangeShapeType="1" noTextEdit="1"/>
              </p:cNvSpPr>
              <p:nvPr/>
            </p:nvSpPr>
            <p:spPr>
              <a:xfrm>
                <a:off x="502920" y="1419448"/>
                <a:ext cx="8202168" cy="906653"/>
              </a:xfrm>
              <a:prstGeom prst="rect">
                <a:avLst/>
              </a:prstGeom>
              <a:blipFill>
                <a:blip r:embed="rId5"/>
                <a:stretch>
                  <a:fillRect l="-2305" t="-3356" r="-1859" b="-20134"/>
                </a:stretch>
              </a:blipFill>
              <a:ln/>
            </p:spPr>
            <p:txBody>
              <a:bodyPr/>
              <a:lstStyle/>
              <a:p>
                <a:r>
                  <a:rPr lang="zh-CN" altLang="en-US">
                    <a:noFill/>
                  </a:rPr>
                  <a:t> </a:t>
                </a:r>
              </a:p>
            </p:txBody>
          </p:sp>
        </mc:Fallback>
      </mc:AlternateContent>
      <p:sp>
        <p:nvSpPr>
          <p:cNvPr id="5" name="QC_6_AN.46_1#6b0f87736.bracket?vbadefaultcenterpage=1&amp;parentnodeid=ec5a43c5b&amp;vbapositionanswer=18&amp;vbahtmlprocessed=1"/>
          <p:cNvSpPr/>
          <p:nvPr/>
        </p:nvSpPr>
        <p:spPr>
          <a:xfrm>
            <a:off x="1988820" y="1894936"/>
            <a:ext cx="441325" cy="430975"/>
          </a:xfrm>
          <a:prstGeom prst="rect">
            <a:avLst/>
          </a:prstGeom>
          <a:noFill/>
          <a:ln/>
        </p:spPr>
        <p:txBody>
          <a:bodyPr wrap="none" lIns="0" tIns="0" rIns="0" bIns="0" rtlCol="0" anchor="t"/>
          <a:lstStyle/>
          <a:p>
            <a:pPr algn="ctr" latinLnBrk="1">
              <a:lnSpc>
                <a:spcPts val="37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6" name="QC_6_BD.47_1#6b0f87736.choices?hastextimagelayout=5&amp;vbadefaultcenterpage=1&amp;parentnodeid=ec5a43c5b&amp;vbahtmlprocessed=1"/>
              <p:cNvSpPr/>
              <p:nvPr/>
            </p:nvSpPr>
            <p:spPr>
              <a:xfrm>
                <a:off x="502920" y="2333848"/>
                <a:ext cx="8202168" cy="1314895"/>
              </a:xfrm>
              <a:prstGeom prst="rect">
                <a:avLst/>
              </a:prstGeom>
              <a:noFill/>
              <a:ln/>
            </p:spPr>
            <p:txBody>
              <a:bodyPr wrap="square" lIns="0" tIns="0" rIns="0" bIns="0" rtlCol="0" anchor="t"/>
              <a:lstStyle/>
              <a:p>
                <a:pPr latinLnBrk="1">
                  <a:lnSpc>
                    <a:spcPct val="130000"/>
                  </a:lnSpc>
                  <a:tabLst>
                    <a:tab pos="420903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ct val="130000"/>
                  </a:lnSpc>
                  <a:tabLst>
                    <a:tab pos="4209034" algn="l"/>
                  </a:tabLst>
                </a:pPr>
                <a:r>
                  <a:rPr lang="en-US" altLang="zh-CN" sz="2400" b="0" i="0" dirty="0">
                    <a:solidFill>
                      <a:srgbClr val="000000"/>
                    </a:solidFill>
                    <a:latin typeface="Times New Roman" pitchFamily="34" charset="0"/>
                    <a:ea typeface="微软雅黑" pitchFamily="34" charset="-122"/>
                    <a:cs typeface="Times New Roman"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6" name="QC_6_BD.47_1#6b0f87736.choices?hastextimagelayout=5&amp;vbadefaultcenterpage=1&amp;parentnodeid=ec5a43c5b&amp;vbahtmlprocessed=1"/>
              <p:cNvSpPr>
                <a:spLocks noRot="1" noChangeAspect="1" noMove="1" noResize="1" noEditPoints="1" noAdjustHandles="1" noChangeArrowheads="1" noChangeShapeType="1" noTextEdit="1"/>
              </p:cNvSpPr>
              <p:nvPr/>
            </p:nvSpPr>
            <p:spPr>
              <a:xfrm>
                <a:off x="502920" y="2333848"/>
                <a:ext cx="8202168" cy="1314895"/>
              </a:xfrm>
              <a:prstGeom prst="rect">
                <a:avLst/>
              </a:prstGeom>
              <a:blipFill>
                <a:blip r:embed="rId6"/>
                <a:stretch>
                  <a:fillRect l="-2305" b="-740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6_AS.48_1#6b0f87736?hastextimagelayout=5&amp;vbadefaultcenterpage=1&amp;parentnodeid=ec5a43c5b&amp;vbahtmlprocessed=1&amp;bbb=1&amp;hasbroken=1"/>
              <p:cNvSpPr/>
              <p:nvPr/>
            </p:nvSpPr>
            <p:spPr>
              <a:xfrm>
                <a:off x="502920" y="3654648"/>
                <a:ext cx="8202168" cy="2895410"/>
              </a:xfrm>
              <a:prstGeom prst="rect">
                <a:avLst/>
              </a:prstGeom>
              <a:noFill/>
              <a:ln/>
            </p:spPr>
            <p:txBody>
              <a:bodyPr wrap="none" lIns="0" tIns="0" rIns="0" bIns="0" rtlCol="0" anchor="t"/>
              <a:lstStyle/>
              <a:p>
                <a:pPr algn="l" latinLnBrk="1"/>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由函数图象与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轴的交点纵坐标为1，等于振幅2</a:t>
                </a:r>
                <a:r>
                  <a:rPr lang="en-US" altLang="zh-CN" sz="2400" b="0" i="0">
                    <a:solidFill>
                      <a:srgbClr val="FF0000"/>
                    </a:solidFill>
                    <a:latin typeface="Times New Roman" pitchFamily="34" charset="0"/>
                    <a:ea typeface="微软雅黑" pitchFamily="34" charset="-122"/>
                    <a:cs typeface="Times New Roman" pitchFamily="34" charset="-120"/>
                  </a:rPr>
                  <a:t>的一半，</a:t>
                </a:r>
              </a:p>
              <a:p>
                <a:pPr latinLnBrk="1"/>
                <a:r>
                  <a:rPr lang="en-US" altLang="zh-CN" sz="2400" b="0" i="0">
                    <a:solidFill>
                      <a:srgbClr val="FF0000"/>
                    </a:solidFill>
                    <a:latin typeface="Times New Roman" pitchFamily="34" charset="0"/>
                    <a:ea typeface="微软雅黑" pitchFamily="34" charset="-122"/>
                    <a:cs typeface="Times New Roman" pitchFamily="34" charset="-120"/>
                  </a:rPr>
                  <a:t>且此交点处于函数的单调递减区间上，同时在同一周期内的</a:t>
                </a:r>
              </a:p>
              <a:p>
                <a:pPr latinLnBrk="1"/>
                <a:r>
                  <a:rPr lang="en-US" altLang="zh-CN" sz="2400" b="0" i="0">
                    <a:solidFill>
                      <a:srgbClr val="FF0000"/>
                    </a:solidFill>
                    <a:latin typeface="Times New Roman" pitchFamily="34" charset="0"/>
                    <a:ea typeface="微软雅黑" pitchFamily="34" charset="-122"/>
                    <a:cs typeface="Times New Roman" pitchFamily="34" charset="-120"/>
                  </a:rPr>
                  <a:t>后续单调区间上的零点的横坐标为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,并结合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，可知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故选A.</a:t>
                </a:r>
                <a:endParaRPr lang="en-US" altLang="zh-CN" sz="2400" dirty="0"/>
              </a:p>
            </p:txBody>
          </p:sp>
        </mc:Choice>
        <mc:Fallback xmlns="">
          <p:sp>
            <p:nvSpPr>
              <p:cNvPr id="7" name="QC_6_AS.48_1#6b0f87736?hastextimagelayout=5&amp;vbadefaultcenterpage=1&amp;parentnodeid=ec5a43c5b&amp;vbahtmlprocessed=1&amp;bbb=1&amp;hasbroken=1"/>
              <p:cNvSpPr>
                <a:spLocks noRot="1" noChangeAspect="1" noMove="1" noResize="1" noEditPoints="1" noAdjustHandles="1" noChangeArrowheads="1" noChangeShapeType="1" noTextEdit="1"/>
              </p:cNvSpPr>
              <p:nvPr/>
            </p:nvSpPr>
            <p:spPr>
              <a:xfrm>
                <a:off x="502920" y="3654648"/>
                <a:ext cx="8202168" cy="2895410"/>
              </a:xfrm>
              <a:prstGeom prst="rect">
                <a:avLst/>
              </a:prstGeom>
              <a:blipFill>
                <a:blip r:embed="rId7"/>
                <a:stretch>
                  <a:fillRect l="-2305" t="-3165" r="-2900" b="-21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C_4_BD#344201acc?vbadefaultcenterpage=1&amp;parentnodeid=78afa48bd&amp;vbahtmlprocessed=1"/>
          <p:cNvSpPr/>
          <p:nvPr/>
        </p:nvSpPr>
        <p:spPr>
          <a:xfrm>
            <a:off x="502920" y="756000"/>
            <a:ext cx="11183112" cy="995680"/>
          </a:xfrm>
          <a:prstGeom prst="rect">
            <a:avLst/>
          </a:prstGeom>
          <a:noFill/>
          <a:ln/>
        </p:spPr>
        <p:txBody>
          <a:bodyPr wrap="square" lIns="0" tIns="0" rIns="0" bIns="0" rtlCol="0" anchor="t"/>
          <a:lstStyle/>
          <a:p>
            <a:pPr algn="l" latinLnBrk="1">
              <a:lnSpc>
                <a:spcPct val="150000"/>
              </a:lnSpc>
            </a:pPr>
            <a:r>
              <a:rPr lang="en-US" altLang="zh-CN" sz="2800" b="1" i="0" dirty="0">
                <a:solidFill>
                  <a:srgbClr val="6E87BD"/>
                </a:solidFill>
                <a:latin typeface="Times New Roman" pitchFamily="34" charset="0"/>
                <a:ea typeface="微软雅黑" pitchFamily="34" charset="-122"/>
                <a:cs typeface="Times New Roman" pitchFamily="34" charset="-120"/>
              </a:rPr>
              <a:t>考点三</a:t>
            </a:r>
            <a:r>
              <a:rPr lang="en-US" altLang="zh-CN" sz="2800" b="1" i="0" dirty="0">
                <a:solidFill>
                  <a:srgbClr val="6E87BD"/>
                </a:solidFill>
                <a:latin typeface="SimSun" pitchFamily="34" charset="0"/>
                <a:ea typeface="SimSun" pitchFamily="34" charset="-122"/>
                <a:cs typeface="SimSun" pitchFamily="34" charset="-120"/>
              </a:rPr>
              <a:t> </a:t>
            </a:r>
            <a:r>
              <a:rPr lang="en-US" altLang="zh-CN" sz="2800" b="1" i="0" dirty="0">
                <a:solidFill>
                  <a:srgbClr val="6E87BD"/>
                </a:solidFill>
                <a:latin typeface="Times New Roman" pitchFamily="34" charset="0"/>
                <a:ea typeface="微软雅黑" pitchFamily="34" charset="-122"/>
                <a:cs typeface="Times New Roman" pitchFamily="34" charset="-120"/>
              </a:rPr>
              <a:t>三角函数图象与性质的综合应用［多维探究］</a:t>
            </a:r>
            <a:endParaRPr lang="en-US" altLang="zh-CN" sz="2800" dirty="0"/>
          </a:p>
        </p:txBody>
      </p:sp>
      <p:pic>
        <p:nvPicPr>
          <p:cNvPr id="3" name="C_5_BD#05dc230b2?vbadefaultcenterpage=1&amp;parentnodeid=344201acc&amp;inlineimagemarkindex=1&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05dc230b2?vbadefaultcenterpage=1&amp;parentnodeid=344201acc&amp;vbahtmlprocessed=1"/>
          <p:cNvSpPr/>
          <p:nvPr/>
        </p:nvSpPr>
        <p:spPr>
          <a:xfrm>
            <a:off x="502920" y="1390277"/>
            <a:ext cx="11183112" cy="721360"/>
          </a:xfrm>
          <a:prstGeom prst="rect">
            <a:avLst/>
          </a:prstGeom>
          <a:noFill/>
          <a:ln/>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itchFamily="34" charset="0"/>
                <a:ea typeface="微软雅黑" pitchFamily="34" charset="-122"/>
                <a:cs typeface="Times New Roman" pitchFamily="34" charset="-120"/>
              </a:rPr>
              <a:t>&amp;</a:t>
            </a:r>
            <a:r>
              <a:rPr lang="en-US" altLang="zh-CN" sz="100" b="0" i="0" kern="0" spc="-99900">
                <a:solidFill>
                  <a:srgbClr val="FFFFFF"/>
                </a:solidFill>
                <a:latin typeface="Times New Roman" pitchFamily="34" charset="0"/>
                <a:ea typeface="微软雅黑" pitchFamily="34" charset="-122"/>
                <a:cs typeface="Times New Roman" pitchFamily="34" charset="-120"/>
              </a:rPr>
              <a:t>1&amp;</a:t>
            </a:r>
            <a:r>
              <a:rPr lang="en-US" altLang="zh-CN" sz="900" b="0" i="0" kern="0">
                <a:solidFill>
                  <a:srgbClr val="FFFFFF"/>
                </a:solidFill>
                <a:latin typeface="SimSun" panose="02010600030101010101" pitchFamily="2" charset="-122"/>
                <a:ea typeface="微软雅黑" pitchFamily="34" charset="-122"/>
                <a:cs typeface="Times New Roman" pitchFamily="34" charset="-120"/>
              </a:rPr>
              <a:t>                          </a:t>
            </a:r>
            <a:r>
              <a:rPr lang="en-US" altLang="zh-CN" sz="2600" b="1" i="0">
                <a:solidFill>
                  <a:srgbClr val="000000"/>
                </a:solidFill>
                <a:latin typeface="Times New Roman" pitchFamily="34" charset="0"/>
                <a:ea typeface="Microsoft Yahei" pitchFamily="34" charset="-122"/>
                <a:cs typeface="Times New Roman" pitchFamily="34" charset="-120"/>
              </a:rPr>
              <a:t>三角函数图象与性质的综合</a:t>
            </a:r>
            <a:endParaRPr lang="en-US" altLang="zh-CN" sz="100" dirty="0"/>
          </a:p>
        </p:txBody>
      </p:sp>
      <p:pic>
        <p:nvPicPr>
          <p:cNvPr id="5" name="QB_6_BD.49_1#1159ca958?hastextimagelayout=1&amp;vbadefaultcenterpage=1&amp;parentnodeid=05dc230b2&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7501638" y="2038254"/>
            <a:ext cx="4096512" cy="238658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6" name="QB_6_BD.49_2#1159ca958?hastextimagelayout=6&amp;vbadefaultcenterpage=1&amp;parentnodeid=05dc230b2&amp;vbahtmlprocessed=1&amp;bbb=1&amp;hasbroken=1"/>
              <p:cNvSpPr/>
              <p:nvPr/>
            </p:nvSpPr>
            <p:spPr>
              <a:xfrm>
                <a:off x="502920" y="1983391"/>
                <a:ext cx="6949440" cy="1993773"/>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典例2</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E81B23"/>
                    </a:solidFill>
                    <a:latin typeface="Times New Roman" pitchFamily="34" charset="0"/>
                    <a:ea typeface="微软雅黑" pitchFamily="34" charset="-122"/>
                    <a:cs typeface="Times New Roman" pitchFamily="34" charset="-120"/>
                  </a:rPr>
                  <a:t>（2023</a:t>
                </a:r>
                <a:r>
                  <a:rPr lang="en-US" altLang="zh-CN" sz="2400" b="1" i="0" dirty="0">
                    <a:solidFill>
                      <a:srgbClr val="E81B23"/>
                    </a:solidFill>
                    <a:latin typeface="Times New Roman" pitchFamily="34" charset="0"/>
                    <a:ea typeface="微软雅黑" pitchFamily="34" charset="-122"/>
                    <a:cs typeface="Times New Roman" pitchFamily="34" charset="-120"/>
                  </a:rPr>
                  <a:t> · </a:t>
                </a:r>
                <a:r>
                  <a:rPr lang="en-US" altLang="zh-CN" sz="2400" b="0" i="0" dirty="0" err="1">
                    <a:solidFill>
                      <a:srgbClr val="E81B23"/>
                    </a:solidFill>
                    <a:latin typeface="Times New Roman" pitchFamily="34" charset="0"/>
                    <a:ea typeface="微软雅黑" pitchFamily="34" charset="-122"/>
                    <a:cs typeface="Times New Roman" pitchFamily="34" charset="-120"/>
                  </a:rPr>
                  <a:t>新高考Ⅱ卷）</a:t>
                </a:r>
                <a:r>
                  <a:rPr lang="en-US" altLang="zh-CN" sz="2400" b="0" i="0" dirty="0" err="1">
                    <a:solidFill>
                      <a:srgbClr val="000000"/>
                    </a:solidFill>
                    <a:latin typeface="Times New Roman" pitchFamily="34" charset="0"/>
                    <a:ea typeface="微软雅黑" pitchFamily="34" charset="-122"/>
                    <a:cs typeface="Times New Roman" pitchFamily="34" charset="-120"/>
                  </a:rPr>
                  <a:t>已知函数</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2400" b="0" i="0" dirty="0">
                    <a:solidFill>
                      <a:srgbClr val="000000"/>
                    </a:solidFill>
                    <a:latin typeface="Times New Roman" pitchFamily="34" charset="0"/>
                    <a:ea typeface="微软雅黑" pitchFamily="34" charset="-122"/>
                    <a:cs typeface="Times New Roman" pitchFamily="34" charset="-120"/>
                  </a:rPr>
                  <a:t>，如图,</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是直线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与曲线</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的两个交点，若</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6" name="QB_6_BD.49_2#1159ca958?hastextimagelayout=6&amp;vbadefaultcenterpage=1&amp;parentnodeid=05dc230b2&amp;vbahtmlprocessed=1&amp;bbb=1&amp;hasbroken=1"/>
              <p:cNvSpPr>
                <a:spLocks noRot="1" noChangeAspect="1" noMove="1" noResize="1" noEditPoints="1" noAdjustHandles="1" noChangeArrowheads="1" noChangeShapeType="1" noTextEdit="1"/>
              </p:cNvSpPr>
              <p:nvPr/>
            </p:nvSpPr>
            <p:spPr>
              <a:xfrm>
                <a:off x="502920" y="1983391"/>
                <a:ext cx="6949440" cy="1993773"/>
              </a:xfrm>
              <a:prstGeom prst="rect">
                <a:avLst/>
              </a:prstGeom>
              <a:blipFill>
                <a:blip r:embed="rId5"/>
                <a:stretch>
                  <a:fillRect l="-2719" r="-965" b="-550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B_6_AN.50_1#1159ca958.blank?vbadefaultcenterpage=1&amp;parentnodeid=05dc230b2&amp;vbapositionanswer=19&amp;vbahtmlprocessed=1&amp;rh=48.6"/>
              <p:cNvSpPr/>
              <p:nvPr/>
            </p:nvSpPr>
            <p:spPr>
              <a:xfrm>
                <a:off x="6524879" y="3243993"/>
                <a:ext cx="708089" cy="574040"/>
              </a:xfrm>
              <a:prstGeom prst="rect">
                <a:avLst/>
              </a:prstGeom>
              <a:noFill/>
              <a:ln/>
            </p:spPr>
            <p:txBody>
              <a:bodyPr wrap="none" lIns="0" tIns="0" rIns="0" bIns="0" rtlCol="0" anchor="t"/>
              <a:lstStyle/>
              <a:p>
                <a:pPr algn="ctr" latinLnBrk="1">
                  <a:lnSpc>
                    <a:spcPts val="4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7" name="QB_6_AN.50_1#1159ca958.blank?vbadefaultcenterpage=1&amp;parentnodeid=05dc230b2&amp;vbapositionanswer=19&amp;vbahtmlprocessed=1&amp;rh=48.6"/>
              <p:cNvSpPr>
                <a:spLocks noRot="1" noChangeAspect="1" noMove="1" noResize="1" noEditPoints="1" noAdjustHandles="1" noChangeArrowheads="1" noChangeShapeType="1" noTextEdit="1"/>
              </p:cNvSpPr>
              <p:nvPr/>
            </p:nvSpPr>
            <p:spPr>
              <a:xfrm>
                <a:off x="6524879" y="3243993"/>
                <a:ext cx="708089" cy="574040"/>
              </a:xfrm>
              <a:prstGeom prst="rect">
                <a:avLst/>
              </a:prstGeom>
              <a:blipFill>
                <a:blip r:embed="rId6"/>
                <a:stretch>
                  <a:fillRect b="-106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51_1#1159ca958?vbadefaultcenterpage=1&amp;parentnodeid=05dc230b2&amp;vbahtmlprocessed=1"/>
              <p:cNvSpPr/>
              <p:nvPr/>
            </p:nvSpPr>
            <p:spPr>
              <a:xfrm>
                <a:off x="502920" y="1169208"/>
                <a:ext cx="11183112" cy="4807585"/>
              </a:xfrm>
              <a:prstGeom prst="rect">
                <a:avLst/>
              </a:prstGeom>
              <a:noFill/>
              <a:ln/>
            </p:spPr>
            <p:txBody>
              <a:bodyPr wrap="squar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5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可知，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，由图可知，</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1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1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1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1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&lt;0</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6_AS.51_1#1159ca958?vbadefaultcenterpage=1&amp;parentnodeid=05dc230b2&amp;vbahtmlprocessed=1"/>
              <p:cNvSpPr>
                <a:spLocks noRot="1" noChangeAspect="1" noMove="1" noResize="1" noEditPoints="1" noAdjustHandles="1" noChangeArrowheads="1" noChangeShapeType="1" noTextEdit="1"/>
              </p:cNvSpPr>
              <p:nvPr/>
            </p:nvSpPr>
            <p:spPr>
              <a:xfrm>
                <a:off x="502920" y="1169208"/>
                <a:ext cx="11183112" cy="4807585"/>
              </a:xfrm>
              <a:prstGeom prst="rect">
                <a:avLst/>
              </a:prstGeom>
              <a:blipFill>
                <a:blip r:embed="rId3"/>
                <a:stretch>
                  <a:fillRect l="-1690" b="-203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P_6_BD#3106494ca?vbadefaultcenterpage=1&amp;parentnodeid=05dc230b2&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50985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3106494ca?vbadefaultcenterpage=1&amp;parentnodeid=05dc230b2&amp;vbahtmlprocessed=1&amp;bbb=1&amp;hasbroken=1"/>
              <p:cNvSpPr/>
              <p:nvPr/>
            </p:nvSpPr>
            <p:spPr>
              <a:xfrm>
                <a:off x="502920" y="3036139"/>
                <a:ext cx="11183112" cy="1587310"/>
              </a:xfrm>
              <a:prstGeom prst="rect">
                <a:avLst/>
              </a:prstGeom>
              <a:noFill/>
              <a:ln/>
            </p:spPr>
            <p:txBody>
              <a:bodyPr wrap="none" lIns="0" tIns="0" rIns="0" bIns="0" rtlCol="0" anchor="t"/>
              <a:lstStyle/>
              <a:p>
                <a:pPr algn="ct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三角函数的图象和性质的综合应用问题的解题策略</a:t>
                </a:r>
                <a:endParaRPr lang="en-US" altLang="zh-CN" sz="2400" dirty="0"/>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先将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化为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的形式，再借助</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的图</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象和性质</a:t>
                </a:r>
                <a:r>
                  <a:rPr lang="en-US" altLang="zh-CN" sz="2400" b="0" i="0" dirty="0">
                    <a:solidFill>
                      <a:srgbClr val="000000"/>
                    </a:solidFill>
                    <a:latin typeface="Times New Roman" pitchFamily="34" charset="0"/>
                    <a:ea typeface="微软雅黑" pitchFamily="34" charset="-122"/>
                    <a:cs typeface="Times New Roman" pitchFamily="34" charset="-120"/>
                  </a:rPr>
                  <a:t>（如定义域、值域、最值、周期性、对称性、单调性等）求解.</a:t>
                </a:r>
                <a:endParaRPr lang="en-US" altLang="zh-CN" sz="2400" dirty="0"/>
              </a:p>
            </p:txBody>
          </p:sp>
        </mc:Choice>
        <mc:Fallback xmlns="">
          <p:sp>
            <p:nvSpPr>
              <p:cNvPr id="3" name="P_6_BD#3106494ca?vbadefaultcenterpage=1&amp;parentnodeid=05dc230b2&amp;vbahtmlprocessed=1&amp;bbb=1&amp;hasbroken=1"/>
              <p:cNvSpPr>
                <a:spLocks noRot="1" noChangeAspect="1" noMove="1" noResize="1" noEditPoints="1" noAdjustHandles="1" noChangeArrowheads="1" noChangeShapeType="1" noTextEdit="1"/>
              </p:cNvSpPr>
              <p:nvPr/>
            </p:nvSpPr>
            <p:spPr>
              <a:xfrm>
                <a:off x="502920" y="3036139"/>
                <a:ext cx="11183112" cy="1587310"/>
              </a:xfrm>
              <a:prstGeom prst="rect">
                <a:avLst/>
              </a:prstGeom>
              <a:blipFill>
                <a:blip r:embed="rId4"/>
                <a:stretch>
                  <a:fillRect l="-1690" r="-218" b="-11923"/>
                </a:stretch>
              </a:blipFill>
              <a:ln/>
            </p:spPr>
            <p:txBody>
              <a:bodyPr/>
              <a:lstStyle/>
              <a:p>
                <a:r>
                  <a:rPr lang="zh-CN" altLang="en-US">
                    <a:noFill/>
                  </a:rPr>
                  <a:t> </a:t>
                </a:r>
              </a:p>
            </p:txBody>
          </p:sp>
        </mc:Fallback>
      </mc:AlternateContent>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_2_BD#54b53df1c.fixed?vbadefaultcenterpage=1&amp;parentnodeid=05c20a023&amp;vbahtmlprocessed=1"/>
              <p:cNvSpPr/>
              <p:nvPr/>
            </p:nvSpPr>
            <p:spPr>
              <a:xfrm>
                <a:off x="621792" y="914400"/>
                <a:ext cx="10981944" cy="1188720"/>
              </a:xfrm>
              <a:prstGeom prst="rect">
                <a:avLst/>
              </a:prstGeom>
              <a:noFill/>
              <a:ln/>
            </p:spPr>
            <p:txBody>
              <a:bodyPr wrap="square" lIns="0" tIns="0" rIns="0" bIns="0" rtlCol="0" anchor="ctr"/>
              <a:lstStyle/>
              <a:p>
                <a:pPr algn="ctr" latinLnBrk="1">
                  <a:lnSpc>
                    <a:spcPct val="100000"/>
                  </a:lnSpc>
                </a:pPr>
                <a:r>
                  <a:rPr lang="en-US" altLang="zh-CN" sz="3900" b="1" i="0" dirty="0">
                    <a:solidFill>
                      <a:srgbClr val="01448D"/>
                    </a:solidFill>
                    <a:latin typeface="Times New Roman" pitchFamily="34" charset="0"/>
                    <a:ea typeface="微软雅黑" pitchFamily="34" charset="-122"/>
                    <a:cs typeface="Times New Roman" pitchFamily="34" charset="-120"/>
                  </a:rPr>
                  <a:t>基础课24</a:t>
                </a:r>
                <a:r>
                  <a:rPr lang="en-US" altLang="zh-CN" sz="3900" b="1" i="0" dirty="0">
                    <a:solidFill>
                      <a:srgbClr val="01448D"/>
                    </a:solidFill>
                    <a:latin typeface="SimSun" pitchFamily="34" charset="0"/>
                    <a:ea typeface="SimSun" pitchFamily="34" charset="-122"/>
                    <a:cs typeface="SimSun" pitchFamily="34" charset="-120"/>
                  </a:rPr>
                  <a:t> </a:t>
                </a:r>
                <a:r>
                  <a:rPr lang="en-US" altLang="zh-CN" sz="3900" b="1" i="0" dirty="0">
                    <a:solidFill>
                      <a:srgbClr val="01448D"/>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𝒚</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𝑨</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𝐬𝐢𝐧</m:t>
                    </m:r>
                    <m:d>
                      <m:dPr>
                        <m:ctrlPr>
                          <a:rPr lang="en-US" altLang="zh-CN" sz="3900" b="1" i="1" dirty="0">
                            <a:solidFill>
                              <a:srgbClr val="01448D"/>
                            </a:solidFill>
                            <a:latin typeface="Cambria Math" panose="02040503050406030204" pitchFamily="18" charset="0"/>
                            <a:ea typeface="微软雅黑" pitchFamily="34" charset="-122"/>
                            <a:cs typeface="Times New Roman" pitchFamily="34" charset="-120"/>
                          </a:rPr>
                        </m:ctrlPr>
                      </m:dPr>
                      <m:e>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𝝎</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𝒙</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m:t>
                        </m:r>
                        <m:r>
                          <a:rPr lang="en-US" altLang="zh-CN" sz="3900" b="1" i="0" dirty="0">
                            <a:solidFill>
                              <a:srgbClr val="01448D"/>
                            </a:solidFill>
                            <a:latin typeface="Cambria Math" panose="02040503050406030204" pitchFamily="18" charset="0"/>
                            <a:ea typeface="微软雅黑" pitchFamily="34" charset="-122"/>
                            <a:cs typeface="Times New Roman" pitchFamily="34" charset="-120"/>
                          </a:rPr>
                          <m:t>𝝋</m:t>
                        </m:r>
                      </m:e>
                    </m:d>
                  </m:oMath>
                </a14:m>
                <a:r>
                  <a:rPr lang="en-US" altLang="zh-CN" sz="3900" b="1" i="0" kern="0" spc="-99900" dirty="0">
                    <a:solidFill>
                      <a:srgbClr val="FFFFFF"/>
                    </a:solidFill>
                    <a:latin typeface="Times New Roman" pitchFamily="34" charset="0"/>
                    <a:ea typeface="微软雅黑" pitchFamily="34" charset="-122"/>
                    <a:cs typeface="Times New Roman" pitchFamily="34" charset="-120"/>
                  </a:rPr>
                  <a:t> </a:t>
                </a:r>
                <a:r>
                  <a:rPr lang="en-US" altLang="zh-CN" sz="3900" b="1" i="0" dirty="0">
                    <a:solidFill>
                      <a:srgbClr val="01448D"/>
                    </a:solidFill>
                    <a:latin typeface="Times New Roman" pitchFamily="34" charset="0"/>
                    <a:ea typeface="微软雅黑" pitchFamily="34" charset="-122"/>
                    <a:cs typeface="Times New Roman" pitchFamily="34" charset="-120"/>
                  </a:rPr>
                  <a:t>的性质与图象及其简单应用</a:t>
                </a:r>
                <a:endParaRPr lang="en-US" altLang="zh-CN" sz="3900" dirty="0"/>
              </a:p>
            </p:txBody>
          </p:sp>
        </mc:Choice>
        <mc:Fallback xmlns="">
          <p:sp>
            <p:nvSpPr>
              <p:cNvPr id="2" name="C_2_BD#54b53df1c.fixed?vbadefaultcenterpage=1&amp;parentnodeid=05c20a023&amp;vbahtmlprocessed=1"/>
              <p:cNvSpPr>
                <a:spLocks noRot="1" noChangeAspect="1" noMove="1" noResize="1" noEditPoints="1" noAdjustHandles="1" noChangeArrowheads="1" noChangeShapeType="1" noTextEdit="1"/>
              </p:cNvSpPr>
              <p:nvPr/>
            </p:nvSpPr>
            <p:spPr>
              <a:xfrm>
                <a:off x="621792" y="914400"/>
                <a:ext cx="10981944" cy="1188720"/>
              </a:xfrm>
              <a:prstGeom prst="rect">
                <a:avLst/>
              </a:prstGeom>
              <a:blipFill>
                <a:blip r:embed="rId3"/>
                <a:stretch>
                  <a:fillRect l="-1498" t="-12308" r="-1387" b="-24103"/>
                </a:stretch>
              </a:blipFill>
              <a:ln/>
            </p:spPr>
            <p:txBody>
              <a:bodyPr/>
              <a:lstStyle/>
              <a:p>
                <a:r>
                  <a:rPr lang="zh-CN" altLang="en-US">
                    <a:noFill/>
                  </a:rPr>
                  <a:t> </a:t>
                </a:r>
              </a:p>
            </p:txBody>
          </p:sp>
        </mc:Fallback>
      </mc:AlternateContent>
      <p:pic>
        <p:nvPicPr>
          <p:cNvPr id="3" name="C_0#54b53df1c?linknodeid=b4aed7ba2&amp;catalogrefid=b4aed7ba2&amp;parentnodeid=05c20a023&amp;vbahtmlprocessed=1" descr="preencoded.png">
            <a:hlinkClick r:id="rId4" action="ppaction://hlinksldjump"/>
          </p:cNvPr>
          <p:cNvPicPr>
            <a:picLocks noChangeAspect="1"/>
          </p:cNvPicPr>
          <p:nvPr/>
        </p:nvPicPr>
        <p:blipFill>
          <a:blip r:embed="rId5"/>
          <a:stretch>
            <a:fillRect/>
          </a:stretch>
        </p:blipFill>
        <p:spPr>
          <a:xfrm>
            <a:off x="4553712" y="2642616"/>
            <a:ext cx="502920" cy="502920"/>
          </a:xfrm>
          <a:prstGeom prst="rect">
            <a:avLst/>
          </a:prstGeom>
        </p:spPr>
      </p:pic>
      <p:sp>
        <p:nvSpPr>
          <p:cNvPr id="4" name="C_0#54b53df1c?linknodeid=b4aed7ba2&amp;catalogrefid=b4aed7ba2&amp;parentnodeid=05c20a023&amp;vbahtmlprocessed=1">
            <a:hlinkClick r:id="rId4" action="ppaction://hlinksldjump"/>
          </p:cNvPr>
          <p:cNvSpPr/>
          <p:nvPr/>
        </p:nvSpPr>
        <p:spPr>
          <a:xfrm>
            <a:off x="5202936" y="2615184"/>
            <a:ext cx="3639312" cy="557784"/>
          </a:xfrm>
          <a:prstGeom prst="rect">
            <a:avLst/>
          </a:prstGeom>
          <a:noFill/>
          <a:ln/>
        </p:spPr>
        <p:txBody>
          <a:bodyPr wrap="square" lIns="0" tIns="0" rIns="0" bIns="0" rtlCol="0" anchor="ctr"/>
          <a:lstStyle/>
          <a:p>
            <a:pPr marL="144000" algn="l" latinLnBrk="1">
              <a:lnSpc>
                <a:spcPct val="100000"/>
              </a:lnSpc>
            </a:pPr>
            <a:r>
              <a:rPr lang="en-US" altLang="zh-CN" sz="3100" b="0" i="0" dirty="0">
                <a:solidFill>
                  <a:srgbClr val="E81B23"/>
                </a:solidFill>
                <a:latin typeface="Times New Roman" pitchFamily="34" charset="0"/>
                <a:ea typeface="微软雅黑" pitchFamily="34" charset="-122"/>
                <a:cs typeface="Times New Roman" pitchFamily="34" charset="-120"/>
              </a:rPr>
              <a:t>基础知识·诊断</a:t>
            </a:r>
            <a:endParaRPr lang="en-US" altLang="zh-CN" sz="3050" dirty="0"/>
          </a:p>
        </p:txBody>
      </p:sp>
      <p:pic>
        <p:nvPicPr>
          <p:cNvPr id="5" name="C_0#54b53df1c?linknodeid=78afa48bd&amp;catalogrefid=78afa48bd&amp;parentnodeid=05c20a023&amp;vbahtmlprocessed=1" descr="preencoded.png">
            <a:hlinkClick r:id="rId6" action="ppaction://hlinksldjump"/>
          </p:cNvPr>
          <p:cNvPicPr>
            <a:picLocks noChangeAspect="1"/>
          </p:cNvPicPr>
          <p:nvPr/>
        </p:nvPicPr>
        <p:blipFill>
          <a:blip r:embed="rId5"/>
          <a:stretch>
            <a:fillRect/>
          </a:stretch>
        </p:blipFill>
        <p:spPr>
          <a:xfrm>
            <a:off x="4553712" y="3557016"/>
            <a:ext cx="502920" cy="502920"/>
          </a:xfrm>
          <a:prstGeom prst="rect">
            <a:avLst/>
          </a:prstGeom>
        </p:spPr>
      </p:pic>
      <p:sp>
        <p:nvSpPr>
          <p:cNvPr id="6" name="C_0#54b53df1c?linknodeid=78afa48bd&amp;catalogrefid=78afa48bd&amp;parentnodeid=05c20a023&amp;vbahtmlprocessed=1">
            <a:hlinkClick r:id="rId6" action="ppaction://hlinksldjump"/>
          </p:cNvPr>
          <p:cNvSpPr/>
          <p:nvPr/>
        </p:nvSpPr>
        <p:spPr>
          <a:xfrm>
            <a:off x="5202936" y="3529584"/>
            <a:ext cx="3639312" cy="557784"/>
          </a:xfrm>
          <a:prstGeom prst="rect">
            <a:avLst/>
          </a:prstGeom>
          <a:noFill/>
          <a:ln/>
        </p:spPr>
        <p:txBody>
          <a:bodyPr wrap="square" lIns="0" tIns="0" rIns="0" bIns="0" rtlCol="0" anchor="ctr"/>
          <a:lstStyle/>
          <a:p>
            <a:pPr marL="144000" algn="l" latinLnBrk="1">
              <a:lnSpc>
                <a:spcPct val="100000"/>
              </a:lnSpc>
            </a:pPr>
            <a:r>
              <a:rPr lang="en-US" altLang="zh-CN" sz="3100" b="0" i="0" dirty="0">
                <a:solidFill>
                  <a:srgbClr val="E81B23"/>
                </a:solidFill>
                <a:latin typeface="Times New Roman" pitchFamily="34" charset="0"/>
                <a:ea typeface="微软雅黑" pitchFamily="34" charset="-122"/>
                <a:cs typeface="Times New Roman"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C_5_BD#826e9eccb?vbadefaultcenterpage=1&amp;parentnodeid=344201acc&amp;inlineimagemarkindex=2&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826e9eccb?vbadefaultcenterpage=1&amp;parentnodeid=344201acc&amp;vbahtmlprocessed=1"/>
          <p:cNvSpPr/>
          <p:nvPr/>
        </p:nvSpPr>
        <p:spPr>
          <a:xfrm>
            <a:off x="502920" y="756000"/>
            <a:ext cx="11183112" cy="721360"/>
          </a:xfrm>
          <a:prstGeom prst="rect">
            <a:avLst/>
          </a:prstGeom>
          <a:noFill/>
          <a:ln/>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itchFamily="34" charset="0"/>
                <a:ea typeface="微软雅黑" pitchFamily="34" charset="-122"/>
                <a:cs typeface="Times New Roman" pitchFamily="34" charset="-120"/>
              </a:rPr>
              <a:t>&amp;</a:t>
            </a:r>
            <a:r>
              <a:rPr lang="en-US" altLang="zh-CN" sz="100" b="0" i="0" kern="0" spc="-99900">
                <a:solidFill>
                  <a:srgbClr val="FFFFFF"/>
                </a:solidFill>
                <a:latin typeface="Times New Roman" pitchFamily="34" charset="0"/>
                <a:ea typeface="微软雅黑" pitchFamily="34" charset="-122"/>
                <a:cs typeface="Times New Roman" pitchFamily="34" charset="-120"/>
              </a:rPr>
              <a:t>2&amp;</a:t>
            </a:r>
            <a:r>
              <a:rPr lang="en-US" altLang="zh-CN" sz="900" b="0" i="0" kern="0">
                <a:solidFill>
                  <a:srgbClr val="FFFFFF"/>
                </a:solidFill>
                <a:latin typeface="SimSun" panose="02010600030101010101" pitchFamily="2" charset="-122"/>
                <a:ea typeface="微软雅黑" pitchFamily="34" charset="-122"/>
                <a:cs typeface="Times New Roman" pitchFamily="34" charset="-120"/>
              </a:rPr>
              <a:t>                          </a:t>
            </a:r>
            <a:r>
              <a:rPr lang="en-US" altLang="zh-CN" sz="2600" b="1" i="0">
                <a:solidFill>
                  <a:srgbClr val="000000"/>
                </a:solidFill>
                <a:latin typeface="Times New Roman" pitchFamily="34" charset="0"/>
                <a:ea typeface="Microsoft Yahei" pitchFamily="34" charset="-122"/>
                <a:cs typeface="Times New Roman" pitchFamily="34" charset="-120"/>
              </a:rPr>
              <a:t>三角函数的零点</a:t>
            </a:r>
            <a:r>
              <a:rPr lang="en-US" altLang="zh-CN" sz="2600" b="1" i="0" dirty="0">
                <a:solidFill>
                  <a:srgbClr val="000000"/>
                </a:solidFill>
                <a:latin typeface="Times New Roman" pitchFamily="34" charset="0"/>
                <a:ea typeface="Microsoft Yahei" pitchFamily="34" charset="-122"/>
                <a:cs typeface="Times New Roman" pitchFamily="34" charset="-120"/>
              </a:rPr>
              <a:t>（方程根）问题</a:t>
            </a:r>
            <a:endParaRPr lang="en-US" altLang="zh-CN" sz="100" dirty="0"/>
          </a:p>
        </p:txBody>
      </p:sp>
      <mc:AlternateContent xmlns:mc="http://schemas.openxmlformats.org/markup-compatibility/2006">
        <mc:Choice xmlns:a14="http://schemas.microsoft.com/office/drawing/2010/main" Requires="a14">
          <p:sp>
            <p:nvSpPr>
              <p:cNvPr id="4" name="QC_6_BD.52_1#022a98833?vbadefaultcenterpage=1&amp;parentnodeid=826e9eccb&amp;vbahtmlprocessed=1&amp;bbb=1&amp;hasbroken=1"/>
              <p:cNvSpPr/>
              <p:nvPr/>
            </p:nvSpPr>
            <p:spPr>
              <a:xfrm>
                <a:off x="502920" y="1289908"/>
                <a:ext cx="11183112" cy="1531303"/>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典例3</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E81B23"/>
                    </a:solidFill>
                    <a:latin typeface="Times New Roman" pitchFamily="34" charset="0"/>
                    <a:ea typeface="微软雅黑" pitchFamily="34" charset="-122"/>
                    <a:cs typeface="Times New Roman" pitchFamily="34" charset="-120"/>
                  </a:rPr>
                  <a:t>（2023 </a:t>
                </a:r>
                <a:r>
                  <a:rPr lang="en-US" altLang="zh-CN" sz="2400" b="1" i="0" dirty="0">
                    <a:solidFill>
                      <a:srgbClr val="E81B23"/>
                    </a:solidFill>
                    <a:latin typeface="Times New Roman" pitchFamily="34" charset="0"/>
                    <a:ea typeface="微软雅黑" pitchFamily="34" charset="-122"/>
                    <a:cs typeface="Times New Roman" pitchFamily="34" charset="-120"/>
                  </a:rPr>
                  <a:t>·</a:t>
                </a:r>
                <a:r>
                  <a:rPr lang="en-US" altLang="zh-CN" sz="2400" dirty="0">
                    <a:solidFill>
                      <a:srgbClr val="E81B23"/>
                    </a:solidFill>
                    <a:latin typeface="Times New Roman" pitchFamily="34" charset="0"/>
                    <a:ea typeface="微软雅黑" pitchFamily="34" charset="-122"/>
                    <a:cs typeface="Times New Roman" pitchFamily="34" charset="-120"/>
                  </a:rPr>
                  <a:t> </a:t>
                </a:r>
                <a:r>
                  <a:rPr lang="en-US" altLang="zh-CN" sz="2400" b="0" i="0" dirty="0" err="1">
                    <a:solidFill>
                      <a:srgbClr val="E81B23"/>
                    </a:solidFill>
                    <a:latin typeface="Times New Roman" pitchFamily="34" charset="0"/>
                    <a:ea typeface="微软雅黑" pitchFamily="34" charset="-122"/>
                    <a:cs typeface="Times New Roman" pitchFamily="34" charset="-120"/>
                  </a:rPr>
                  <a:t>全国甲卷）</a:t>
                </a:r>
                <a:r>
                  <a:rPr lang="en-US" altLang="zh-CN" sz="2400" b="0" i="0" dirty="0" err="1">
                    <a:solidFill>
                      <a:srgbClr val="000000"/>
                    </a:solidFill>
                    <a:latin typeface="Times New Roman" pitchFamily="34" charset="0"/>
                    <a:ea typeface="微软雅黑" pitchFamily="34" charset="-122"/>
                    <a:cs typeface="Times New Roman"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的图象由函数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的图象向左</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个单位长度得到，则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的图象与直线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的交点个数为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4" name="QC_6_BD.52_1#022a98833?vbadefaultcenterpage=1&amp;parentnodeid=826e9eccb&amp;vbahtmlprocessed=1&amp;bbb=1&amp;hasbroken=1"/>
              <p:cNvSpPr>
                <a:spLocks noRot="1" noChangeAspect="1" noMove="1" noResize="1" noEditPoints="1" noAdjustHandles="1" noChangeArrowheads="1" noChangeShapeType="1" noTextEdit="1"/>
              </p:cNvSpPr>
              <p:nvPr/>
            </p:nvSpPr>
            <p:spPr>
              <a:xfrm>
                <a:off x="502920" y="1289908"/>
                <a:ext cx="11183112" cy="1531303"/>
              </a:xfrm>
              <a:prstGeom prst="rect">
                <a:avLst/>
              </a:prstGeom>
              <a:blipFill>
                <a:blip r:embed="rId4"/>
                <a:stretch>
                  <a:fillRect l="-1690" r="-2236" b="-6773"/>
                </a:stretch>
              </a:blipFill>
              <a:ln/>
            </p:spPr>
            <p:txBody>
              <a:bodyPr/>
              <a:lstStyle/>
              <a:p>
                <a:r>
                  <a:rPr lang="zh-CN" altLang="en-US">
                    <a:noFill/>
                  </a:rPr>
                  <a:t> </a:t>
                </a:r>
              </a:p>
            </p:txBody>
          </p:sp>
        </mc:Fallback>
      </mc:AlternateContent>
      <p:sp>
        <p:nvSpPr>
          <p:cNvPr id="5" name="QC_6_AN.53_1#022a98833.bracket?vbadefaultcenterpage=1&amp;parentnodeid=826e9eccb&amp;vbapositionanswer=20&amp;vbahtmlprocessed=1"/>
          <p:cNvSpPr/>
          <p:nvPr/>
        </p:nvSpPr>
        <p:spPr>
          <a:xfrm>
            <a:off x="10516553" y="2394554"/>
            <a:ext cx="441325" cy="354775"/>
          </a:xfrm>
          <a:prstGeom prst="rect">
            <a:avLst/>
          </a:prstGeom>
          <a:noFill/>
          <a:ln/>
        </p:spPr>
        <p:txBody>
          <a:bodyPr wrap="none" lIns="0" tIns="0" rIns="0" bIns="0" rtlCol="0" anchor="t"/>
          <a:lstStyle/>
          <a:p>
            <a:pPr marL="0" algn="ctr" latinLnBrk="1">
              <a:lnSpc>
                <a:spcPts val="29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p:sp>
        <p:nvSpPr>
          <p:cNvPr id="6" name="QC_6_BD.54_1#022a98833.choices?vbadefaultcenterpage=1&amp;parentnodeid=826e9eccb&amp;vbahtmlprocessed=1"/>
          <p:cNvSpPr/>
          <p:nvPr/>
        </p:nvSpPr>
        <p:spPr>
          <a:xfrm>
            <a:off x="502920" y="2826608"/>
            <a:ext cx="11183112" cy="486029"/>
          </a:xfrm>
          <a:prstGeom prst="rect">
            <a:avLst/>
          </a:prstGeom>
          <a:noFill/>
          <a:ln/>
        </p:spPr>
        <p:txBody>
          <a:bodyPr wrap="square" lIns="0" tIns="0" rIns="0" bIns="0" rtlCol="0" anchor="t"/>
          <a:lstStyle/>
          <a:p>
            <a:pPr latinLnBrk="1">
              <a:lnSpc>
                <a:spcPct val="150000"/>
              </a:lnSpc>
              <a:tabLst>
                <a:tab pos="2862453" algn="l"/>
                <a:tab pos="5699506" algn="l"/>
                <a:tab pos="85365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.1</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B.2</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C.3</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55_1#022a98833?vbadefaultcenterpage=1&amp;parentnodeid=826e9eccb&amp;vbahtmlprocessed=1&amp;bbb=1&amp;hasbroken=1"/>
              <p:cNvSpPr/>
              <p:nvPr/>
            </p:nvSpPr>
            <p:spPr>
              <a:xfrm>
                <a:off x="502920" y="2215688"/>
                <a:ext cx="11183112" cy="2689225"/>
              </a:xfrm>
              <a:prstGeom prst="rect">
                <a:avLst/>
              </a:prstGeom>
              <a:noFill/>
              <a:ln/>
            </p:spPr>
            <p:txBody>
              <a:bodyPr wrap="none" lIns="0" tIns="0" rIns="0" bIns="0" rtlCol="0" anchor="t"/>
              <a:lstStyle/>
              <a:p>
                <a:pPr algn="l" latinLnBrk="1">
                  <a:lnSpc>
                    <a:spcPct val="11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的图象向左平移</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个单位长度所得的图象对应的函数解析</a:t>
                </a:r>
              </a:p>
              <a:p>
                <a:pPr latinLnBrk="1">
                  <a:lnSpc>
                    <a:spcPct val="110000"/>
                  </a:lnSpc>
                </a:pPr>
                <a:r>
                  <a:rPr lang="en-US" altLang="zh-CN" sz="2400" b="0" i="0">
                    <a:solidFill>
                      <a:srgbClr val="FF0000"/>
                    </a:solidFill>
                    <a:latin typeface="Times New Roman" pitchFamily="34" charset="0"/>
                    <a:ea typeface="微软雅黑" pitchFamily="34" charset="-122"/>
                    <a:cs typeface="Times New Roman" pitchFamily="34" charset="-120"/>
                  </a:rPr>
                  <a:t>式为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而</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显然过</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两点，</a:t>
                </a:r>
                <a:endParaRPr lang="en-US" altLang="zh-CN" sz="2400" dirty="0"/>
              </a:p>
              <a:p>
                <a:pPr latinLnBrk="1">
                  <a:lnSpc>
                    <a:spcPct val="15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作出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的部分图象，如图所示，</a:t>
                </a:r>
                <a:endParaRPr lang="en-US" altLang="zh-CN" sz="2400" dirty="0"/>
              </a:p>
            </p:txBody>
          </p:sp>
        </mc:Choice>
        <mc:Fallback xmlns="">
          <p:sp>
            <p:nvSpPr>
              <p:cNvPr id="2" name="QC_6_AS.55_1#022a98833?vbadefaultcenterpage=1&amp;parentnodeid=826e9eccb&amp;vbahtmlprocessed=1&amp;bbb=1&amp;hasbroken=1"/>
              <p:cNvSpPr>
                <a:spLocks noRot="1" noChangeAspect="1" noMove="1" noResize="1" noEditPoints="1" noAdjustHandles="1" noChangeArrowheads="1" noChangeShapeType="1" noTextEdit="1"/>
              </p:cNvSpPr>
              <p:nvPr/>
            </p:nvSpPr>
            <p:spPr>
              <a:xfrm>
                <a:off x="502920" y="2215688"/>
                <a:ext cx="11183112" cy="2689225"/>
              </a:xfrm>
              <a:prstGeom prst="rect">
                <a:avLst/>
              </a:prstGeom>
              <a:blipFill>
                <a:blip r:embed="rId3"/>
                <a:stretch>
                  <a:fillRect l="-1690" r="-382" b="-384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QC_6_AS.55_2#022a98833?vbadefaultcenterpage=1&amp;parentnodeid=826e9ecc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389120" y="756000"/>
            <a:ext cx="3410712" cy="217627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C_6_AS.55_3#022a98833?vbadefaultcenterpage=1&amp;parentnodeid=826e9eccb&amp;vbahtmlprocessed=1&amp;bbb=1&amp;hasbroken=1"/>
              <p:cNvSpPr/>
              <p:nvPr/>
            </p:nvSpPr>
            <p:spPr>
              <a:xfrm>
                <a:off x="502920" y="3060288"/>
                <a:ext cx="11183112" cy="3422777"/>
              </a:xfrm>
              <a:prstGeom prst="rect">
                <a:avLst/>
              </a:prstGeom>
              <a:noFill/>
              <a:ln/>
            </p:spPr>
            <p:txBody>
              <a:bodyPr wrap="none" lIns="0" tIns="0" rIns="0" bIns="0" rtlCol="0" anchor="t"/>
              <a:lstStyle/>
              <a:p>
                <a:pPr algn="l" latinLnBrk="1">
                  <a:lnSpc>
                    <a:spcPct val="130000"/>
                  </a:lnSpc>
                </a:pP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考虑在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处</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的</a:t>
                </a:r>
              </a:p>
              <a:p>
                <a:pPr latinLnBrk="1">
                  <a:lnSpc>
                    <a:spcPct val="130000"/>
                  </a:lnSpc>
                </a:pPr>
                <a:r>
                  <a:rPr lang="en-US" altLang="zh-CN" sz="2400" b="0" i="0">
                    <a:solidFill>
                      <a:srgbClr val="FF0000"/>
                    </a:solidFill>
                    <a:latin typeface="Times New Roman" pitchFamily="34" charset="0"/>
                    <a:ea typeface="微软雅黑" pitchFamily="34" charset="-122"/>
                    <a:cs typeface="Times New Roman" pitchFamily="34" charset="-120"/>
                  </a:rPr>
                  <a:t>大小关系</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3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由图可知</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的图象与直线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的交点个数为3.故选C.</a:t>
                </a:r>
                <a:endParaRPr lang="en-US" altLang="zh-CN" sz="2400" dirty="0"/>
              </a:p>
            </p:txBody>
          </p:sp>
        </mc:Choice>
        <mc:Fallback xmlns="">
          <p:sp>
            <p:nvSpPr>
              <p:cNvPr id="3" name="QC_6_AS.55_3#022a98833?vbadefaultcenterpage=1&amp;parentnodeid=826e9eccb&amp;vbahtmlprocessed=1&amp;bbb=1&amp;hasbroken=1"/>
              <p:cNvSpPr>
                <a:spLocks noRot="1" noChangeAspect="1" noMove="1" noResize="1" noEditPoints="1" noAdjustHandles="1" noChangeArrowheads="1" noChangeShapeType="1" noTextEdit="1"/>
              </p:cNvSpPr>
              <p:nvPr/>
            </p:nvSpPr>
            <p:spPr>
              <a:xfrm>
                <a:off x="502920" y="3060288"/>
                <a:ext cx="11183112" cy="3422777"/>
              </a:xfrm>
              <a:prstGeom prst="rect">
                <a:avLst/>
              </a:prstGeom>
              <a:blipFill>
                <a:blip r:embed="rId4"/>
                <a:stretch>
                  <a:fillRect l="-1690" r="-654" b="-320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left)">
                                      <p:cBhvr>
                                        <p:cTn id="10" dur="500"/>
                                        <p:tgtEl>
                                          <p:spTgt spid="3">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P_6_BD#19b14ad83?vbadefaultcenterpage=1&amp;parentnodeid=826e9ecc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3553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19b14ad83?vbadefaultcenterpage=1&amp;parentnodeid=826e9eccb&amp;vbahtmlprocessed=1&amp;bbb=1&amp;hasbroken=1"/>
          <p:cNvSpPr/>
          <p:nvPr/>
        </p:nvSpPr>
        <p:spPr>
          <a:xfrm>
            <a:off x="502920" y="2761819"/>
            <a:ext cx="11183112" cy="2135950"/>
          </a:xfrm>
          <a:prstGeom prst="rect">
            <a:avLst/>
          </a:prstGeom>
          <a:noFill/>
          <a:ln/>
        </p:spPr>
        <p:txBody>
          <a:bodyPr wrap="none" lIns="0" tIns="0" rIns="0" bIns="0" rtlCol="0" anchor="t"/>
          <a:lstStyle/>
          <a:p>
            <a:pPr algn="ct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三角函数的零点（方程根）问题的解题策略</a:t>
            </a:r>
            <a:endParaRPr lang="en-US" altLang="zh-CN" sz="2400" dirty="0"/>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对于不方便直接求出方程根的判断方程根的个数问题</a:t>
            </a:r>
            <a:r>
              <a:rPr lang="en-US" altLang="zh-CN" sz="2400" b="0" i="0" dirty="0">
                <a:solidFill>
                  <a:srgbClr val="000000"/>
                </a:solidFill>
                <a:latin typeface="Times New Roman" pitchFamily="34" charset="0"/>
                <a:ea typeface="微软雅黑" pitchFamily="34" charset="-122"/>
                <a:cs typeface="Times New Roman" pitchFamily="34" charset="-120"/>
              </a:rPr>
              <a:t>，可以用数形结合法求解</a:t>
            </a:r>
            <a:r>
              <a:rPr lang="en-US" altLang="zh-CN" sz="2400" b="0" i="0">
                <a:solidFill>
                  <a:srgbClr val="000000"/>
                </a:solidFill>
                <a:latin typeface="Times New Roman" pitchFamily="34" charset="0"/>
                <a:ea typeface="微软雅黑" pitchFamily="34" charset="-122"/>
                <a:cs typeface="Times New Roman" pitchFamily="34" charset="-120"/>
              </a:rPr>
              <a:t>，具</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体步骤是把方程根的个数问题转化为两个容易作的函数图象的交点问题，在同一平</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面直角坐标系中画出两个函数的图象</a:t>
            </a:r>
            <a:r>
              <a:rPr lang="en-US" altLang="zh-CN" sz="2400" b="0" i="0" dirty="0">
                <a:solidFill>
                  <a:srgbClr val="000000"/>
                </a:solidFill>
                <a:latin typeface="Times New Roman" pitchFamily="34" charset="0"/>
                <a:ea typeface="微软雅黑" pitchFamily="34" charset="-122"/>
                <a:cs typeface="Times New Roman" pitchFamily="34" charset="-120"/>
              </a:rPr>
              <a:t>，判断交点个数即可.</a:t>
            </a:r>
            <a:endParaRPr lang="en-US" altLang="zh-CN" sz="2400" dirty="0"/>
          </a:p>
        </p:txBody>
      </p:sp>
    </p:spTree>
  </p:cSld>
  <p:clrMapOvr>
    <a:masterClrMapping/>
  </p:clrMapOvr>
  <p:transition>
    <p:split dir="in"/>
  </p:transition>
</p:sld>
</file>

<file path=ppt/slides/slide34.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C_5_BD#d59013b95?vbadefaultcenterpage=1&amp;parentnodeid=344201acc&amp;inlineimagemarkindex=3&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d59013b95?vbadefaultcenterpage=1&amp;parentnodeid=344201acc&amp;vbahtmlprocessed=1"/>
          <p:cNvSpPr/>
          <p:nvPr/>
        </p:nvSpPr>
        <p:spPr>
          <a:xfrm>
            <a:off x="502920" y="756000"/>
            <a:ext cx="11183112" cy="721360"/>
          </a:xfrm>
          <a:prstGeom prst="rect">
            <a:avLst/>
          </a:prstGeom>
          <a:noFill/>
          <a:ln/>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itchFamily="34" charset="0"/>
                <a:ea typeface="微软雅黑" pitchFamily="34" charset="-122"/>
                <a:cs typeface="Times New Roman" pitchFamily="34" charset="-120"/>
              </a:rPr>
              <a:t>&amp;</a:t>
            </a:r>
            <a:r>
              <a:rPr lang="en-US" altLang="zh-CN" sz="100" b="0" i="0" kern="0" spc="-99900">
                <a:solidFill>
                  <a:srgbClr val="FFFFFF"/>
                </a:solidFill>
                <a:latin typeface="Times New Roman" pitchFamily="34" charset="0"/>
                <a:ea typeface="微软雅黑" pitchFamily="34" charset="-122"/>
                <a:cs typeface="Times New Roman" pitchFamily="34" charset="-120"/>
              </a:rPr>
              <a:t>3&amp;</a:t>
            </a:r>
            <a:r>
              <a:rPr lang="en-US" altLang="zh-CN" sz="900" b="0" i="0" kern="0">
                <a:solidFill>
                  <a:srgbClr val="FFFFFF"/>
                </a:solidFill>
                <a:latin typeface="SimSun" panose="02010600030101010101" pitchFamily="2" charset="-122"/>
                <a:ea typeface="微软雅黑" pitchFamily="34" charset="-122"/>
                <a:cs typeface="Times New Roman" pitchFamily="34" charset="-120"/>
              </a:rPr>
              <a:t>                            </a:t>
            </a:r>
            <a:r>
              <a:rPr lang="en-US" altLang="zh-CN" sz="2600" b="1" i="0">
                <a:solidFill>
                  <a:srgbClr val="000000"/>
                </a:solidFill>
                <a:latin typeface="Times New Roman" pitchFamily="34" charset="0"/>
                <a:ea typeface="Microsoft Yahei" pitchFamily="34" charset="-122"/>
                <a:cs typeface="Times New Roman" pitchFamily="34" charset="-120"/>
              </a:rPr>
              <a:t>三角函数的实际应用</a:t>
            </a:r>
            <a:endParaRPr lang="en-US" altLang="zh-CN" sz="100" dirty="0"/>
          </a:p>
        </p:txBody>
      </p:sp>
      <p:pic>
        <p:nvPicPr>
          <p:cNvPr id="4" name="QB_6_BD.56_1#3be1ec16f?hastextimagelayout=1&amp;vbadefaultcenterpage=1&amp;parentnodeid=d59013b95&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796528" y="1393094"/>
            <a:ext cx="2871216" cy="273405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5" name="QB_6_BD.56_2#3be1ec16f?hastextimagelayout=7&amp;vbadefaultcenterpage=1&amp;parentnodeid=d59013b95&amp;vbahtmlprocessed=1&amp;bbb=1&amp;hasbroken=1"/>
              <p:cNvSpPr/>
              <p:nvPr/>
            </p:nvSpPr>
            <p:spPr>
              <a:xfrm>
                <a:off x="502920" y="1347375"/>
                <a:ext cx="8183880" cy="2956433"/>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典例4</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（双空题）如图,这是矩形</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𝐴𝐵𝐶𝐷</m:t>
                    </m:r>
                  </m:oMath>
                </a14:m>
                <a:r>
                  <a:rPr lang="en-US" altLang="zh-CN" sz="2400" b="0" i="0" dirty="0">
                    <a:solidFill>
                      <a:srgbClr val="000000"/>
                    </a:solidFill>
                    <a:latin typeface="Times New Roman" pitchFamily="34" charset="0"/>
                    <a:ea typeface="微软雅黑" pitchFamily="34" charset="-122"/>
                    <a:cs typeface="Times New Roman" pitchFamily="34" charset="-120"/>
                  </a:rPr>
                  <a:t>与半圆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𝑂</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的组合图形</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𝐴𝐷</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m:t>
                    </m:r>
                  </m:oMath>
                </a14:m>
                <a:r>
                  <a:rPr lang="en-US" altLang="zh-CN" sz="2400" b="0" i="0" dirty="0">
                    <a:solidFill>
                      <a:srgbClr val="000000"/>
                    </a:solidFill>
                    <a:latin typeface="Times New Roman" pitchFamily="34" charset="0"/>
                    <a:ea typeface="微软雅黑" pitchFamily="34" charset="-122"/>
                    <a:cs typeface="Times New Roman" pitchFamily="34" charset="-120"/>
                  </a:rPr>
                  <a:t>为半圆弧上一点，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𝐸𝐹</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000000"/>
                    </a:solidFill>
                    <a:latin typeface="Times New Roman" pitchFamily="34" charset="0"/>
                    <a:ea typeface="微软雅黑" pitchFamily="34" charset="-122"/>
                    <a:cs typeface="Times New Roman" pitchFamily="34" charset="-120"/>
                  </a:rPr>
                  <a:t>，垂足为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000000"/>
                    </a:solidFill>
                    <a:latin typeface="Times New Roman" pitchFamily="34" charset="0"/>
                    <a:ea typeface="微软雅黑" pitchFamily="34" charset="-122"/>
                    <a:cs typeface="Times New Roman" pitchFamily="34" charset="-120"/>
                  </a:rPr>
                  <a:t>在线段</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𝐴𝐷</m:t>
                    </m:r>
                  </m:oMath>
                </a14:m>
                <a:r>
                  <a:rPr lang="en-US" altLang="zh-CN" sz="2400" b="0" i="0" dirty="0">
                    <a:solidFill>
                      <a:srgbClr val="000000"/>
                    </a:solidFill>
                    <a:latin typeface="Times New Roman" pitchFamily="34" charset="0"/>
                    <a:ea typeface="微软雅黑" pitchFamily="34" charset="-122"/>
                    <a:cs typeface="Times New Roman" pitchFamily="34" charset="-120"/>
                  </a:rPr>
                  <a:t>上，且</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𝑃𝐸</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𝑃𝐹</m:t>
                    </m:r>
                  </m:oMath>
                </a14:m>
                <a:r>
                  <a:rPr lang="en-US" altLang="zh-CN" sz="2400" b="0" i="0" dirty="0">
                    <a:solidFill>
                      <a:srgbClr val="00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𝐶𝑂𝐸</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𝜃</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，则</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𝑃𝐸𝐹</m:t>
                    </m:r>
                  </m:oMath>
                </a14:m>
                <a:r>
                  <a:rPr lang="en-US" altLang="zh-CN" sz="2400" b="0" i="0" dirty="0">
                    <a:solidFill>
                      <a:srgbClr val="000000"/>
                    </a:solidFill>
                    <a:latin typeface="Times New Roman" pitchFamily="34" charset="0"/>
                    <a:ea typeface="微软雅黑" pitchFamily="34" charset="-122"/>
                    <a:cs typeface="Times New Roman" pitchFamily="34" charset="-120"/>
                  </a:rPr>
                  <a:t>的面积</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𝑆</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𝜃</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的关系式为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𝑆</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ct val="150000"/>
                  </a:lnSpc>
                </a:pPr>
                <a:r>
                  <a:rPr lang="en-US" altLang="zh-CN" sz="2400" i="0">
                    <a:solidFill>
                      <a:srgbClr val="000000"/>
                    </a:solidFill>
                    <a:latin typeface="SimSun" pitchFamily="34" charset="0"/>
                    <a:ea typeface="SimSun" pitchFamily="34" charset="-122"/>
                    <a:cs typeface="SimSun" pitchFamily="34" charset="-120"/>
                  </a:rPr>
                  <a:t>_______________________________</a:t>
                </a:r>
                <a:r>
                  <a:rPr lang="en-US" altLang="zh-CN" sz="2400" b="0" i="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𝑆</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的最大值为</a:t>
                </a:r>
                <a:r>
                  <a:rPr lang="en-US" altLang="zh-CN" sz="2400" i="0">
                    <a:solidFill>
                      <a:srgbClr val="000000"/>
                    </a:solidFill>
                    <a:latin typeface="SimSun" pitchFamily="34" charset="0"/>
                    <a:ea typeface="SimSun" pitchFamily="34" charset="-122"/>
                    <a:cs typeface="SimSun" pitchFamily="34" charset="-120"/>
                  </a:rPr>
                  <a:t>_</a:t>
                </a:r>
                <a:r>
                  <a:rPr lang="en-US" altLang="zh-CN" sz="3950" b="0" i="0" u="sng" kern="0" spc="-99900">
                    <a:solidFill>
                      <a:srgbClr val="FFFFFF"/>
                    </a:solidFill>
                    <a:latin typeface="SimSun" panose="02010600030101010101" pitchFamily="2" charset="-122"/>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6_BD.56_2#3be1ec16f?hastextimagelayout=7&amp;vbadefaultcenterpage=1&amp;parentnodeid=d59013b95&amp;vbahtmlprocessed=1&amp;bbb=1&amp;hasbroken=1"/>
              <p:cNvSpPr>
                <a:spLocks noRot="1" noChangeAspect="1" noMove="1" noResize="1" noEditPoints="1" noAdjustHandles="1" noChangeArrowheads="1" noChangeShapeType="1" noTextEdit="1"/>
              </p:cNvSpPr>
              <p:nvPr/>
            </p:nvSpPr>
            <p:spPr>
              <a:xfrm>
                <a:off x="502920" y="1347375"/>
                <a:ext cx="8183880" cy="2956433"/>
              </a:xfrm>
              <a:prstGeom prst="rect">
                <a:avLst/>
              </a:prstGeom>
              <a:blipFill>
                <a:blip r:embed="rId5"/>
                <a:stretch>
                  <a:fillRect l="-2310" r="-4620" b="-597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N.57_1#3be1ec16f.blank?vbadefaultcenterpage=1&amp;parentnodeid=d59013b95&amp;vbapositionanswer=21&amp;vbahtmlprocessed=1&amp;rh=43.2"/>
              <p:cNvSpPr/>
              <p:nvPr/>
            </p:nvSpPr>
            <p:spPr>
              <a:xfrm>
                <a:off x="566420" y="3685382"/>
                <a:ext cx="4598861" cy="546418"/>
              </a:xfrm>
              <a:prstGeom prst="rect">
                <a:avLst/>
              </a:prstGeom>
              <a:noFill/>
              <a:ln/>
            </p:spPr>
            <p:txBody>
              <a:bodyPr wrap="none" lIns="0" tIns="0" rIns="0" bIns="0" rtlCol="0" anchor="t"/>
              <a:lstStyle/>
              <a:p>
                <a:pPr algn="ctr" latinLnBrk="1">
                  <a:lnSpc>
                    <a:spcPts val="43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6" name="QB_6_AN.57_1#3be1ec16f.blank?vbadefaultcenterpage=1&amp;parentnodeid=d59013b95&amp;vbapositionanswer=21&amp;vbahtmlprocessed=1&amp;rh=43.2"/>
              <p:cNvSpPr>
                <a:spLocks noRot="1" noChangeAspect="1" noMove="1" noResize="1" noEditPoints="1" noAdjustHandles="1" noChangeArrowheads="1" noChangeShapeType="1" noTextEdit="1"/>
              </p:cNvSpPr>
              <p:nvPr/>
            </p:nvSpPr>
            <p:spPr>
              <a:xfrm>
                <a:off x="566420" y="3685382"/>
                <a:ext cx="4598861" cy="546418"/>
              </a:xfrm>
              <a:prstGeom prst="rect">
                <a:avLst/>
              </a:prstGeom>
              <a:blipFill>
                <a:blip r:embed="rId6"/>
                <a:stretch>
                  <a:fillRect b="-112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B_6_AN.58_1#3be1ec16f.blank?vbadefaultcenterpage=1&amp;parentnodeid=d59013b95&amp;vbapositionanswer=22&amp;vbahtmlprocessed=1&amp;rh=48.6"/>
              <p:cNvSpPr/>
              <p:nvPr/>
            </p:nvSpPr>
            <p:spPr>
              <a:xfrm>
                <a:off x="7033514" y="3649949"/>
                <a:ext cx="849376" cy="574294"/>
              </a:xfrm>
              <a:prstGeom prst="rect">
                <a:avLst/>
              </a:prstGeom>
              <a:noFill/>
              <a:ln/>
            </p:spPr>
            <p:txBody>
              <a:bodyPr wrap="none" lIns="0" tIns="0" rIns="0" bIns="0" rtlCol="0" anchor="t"/>
              <a:lstStyle/>
              <a:p>
                <a:pPr algn="ctr" latinLnBrk="1">
                  <a:lnSpc>
                    <a:spcPts val="45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7" name="QB_6_AN.58_1#3be1ec16f.blank?vbadefaultcenterpage=1&amp;parentnodeid=d59013b95&amp;vbapositionanswer=22&amp;vbahtmlprocessed=1&amp;rh=48.6"/>
              <p:cNvSpPr>
                <a:spLocks noRot="1" noChangeAspect="1" noMove="1" noResize="1" noEditPoints="1" noAdjustHandles="1" noChangeArrowheads="1" noChangeShapeType="1" noTextEdit="1"/>
              </p:cNvSpPr>
              <p:nvPr/>
            </p:nvSpPr>
            <p:spPr>
              <a:xfrm>
                <a:off x="7033514" y="3649949"/>
                <a:ext cx="849376" cy="574294"/>
              </a:xfrm>
              <a:prstGeom prst="rect">
                <a:avLst/>
              </a:prstGeom>
              <a:blipFill>
                <a:blip r:embed="rId7"/>
                <a:stretch>
                  <a:fillRect/>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59_1#3be1ec16f?vbadefaultcenterpage=1&amp;parentnodeid=d59013b95&amp;vbahtmlprocessed=1&amp;bbb=1&amp;hasbroken=1"/>
              <p:cNvSpPr/>
              <p:nvPr/>
            </p:nvSpPr>
            <p:spPr>
              <a:xfrm>
                <a:off x="502920" y="756000"/>
                <a:ext cx="11183112" cy="5640007"/>
              </a:xfrm>
              <a:prstGeom prst="rect">
                <a:avLst/>
              </a:prstGeom>
              <a:noFill/>
              <a:ln/>
            </p:spPr>
            <p:txBody>
              <a:bodyPr wrap="squar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𝐸𝐹</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𝐶𝐷</m:t>
                    </m:r>
                  </m:oMath>
                </a14:m>
                <a:r>
                  <a:rPr lang="en-US" altLang="zh-CN" sz="2400" b="0" i="0" dirty="0">
                    <a:solidFill>
                      <a:srgbClr val="FF0000"/>
                    </a:solidFill>
                    <a:latin typeface="Times New Roman" pitchFamily="34" charset="0"/>
                    <a:ea typeface="微软雅黑" pitchFamily="34" charset="-122"/>
                    <a:cs typeface="Times New Roman" pitchFamily="34" charset="-120"/>
                  </a:rPr>
                  <a:t>交于点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，如图，</a:t>
                </a:r>
                <a:endParaRPr lang="en-US" altLang="zh-CN" sz="2400" dirty="0"/>
              </a:p>
              <a:p>
                <a:pPr latinLnBrk="1">
                  <a:lnSpc>
                    <a:spcPts val="44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根据题意可得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𝐸𝐹</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𝐸𝐺</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𝐺𝐹</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𝑂𝐸</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𝐷𝐺</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𝐷𝑂</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𝑂𝐺</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𝑂𝐸</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𝐸𝐹</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𝐴𝐷</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𝐴𝐷</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𝐸𝐹</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2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𝑃𝐸𝐹</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的面积</a:t>
                </a:r>
              </a:p>
              <a:p>
                <a:pPr latinLnBrk="1">
                  <a:lnSpc>
                    <a:spcPts val="48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𝐸𝐹</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𝐷𝐺</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，其中</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2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endParaRPr lang="en-US" altLang="zh-CN" sz="2400" dirty="0"/>
              </a:p>
            </p:txBody>
          </p:sp>
        </mc:Choice>
        <mc:Fallback xmlns="">
          <p:sp>
            <p:nvSpPr>
              <p:cNvPr id="2" name="QB_6_AS.59_1#3be1ec16f?vbadefaultcenterpage=1&amp;parentnodeid=d59013b95&amp;vbahtmlprocessed=1&amp;bbb=1&amp;hasbroken=1"/>
              <p:cNvSpPr>
                <a:spLocks noRot="1" noChangeAspect="1" noMove="1" noResize="1" noEditPoints="1" noAdjustHandles="1" noChangeArrowheads="1" noChangeShapeType="1" noTextEdit="1"/>
              </p:cNvSpPr>
              <p:nvPr/>
            </p:nvSpPr>
            <p:spPr>
              <a:xfrm>
                <a:off x="502920" y="756000"/>
                <a:ext cx="11183112" cy="5640007"/>
              </a:xfrm>
              <a:prstGeom prst="rect">
                <a:avLst/>
              </a:prstGeom>
              <a:blipFill>
                <a:blip r:embed="rId3"/>
                <a:stretch>
                  <a:fillRect l="-169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59_1#3be1ec16f?vbadefaultcenterpage=1&amp;parentnodeid=d59013b95&amp;vbahtmlprocessed=1&amp;bbb=1&amp;hasbroken=1">
                <a:extLst>
                  <a:ext uri="{FF2B5EF4-FFF2-40B4-BE49-F238E27FC236}">
                    <a16:creationId xmlns:a16="http://schemas.microsoft.com/office/drawing/2014/main" id="{17652D99-6407-4FBC-801D-225D9FF21905}"/>
                  </a:ext>
                </a:extLst>
              </p:cNvPr>
              <p:cNvSpPr/>
              <p:nvPr/>
            </p:nvSpPr>
            <p:spPr>
              <a:xfrm>
                <a:off x="502920" y="1349786"/>
                <a:ext cx="11183112" cy="1881886"/>
              </a:xfrm>
              <a:prstGeom prst="rect">
                <a:avLst/>
              </a:prstGeom>
              <a:noFill/>
              <a:ln/>
            </p:spPr>
            <p:txBody>
              <a:bodyPr wrap="square" lIns="0" tIns="0" rIns="0" bIns="0" rtlCol="0" anchor="t"/>
              <a:lstStyle/>
              <a:p>
                <a:pPr algn="l"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所以当且仅当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取最大值，最大值为1，</a:t>
                </a:r>
                <a:endParaRPr lang="en-US" altLang="zh-CN" sz="2400" dirty="0"/>
              </a:p>
              <a:p>
                <a:pPr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oMath>
                </a14:m>
                <a:r>
                  <a:rPr lang="en-US" altLang="zh-CN" sz="2400" b="0" i="0" dirty="0">
                    <a:solidFill>
                      <a:srgbClr val="FF0000"/>
                    </a:solidFill>
                    <a:latin typeface="Times New Roman" pitchFamily="34" charset="0"/>
                    <a:ea typeface="微软雅黑" pitchFamily="34" charset="-122"/>
                    <a:cs typeface="Times New Roman" pitchFamily="34" charset="-120"/>
                  </a:rPr>
                  <a:t>的最大值为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6_AS.59_1#3be1ec16f?vbadefaultcenterpage=1&amp;parentnodeid=d59013b95&amp;vbahtmlprocessed=1&amp;bbb=1&amp;hasbroken=1">
                <a:extLst>
                  <a:ext uri="{FF2B5EF4-FFF2-40B4-BE49-F238E27FC236}">
                    <a16:creationId xmlns:a16="http://schemas.microsoft.com/office/drawing/2014/main" id="{17652D99-6407-4FBC-801D-225D9FF21905}"/>
                  </a:ext>
                </a:extLst>
              </p:cNvPr>
              <p:cNvSpPr>
                <a:spLocks noRot="1" noChangeAspect="1" noMove="1" noResize="1" noEditPoints="1" noAdjustHandles="1" noChangeArrowheads="1" noChangeShapeType="1" noTextEdit="1"/>
              </p:cNvSpPr>
              <p:nvPr/>
            </p:nvSpPr>
            <p:spPr>
              <a:xfrm>
                <a:off x="502920" y="1349786"/>
                <a:ext cx="11183112" cy="1881886"/>
              </a:xfrm>
              <a:prstGeom prst="rect">
                <a:avLst/>
              </a:prstGeom>
              <a:blipFill>
                <a:blip r:embed="rId2"/>
                <a:stretch>
                  <a:fillRect l="-327" b="-5825"/>
                </a:stretch>
              </a:blipFill>
              <a:ln/>
            </p:spPr>
            <p:txBody>
              <a:bodyPr/>
              <a:lstStyle/>
              <a:p>
                <a:r>
                  <a:rPr lang="zh-CN" altLang="en-US">
                    <a:noFill/>
                  </a:rPr>
                  <a:t> </a:t>
                </a:r>
              </a:p>
            </p:txBody>
          </p:sp>
        </mc:Fallback>
      </mc:AlternateContent>
      <p:pic>
        <p:nvPicPr>
          <p:cNvPr id="3" name="QB_6_AS.59_2#3be1ec16f?vbadefaultcenterpage=1&amp;parentnodeid=d59013b95&amp;vbahtmlprocessed=1" descr="preencoded.png">
            <a:extLst>
              <a:ext uri="{FF2B5EF4-FFF2-40B4-BE49-F238E27FC236}">
                <a16:creationId xmlns:a16="http://schemas.microsoft.com/office/drawing/2014/main" id="{C0FB7151-BA2B-4CE3-B298-AB1D3EBA129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55464" y="3370006"/>
            <a:ext cx="2487168" cy="2395728"/>
          </a:xfrm>
          <a:prstGeom prst="rect">
            <a:avLst/>
          </a:prstGeom>
          <a:noFill/>
          <a:extLst>
            <a:ext uri="{909E8E84-426E-40DD-AFC4-6F175D3DCCD1}">
              <a14:hiddenFill xmlns:a14="http://schemas.microsoft.com/office/drawing/2010/main">
                <a:solidFill>
                  <a:scrgbClr r="0" g="0" b="0">
                    <a:alpha val="0"/>
                  </a:scrgbClr>
                </a:solidFill>
              </a14:hiddenFill>
            </a:ext>
          </a:extLst>
        </p:spPr>
      </p:pic>
    </p:spTree>
    <p:extLst>
      <p:ext uri="{BB962C8B-B14F-4D97-AF65-F5344CB8AC3E}">
        <p14:creationId xmlns:p14="http://schemas.microsoft.com/office/powerpoint/2010/main" val="3457723809"/>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P_6_BD#e747937b1?vbadefaultcenterpage=1&amp;parentnodeid=d59013b95&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51620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e747937b1?vbadefaultcenterpage=1&amp;parentnodeid=d59013b95&amp;vbahtmlprocessed=1"/>
          <p:cNvSpPr/>
          <p:nvPr/>
        </p:nvSpPr>
        <p:spPr>
          <a:xfrm>
            <a:off x="502920" y="3042489"/>
            <a:ext cx="11183112" cy="1587310"/>
          </a:xfrm>
          <a:prstGeom prst="rect">
            <a:avLst/>
          </a:prstGeom>
          <a:noFill/>
          <a:ln/>
        </p:spPr>
        <p:txBody>
          <a:bodyPr wrap="square" lIns="0" tIns="0" rIns="0" bIns="0" rtlCol="0" anchor="t"/>
          <a:lstStyle/>
          <a:p>
            <a:pPr algn="ctr"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三角函数模型的应用</a:t>
            </a:r>
            <a:endParaRPr lang="en-US" altLang="zh-CN" sz="2400" dirty="0"/>
          </a:p>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 </a:t>
            </a:r>
            <a:r>
              <a:rPr lang="en-US" altLang="zh-CN" sz="2400" b="0" i="0" dirty="0" err="1">
                <a:solidFill>
                  <a:srgbClr val="000000"/>
                </a:solidFill>
                <a:latin typeface="Times New Roman" pitchFamily="34" charset="0"/>
                <a:ea typeface="微软雅黑" pitchFamily="34" charset="-122"/>
                <a:cs typeface="Times New Roman" pitchFamily="34" charset="-120"/>
              </a:rPr>
              <a:t>已知函数模型求解数学问题</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 </a:t>
            </a:r>
            <a:r>
              <a:rPr lang="en-US" altLang="zh-CN" sz="2400" b="0" i="0" dirty="0" err="1">
                <a:solidFill>
                  <a:srgbClr val="000000"/>
                </a:solidFill>
                <a:latin typeface="Times New Roman" pitchFamily="34" charset="0"/>
                <a:ea typeface="微软雅黑" pitchFamily="34" charset="-122"/>
                <a:cs typeface="Times New Roman" pitchFamily="34" charset="-120"/>
              </a:rPr>
              <a:t>把实际问题抽象转化为数学问题，利用三角函数的有关知识解决问题</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p:spTree>
  </p:cSld>
  <p:clrMapOvr>
    <a:masterClrMapping/>
  </p:clrMapOvr>
  <p:transition>
    <p:split dir="in"/>
  </p:transition>
</p:sld>
</file>

<file path=ppt/slides/slide38.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C_5_BD#af7de0b35?vbadefaultcenterpage=1&amp;parentnodeid=344201acc&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C_6_BD.60_1#1dc9f56e9?vbadefaultcenterpage=1&amp;parentnodeid=af7de0b35&amp;vbahtmlprocessed=1&amp;bbb=1&amp;hasbroken=1"/>
              <p:cNvSpPr/>
              <p:nvPr/>
            </p:nvSpPr>
            <p:spPr>
              <a:xfrm>
                <a:off x="502920" y="1419448"/>
                <a:ext cx="11183112" cy="1765935"/>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（多选题）</a:t>
                </a:r>
                <a:r>
                  <a:rPr lang="en-US" altLang="zh-CN" sz="2400" b="0" i="0" dirty="0">
                    <a:solidFill>
                      <a:srgbClr val="E81B23"/>
                    </a:solidFill>
                    <a:latin typeface="Times New Roman" pitchFamily="34" charset="0"/>
                    <a:ea typeface="微软雅黑" pitchFamily="34" charset="-122"/>
                    <a:cs typeface="Times New Roman" pitchFamily="34" charset="-120"/>
                  </a:rPr>
                  <a:t>（2024</a:t>
                </a:r>
                <a:r>
                  <a:rPr lang="en-US" altLang="zh-CN" sz="2400" b="1" i="0" dirty="0">
                    <a:solidFill>
                      <a:srgbClr val="E81B23"/>
                    </a:solidFill>
                    <a:latin typeface="Times New Roman" pitchFamily="34" charset="0"/>
                    <a:ea typeface="微软雅黑" pitchFamily="34" charset="-122"/>
                    <a:cs typeface="Times New Roman" pitchFamily="34" charset="-120"/>
                  </a:rPr>
                  <a:t> · </a:t>
                </a:r>
                <a:r>
                  <a:rPr lang="en-US" altLang="zh-CN" sz="2400" b="0" i="0" dirty="0" err="1">
                    <a:solidFill>
                      <a:srgbClr val="E81B23"/>
                    </a:solidFill>
                    <a:latin typeface="Times New Roman" pitchFamily="34" charset="0"/>
                    <a:ea typeface="微软雅黑" pitchFamily="34" charset="-122"/>
                    <a:cs typeface="Times New Roman" pitchFamily="34" charset="-120"/>
                  </a:rPr>
                  <a:t>沧州模拟）</a:t>
                </a:r>
                <a:r>
                  <a:rPr lang="en-US" altLang="zh-CN" sz="2400" b="0" i="0" dirty="0" err="1">
                    <a:solidFill>
                      <a:srgbClr val="000000"/>
                    </a:solidFill>
                    <a:latin typeface="Times New Roman" pitchFamily="34" charset="0"/>
                    <a:ea typeface="微软雅黑" pitchFamily="34" charset="-122"/>
                    <a:cs typeface="Times New Roman"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000000"/>
                    </a:solidFill>
                    <a:latin typeface="Times New Roman" pitchFamily="34" charset="0"/>
                    <a:ea typeface="微软雅黑" pitchFamily="34" charset="-122"/>
                    <a:cs typeface="Times New Roman" pitchFamily="34" charset="-120"/>
                  </a:rPr>
                  <a:t>为常数，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000000"/>
                        </a:solidFill>
                        <a:latin typeface="Cambria Math" panose="02040503050406030204" pitchFamily="18" charset="0"/>
                      </a:rPr>
                      <m:t>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图象关于直线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对称，函数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a:solidFill>
                      <a:srgbClr val="000000"/>
                    </a:solidFill>
                    <a:latin typeface="Times New Roman" pitchFamily="34" charset="0"/>
                    <a:ea typeface="微软雅黑" pitchFamily="34" charset="-122"/>
                    <a:cs typeface="Times New Roman" pitchFamily="34" charset="-120"/>
                  </a:rPr>
                  <a:t>则下列说法正确的是</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3" name="QC_6_BD.60_1#1dc9f56e9?vbadefaultcenterpage=1&amp;parentnodeid=af7de0b35&amp;vbahtmlprocessed=1&amp;bbb=1&amp;hasbroken=1"/>
              <p:cNvSpPr>
                <a:spLocks noRot="1" noChangeAspect="1" noMove="1" noResize="1" noEditPoints="1" noAdjustHandles="1" noChangeArrowheads="1" noChangeShapeType="1" noTextEdit="1"/>
              </p:cNvSpPr>
              <p:nvPr/>
            </p:nvSpPr>
            <p:spPr>
              <a:xfrm>
                <a:off x="502920" y="1419448"/>
                <a:ext cx="11183112" cy="1765935"/>
              </a:xfrm>
              <a:prstGeom prst="rect">
                <a:avLst/>
              </a:prstGeom>
              <a:blipFill>
                <a:blip r:embed="rId4"/>
                <a:stretch>
                  <a:fillRect l="-1690" r="-1799" b="-10000"/>
                </a:stretch>
              </a:blipFill>
              <a:ln/>
            </p:spPr>
            <p:txBody>
              <a:bodyPr/>
              <a:lstStyle/>
              <a:p>
                <a:r>
                  <a:rPr lang="zh-CN" altLang="en-US">
                    <a:noFill/>
                  </a:rPr>
                  <a:t> </a:t>
                </a:r>
              </a:p>
            </p:txBody>
          </p:sp>
        </mc:Fallback>
      </mc:AlternateContent>
      <p:sp>
        <p:nvSpPr>
          <p:cNvPr id="4" name="QC_6_AN.61_1#1dc9f56e9.bracket?vbadefaultcenterpage=1&amp;parentnodeid=af7de0b35&amp;vbapositionanswer=23&amp;vbahtmlprocessed=1"/>
          <p:cNvSpPr/>
          <p:nvPr/>
        </p:nvSpPr>
        <p:spPr>
          <a:xfrm>
            <a:off x="795020" y="2699354"/>
            <a:ext cx="865188"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ABC</a:t>
            </a:r>
            <a:endParaRPr lang="en-US" altLang="zh-CN" sz="2400" dirty="0"/>
          </a:p>
        </p:txBody>
      </p:sp>
      <mc:AlternateContent xmlns:mc="http://schemas.openxmlformats.org/markup-compatibility/2006" xmlns:a14="http://schemas.microsoft.com/office/drawing/2010/main">
        <mc:Choice Requires="a14">
          <p:sp>
            <p:nvSpPr>
              <p:cNvPr id="5" name="QC_6_BD.62_1#1dc9f56e9.choices?vbadefaultcenterpage=1&amp;parentnodeid=af7de0b35&amp;vbahtmlprocessed=1"/>
              <p:cNvSpPr/>
              <p:nvPr/>
            </p:nvSpPr>
            <p:spPr>
              <a:xfrm>
                <a:off x="502920" y="3197448"/>
                <a:ext cx="11183112" cy="2679700"/>
              </a:xfrm>
              <a:prstGeom prst="rect">
                <a:avLst/>
              </a:prstGeom>
              <a:noFill/>
              <a:ln/>
            </p:spPr>
            <p:txBody>
              <a:bodyPr wrap="square" lIns="0" tIns="0" rIns="0" bIns="0" rtlCol="0" anchor="t"/>
              <a:lstStyle/>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A.将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的图象向左平移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个单位长度可以得到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的图象</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B.</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的图象关于点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对称</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上单调递减</a:t>
                </a:r>
                <a:endParaRPr lang="en-US" altLang="zh-CN" sz="2400" dirty="0"/>
              </a:p>
              <a:p>
                <a:pPr marL="0"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D.</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的最大值为1</a:t>
                </a:r>
                <a:endParaRPr lang="en-US" altLang="zh-CN" sz="2400" dirty="0"/>
              </a:p>
            </p:txBody>
          </p:sp>
        </mc:Choice>
        <mc:Fallback xmlns="">
          <p:sp>
            <p:nvSpPr>
              <p:cNvPr id="5" name="QC_6_BD.62_1#1dc9f56e9.choices?vbadefaultcenterpage=1&amp;parentnodeid=af7de0b35&amp;vbahtmlprocessed=1"/>
              <p:cNvSpPr>
                <a:spLocks noRot="1" noChangeAspect="1" noMove="1" noResize="1" noEditPoints="1" noAdjustHandles="1" noChangeArrowheads="1" noChangeShapeType="1" noTextEdit="1"/>
              </p:cNvSpPr>
              <p:nvPr/>
            </p:nvSpPr>
            <p:spPr>
              <a:xfrm>
                <a:off x="502920" y="3197448"/>
                <a:ext cx="11183112" cy="2679700"/>
              </a:xfrm>
              <a:prstGeom prst="rect">
                <a:avLst/>
              </a:prstGeom>
              <a:blipFill>
                <a:blip r:embed="rId5"/>
                <a:stretch>
                  <a:fillRect l="-1690" b="-683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63_1#1dc9f56e9?vbadefaultcenterpage=1&amp;parentnodeid=af7de0b35&amp;vbahtmlprocessed=1&amp;bbb=1&amp;hasbroken=1"/>
              <p:cNvSpPr/>
              <p:nvPr/>
            </p:nvSpPr>
            <p:spPr>
              <a:xfrm>
                <a:off x="502920" y="756000"/>
                <a:ext cx="11183112" cy="5889498"/>
              </a:xfrm>
              <a:prstGeom prst="rect">
                <a:avLst/>
              </a:prstGeom>
              <a:noFill/>
              <a:ln/>
            </p:spPr>
            <p:txBody>
              <a:bodyPr wrap="square" lIns="0" tIns="0" rIns="0" bIns="0" rtlCol="0" anchor="t"/>
              <a:lstStyle/>
              <a:p>
                <a:pPr algn="l" latinLnBrk="1">
                  <a:lnSpc>
                    <a:spcPts val="5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ra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1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3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的图象向左平移</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个单位长度</a:t>
                </a:r>
                <a:r>
                  <a:rPr lang="en-US" altLang="zh-CN" sz="2400" b="0" i="0">
                    <a:solidFill>
                      <a:srgbClr val="FF0000"/>
                    </a:solidFill>
                    <a:latin typeface="Times New Roman" pitchFamily="34" charset="0"/>
                    <a:ea typeface="微软雅黑" pitchFamily="34" charset="-122"/>
                    <a:cs typeface="Times New Roman" pitchFamily="34" charset="-120"/>
                  </a:rPr>
                  <a:t>，所得图象的解析式为</a:t>
                </a:r>
              </a:p>
              <a:p>
                <a:pPr latinLnBrk="1">
                  <a:lnSpc>
                    <a:spcPts val="5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，A正确；</a:t>
                </a:r>
                <a:endParaRPr lang="en-US" altLang="zh-CN" sz="2400" dirty="0"/>
              </a:p>
              <a:p>
                <a:pPr latinLnBrk="1">
                  <a:lnSpc>
                    <a:spcPts val="5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，B正确；</a:t>
                </a:r>
                <a:endParaRPr lang="en-US" altLang="zh-CN" sz="2400" dirty="0"/>
              </a:p>
              <a:p>
                <a:pPr latinLnBrk="1">
                  <a:lnSpc>
                    <a:spcPts val="62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，此时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𝑔</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是减函数，C正确；</a:t>
                </a:r>
                <a:endParaRPr lang="en-US" altLang="zh-CN" sz="2400" dirty="0"/>
              </a:p>
              <a:p>
                <a:pPr latinLnBrk="1">
                  <a:lnSpc>
                    <a:spcPts val="51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FF0000"/>
                    </a:solidFill>
                    <a:latin typeface="Times New Roman" pitchFamily="34" charset="0"/>
                    <a:ea typeface="微软雅黑" pitchFamily="34" charset="-122"/>
                    <a:cs typeface="Times New Roman" pitchFamily="34" charset="-120"/>
                  </a:rPr>
                  <a:t>的最大值为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，D错误.故选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ABC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6_AS.63_1#1dc9f56e9?vbadefaultcenterpage=1&amp;parentnodeid=af7de0b35&amp;vbahtmlprocessed=1&amp;bbb=1&amp;hasbroken=1"/>
              <p:cNvSpPr>
                <a:spLocks noRot="1" noChangeAspect="1" noMove="1" noResize="1" noEditPoints="1" noAdjustHandles="1" noChangeArrowheads="1" noChangeShapeType="1" noTextEdit="1"/>
              </p:cNvSpPr>
              <p:nvPr/>
            </p:nvSpPr>
            <p:spPr>
              <a:xfrm>
                <a:off x="502920" y="756000"/>
                <a:ext cx="11183112" cy="5889498"/>
              </a:xfrm>
              <a:prstGeom prst="rect">
                <a:avLst/>
              </a:prstGeom>
              <a:blipFill>
                <a:blip r:embed="rId3"/>
                <a:stretch>
                  <a:fillRect l="-1690" b="-186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11e62d537?colgroup=7,5,8,5,5&amp;vbadefaultcenterpage=1&amp;parentnodeid=54b53df1c&amp;vbahtmlprocessed=1&amp;bbb=1&amp;hasbroken=1"/>
              <p:cNvGraphicFramePr>
                <a:graphicFrameLocks noGrp="1"/>
              </p:cNvGraphicFramePr>
              <p:nvPr>
                <p:extLst>
                  <p:ext uri="{D42A27DB-BD31-4B8C-83A1-F6EECF244321}">
                    <p14:modId xmlns:p14="http://schemas.microsoft.com/office/powerpoint/2010/main" val="1299010950"/>
                  </p:ext>
                </p:extLst>
              </p:nvPr>
            </p:nvGraphicFramePr>
            <p:xfrm>
              <a:off x="502920" y="1507694"/>
              <a:ext cx="11146536" cy="4192842"/>
            </p:xfrm>
            <a:graphic>
              <a:graphicData uri="http://schemas.openxmlformats.org/drawingml/2006/table">
                <a:tbl>
                  <a:tblPr/>
                  <a:tblGrid>
                    <a:gridCol w="2350008">
                      <a:extLst>
                        <a:ext uri="{9D8B030D-6E8A-4147-A177-3AD203B41FA5}">
                          <a16:colId xmlns:a16="http://schemas.microsoft.com/office/drawing/2014/main" val="20000"/>
                        </a:ext>
                      </a:extLst>
                    </a:gridCol>
                    <a:gridCol w="1975104">
                      <a:extLst>
                        <a:ext uri="{9D8B030D-6E8A-4147-A177-3AD203B41FA5}">
                          <a16:colId xmlns:a16="http://schemas.microsoft.com/office/drawing/2014/main" val="20001"/>
                        </a:ext>
                      </a:extLst>
                    </a:gridCol>
                    <a:gridCol w="2871216">
                      <a:extLst>
                        <a:ext uri="{9D8B030D-6E8A-4147-A177-3AD203B41FA5}">
                          <a16:colId xmlns:a16="http://schemas.microsoft.com/office/drawing/2014/main" val="20002"/>
                        </a:ext>
                      </a:extLst>
                    </a:gridCol>
                    <a:gridCol w="1975104">
                      <a:extLst>
                        <a:ext uri="{9D8B030D-6E8A-4147-A177-3AD203B41FA5}">
                          <a16:colId xmlns:a16="http://schemas.microsoft.com/office/drawing/2014/main" val="20003"/>
                        </a:ext>
                      </a:extLst>
                    </a:gridCol>
                    <a:gridCol w="1975104">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71344">
                    <a:tc>
                      <a:txBody>
                        <a:bodyPr/>
                        <a:lstStyle/>
                        <a:p>
                          <a:pPr marL="0" indent="0" algn="ctr" latinLnBrk="1" hangingPunct="0">
                            <a:lnSpc>
                              <a:spcPts val="3900"/>
                            </a:lnSpc>
                          </a:pPr>
                          <a:r>
                            <a:rPr lang="en-US" altLang="zh-CN" sz="2400" b="0" i="0">
                              <a:solidFill>
                                <a:srgbClr val="000000"/>
                              </a:solidFill>
                              <a:latin typeface="Times New Roman" pitchFamily="34" charset="0"/>
                              <a:ea typeface="微软雅黑" pitchFamily="34" charset="-122"/>
                              <a:cs typeface="Times New Roman" pitchFamily="34" charset="-120"/>
                            </a:rPr>
                            <a:t>函数</a:t>
                          </a:r>
                        </a:p>
                        <a:p>
                          <a:pPr marL="0" indent="0" algn="ctr" latinLnBrk="1" hangingPunct="0">
                            <a:lnSpc>
                              <a:spcPts val="38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的性质与图象及其简单应用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2023年新高考</a:t>
                          </a:r>
                          <a:r>
                            <a:rPr lang="en-US" altLang="zh-CN" sz="2400" b="0" i="0">
                              <a:solidFill>
                                <a:srgbClr val="000000"/>
                              </a:solidFill>
                              <a:latin typeface="Times New Roman" pitchFamily="34" charset="0"/>
                              <a:ea typeface="微软雅黑" pitchFamily="34" charset="-122"/>
                              <a:cs typeface="Times New Roman" pitchFamily="34" charset="-120"/>
                            </a:rPr>
                            <a:t>Ⅱ卷</a:t>
                          </a:r>
                        </a:p>
                        <a:p>
                          <a:pPr marL="0" indent="0"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p>
                          <a:pPr marL="0" indent="0" algn="l" latinLnBrk="1" hangingPunct="0">
                            <a:lnSpc>
                              <a:spcPts val="100"/>
                            </a:lnSpc>
                          </a:pPr>
                          <a:r>
                            <a:rPr lang="en-US" altLang="zh-CN" sz="100" b="0" i="0" spc="-9900">
                              <a:solidFill>
                                <a:srgbClr val="000000"/>
                              </a:solidFill>
                              <a:latin typeface="Times New Roman" pitchFamily="34" charset="0"/>
                              <a:ea typeface="微软雅黑" pitchFamily="34" charset="-122"/>
                              <a:cs typeface="Times New Roman" pitchFamily="34" charset="-120"/>
                            </a:rPr>
                            <a:t>#b#</a:t>
                          </a:r>
                        </a:p>
                        <a:p>
                          <a:pPr mar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2023年全国甲卷</a:t>
                          </a:r>
                        </a:p>
                        <a:p>
                          <a:pPr marL="0" lvl="0" indent="0"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142">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从近几年高考的情况来看，函数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的性质与图象</a:t>
                          </a:r>
                        </a:p>
                        <a:p>
                          <a:pPr marL="0" indent="0" algn="l"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及其简单应用是高考常考内容，一般以选择题或填空题的形式出</a:t>
                          </a:r>
                        </a:p>
                        <a:p>
                          <a:pPr marL="0" lvl="0" indent="0" algn="l"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现</a:t>
                          </a:r>
                          <a:r>
                            <a:rPr lang="en-US" altLang="zh-CN" sz="2400" b="0" i="0" dirty="0">
                              <a:solidFill>
                                <a:srgbClr val="000000"/>
                              </a:solidFill>
                              <a:latin typeface="Times New Roman" pitchFamily="34" charset="0"/>
                              <a:ea typeface="微软雅黑" pitchFamily="34" charset="-122"/>
                              <a:cs typeface="Times New Roman" pitchFamily="34" charset="-120"/>
                            </a:rPr>
                            <a:t>，试题难度中等.预计2025年高考会单独命题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Choice>
        <mc:Fallback xmlns="">
          <p:graphicFrame>
            <p:nvGraphicFramePr>
              <p:cNvPr id="5" name="P_3_BD#11e62d537?colgroup=7,5,8,5,5&amp;vbadefaultcenterpage=1&amp;parentnodeid=54b53df1c&amp;vbahtmlprocessed=1&amp;bbb=1&amp;hasbroken=1"/>
              <p:cNvGraphicFramePr>
                <a:graphicFrameLocks noGrp="1"/>
              </p:cNvGraphicFramePr>
              <p:nvPr>
                <p:extLst>
                  <p:ext uri="{D42A27DB-BD31-4B8C-83A1-F6EECF244321}">
                    <p14:modId xmlns:p14="http://schemas.microsoft.com/office/powerpoint/2010/main" val="1299010950"/>
                  </p:ext>
                </p:extLst>
              </p:nvPr>
            </p:nvGraphicFramePr>
            <p:xfrm>
              <a:off x="502920" y="1507694"/>
              <a:ext cx="11146536" cy="4192842"/>
            </p:xfrm>
            <a:graphic>
              <a:graphicData uri="http://schemas.openxmlformats.org/drawingml/2006/table">
                <a:tbl>
                  <a:tblPr/>
                  <a:tblGrid>
                    <a:gridCol w="2350008">
                      <a:extLst>
                        <a:ext uri="{9D8B030D-6E8A-4147-A177-3AD203B41FA5}">
                          <a16:colId xmlns:a16="http://schemas.microsoft.com/office/drawing/2014/main" val="20000"/>
                        </a:ext>
                      </a:extLst>
                    </a:gridCol>
                    <a:gridCol w="1975104">
                      <a:extLst>
                        <a:ext uri="{9D8B030D-6E8A-4147-A177-3AD203B41FA5}">
                          <a16:colId xmlns:a16="http://schemas.microsoft.com/office/drawing/2014/main" val="20001"/>
                        </a:ext>
                      </a:extLst>
                    </a:gridCol>
                    <a:gridCol w="2871216">
                      <a:extLst>
                        <a:ext uri="{9D8B030D-6E8A-4147-A177-3AD203B41FA5}">
                          <a16:colId xmlns:a16="http://schemas.microsoft.com/office/drawing/2014/main" val="20002"/>
                        </a:ext>
                      </a:extLst>
                    </a:gridCol>
                    <a:gridCol w="1975104">
                      <a:extLst>
                        <a:ext uri="{9D8B030D-6E8A-4147-A177-3AD203B41FA5}">
                          <a16:colId xmlns:a16="http://schemas.microsoft.com/office/drawing/2014/main" val="20003"/>
                        </a:ext>
                      </a:extLst>
                    </a:gridCol>
                    <a:gridCol w="1975104">
                      <a:extLst>
                        <a:ext uri="{9D8B030D-6E8A-4147-A177-3AD203B41FA5}">
                          <a16:colId xmlns:a16="http://schemas.microsoft.com/office/drawing/2014/main" val="20004"/>
                        </a:ext>
                      </a:extLst>
                    </a:gridCol>
                  </a:tblGrid>
                  <a:tr h="435356">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itchFamily="34" charset="0"/>
                              <a:ea typeface="微软雅黑" pitchFamily="34" charset="-122"/>
                              <a:cs typeface="Times New Roman"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71344">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259" t="-19537" r="-374352" b="-660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150955" t="-19537" r="-138004" b="-660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142">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26819" t="-203947" r="-139" b="-12719"/>
                          </a:stretch>
                        </a:blip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Fallback>
      </mc:AlternateContent>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64_1#de4f2a62f?vbadefaultcenterpage=1&amp;parentnodeid=af7de0b35&amp;vbahtmlprocessed=1&amp;bbb=1&amp;hasbroken=1"/>
              <p:cNvSpPr/>
              <p:nvPr/>
            </p:nvSpPr>
            <p:spPr>
              <a:xfrm>
                <a:off x="502920" y="2529790"/>
                <a:ext cx="11183112" cy="2086420"/>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a:t>
                </a:r>
                <a:r>
                  <a:rPr lang="en-US" altLang="zh-CN" sz="2400" b="0" i="0" dirty="0">
                    <a:solidFill>
                      <a:srgbClr val="000000"/>
                    </a:solidFill>
                    <a:latin typeface="Times New Roman" pitchFamily="34" charset="0"/>
                    <a:ea typeface="微软雅黑" pitchFamily="34" charset="-122"/>
                    <a:cs typeface="Times New Roman" pitchFamily="34" charset="-120"/>
                  </a:rPr>
                  <a:t>（原创）将最小正周期为</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的图象向右平移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个单</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位长度</a:t>
                </a:r>
                <a:r>
                  <a:rPr lang="en-US" altLang="zh-CN" sz="2400" b="0" i="0" dirty="0">
                    <a:solidFill>
                      <a:srgbClr val="000000"/>
                    </a:solidFill>
                    <a:latin typeface="Times New Roman" pitchFamily="34" charset="0"/>
                    <a:ea typeface="微软雅黑" pitchFamily="34" charset="-122"/>
                    <a:cs typeface="Times New Roman" pitchFamily="34" charset="-120"/>
                  </a:rPr>
                  <a:t>，再向下平移</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个单位长度，得到函数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的图象，若函数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的零</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点为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e>
                    </m:d>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tan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a:solidFill>
                      <a:srgbClr val="000000"/>
                    </a:solidFill>
                    <a:latin typeface="SimSun" pitchFamily="34" charset="0"/>
                    <a:ea typeface="SimSun" pitchFamily="34" charset="-122"/>
                    <a:cs typeface="SimSun" pitchFamily="34" charset="-120"/>
                  </a:rPr>
                  <a:t>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6_BD.64_1#de4f2a62f?vbadefaultcenterpage=1&amp;parentnodeid=af7de0b35&amp;vbahtmlprocessed=1&amp;bbb=1&amp;hasbroken=1"/>
              <p:cNvSpPr>
                <a:spLocks noRot="1" noChangeAspect="1" noMove="1" noResize="1" noEditPoints="1" noAdjustHandles="1" noChangeArrowheads="1" noChangeShapeType="1" noTextEdit="1"/>
              </p:cNvSpPr>
              <p:nvPr/>
            </p:nvSpPr>
            <p:spPr>
              <a:xfrm>
                <a:off x="502920" y="2529790"/>
                <a:ext cx="11183112" cy="2086420"/>
              </a:xfrm>
              <a:prstGeom prst="rect">
                <a:avLst/>
              </a:prstGeom>
              <a:blipFill>
                <a:blip r:embed="rId3"/>
                <a:stretch>
                  <a:fillRect l="-1690" r="-382" b="-877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65_1#de4f2a62f.blank?vbadefaultcenterpage=1&amp;parentnodeid=af7de0b35&amp;vbapositionanswer=24&amp;vbahtmlprocessed=1&amp;rh=43.2"/>
              <p:cNvSpPr/>
              <p:nvPr/>
            </p:nvSpPr>
            <p:spPr>
              <a:xfrm>
                <a:off x="6980682" y="4025913"/>
                <a:ext cx="561975" cy="510350"/>
              </a:xfrm>
              <a:prstGeom prst="rect">
                <a:avLst/>
              </a:prstGeom>
              <a:noFill/>
              <a:ln/>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3" name="QB_6_AN.65_1#de4f2a62f.blank?vbadefaultcenterpage=1&amp;parentnodeid=af7de0b35&amp;vbapositionanswer=24&amp;vbahtmlprocessed=1&amp;rh=43.2"/>
              <p:cNvSpPr>
                <a:spLocks noRot="1" noChangeAspect="1" noMove="1" noResize="1" noEditPoints="1" noAdjustHandles="1" noChangeArrowheads="1" noChangeShapeType="1" noTextEdit="1"/>
              </p:cNvSpPr>
              <p:nvPr/>
            </p:nvSpPr>
            <p:spPr>
              <a:xfrm>
                <a:off x="6980682" y="4025913"/>
                <a:ext cx="561975" cy="510350"/>
              </a:xfrm>
              <a:prstGeom prst="rect">
                <a:avLst/>
              </a:prstGeom>
              <a:blipFill>
                <a:blip r:embed="rId4"/>
                <a:stretch>
                  <a:fillRect/>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66_1#de4f2a62f?vbadefaultcenterpage=1&amp;parentnodeid=af7de0b35&amp;vbahtmlprocessed=1&amp;bbb=1&amp;hasbroken=1"/>
              <p:cNvSpPr/>
              <p:nvPr/>
            </p:nvSpPr>
            <p:spPr>
              <a:xfrm>
                <a:off x="502920" y="808749"/>
                <a:ext cx="11183112" cy="5421821"/>
              </a:xfrm>
              <a:prstGeom prst="rect">
                <a:avLst/>
              </a:prstGeom>
              <a:noFill/>
              <a:ln/>
            </p:spPr>
            <p:txBody>
              <a:bodyPr wrap="none" lIns="0" tIns="0" rIns="0" bIns="0" rtlCol="0" anchor="t"/>
              <a:lstStyle/>
              <a:p>
                <a:pPr algn="l" latinLnBrk="1">
                  <a:lnSpc>
                    <a:spcPct val="11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由题意可知，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，其图象平移后得到</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的图象.</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方程</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𝑓</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的解为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endParaRPr lang="en-US" altLang="zh-CN" sz="2400" dirty="0"/>
              </a:p>
            </p:txBody>
          </p:sp>
        </mc:Choice>
        <mc:Fallback xmlns="">
          <p:sp>
            <p:nvSpPr>
              <p:cNvPr id="2" name="QB_6_AS.66_1#de4f2a62f?vbadefaultcenterpage=1&amp;parentnodeid=af7de0b35&amp;vbahtmlprocessed=1&amp;bbb=1&amp;hasbroken=1"/>
              <p:cNvSpPr>
                <a:spLocks noRot="1" noChangeAspect="1" noMove="1" noResize="1" noEditPoints="1" noAdjustHandles="1" noChangeArrowheads="1" noChangeShapeType="1" noTextEdit="1"/>
              </p:cNvSpPr>
              <p:nvPr/>
            </p:nvSpPr>
            <p:spPr>
              <a:xfrm>
                <a:off x="502920" y="808749"/>
                <a:ext cx="11183112" cy="5421821"/>
              </a:xfrm>
              <a:prstGeom prst="rect">
                <a:avLst/>
              </a:prstGeom>
              <a:blipFill>
                <a:blip r:embed="rId3"/>
                <a:stretch>
                  <a:fillRect l="-1690" b="-78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66_1#de4f2a62f?vbadefaultcenterpage=1&amp;parentnodeid=af7de0b35&amp;vbahtmlprocessed=1&amp;bbb=1&amp;hasbroken=1">
                <a:extLst>
                  <a:ext uri="{FF2B5EF4-FFF2-40B4-BE49-F238E27FC236}">
                    <a16:creationId xmlns:a16="http://schemas.microsoft.com/office/drawing/2014/main" id="{59414B78-CF1F-4C5F-AD63-1AC7F927476C}"/>
                  </a:ext>
                </a:extLst>
              </p:cNvPr>
              <p:cNvSpPr/>
              <p:nvPr/>
            </p:nvSpPr>
            <p:spPr>
              <a:xfrm>
                <a:off x="502920" y="2291125"/>
                <a:ext cx="11183112" cy="2518029"/>
              </a:xfrm>
              <a:prstGeom prst="rect">
                <a:avLst/>
              </a:prstGeom>
              <a:noFill/>
              <a:ln/>
            </p:spPr>
            <p:txBody>
              <a:bodyPr wrap="none" lIns="0" tIns="0" rIns="0" bIns="0" rtlCol="0" anchor="t"/>
              <a:lstStyle/>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6_AS.66_1#de4f2a62f?vbadefaultcenterpage=1&amp;parentnodeid=af7de0b35&amp;vbahtmlprocessed=1&amp;bbb=1&amp;hasbroken=1">
                <a:extLst>
                  <a:ext uri="{FF2B5EF4-FFF2-40B4-BE49-F238E27FC236}">
                    <a16:creationId xmlns:a16="http://schemas.microsoft.com/office/drawing/2014/main" id="{59414B78-CF1F-4C5F-AD63-1AC7F927476C}"/>
                  </a:ext>
                </a:extLst>
              </p:cNvPr>
              <p:cNvSpPr>
                <a:spLocks noRot="1" noChangeAspect="1" noMove="1" noResize="1" noEditPoints="1" noAdjustHandles="1" noChangeArrowheads="1" noChangeShapeType="1" noTextEdit="1"/>
              </p:cNvSpPr>
              <p:nvPr/>
            </p:nvSpPr>
            <p:spPr>
              <a:xfrm>
                <a:off x="502920" y="2291125"/>
                <a:ext cx="11183112" cy="2518029"/>
              </a:xfrm>
              <a:prstGeom prst="rect">
                <a:avLst/>
              </a:prstGeom>
              <a:blipFill>
                <a:blip r:embed="rId2"/>
                <a:stretch>
                  <a:fillRect l="-327" b="-4116"/>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4105636238"/>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67_1#81627ceca?vbadefaultcenterpage=1&amp;parentnodeid=af7de0b35&amp;vbahtmlprocessed=1&amp;bbb=1&amp;hasbroken=1"/>
              <p:cNvSpPr/>
              <p:nvPr/>
            </p:nvSpPr>
            <p:spPr>
              <a:xfrm>
                <a:off x="502920" y="1447909"/>
                <a:ext cx="11183112" cy="2004886"/>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E81B23"/>
                    </a:solidFill>
                    <a:latin typeface="Times New Roman" pitchFamily="34" charset="0"/>
                    <a:ea typeface="微软雅黑" pitchFamily="34" charset="-122"/>
                    <a:cs typeface="Times New Roman" pitchFamily="34" charset="-120"/>
                  </a:rPr>
                  <a:t>（2024</a:t>
                </a:r>
                <a:r>
                  <a:rPr lang="en-US" altLang="zh-CN" sz="2400" b="1" i="0" dirty="0">
                    <a:solidFill>
                      <a:srgbClr val="E81B23"/>
                    </a:solidFill>
                    <a:latin typeface="Times New Roman" pitchFamily="34" charset="0"/>
                    <a:ea typeface="微软雅黑" pitchFamily="34" charset="-122"/>
                    <a:cs typeface="Times New Roman" pitchFamily="34" charset="-120"/>
                  </a:rPr>
                  <a:t> · </a:t>
                </a:r>
                <a:r>
                  <a:rPr lang="en-US" altLang="zh-CN" sz="2400" b="0" i="0" dirty="0">
                    <a:solidFill>
                      <a:srgbClr val="E81B23"/>
                    </a:solidFill>
                    <a:latin typeface="Times New Roman" pitchFamily="34" charset="0"/>
                    <a:ea typeface="微软雅黑" pitchFamily="34" charset="-122"/>
                    <a:cs typeface="Times New Roman" pitchFamily="34" charset="-120"/>
                  </a:rPr>
                  <a:t>福州模拟）</a:t>
                </a:r>
                <a:r>
                  <a:rPr lang="en-US" altLang="zh-CN" sz="2400" b="0" i="0" dirty="0">
                    <a:solidFill>
                      <a:srgbClr val="000000"/>
                    </a:solidFill>
                    <a:latin typeface="Times New Roman" pitchFamily="34" charset="0"/>
                    <a:ea typeface="微软雅黑" pitchFamily="34" charset="-122"/>
                    <a:cs typeface="Times New Roman" pitchFamily="34" charset="-120"/>
                  </a:rPr>
                  <a:t>某城市一年中12个月的平均气温与月份的关系可近似地用三角</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e>
                        </m:d>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=1,2,3,⋯,12</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来表示.已知6月份的月平均气温为</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28</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，12月份的月平均气温为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18</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，则10月份的月平均气温为</a:t>
                </a:r>
                <a:r>
                  <a:rPr lang="en-US" altLang="zh-CN" sz="2400" i="0" dirty="0">
                    <a:solidFill>
                      <a:srgbClr val="000000"/>
                    </a:solidFill>
                    <a:latin typeface="SimSun" pitchFamily="34" charset="0"/>
                    <a:ea typeface="SimSun" pitchFamily="34" charset="-122"/>
                    <a:cs typeface="SimSun" pitchFamily="34" charset="-120"/>
                  </a:rPr>
                  <a:t>_____</a:t>
                </a:r>
                <a:r>
                  <a:rPr lang="en-US" altLang="zh-CN" sz="2400" b="0" i="0" dirty="0">
                    <a:solidFill>
                      <a:srgbClr val="000000"/>
                    </a:solidFill>
                    <a:latin typeface="SimSun" pitchFamily="34" charset="0"/>
                    <a:ea typeface="SimSun" pitchFamily="34" charset="-122"/>
                    <a:cs typeface="SimSun" pitchFamily="34" charset="-120"/>
                  </a:rPr>
                  <a:t> </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p:sp>
            <p:nvSpPr>
              <p:cNvPr id="2" name="QB_6_BD.67_1#81627ceca?vbadefaultcenterpage=1&amp;parentnodeid=af7de0b35&amp;vbahtmlprocessed=1&amp;bbb=1&amp;hasbroken=1"/>
              <p:cNvSpPr>
                <a:spLocks noRot="1" noChangeAspect="1" noMove="1" noResize="1" noEditPoints="1" noAdjustHandles="1" noChangeArrowheads="1" noChangeShapeType="1" noTextEdit="1"/>
              </p:cNvSpPr>
              <p:nvPr/>
            </p:nvSpPr>
            <p:spPr>
              <a:xfrm>
                <a:off x="502920" y="1447909"/>
                <a:ext cx="11183112" cy="2004886"/>
              </a:xfrm>
              <a:prstGeom prst="rect">
                <a:avLst/>
              </a:prstGeom>
              <a:blipFill>
                <a:blip r:embed="rId3"/>
                <a:stretch>
                  <a:fillRect l="-1690" r="-1363" b="-9451"/>
                </a:stretch>
              </a:blipFill>
              <a:ln/>
            </p:spPr>
            <p:txBody>
              <a:bodyPr/>
              <a:lstStyle/>
              <a:p>
                <a:r>
                  <a:rPr lang="zh-CN" altLang="en-US">
                    <a:noFill/>
                  </a:rPr>
                  <a:t> </a:t>
                </a:r>
              </a:p>
            </p:txBody>
          </p:sp>
        </mc:Fallback>
      </mc:AlternateContent>
      <p:sp>
        <p:nvSpPr>
          <p:cNvPr id="3" name="QB_6_AN.68_1#81627ceca.blank?vbadefaultcenterpage=1&amp;parentnodeid=af7de0b35&amp;vbapositionanswer=25&amp;vbahtmlprocessed=1"/>
          <p:cNvSpPr/>
          <p:nvPr/>
        </p:nvSpPr>
        <p:spPr>
          <a:xfrm>
            <a:off x="8903970" y="2928666"/>
            <a:ext cx="7540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20.5</a:t>
            </a:r>
            <a:endParaRPr lang="en-US" altLang="zh-CN" sz="2400" dirty="0"/>
          </a:p>
        </p:txBody>
      </p:sp>
      <mc:AlternateContent xmlns:mc="http://schemas.openxmlformats.org/markup-compatibility/2006" xmlns:a14="http://schemas.microsoft.com/office/drawing/2010/main">
        <mc:Choice Requires="a14">
          <p:sp>
            <p:nvSpPr>
              <p:cNvPr id="4" name="QB_6_AS.69_1#81627ceca?vbadefaultcenterpage=1&amp;parentnodeid=af7de0b35&amp;vbahtmlprocessed=1&amp;bbb=1&amp;hasbroken=1"/>
              <p:cNvSpPr/>
              <p:nvPr/>
            </p:nvSpPr>
            <p:spPr>
              <a:xfrm>
                <a:off x="502920" y="3455017"/>
                <a:ext cx="11183112" cy="2230374"/>
              </a:xfrm>
              <a:prstGeom prst="rect">
                <a:avLst/>
              </a:prstGeom>
              <a:noFill/>
              <a:ln/>
            </p:spPr>
            <p:txBody>
              <a:bodyPr wrap="none" lIns="0" tIns="0" rIns="0" bIns="0" rtlCol="0" anchor="t"/>
              <a:lstStyle/>
              <a:p>
                <a:pPr algn="l" latinLnBrk="1">
                  <a:lnSpc>
                    <a:spcPct val="150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e>
                        </m:d>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r>
                  <a:rPr lang="en-US" altLang="zh-CN" sz="2400" b="0" i="0">
                    <a:solidFill>
                      <a:srgbClr val="FF0000"/>
                    </a:solidFill>
                    <a:latin typeface="SimSun" panose="02010600030101010101" pitchFamily="2" charset="-122"/>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m:t>
                            </m:r>
                          </m:e>
                        </m:d>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=23+5</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SimSun" pitchFamily="34" charset="0"/>
                    <a:ea typeface="SimSun" pitchFamily="34" charset="-122"/>
                    <a:cs typeface="SimSun" pitchFamily="34" charset="-120"/>
                  </a:rPr>
                  <a:t> </a:t>
                </a:r>
                <a:endParaRPr lang="en-US" altLang="zh-CN" sz="2400" dirty="0"/>
              </a:p>
            </p:txBody>
          </p:sp>
        </mc:Choice>
        <mc:Fallback xmlns="">
          <p:sp>
            <p:nvSpPr>
              <p:cNvPr id="4" name="QB_6_AS.69_1#81627ceca?vbadefaultcenterpage=1&amp;parentnodeid=af7de0b35&amp;vbahtmlprocessed=1&amp;bbb=1&amp;hasbroken=1"/>
              <p:cNvSpPr>
                <a:spLocks noRot="1" noChangeAspect="1" noMove="1" noResize="1" noEditPoints="1" noAdjustHandles="1" noChangeArrowheads="1" noChangeShapeType="1" noTextEdit="1"/>
              </p:cNvSpPr>
              <p:nvPr/>
            </p:nvSpPr>
            <p:spPr>
              <a:xfrm>
                <a:off x="502920" y="3455017"/>
                <a:ext cx="11183112" cy="2230374"/>
              </a:xfrm>
              <a:prstGeom prst="rect">
                <a:avLst/>
              </a:prstGeom>
              <a:blipFill>
                <a:blip r:embed="rId4"/>
                <a:stretch>
                  <a:fillRect l="-1690" b="-191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C_3_BD#b4aed7ba2.fixed?vbadefaultcenterpage=1&amp;parentnodeid=54b53df1c&amp;vbahtmlprocessed=1"/>
          <p:cNvSpPr/>
          <p:nvPr/>
        </p:nvSpPr>
        <p:spPr>
          <a:xfrm>
            <a:off x="283464" y="2779776"/>
            <a:ext cx="11594592" cy="722376"/>
          </a:xfrm>
          <a:prstGeom prst="rect">
            <a:avLst/>
          </a:prstGeom>
          <a:noFill/>
          <a:ln/>
        </p:spPr>
        <p:txBody>
          <a:bodyPr wrap="square" lIns="0" tIns="0" rIns="0" bIns="0" rtlCol="0" anchor="ctr"/>
          <a:lstStyle/>
          <a:p>
            <a:pPr algn="ctr" latinLnBrk="1">
              <a:lnSpc>
                <a:spcPct val="100000"/>
              </a:lnSpc>
            </a:pPr>
            <a:r>
              <a:rPr lang="en-US" altLang="zh-CN" sz="4400" b="1" i="0" dirty="0">
                <a:solidFill>
                  <a:srgbClr val="000000"/>
                </a:solidFill>
                <a:latin typeface="Times New Roman" pitchFamily="34" charset="0"/>
                <a:ea typeface="微软雅黑" pitchFamily="34" charset="-122"/>
                <a:cs typeface="Times New Roman" pitchFamily="34" charset="-120"/>
              </a:rPr>
              <a:t>基础知识·诊断</a:t>
            </a:r>
            <a:endParaRPr lang="en-US" altLang="zh-CN" sz="4400" dirty="0"/>
          </a:p>
        </p:txBody>
      </p:sp>
      <p:pic>
        <p:nvPicPr>
          <p:cNvPr id="3" name="C_3#b4aed7ba2.fixed?vbadefaultcenterpage=1&amp;parentnodeid=54b53df1c&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C_4_BD#2eb8b232a?vbadefaultcenterpage=1&amp;parentnodeid=b4aed7ba2&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eee58781e?segpoint=1&amp;vbadefaultcenterpage=1&amp;parentnodeid=2eb8b232a&amp;vbahtmlprocessed=1"/>
          <p:cNvSpPr/>
          <p:nvPr/>
        </p:nvSpPr>
        <p:spPr>
          <a:xfrm>
            <a:off x="502920" y="1419448"/>
            <a:ext cx="11183112" cy="94996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一、“五点法”作图</a:t>
            </a:r>
            <a:endParaRPr lang="en-US" altLang="zh-CN" sz="2600" dirty="0"/>
          </a:p>
        </p:txBody>
      </p:sp>
      <mc:AlternateContent xmlns:mc="http://schemas.openxmlformats.org/markup-compatibility/2006" xmlns:a14="http://schemas.microsoft.com/office/drawing/2010/main">
        <mc:Choice Requires="a14">
          <p:sp>
            <p:nvSpPr>
              <p:cNvPr id="4" name="P_6_BD#0b267db3b?vbadefaultcenterpage=1&amp;parentnodeid=eee58781e&amp;vbahtmlprocessed=1&amp;bbb=1&amp;hasbroken=1"/>
              <p:cNvSpPr/>
              <p:nvPr/>
            </p:nvSpPr>
            <p:spPr>
              <a:xfrm>
                <a:off x="502920" y="1952848"/>
                <a:ext cx="11183112" cy="1218057"/>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用“五点法”画</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一个周期内的简图时，</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要找五个关键点</a:t>
                </a:r>
                <a:endParaRPr lang="en-US" altLang="zh-CN" sz="2400" dirty="0"/>
              </a:p>
            </p:txBody>
          </p:sp>
        </mc:Choice>
        <mc:Fallback xmlns="">
          <p:sp>
            <p:nvSpPr>
              <p:cNvPr id="4" name="P_6_BD#0b267db3b?vbadefaultcenterpage=1&amp;parentnodeid=eee58781e&amp;vbahtmlprocessed=1&amp;bbb=1&amp;hasbroken=1"/>
              <p:cNvSpPr>
                <a:spLocks noRot="1" noChangeAspect="1" noMove="1" noResize="1" noEditPoints="1" noAdjustHandles="1" noChangeArrowheads="1" noChangeShapeType="1" noTextEdit="1"/>
              </p:cNvSpPr>
              <p:nvPr/>
            </p:nvSpPr>
            <p:spPr>
              <a:xfrm>
                <a:off x="502920" y="1952848"/>
                <a:ext cx="11183112" cy="1218057"/>
              </a:xfrm>
              <a:prstGeom prst="rect">
                <a:avLst/>
              </a:prstGeom>
              <a:blipFill>
                <a:blip r:embed="rId4"/>
                <a:stretch>
                  <a:fillRect l="-1690" r="-1745" b="-15000"/>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P_6_BD#0b267db3b?colgroup=11,2,6,3,5,4&amp;vbadefaultcenterpage=1&amp;parentnodeid=eee58781e&amp;vbahtmlprocessed=1"/>
              <p:cNvGraphicFramePr>
                <a:graphicFrameLocks noGrp="1"/>
              </p:cNvGraphicFramePr>
              <p:nvPr>
                <p:extLst>
                  <p:ext uri="{D42A27DB-BD31-4B8C-83A1-F6EECF244321}">
                    <p14:modId xmlns:p14="http://schemas.microsoft.com/office/powerpoint/2010/main" val="3097949681"/>
                  </p:ext>
                </p:extLst>
              </p:nvPr>
            </p:nvGraphicFramePr>
            <p:xfrm>
              <a:off x="502920" y="3299048"/>
              <a:ext cx="11128248" cy="1768349"/>
            </p:xfrm>
            <a:graphic>
              <a:graphicData uri="http://schemas.openxmlformats.org/drawingml/2006/table">
                <a:tbl>
                  <a:tblPr/>
                  <a:tblGrid>
                    <a:gridCol w="3557016">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029968">
                      <a:extLst>
                        <a:ext uri="{9D8B030D-6E8A-4147-A177-3AD203B41FA5}">
                          <a16:colId xmlns:a16="http://schemas.microsoft.com/office/drawing/2014/main" val="20002"/>
                        </a:ext>
                      </a:extLst>
                    </a:gridCol>
                    <a:gridCol w="1353312">
                      <a:extLst>
                        <a:ext uri="{9D8B030D-6E8A-4147-A177-3AD203B41FA5}">
                          <a16:colId xmlns:a16="http://schemas.microsoft.com/office/drawing/2014/main" val="20003"/>
                        </a:ext>
                      </a:extLst>
                    </a:gridCol>
                    <a:gridCol w="1700784">
                      <a:extLst>
                        <a:ext uri="{9D8B030D-6E8A-4147-A177-3AD203B41FA5}">
                          <a16:colId xmlns:a16="http://schemas.microsoft.com/office/drawing/2014/main" val="20004"/>
                        </a:ext>
                      </a:extLst>
                    </a:gridCol>
                    <a:gridCol w="1572768">
                      <a:extLst>
                        <a:ext uri="{9D8B030D-6E8A-4147-A177-3AD203B41FA5}">
                          <a16:colId xmlns:a16="http://schemas.microsoft.com/office/drawing/2014/main" val="20005"/>
                        </a:ext>
                      </a:extLst>
                    </a:gridCol>
                  </a:tblGrid>
                  <a:tr h="636080">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7103">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①</a:t>
                          </a:r>
                          <a:r>
                            <a:rPr lang="en-US" altLang="zh-CN" sz="2400" i="0">
                              <a:solidFill>
                                <a:srgbClr val="000000"/>
                              </a:solidFill>
                              <a:latin typeface="SimSun" pitchFamily="34" charset="0"/>
                              <a:ea typeface="SimSun" pitchFamily="34" charset="-122"/>
                              <a:cs typeface="SimSun" pitchFamily="34" charset="-120"/>
                            </a:rPr>
                            <a:t>__</a:t>
                          </a:r>
                          <a:endParaRPr lang="en-US" altLang="zh-CN" sz="1200" dirty="0">
                            <a:solidFill>
                              <a:srgbClr val="000000"/>
                            </a:solidFill>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②</a:t>
                          </a:r>
                          <a:r>
                            <a:rPr lang="en-US" altLang="zh-CN" sz="2400" i="0">
                              <a:solidFill>
                                <a:srgbClr val="000000"/>
                              </a:solidFill>
                              <a:latin typeface="SimSun" pitchFamily="34" charset="0"/>
                              <a:ea typeface="SimSun" pitchFamily="34" charset="-122"/>
                              <a:cs typeface="SimSun" pitchFamily="34" charset="-120"/>
                            </a:rPr>
                            <a:t>_</a:t>
                          </a:r>
                          <a:r>
                            <a:rPr lang="en-US" altLang="zh-CN" sz="4100" b="0" i="0" u="sng" kern="0" spc="-99900">
                              <a:solidFill>
                                <a:srgbClr val="FFFFFF"/>
                              </a:solidFill>
                              <a:latin typeface="SimSun" panose="02010600030101010101" pitchFamily="2" charset="-122"/>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7" name="P_6_BD#0b267db3b?colgroup=11,2,6,3,5,4&amp;vbadefaultcenterpage=1&amp;parentnodeid=eee58781e&amp;vbahtmlprocessed=1"/>
              <p:cNvGraphicFramePr>
                <a:graphicFrameLocks noGrp="1"/>
              </p:cNvGraphicFramePr>
              <p:nvPr>
                <p:extLst>
                  <p:ext uri="{D42A27DB-BD31-4B8C-83A1-F6EECF244321}">
                    <p14:modId xmlns:p14="http://schemas.microsoft.com/office/powerpoint/2010/main" val="3097949681"/>
                  </p:ext>
                </p:extLst>
              </p:nvPr>
            </p:nvGraphicFramePr>
            <p:xfrm>
              <a:off x="502920" y="3299048"/>
              <a:ext cx="11128248" cy="1768349"/>
            </p:xfrm>
            <a:graphic>
              <a:graphicData uri="http://schemas.openxmlformats.org/drawingml/2006/table">
                <a:tbl>
                  <a:tblPr/>
                  <a:tblGrid>
                    <a:gridCol w="3557016">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029968">
                      <a:extLst>
                        <a:ext uri="{9D8B030D-6E8A-4147-A177-3AD203B41FA5}">
                          <a16:colId xmlns:a16="http://schemas.microsoft.com/office/drawing/2014/main" val="20002"/>
                        </a:ext>
                      </a:extLst>
                    </a:gridCol>
                    <a:gridCol w="1353312">
                      <a:extLst>
                        <a:ext uri="{9D8B030D-6E8A-4147-A177-3AD203B41FA5}">
                          <a16:colId xmlns:a16="http://schemas.microsoft.com/office/drawing/2014/main" val="20003"/>
                        </a:ext>
                      </a:extLst>
                    </a:gridCol>
                    <a:gridCol w="1700784">
                      <a:extLst>
                        <a:ext uri="{9D8B030D-6E8A-4147-A177-3AD203B41FA5}">
                          <a16:colId xmlns:a16="http://schemas.microsoft.com/office/drawing/2014/main" val="20004"/>
                        </a:ext>
                      </a:extLst>
                    </a:gridCol>
                    <a:gridCol w="1572768">
                      <a:extLst>
                        <a:ext uri="{9D8B030D-6E8A-4147-A177-3AD203B41FA5}">
                          <a16:colId xmlns:a16="http://schemas.microsoft.com/office/drawing/2014/main" val="20005"/>
                        </a:ext>
                      </a:extLst>
                    </a:gridCol>
                  </a:tblGrid>
                  <a:tr h="6360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71" t="-952" r="-213014" b="-20476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390000" t="-952" r="-729333" b="-20476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220721" t="-952" r="-228529" b="-20476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481081" t="-952" r="-242793" b="-20476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462366" t="-952" r="-93190" b="-20476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608140" t="-952" r="-775" b="-204762"/>
                          </a:stretch>
                        </a:blipFill>
                      </a:tcPr>
                    </a:tc>
                    <a:extLst>
                      <a:ext uri="{0D108BD9-81ED-4DB2-BD59-A6C34878D82A}">
                        <a16:rowId xmlns:a16="http://schemas.microsoft.com/office/drawing/2014/main" val="10000"/>
                      </a:ext>
                    </a:extLst>
                  </a:tr>
                  <a:tr h="697103">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71" t="-92982" r="-213014" b="-88596"/>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①</a:t>
                          </a:r>
                          <a:r>
                            <a:rPr lang="en-US" altLang="zh-CN" sz="2400" i="0">
                              <a:solidFill>
                                <a:srgbClr val="000000"/>
                              </a:solidFill>
                              <a:latin typeface="SimSun" pitchFamily="34" charset="0"/>
                              <a:ea typeface="SimSun" pitchFamily="34" charset="-122"/>
                              <a:cs typeface="SimSun" pitchFamily="34" charset="-120"/>
                            </a:rPr>
                            <a:t>__</a:t>
                          </a:r>
                          <a:endParaRPr lang="en-US" altLang="zh-CN" sz="1200" dirty="0">
                            <a:solidFill>
                              <a:srgbClr val="000000"/>
                            </a:solidFill>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481081" t="-92982" r="-242793" b="-88596"/>
                          </a:stretch>
                        </a:blipFill>
                      </a:tcPr>
                    </a:tc>
                    <a:tc>
                      <a:txBody>
                        <a:bodyPr/>
                        <a:lstStyle/>
                        <a:p>
                          <a:pPr algn="ctr" latinLnBrk="1" hangingPunct="0">
                            <a:lnSpc>
                              <a:spcPct val="130000"/>
                            </a:lnSpc>
                          </a:pPr>
                          <a:r>
                            <a:rPr lang="en-US" altLang="zh-CN" sz="2400" b="0" i="0">
                              <a:solidFill>
                                <a:srgbClr val="000000"/>
                              </a:solidFill>
                              <a:latin typeface="Times New Roman" pitchFamily="34" charset="0"/>
                              <a:ea typeface="微软雅黑" pitchFamily="34" charset="-122"/>
                              <a:cs typeface="Times New Roman" pitchFamily="34" charset="-120"/>
                            </a:rPr>
                            <a:t>②</a:t>
                          </a:r>
                          <a:r>
                            <a:rPr lang="en-US" altLang="zh-CN" sz="2400" i="0">
                              <a:solidFill>
                                <a:srgbClr val="000000"/>
                              </a:solidFill>
                              <a:latin typeface="SimSun" pitchFamily="34" charset="0"/>
                              <a:ea typeface="SimSun" pitchFamily="34" charset="-122"/>
                              <a:cs typeface="SimSun" pitchFamily="34" charset="-120"/>
                            </a:rPr>
                            <a:t>_</a:t>
                          </a:r>
                          <a:r>
                            <a:rPr lang="en-US" altLang="zh-CN" sz="4100" b="0" i="0" u="sng" kern="0" spc="-99900">
                              <a:solidFill>
                                <a:srgbClr val="FFFFFF"/>
                              </a:solidFill>
                              <a:latin typeface="SimSun" panose="02010600030101010101" pitchFamily="2" charset="-122"/>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608140" t="-92982" r="-775" b="-88596"/>
                          </a:stretch>
                        </a:blipFill>
                      </a:tcPr>
                    </a:tc>
                    <a:extLst>
                      <a:ext uri="{0D108BD9-81ED-4DB2-BD59-A6C34878D82A}">
                        <a16:rowId xmlns:a16="http://schemas.microsoft.com/office/drawing/2014/main" val="10001"/>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71" t="-305556" r="-213014" b="-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220721" t="-305556" r="-228529" b="-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462366" t="-305556" r="-93190" b="-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6" name="P_6_AN.1_1#0b267db3b.blank?vbadefaultcenterpage=1&amp;parentnodeid=eee58781e&amp;vbapositionanswer=1&amp;vbahtmlprocessed=1&amp;rh=37.8"/>
              <p:cNvSpPr/>
              <p:nvPr/>
            </p:nvSpPr>
            <p:spPr>
              <a:xfrm>
                <a:off x="5989320" y="3949288"/>
                <a:ext cx="306388" cy="480060"/>
              </a:xfrm>
              <a:prstGeom prst="rect">
                <a:avLst/>
              </a:prstGeom>
              <a:noFill/>
              <a:ln/>
            </p:spPr>
            <p:txBody>
              <a:bodyPr wrap="none" lIns="0" tIns="0" rIns="0" bIns="0" rtlCol="0" anchor="t"/>
              <a:lstStyle/>
              <a:p>
                <a:pPr algn="ctr" latinLnBrk="1">
                  <a:lnSpc>
                    <a:spcPts val="378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6" name="P_6_AN.1_1#0b267db3b.blank?vbadefaultcenterpage=1&amp;parentnodeid=eee58781e&amp;vbapositionanswer=1&amp;vbahtmlprocessed=1&amp;rh=37.8"/>
              <p:cNvSpPr>
                <a:spLocks noRot="1" noChangeAspect="1" noMove="1" noResize="1" noEditPoints="1" noAdjustHandles="1" noChangeArrowheads="1" noChangeShapeType="1" noTextEdit="1"/>
              </p:cNvSpPr>
              <p:nvPr/>
            </p:nvSpPr>
            <p:spPr>
              <a:xfrm>
                <a:off x="5989320" y="3949288"/>
                <a:ext cx="306388" cy="480060"/>
              </a:xfrm>
              <a:prstGeom prst="rect">
                <a:avLst/>
              </a:prstGeom>
              <a:blipFill>
                <a:blip r:embed="rId6"/>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2_1#0b267db3b.blank?vbadefaultcenterpage=1&amp;parentnodeid=eee58781e&amp;vbapositionanswer=2&amp;vbahtmlprocessed=1&amp;rh=43.2"/>
              <p:cNvSpPr/>
              <p:nvPr/>
            </p:nvSpPr>
            <p:spPr>
              <a:xfrm>
                <a:off x="9144508" y="4035521"/>
                <a:ext cx="434975" cy="520700"/>
              </a:xfrm>
              <a:prstGeom prst="rect">
                <a:avLst/>
              </a:prstGeom>
              <a:noFill/>
              <a:ln/>
            </p:spPr>
            <p:txBody>
              <a:bodyPr wrap="none" lIns="0" tIns="0" rIns="0" bIns="0" rtlCol="0" anchor="t"/>
              <a:lstStyle/>
              <a:p>
                <a:pPr algn="ctr" latinLnBrk="1">
                  <a:lnSpc>
                    <a:spcPts val="4073"/>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5" name="P_6_AN.2_1#0b267db3b.blank?vbadefaultcenterpage=1&amp;parentnodeid=eee58781e&amp;vbapositionanswer=2&amp;vbahtmlprocessed=1&amp;rh=43.2"/>
              <p:cNvSpPr>
                <a:spLocks noRot="1" noChangeAspect="1" noMove="1" noResize="1" noEditPoints="1" noAdjustHandles="1" noChangeArrowheads="1" noChangeShapeType="1" noTextEdit="1"/>
              </p:cNvSpPr>
              <p:nvPr/>
            </p:nvSpPr>
            <p:spPr>
              <a:xfrm>
                <a:off x="9144508" y="4035521"/>
                <a:ext cx="434975" cy="520700"/>
              </a:xfrm>
              <a:prstGeom prst="rect">
                <a:avLst/>
              </a:prstGeom>
              <a:blipFill>
                <a:blip r:embed="rId7"/>
                <a:stretch>
                  <a:fillRect/>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_5_BD#d24c2c0ac?segpoint=1&amp;vbadefaultcenterpage=1&amp;parentnodeid=2eb8b232a&amp;vbahtmlprocessed=1"/>
              <p:cNvSpPr/>
              <p:nvPr/>
            </p:nvSpPr>
            <p:spPr>
              <a:xfrm>
                <a:off x="502920" y="756000"/>
                <a:ext cx="11183112" cy="76708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二、函数</a:t>
                </a:r>
                <a14:m>
                  <m:oMath xmlns:m="http://schemas.openxmlformats.org/officeDocument/2006/math">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𝒚</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𝐬𝐢𝐧</m:t>
                    </m:r>
                    <m:r>
                      <m:rPr>
                        <m:nor/>
                      </m:rPr>
                      <a:rPr lang="en-US" altLang="zh-CN" sz="2600" b="1" i="0" dirty="0">
                        <a:solidFill>
                          <a:srgbClr val="000000"/>
                        </a:solidFill>
                        <a:latin typeface="Times New Roman" pitchFamily="34" charset="0"/>
                        <a:ea typeface="Microsoft Yahei" pitchFamily="34" charset="-122"/>
                        <a:cs typeface="Times New Roman" pitchFamily="34" charset="-120"/>
                      </a:rPr>
                      <m:t> </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𝒙</m:t>
                    </m:r>
                  </m:oMath>
                </a14:m>
                <a:r>
                  <a:rPr lang="en-US" altLang="zh-CN" sz="2600" b="1" i="0" dirty="0">
                    <a:solidFill>
                      <a:srgbClr val="000000"/>
                    </a:solidFill>
                    <a:latin typeface="Times New Roman" pitchFamily="34" charset="0"/>
                    <a:ea typeface="Microsoft Yahei" pitchFamily="34" charset="-122"/>
                    <a:cs typeface="Times New Roman" pitchFamily="34" charset="-120"/>
                  </a:rPr>
                  <a:t>的图象经变换得到</a:t>
                </a:r>
                <a14:m>
                  <m:oMath xmlns:m="http://schemas.openxmlformats.org/officeDocument/2006/math">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𝒚</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𝑨</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𝐬𝐢𝐧</m:t>
                    </m:r>
                    <m:d>
                      <m:dPr>
                        <m:ctrlPr>
                          <a:rPr lang="en-US" altLang="zh-CN" sz="2600" b="1" i="1" dirty="0">
                            <a:solidFill>
                              <a:srgbClr val="000000"/>
                            </a:solidFill>
                            <a:latin typeface="Cambria Math" panose="02040503050406030204" pitchFamily="18" charset="0"/>
                            <a:ea typeface="Microsoft Yahei" pitchFamily="34" charset="-122"/>
                            <a:cs typeface="Times New Roman" pitchFamily="34" charset="-120"/>
                          </a:rPr>
                        </m:ctrlPr>
                      </m:dPr>
                      <m:e>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𝝎</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𝒙</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𝝋</m:t>
                        </m:r>
                      </m:e>
                    </m:d>
                  </m:oMath>
                </a14:m>
                <a:r>
                  <a:rPr lang="en-US" altLang="zh-CN" sz="100" b="1" i="0" kern="0" spc="-99900" dirty="0">
                    <a:solidFill>
                      <a:srgbClr val="FFFFFF"/>
                    </a:solidFill>
                    <a:latin typeface="Times New Roman" pitchFamily="34" charset="0"/>
                    <a:ea typeface="Microsoft Yahei" pitchFamily="34" charset="-122"/>
                    <a:cs typeface="Times New Roman" pitchFamily="34" charset="-120"/>
                  </a:rPr>
                  <a:t> </a:t>
                </a:r>
                <a:r>
                  <a:rPr lang="en-US" altLang="zh-CN" sz="2600" b="1" i="0" dirty="0">
                    <a:solidFill>
                      <a:srgbClr val="000000"/>
                    </a:solidFill>
                    <a:latin typeface="Times New Roman" pitchFamily="34" charset="0"/>
                    <a:ea typeface="Microsoft Yahei" pitchFamily="34" charset="-122"/>
                    <a:cs typeface="Times New Roman" pitchFamily="34" charset="-120"/>
                  </a:rPr>
                  <a:t>的图象的两种途径</a:t>
                </a:r>
                <a:endParaRPr lang="en-US" altLang="zh-CN" sz="2600" dirty="0"/>
              </a:p>
            </p:txBody>
          </p:sp>
        </mc:Choice>
        <mc:Fallback xmlns="">
          <p:sp>
            <p:nvSpPr>
              <p:cNvPr id="2" name="C_5_BD#d24c2c0ac?segpoint=1&amp;vbadefaultcenterpage=1&amp;parentnodeid=2eb8b232a&amp;vbahtmlprocessed=1"/>
              <p:cNvSpPr>
                <a:spLocks noRot="1" noChangeAspect="1" noMove="1" noResize="1" noEditPoints="1" noAdjustHandles="1" noChangeArrowheads="1" noChangeShapeType="1" noTextEdit="1"/>
              </p:cNvSpPr>
              <p:nvPr/>
            </p:nvSpPr>
            <p:spPr>
              <a:xfrm>
                <a:off x="502920" y="756000"/>
                <a:ext cx="11183112" cy="767080"/>
              </a:xfrm>
              <a:prstGeom prst="rect">
                <a:avLst/>
              </a:prstGeom>
              <a:blipFill>
                <a:blip r:embed="rId3"/>
                <a:stretch>
                  <a:fillRect l="-1799"/>
                </a:stretch>
              </a:blipFill>
              <a:ln/>
            </p:spPr>
            <p:txBody>
              <a:bodyPr/>
              <a:lstStyle/>
              <a:p>
                <a:r>
                  <a:rPr lang="zh-CN" altLang="en-US">
                    <a:noFill/>
                  </a:rPr>
                  <a:t> </a:t>
                </a:r>
              </a:p>
            </p:txBody>
          </p:sp>
        </mc:Fallback>
      </mc:AlternateContent>
      <p:pic>
        <p:nvPicPr>
          <p:cNvPr id="3" name="P_6_BD#2ffa31ac7?hastextimagelayout=1&amp;vbadefaultcenterpage=1&amp;parentnodeid=d24c2c0ac&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230368" y="1499378"/>
            <a:ext cx="6437376" cy="4946904"/>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P_6_BD#2ffa31ac7?hastextimagelayout=1&amp;segpoint=1&amp;vbadefaultcenterpage=1&amp;parentnodeid=d24c2c0ac&amp;vbahtmlprocessed=1"/>
          <p:cNvSpPr/>
          <p:nvPr/>
        </p:nvSpPr>
        <p:spPr>
          <a:xfrm>
            <a:off x="502920" y="1353074"/>
            <a:ext cx="4608576" cy="490030"/>
          </a:xfrm>
          <a:prstGeom prst="rect">
            <a:avLst/>
          </a:prstGeom>
          <a:noFill/>
          <a:ln/>
        </p:spPr>
        <p:txBody>
          <a:bodyPr wrap="squar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【提醒】</a:t>
            </a: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两种变换的区别</a:t>
            </a:r>
            <a:endParaRPr lang="en-US" altLang="zh-CN" sz="2400" dirty="0"/>
          </a:p>
        </p:txBody>
      </p:sp>
      <mc:AlternateContent xmlns:mc="http://schemas.openxmlformats.org/markup-compatibility/2006" xmlns:a14="http://schemas.microsoft.com/office/drawing/2010/main">
        <mc:Choice Requires="a14">
          <p:sp>
            <p:nvSpPr>
              <p:cNvPr id="5" name="P_6_BD#2ffa31ac7?hastextimagelayout=1&amp;segpoint=1&amp;vbadefaultcenterpage=1&amp;parentnodeid=d24c2c0ac&amp;vbahtmlprocessed=1&amp;bbb=1&amp;hasbroken=1"/>
              <p:cNvSpPr/>
              <p:nvPr/>
            </p:nvSpPr>
            <p:spPr>
              <a:xfrm>
                <a:off x="502920" y="1909858"/>
                <a:ext cx="4608576" cy="1038860"/>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spc="-100" dirty="0">
                    <a:solidFill>
                      <a:srgbClr val="000000"/>
                    </a:solidFill>
                    <a:latin typeface="Times New Roman" pitchFamily="34" charset="0"/>
                    <a:ea typeface="微软雅黑" pitchFamily="34" charset="-122"/>
                    <a:cs typeface="Times New Roman" pitchFamily="34" charset="-120"/>
                  </a:rPr>
                  <a:t>1）先相位变换再周期变换</a:t>
                </a:r>
                <a:r>
                  <a:rPr lang="en-US" altLang="zh-CN" sz="2400" b="0" i="0" spc="-100">
                    <a:solidFill>
                      <a:srgbClr val="000000"/>
                    </a:solidFill>
                    <a:latin typeface="Times New Roman" pitchFamily="34" charset="0"/>
                    <a:ea typeface="微软雅黑" pitchFamily="34" charset="-122"/>
                    <a:cs typeface="Times New Roman" pitchFamily="34" charset="-120"/>
                  </a:rPr>
                  <a:t>（伸缩</a:t>
                </a:r>
              </a:p>
              <a:p>
                <a:pPr latinLnBrk="1">
                  <a:lnSpc>
                    <a:spcPct val="150000"/>
                  </a:lnSpc>
                </a:pPr>
                <a:r>
                  <a:rPr lang="en-US" altLang="zh-CN" sz="2400" b="0" i="0" spc="-100">
                    <a:solidFill>
                      <a:srgbClr val="000000"/>
                    </a:solidFill>
                    <a:latin typeface="Times New Roman" pitchFamily="34" charset="0"/>
                    <a:ea typeface="微软雅黑" pitchFamily="34" charset="-122"/>
                    <a:cs typeface="Times New Roman" pitchFamily="34" charset="-120"/>
                  </a:rPr>
                  <a:t>变换</a:t>
                </a:r>
                <a:r>
                  <a:rPr lang="en-US" altLang="zh-CN" sz="2400" b="0" i="0" spc="-100" dirty="0">
                    <a:solidFill>
                      <a:srgbClr val="000000"/>
                    </a:solidFill>
                    <a:latin typeface="Times New Roman" pitchFamily="34" charset="0"/>
                    <a:ea typeface="微软雅黑" pitchFamily="34" charset="-122"/>
                    <a:cs typeface="Times New Roman" pitchFamily="34" charset="-120"/>
                  </a:rPr>
                  <a:t>），平移的量是</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spc="-100" dirty="0">
                            <a:solidFill>
                              <a:srgbClr val="000000"/>
                            </a:solidFill>
                            <a:latin typeface="Cambria Math" panose="02040503050406030204" pitchFamily="18" charset="0"/>
                            <a:ea typeface="微软雅黑" pitchFamily="34" charset="-122"/>
                            <a:cs typeface="Times New Roman" pitchFamily="34" charset="-120"/>
                          </a:rPr>
                          <m:t>𝜑</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spc="-100" dirty="0">
                    <a:solidFill>
                      <a:srgbClr val="000000"/>
                    </a:solidFill>
                    <a:latin typeface="Times New Roman" pitchFamily="34" charset="0"/>
                    <a:ea typeface="微软雅黑" pitchFamily="34" charset="-122"/>
                    <a:cs typeface="Times New Roman" pitchFamily="34" charset="-120"/>
                  </a:rPr>
                  <a:t>个单位长度；</a:t>
                </a:r>
                <a:endParaRPr lang="en-US" altLang="zh-CN" sz="2400" spc="-100" dirty="0"/>
              </a:p>
            </p:txBody>
          </p:sp>
        </mc:Choice>
        <mc:Fallback xmlns="">
          <p:sp>
            <p:nvSpPr>
              <p:cNvPr id="5" name="P_6_BD#2ffa31ac7?hastextimagelayout=1&amp;segpoint=1&amp;vbadefaultcenterpage=1&amp;parentnodeid=d24c2c0ac&amp;vbahtmlprocessed=1&amp;bbb=1&amp;hasbroken=1"/>
              <p:cNvSpPr>
                <a:spLocks noRot="1" noChangeAspect="1" noMove="1" noResize="1" noEditPoints="1" noAdjustHandles="1" noChangeArrowheads="1" noChangeShapeType="1" noTextEdit="1"/>
              </p:cNvSpPr>
              <p:nvPr/>
            </p:nvSpPr>
            <p:spPr>
              <a:xfrm>
                <a:off x="502920" y="1909858"/>
                <a:ext cx="4608576" cy="1038860"/>
              </a:xfrm>
              <a:prstGeom prst="rect">
                <a:avLst/>
              </a:prstGeom>
              <a:blipFill>
                <a:blip r:embed="rId5"/>
                <a:stretch>
                  <a:fillRect l="-4101" r="-7672" b="-1754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BD#2ffa31ac7?hastextimagelayout=1&amp;segpoint=1&amp;vbadefaultcenterpage=1&amp;parentnodeid=d24c2c0ac&amp;vbahtmlprocessed=1&amp;bbb=1&amp;hasbroken=1"/>
              <p:cNvSpPr/>
              <p:nvPr/>
            </p:nvSpPr>
            <p:spPr>
              <a:xfrm>
                <a:off x="502920" y="2956148"/>
                <a:ext cx="4608576" cy="1853375"/>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（2）先周期变换（伸缩变换</a:t>
                </a:r>
                <a:r>
                  <a:rPr lang="en-US" altLang="zh-CN" sz="2400" b="0" i="0">
                    <a:solidFill>
                      <a:srgbClr val="000000"/>
                    </a:solidFill>
                    <a:latin typeface="Times New Roman" pitchFamily="34" charset="0"/>
                    <a:ea typeface="微软雅黑" pitchFamily="34" charset="-122"/>
                    <a:cs typeface="Times New Roman" pitchFamily="34" charset="-120"/>
                  </a:rPr>
                  <a:t>）再</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相位变换</a:t>
                </a:r>
                <a:r>
                  <a:rPr lang="en-US" altLang="zh-CN" sz="2400" b="0" i="0" dirty="0">
                    <a:solidFill>
                      <a:srgbClr val="000000"/>
                    </a:solidFill>
                    <a:latin typeface="Times New Roman" pitchFamily="34" charset="0"/>
                    <a:ea typeface="微软雅黑" pitchFamily="34" charset="-122"/>
                    <a:cs typeface="Times New Roman" pitchFamily="34" charset="-120"/>
                  </a:rPr>
                  <a:t>，平移的量是</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den>
                    </m:f>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个单位长度</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6" name="P_6_BD#2ffa31ac7?hastextimagelayout=1&amp;segpoint=1&amp;vbadefaultcenterpage=1&amp;parentnodeid=d24c2c0ac&amp;vbahtmlprocessed=1&amp;bbb=1&amp;hasbroken=1"/>
              <p:cNvSpPr>
                <a:spLocks noRot="1" noChangeAspect="1" noMove="1" noResize="1" noEditPoints="1" noAdjustHandles="1" noChangeArrowheads="1" noChangeShapeType="1" noTextEdit="1"/>
              </p:cNvSpPr>
              <p:nvPr/>
            </p:nvSpPr>
            <p:spPr>
              <a:xfrm>
                <a:off x="502920" y="2956148"/>
                <a:ext cx="4608576" cy="1853375"/>
              </a:xfrm>
              <a:prstGeom prst="rect">
                <a:avLst/>
              </a:prstGeom>
              <a:blipFill>
                <a:blip r:embed="rId6"/>
                <a:stretch>
                  <a:fillRect l="-4101" b="-9539"/>
                </a:stretch>
              </a:blipFill>
              <a:ln/>
            </p:spPr>
            <p:txBody>
              <a:bodyPr/>
              <a:lstStyle/>
              <a:p>
                <a:r>
                  <a:rPr lang="zh-CN" altLang="en-US">
                    <a:noFill/>
                  </a:rPr>
                  <a:t> </a:t>
                </a:r>
              </a:p>
            </p:txBody>
          </p:sp>
        </mc:Fallback>
      </mc:AlternateContent>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P_6_BD#2ffa31ac7?hastextimagelayout=2&amp;segpoint=1&amp;vbadefaultcenterpage=1&amp;parentnodeid=d24c2c0ac&amp;vbahtmlprocessed=1&amp;bbb=1&amp;hasbroken=1"/>
              <p:cNvSpPr/>
              <p:nvPr/>
            </p:nvSpPr>
            <p:spPr>
              <a:xfrm>
                <a:off x="503995" y="3055666"/>
                <a:ext cx="11184010" cy="1034669"/>
              </a:xfrm>
              <a:prstGeom prst="rect">
                <a:avLst/>
              </a:prstGeom>
              <a:noFill/>
              <a:ln/>
            </p:spPr>
            <p:txBody>
              <a:bodyPr wrap="none" lIns="0" tIns="0" rIns="0" bIns="0" rtlCol="0" anchor="t"/>
              <a:lstStyle/>
              <a:p>
                <a:pPr algn="l" latinLnBrk="1">
                  <a:lnSpc>
                    <a:spcPct val="150000"/>
                  </a:lnSpc>
                </a:pPr>
                <a:r>
                  <a:rPr lang="en-US" altLang="zh-CN" sz="2400" b="1" i="0" dirty="0">
                    <a:solidFill>
                      <a:srgbClr val="000000"/>
                    </a:solidFill>
                    <a:latin typeface="Times New Roman" pitchFamily="34" charset="0"/>
                    <a:ea typeface="微软雅黑" pitchFamily="34" charset="-122"/>
                    <a:cs typeface="Times New Roman" pitchFamily="34" charset="-120"/>
                  </a:rPr>
                  <a:t>2. </a:t>
                </a:r>
                <a:r>
                  <a:rPr lang="en-US" altLang="zh-CN" sz="2400" b="0" i="0" dirty="0" err="1">
                    <a:solidFill>
                      <a:srgbClr val="000000"/>
                    </a:solidFill>
                    <a:latin typeface="Times New Roman" pitchFamily="34" charset="0"/>
                    <a:ea typeface="微软雅黑" pitchFamily="34" charset="-122"/>
                    <a:cs typeface="Times New Roman" pitchFamily="34" charset="-120"/>
                  </a:rPr>
                  <a:t>无论是哪种变换，每个变换总是针对自变量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而言的，即图象变换要看“自变量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ct val="150000"/>
                  </a:lnSpc>
                </a:pPr>
                <a:r>
                  <a:rPr lang="en-US" altLang="zh-CN" sz="2400" b="0" i="0" dirty="0" err="1">
                    <a:solidFill>
                      <a:srgbClr val="000000"/>
                    </a:solidFill>
                    <a:latin typeface="Times New Roman" pitchFamily="34" charset="0"/>
                    <a:ea typeface="微软雅黑" pitchFamily="34" charset="-122"/>
                    <a:cs typeface="Times New Roman" pitchFamily="34" charset="-120"/>
                  </a:rPr>
                  <a:t>发生多大变化，而不是看角</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”的变化.</a:t>
                </a:r>
                <a:endParaRPr lang="en-US" altLang="zh-CN" sz="2400" dirty="0"/>
              </a:p>
            </p:txBody>
          </p:sp>
        </mc:Choice>
        <mc:Fallback>
          <p:sp>
            <p:nvSpPr>
              <p:cNvPr id="2" name="P_6_BD#2ffa31ac7?hastextimagelayout=2&amp;segpoint=1&amp;vbadefaultcenterpage=1&amp;parentnodeid=d24c2c0ac&amp;vbahtmlprocessed=1&amp;bbb=1&amp;hasbroken=1"/>
              <p:cNvSpPr>
                <a:spLocks noRot="1" noChangeAspect="1" noMove="1" noResize="1" noEditPoints="1" noAdjustHandles="1" noChangeArrowheads="1" noChangeShapeType="1" noTextEdit="1"/>
              </p:cNvSpPr>
              <p:nvPr/>
            </p:nvSpPr>
            <p:spPr>
              <a:xfrm>
                <a:off x="503995" y="3055666"/>
                <a:ext cx="11184010" cy="1034669"/>
              </a:xfrm>
              <a:prstGeom prst="rect">
                <a:avLst/>
              </a:prstGeom>
              <a:blipFill>
                <a:blip r:embed="rId3"/>
                <a:stretch>
                  <a:fillRect l="-1690" b="-18235"/>
                </a:stretch>
              </a:blipFill>
              <a:ln/>
            </p:spPr>
            <p:txBody>
              <a:bodyPr/>
              <a:lstStyle/>
              <a:p>
                <a:r>
                  <a:rPr lang="zh-CN" altLang="en-US">
                    <a:noFill/>
                  </a:rPr>
                  <a:t> </a:t>
                </a:r>
              </a:p>
            </p:txBody>
          </p:sp>
        </mc:Fallback>
      </mc:AlternateContent>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_5_BD#eaa0ca150?segpoint=1&amp;vbadefaultcenterpage=1&amp;parentnodeid=2eb8b232a&amp;vbahtmlprocessed=1"/>
              <p:cNvSpPr/>
              <p:nvPr/>
            </p:nvSpPr>
            <p:spPr>
              <a:xfrm>
                <a:off x="502920" y="756000"/>
                <a:ext cx="11183112" cy="767080"/>
              </a:xfrm>
              <a:prstGeom prst="rect">
                <a:avLst/>
              </a:prstGeom>
              <a:noFill/>
              <a:ln/>
            </p:spPr>
            <p:txBody>
              <a:bodyPr wrap="square" lIns="0" tIns="0" rIns="0" bIns="0" rtlCol="0" anchor="t"/>
              <a:lstStyle/>
              <a:p>
                <a:pPr algn="l" latinLnBrk="1">
                  <a:lnSpc>
                    <a:spcPct val="150000"/>
                  </a:lnSpc>
                </a:pPr>
                <a:r>
                  <a:rPr lang="en-US" altLang="zh-CN" sz="2600" b="1" i="0" dirty="0">
                    <a:solidFill>
                      <a:srgbClr val="000000"/>
                    </a:solidFill>
                    <a:latin typeface="Times New Roman" pitchFamily="34" charset="0"/>
                    <a:ea typeface="Microsoft Yahei" pitchFamily="34" charset="-122"/>
                    <a:cs typeface="Times New Roman" pitchFamily="34" charset="-120"/>
                  </a:rPr>
                  <a:t>三、函数</a:t>
                </a:r>
                <a14:m>
                  <m:oMath xmlns:m="http://schemas.openxmlformats.org/officeDocument/2006/math">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𝒚</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𝑨</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𝐬𝐢𝐧</m:t>
                    </m:r>
                    <m:d>
                      <m:dPr>
                        <m:ctrlPr>
                          <a:rPr lang="en-US" altLang="zh-CN" sz="2600" b="1" i="1" dirty="0">
                            <a:solidFill>
                              <a:srgbClr val="000000"/>
                            </a:solidFill>
                            <a:latin typeface="Cambria Math" panose="02040503050406030204" pitchFamily="18" charset="0"/>
                            <a:ea typeface="Microsoft Yahei" pitchFamily="34" charset="-122"/>
                            <a:cs typeface="Times New Roman" pitchFamily="34" charset="-120"/>
                          </a:rPr>
                        </m:ctrlPr>
                      </m:dPr>
                      <m:e>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𝝎</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𝒙</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m:t>
                        </m:r>
                        <m:r>
                          <a:rPr lang="en-US" altLang="zh-CN" sz="2600" b="1" i="0" dirty="0">
                            <a:solidFill>
                              <a:srgbClr val="000000"/>
                            </a:solidFill>
                            <a:latin typeface="Cambria Math" panose="02040503050406030204" pitchFamily="18" charset="0"/>
                            <a:ea typeface="Microsoft Yahei" pitchFamily="34" charset="-122"/>
                            <a:cs typeface="Times New Roman" pitchFamily="34" charset="-120"/>
                          </a:rPr>
                          <m:t>𝝋</m:t>
                        </m:r>
                      </m:e>
                    </m:d>
                  </m:oMath>
                </a14:m>
                <a:r>
                  <a:rPr lang="en-US" altLang="zh-CN" sz="100" b="1" i="0" kern="0" spc="-99900" dirty="0">
                    <a:solidFill>
                      <a:srgbClr val="FFFFFF"/>
                    </a:solidFill>
                    <a:latin typeface="Times New Roman" pitchFamily="34" charset="0"/>
                    <a:ea typeface="Microsoft Yahei" pitchFamily="34" charset="-122"/>
                    <a:cs typeface="Times New Roman" pitchFamily="34" charset="-120"/>
                  </a:rPr>
                  <a:t> </a:t>
                </a:r>
                <a:r>
                  <a:rPr lang="en-US" altLang="zh-CN" sz="2600" b="1" i="0" dirty="0">
                    <a:solidFill>
                      <a:srgbClr val="000000"/>
                    </a:solidFill>
                    <a:latin typeface="Times New Roman" pitchFamily="34" charset="0"/>
                    <a:ea typeface="Microsoft Yahei" pitchFamily="34" charset="-122"/>
                    <a:cs typeface="Times New Roman" pitchFamily="34" charset="-120"/>
                  </a:rPr>
                  <a:t>的有关概念</a:t>
                </a:r>
                <a:endParaRPr lang="en-US" altLang="zh-CN" sz="2600" dirty="0"/>
              </a:p>
            </p:txBody>
          </p:sp>
        </mc:Choice>
        <mc:Fallback xmlns="">
          <p:sp>
            <p:nvSpPr>
              <p:cNvPr id="2" name="C_5_BD#eaa0ca150?segpoint=1&amp;vbadefaultcenterpage=1&amp;parentnodeid=2eb8b232a&amp;vbahtmlprocessed=1"/>
              <p:cNvSpPr>
                <a:spLocks noRot="1" noChangeAspect="1" noMove="1" noResize="1" noEditPoints="1" noAdjustHandles="1" noChangeArrowheads="1" noChangeShapeType="1" noTextEdit="1"/>
              </p:cNvSpPr>
              <p:nvPr/>
            </p:nvSpPr>
            <p:spPr>
              <a:xfrm>
                <a:off x="502920" y="756000"/>
                <a:ext cx="11183112" cy="767080"/>
              </a:xfrm>
              <a:prstGeom prst="rect">
                <a:avLst/>
              </a:prstGeom>
              <a:blipFill>
                <a:blip r:embed="rId3"/>
                <a:stretch>
                  <a:fillRect l="-179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P_6_BD#5e1ce7480?vbadefaultcenterpage=1&amp;parentnodeid=eaa0ca150&amp;vbahtmlprocessed=1&amp;bbb=1&amp;hasbroken=1"/>
              <p:cNvSpPr/>
              <p:nvPr/>
            </p:nvSpPr>
            <p:spPr>
              <a:xfrm>
                <a:off x="502920" y="1348391"/>
                <a:ext cx="11183112" cy="1261618"/>
              </a:xfrm>
              <a:prstGeom prst="rect">
                <a:avLst/>
              </a:prstGeom>
              <a:noFill/>
              <a:ln/>
            </p:spPr>
            <p:txBody>
              <a:bodyPr wrap="none" lIns="0" tIns="0" rIns="0" bIns="0" rtlCol="0" anchor="t"/>
              <a:lstStyle/>
              <a:p>
                <a:pPr algn="l" latinLnBrk="1">
                  <a:lnSpc>
                    <a:spcPct val="150000"/>
                  </a:lnSpc>
                </a:pPr>
                <a:r>
                  <a:rPr lang="en-US" altLang="zh-CN" sz="2400" b="0" i="0" dirty="0">
                    <a:solidFill>
                      <a:srgbClr val="000000"/>
                    </a:solidFill>
                    <a:latin typeface="Times New Roman" pitchFamily="34" charset="0"/>
                    <a:ea typeface="微软雅黑" pitchFamily="34" charset="-122"/>
                    <a:cs typeface="Times New Roman"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sin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000000"/>
                    </a:solidFill>
                    <a:latin typeface="Times New Roman" pitchFamily="34" charset="0"/>
                    <a:ea typeface="微软雅黑" pitchFamily="34" charset="-122"/>
                    <a:cs typeface="Times New Roman" pitchFamily="34" charset="-120"/>
                  </a:rPr>
                  <a:t>表示一个振动量时，其振幅为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ct val="150000"/>
                  </a:lnSpc>
                </a:pPr>
                <a:r>
                  <a:rPr lang="en-US" altLang="zh-CN" sz="2400" b="0" i="0">
                    <a:solidFill>
                      <a:srgbClr val="000000"/>
                    </a:solidFill>
                    <a:latin typeface="Times New Roman" pitchFamily="34" charset="0"/>
                    <a:ea typeface="微软雅黑" pitchFamily="34" charset="-122"/>
                    <a:cs typeface="Times New Roman" pitchFamily="34" charset="-120"/>
                  </a:rPr>
                  <a:t>周期为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③</m:t>
                    </m:r>
                  </m:oMath>
                </a14:m>
                <a:r>
                  <a:rPr lang="en-US" altLang="zh-CN" sz="2400" i="0">
                    <a:solidFill>
                      <a:srgbClr val="000000"/>
                    </a:solidFill>
                    <a:latin typeface="SimSun" pitchFamily="34" charset="0"/>
                    <a:ea typeface="SimSun" pitchFamily="34" charset="-122"/>
                    <a:cs typeface="SimSun" pitchFamily="34" charset="-120"/>
                  </a:rPr>
                  <a:t>___</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频率为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𝑓</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𝑇</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𝜔</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π</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相位为④</a:t>
                </a:r>
                <a:r>
                  <a:rPr lang="en-US" altLang="zh-CN" sz="2400" i="0">
                    <a:solidFill>
                      <a:srgbClr val="000000"/>
                    </a:solidFill>
                    <a:latin typeface="SimSun" pitchFamily="34" charset="0"/>
                    <a:ea typeface="SimSun" pitchFamily="34" charset="-122"/>
                    <a:cs typeface="SimSun" pitchFamily="34" charset="-120"/>
                  </a:rPr>
                  <a:t>________</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初相为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P_6_BD#5e1ce7480?vbadefaultcenterpage=1&amp;parentnodeid=eaa0ca150&amp;vbahtmlprocessed=1&amp;bbb=1&amp;hasbroken=1"/>
              <p:cNvSpPr>
                <a:spLocks noRot="1" noChangeAspect="1" noMove="1" noResize="1" noEditPoints="1" noAdjustHandles="1" noChangeArrowheads="1" noChangeShapeType="1" noTextEdit="1"/>
              </p:cNvSpPr>
              <p:nvPr/>
            </p:nvSpPr>
            <p:spPr>
              <a:xfrm>
                <a:off x="502920" y="1348391"/>
                <a:ext cx="11183112" cy="1261618"/>
              </a:xfrm>
              <a:prstGeom prst="rect">
                <a:avLst/>
              </a:prstGeom>
              <a:blipFill>
                <a:blip r:embed="rId4"/>
                <a:stretch>
                  <a:fillRect l="-1690" b="-8213"/>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3_1#5e1ce7480.blank?vbadefaultcenterpage=1&amp;parentnodeid=eaa0ca150&amp;vbapositionanswer=3&amp;vbahtmlprocessed=1&amp;rh=43.2"/>
              <p:cNvSpPr/>
              <p:nvPr/>
            </p:nvSpPr>
            <p:spPr>
              <a:xfrm>
                <a:off x="2318766" y="1935004"/>
                <a:ext cx="434975" cy="510794"/>
              </a:xfrm>
              <a:prstGeom prst="rect">
                <a:avLst/>
              </a:prstGeom>
              <a:noFill/>
              <a:ln/>
            </p:spPr>
            <p:txBody>
              <a:bodyPr wrap="none" lIns="0" tIns="0" rIns="0" bIns="0" rtlCol="0" anchor="t"/>
              <a:lstStyle/>
              <a:p>
                <a:pPr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P_6_AN.3_1#5e1ce7480.blank?vbadefaultcenterpage=1&amp;parentnodeid=eaa0ca150&amp;vbapositionanswer=3&amp;vbahtmlprocessed=1&amp;rh=43.2"/>
              <p:cNvSpPr>
                <a:spLocks noRot="1" noChangeAspect="1" noMove="1" noResize="1" noEditPoints="1" noAdjustHandles="1" noChangeArrowheads="1" noChangeShapeType="1" noTextEdit="1"/>
              </p:cNvSpPr>
              <p:nvPr/>
            </p:nvSpPr>
            <p:spPr>
              <a:xfrm>
                <a:off x="2318766" y="1935004"/>
                <a:ext cx="434975" cy="510794"/>
              </a:xfrm>
              <a:prstGeom prst="rect">
                <a:avLst/>
              </a:prstGeom>
              <a:blipFill>
                <a:blip r:embed="rId5"/>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4_1#5e1ce7480.blank?vbadefaultcenterpage=1&amp;parentnodeid=eaa0ca150&amp;vbapositionanswer=4&amp;vbahtmlprocessed=1&amp;bbb=1"/>
              <p:cNvSpPr/>
              <p:nvPr/>
            </p:nvSpPr>
            <p:spPr>
              <a:xfrm>
                <a:off x="6492558" y="2096929"/>
                <a:ext cx="1122807" cy="353441"/>
              </a:xfrm>
              <a:prstGeom prst="rect">
                <a:avLst/>
              </a:prstGeom>
              <a:noFill/>
              <a:ln/>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𝜔</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5" name="P_6_AN.4_1#5e1ce7480.blank?vbadefaultcenterpage=1&amp;parentnodeid=eaa0ca150&amp;vbapositionanswer=4&amp;vbahtmlprocessed=1&amp;bbb=1"/>
              <p:cNvSpPr>
                <a:spLocks noRot="1" noChangeAspect="1" noMove="1" noResize="1" noEditPoints="1" noAdjustHandles="1" noChangeArrowheads="1" noChangeShapeType="1" noTextEdit="1"/>
              </p:cNvSpPr>
              <p:nvPr/>
            </p:nvSpPr>
            <p:spPr>
              <a:xfrm>
                <a:off x="6492558" y="2096929"/>
                <a:ext cx="1122807" cy="353441"/>
              </a:xfrm>
              <a:prstGeom prst="rect">
                <a:avLst/>
              </a:prstGeom>
              <a:blipFill>
                <a:blip r:embed="rId6"/>
                <a:stretch>
                  <a:fillRect r="-2174" b="-3103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2816</Words>
  <Application>Microsoft Office PowerPoint</Application>
  <PresentationFormat>宽屏</PresentationFormat>
  <Paragraphs>318</Paragraphs>
  <Slides>44</Slides>
  <Notes>41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等线</vt:lpstr>
      <vt:lpstr>SimSun</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石蒙</dc:creator>
  <cp:keywords/>
  <dc:description/>
  <cp:lastModifiedBy>蒙 石</cp:lastModifiedBy>
  <cp:revision>4</cp:revision>
  <dcterms:created xsi:type="dcterms:W3CDTF">2023-12-21T11:53:04Z</dcterms:created>
  <dcterms:modified xsi:type="dcterms:W3CDTF">2024-01-02T13:08:10Z</dcterms:modified>
  <cp:category/>
  <cp:contentStatus/>
</cp:coreProperties>
</file>