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12192000" cy="6858000"/>
  <p:notesSz cx="6858000" cy="12192000"/>
  <p:custDataLst>
    <p:tags r:id="rId4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gs" Target="tags/tag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6d3438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基础课26 解三角形的实际应用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A5F18DB-263D-4FCD-8972-C53783C59355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6d3438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基础课26 解三角形的实际应用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C20D63C3-F0D0-499C-9900-CAFC93989F4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6d3438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基础课26 解三角形的实际应用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B4609EFD-CC99-4909-8726-E7734FF745E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6d3438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基础课26 解三角形的实际应用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7713262-9A7D-4A2A-BE9C-2A43AA829897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ed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DB89938-178C-4693-A1F2-0437EEB20FFB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6d3438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基础课26 解三角形的实际应用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7C231FE0-A204-42F7-9FB5-275C9FF08E2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3.jpe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8.jpe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2.jpeg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4.png"/><Relationship Id="rId1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0.jpe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image" Target="../media/image41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3.jpeg"/><Relationship Id="rId1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0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4.png"/><Relationship Id="rId1" Type="http://schemas.openxmlformats.org/officeDocument/2006/relationships/image" Target="../media/image4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slide" Target="slide19.xml"/><Relationship Id="rId2" Type="http://schemas.openxmlformats.org/officeDocument/2006/relationships/image" Target="../media/image8.png"/><Relationship Id="rId1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6.jpeg"/><Relationship Id="rId1" Type="http://schemas.openxmlformats.org/officeDocument/2006/relationships/image" Target="../media/image55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0.jpe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image" Target="../media/image41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3.jpe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1fec45ad?vbadefaultcenterpage=1&amp;parentnodeid=532bbc73d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87a1fa7b4?vbadefaultcenterpage=1&amp;parentnodeid=b1fec45ad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1_1#06ea98cd3?vbadefaultcenterpage=1&amp;parentnodeid=87a1fa7b4&amp;vbahtmlprocessed=1"/>
          <p:cNvSpPr/>
          <p:nvPr/>
        </p:nvSpPr>
        <p:spPr>
          <a:xfrm>
            <a:off x="502920" y="2012952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.（对的打“√”，错的打“×”）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T_7_BD.2_1#fd1614b7e?vbadefaultcenterpage=1&amp;parentnodeid=06ea98cd3&amp;vbahtmlprocessed=1"/>
              <p:cNvSpPr/>
              <p:nvPr/>
            </p:nvSpPr>
            <p:spPr>
              <a:xfrm>
                <a:off x="502920" y="25675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（1）东北方向就是北偏东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的方向.(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T_7_BD.2_1#fd1614b7e?vbadefaultcenterpage=1&amp;parentnodeid=06ea98cd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7591"/>
                <a:ext cx="11183112" cy="486029"/>
              </a:xfrm>
              <a:prstGeom prst="rect">
                <a:avLst/>
              </a:prstGeom>
              <a:blipFill rotWithShape="1">
                <a:blip r:embed="rId2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T_7_AN.3_1#fd1614b7e.bracket?vbadefaultcenterpage=1&amp;parentnodeid=06ea98cd3&amp;vbapositionanswer=1&amp;vbahtmlprocessed=1"/>
          <p:cNvSpPr/>
          <p:nvPr/>
        </p:nvSpPr>
        <p:spPr>
          <a:xfrm>
            <a:off x="5738432" y="2567591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QT_7_BD.4_1#9429e58f1?vbadefaultcenterpage=1&amp;parentnodeid=06ea98cd3&amp;vbahtmlprocessed=1&amp;bbb=1&amp;hasbroken=1"/>
              <p:cNvSpPr/>
              <p:nvPr/>
            </p:nvSpPr>
            <p:spPr>
              <a:xfrm>
                <a:off x="502920" y="3057748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处望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处的仰角为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处望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处的俯角为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的关系为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T_7_BD.4_1#9429e58f1?vbadefaultcenterpage=1&amp;parentnodeid=06ea98cd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7748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22" r="1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QT_7_AN.5_1#9429e58f1.bracket?vbadefaultcenterpage=1&amp;parentnodeid=06ea98cd3&amp;vbapositionanswer=2&amp;vbahtmlprocessed=1"/>
          <p:cNvSpPr/>
          <p:nvPr/>
        </p:nvSpPr>
        <p:spPr>
          <a:xfrm>
            <a:off x="2605659" y="3606388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QT_7_BD.6_1#1794c7bea?vbadefaultcenterpage=1&amp;parentnodeid=06ea98cd3&amp;vbahtmlprocessed=1"/>
              <p:cNvSpPr/>
              <p:nvPr/>
            </p:nvSpPr>
            <p:spPr>
              <a:xfrm>
                <a:off x="502920" y="4099148"/>
                <a:ext cx="11183112" cy="66719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（3）俯角是铅垂线与视线所成的角，其范围为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9" name="QT_7_BD.6_1#1794c7bea?vbadefaultcenterpage=1&amp;parentnodeid=06ea98cd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99148"/>
                <a:ext cx="11183112" cy="667195"/>
              </a:xfrm>
              <a:prstGeom prst="rect">
                <a:avLst/>
              </a:prstGeom>
              <a:blipFill rotWithShape="1">
                <a:blip r:embed="rId4"/>
                <a:stretch>
                  <a:fillRect t="-33" r="1" b="-17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QT_7_AN.7_1#1794c7bea.bracket?vbadefaultcenterpage=1&amp;parentnodeid=06ea98cd3&amp;vbapositionanswer=3&amp;vbahtmlprocessed=1"/>
          <p:cNvSpPr/>
          <p:nvPr/>
        </p:nvSpPr>
        <p:spPr>
          <a:xfrm>
            <a:off x="7586345" y="4344512"/>
            <a:ext cx="446088" cy="3549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p:sp>
        <p:nvSpPr>
          <p:cNvPr id="11" name="QT_7_BD.8_1#501e9e488?vbadefaultcenterpage=1&amp;parentnodeid=06ea98cd3&amp;vbahtmlprocessed=1&amp;bbb=1&amp;hasbroken=1"/>
          <p:cNvSpPr/>
          <p:nvPr/>
        </p:nvSpPr>
        <p:spPr>
          <a:xfrm>
            <a:off x="502920" y="4772248"/>
            <a:ext cx="1118311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（4）方位角与方向角其实质是一样的，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均是确定观察点与目标点之间的位置关系.</a:t>
            </a:r>
            <a:endParaRPr lang="en-US" altLang="zh-CN" sz="2400" b="0" i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12" name="QT_7_AN.9_1#501e9e488.bracket?vbadefaultcenterpage=1&amp;parentnodeid=06ea98cd3&amp;vbapositionanswer=4&amp;vbahtmlprocessed=1"/>
          <p:cNvSpPr/>
          <p:nvPr/>
        </p:nvSpPr>
        <p:spPr>
          <a:xfrm>
            <a:off x="642620" y="5320888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8" grpId="0" animBg="1" build="p"/>
      <p:bldP spid="10" grpId="0" animBg="1" build="p"/>
      <p:bldP spid="12" grpId="0" animBg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6_BD.10_1#b46b0126a?hastextimagelayout=1&amp;vbadefaultcenterpage=1&amp;parentnodeid=87a1fa7b4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74936" y="2135200"/>
            <a:ext cx="1892808" cy="22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BD.10_2#b46b0126a?hastextimagelayout=1&amp;vbadefaultcenterpage=1&amp;parentnodeid=87a1fa7b4&amp;vbahtmlprocessed=1&amp;bbb=1&amp;hasbroken=1"/>
              <p:cNvSpPr/>
              <p:nvPr/>
            </p:nvSpPr>
            <p:spPr>
              <a:xfrm>
                <a:off x="502920" y="2089481"/>
                <a:ext cx="9153144" cy="21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（易错题）如图，某观测站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的南偏西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的方向，由城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出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发的一条笔直的公路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，走向是南偏东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处测得公路上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处有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一人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相距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31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km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，正沿公路向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城走去，走了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km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后到达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处，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间的距离为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21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km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，则这人还要走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km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才能到达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城.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6_BD.10_2#b46b0126a?hastextimagelayout=1&amp;vbadefaultcenterpage=1&amp;parentnodeid=87a1fa7b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89481"/>
                <a:ext cx="9153144" cy="2131949"/>
              </a:xfrm>
              <a:prstGeom prst="rect">
                <a:avLst/>
              </a:prstGeom>
              <a:blipFill rotWithShape="1">
                <a:blip r:embed="rId2"/>
                <a:stretch>
                  <a:fillRect t="-16" r="-1988" b="-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6_AN.11_1#b46b0126a.blank?vbadefaultcenterpage=1&amp;parentnodeid=87a1fa7b4&amp;vbapositionanswer=5&amp;vbahtmlprocessed=1"/>
          <p:cNvSpPr/>
          <p:nvPr/>
        </p:nvSpPr>
        <p:spPr>
          <a:xfrm>
            <a:off x="6368860" y="3697301"/>
            <a:ext cx="5254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15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EX.12_1#b46b0126a?hastextimagelayout=1&amp;vbadefaultcenterpage=1&amp;parentnodeid=87a1fa7b4&amp;vbahtmlprocessed=1"/>
              <p:cNvSpPr/>
              <p:nvPr/>
            </p:nvSpPr>
            <p:spPr>
              <a:xfrm>
                <a:off x="502920" y="4566488"/>
                <a:ext cx="11403013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【易错点】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本题在解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时，由于先求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的长，再用余弦定理求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，产生了增解.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EX.12_1#b46b0126a?hastextimagelayout=1&amp;vbadefaultcenterpage=1&amp;parentnodeid=87a1fa7b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566488"/>
                <a:ext cx="11403013" cy="490030"/>
              </a:xfrm>
              <a:prstGeom prst="rect">
                <a:avLst/>
              </a:prstGeom>
              <a:blipFill rotWithShape="1">
                <a:blip r:embed="rId3"/>
                <a:stretch>
                  <a:fillRect t="-41" r="3" b="-53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AS.13_1#b46b0126a?vbadefaultcenterpage=1&amp;parentnodeid=87a1fa7b4&amp;vbahtmlprocessed=1&amp;bbb=1&amp;hasbroken=1"/>
              <p:cNvSpPr/>
              <p:nvPr/>
            </p:nvSpPr>
            <p:spPr>
              <a:xfrm>
                <a:off x="502920" y="756000"/>
                <a:ext cx="11183112" cy="311721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由余弦定理得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b="0" i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34" charset="-120"/>
                </a:endParaRPr>
              </a:p>
              <a:p>
                <a:pPr latinLnBrk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</m:t>
                        </m:r>
                      </m:den>
                    </m:f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.因为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，且在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21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15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km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，所以这个人再走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km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就可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以到达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城.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AS.13_1#b46b0126a?vbadefaultcenterpage=1&amp;parentnodeid=87a1fa7b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3117215"/>
              </a:xfrm>
              <a:prstGeom prst="rect">
                <a:avLst/>
              </a:prstGeom>
              <a:blipFill rotWithShape="1">
                <a:blip r:embed="rId1"/>
                <a:stretch>
                  <a:fillRect t="-11" r="1" b="-11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B_6_AS.13_2#b46b0126a?vbadefaultcenterpage=1&amp;parentnodeid=87a1fa7b4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0912" y="4007708"/>
            <a:ext cx="2157984" cy="253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c7c3cceb8?vbadefaultcenterpage=1&amp;parentnodeid=b1fec45ad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p:pic>
        <p:nvPicPr>
          <p:cNvPr id="3" name="QB_6_BD.14_1#bded901c6?hastextimagelayout=1&amp;vbadefaultcenterpage=1&amp;parentnodeid=c7c3cceb8&amp;vbahtmlprocessed=1&amp;hassurroun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36712" y="1394111"/>
            <a:ext cx="2423160" cy="22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BD.14_2#bded901c6?hastextimagelayout=2&amp;vbadefaultcenterpage=1&amp;parentnodeid=c7c3cceb8&amp;vbahtmlprocessed=1&amp;bbb=1&amp;hasbroken=1"/>
              <p:cNvSpPr/>
              <p:nvPr/>
            </p:nvSpPr>
            <p:spPr>
              <a:xfrm>
                <a:off x="502920" y="1348391"/>
                <a:ext cx="8631936" cy="27323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（人教A版必修②P50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例10改编）某工厂的烟囱如图所示，底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部为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，顶部为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，相距20米的点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在同一水平线上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用高为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米的测角工具在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位置测得烟囱顶部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处的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仰角分别为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在同一水平线上，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上，则烟囱的高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米.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BD.14_2#bded901c6?hastextimagelayout=2&amp;vbadefaultcenterpage=1&amp;parentnodeid=c7c3cceb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8631936" cy="2732342"/>
              </a:xfrm>
              <a:prstGeom prst="rect">
                <a:avLst/>
              </a:prstGeom>
              <a:blipFill rotWithShape="1">
                <a:blip r:embed="rId2"/>
                <a:stretch>
                  <a:fillRect t="-10" r="-1143" b="-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N.15_1#bded901c6.blank?vbadefaultcenterpage=1&amp;parentnodeid=c7c3cceb8&amp;vbapositionanswer=6&amp;vbahtmlprocessed=1"/>
              <p:cNvSpPr/>
              <p:nvPr/>
            </p:nvSpPr>
            <p:spPr>
              <a:xfrm>
                <a:off x="3815461" y="3610769"/>
                <a:ext cx="1559624" cy="3915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11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5" name="QB_6_AN.15_1#bded901c6.blank?vbadefaultcenterpage=1&amp;parentnodeid=c7c3cceb8&amp;vbapositionanswer=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461" y="3610769"/>
                <a:ext cx="1559624" cy="391541"/>
              </a:xfrm>
              <a:prstGeom prst="rect">
                <a:avLst/>
              </a:prstGeom>
              <a:blipFill rotWithShape="1">
                <a:blip r:embed="rId3"/>
                <a:stretch>
                  <a:fillRect l="-24" t="-41" r="29" b="-10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AS.16_1#bded901c6?vbadefaultcenterpage=1&amp;parentnodeid=c7c3cceb8&amp;vbahtmlprocessed=1&amp;bbb=1&amp;hasbroken=1"/>
              <p:cNvSpPr/>
              <p:nvPr/>
            </p:nvSpPr>
            <p:spPr>
              <a:xfrm>
                <a:off x="502920" y="811766"/>
                <a:ext cx="11183112" cy="31977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，由正弦定理可得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∘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45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∘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40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，从而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11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AS.16_1#bded901c6?vbadefaultcenterpage=1&amp;parentnodeid=c7c3cceb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11766"/>
                <a:ext cx="11183112" cy="3197733"/>
              </a:xfrm>
              <a:prstGeom prst="rect">
                <a:avLst/>
              </a:prstGeom>
              <a:blipFill rotWithShape="1">
                <a:blip r:embed="rId1"/>
                <a:stretch>
                  <a:fillRect t="-7" r="1" b="-11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B_6_AS.16_2#bded901c6?vbadefaultcenterpage=1&amp;parentnodeid=c7c3cceb8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5192" y="4139674"/>
            <a:ext cx="2258568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BD.17_1#4ec6008be?vbadefaultcenterpage=1&amp;parentnodeid=c7c3cceb8&amp;vbahtmlprocessed=1&amp;bbb=1&amp;hasbroken=1"/>
              <p:cNvSpPr/>
              <p:nvPr/>
            </p:nvSpPr>
            <p:spPr>
              <a:xfrm>
                <a:off x="502920" y="2755469"/>
                <a:ext cx="11183112" cy="16350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51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改编）甲船在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处发现乙船在北偏东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处，乙船正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mile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的速度向北匀速行驶.已知甲船的速度是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mile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h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则甲船应沿着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方向匀速前进，才能最快与乙船相遇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BD.17_1#4ec6008be?vbadefaultcenterpage=1&amp;parentnodeid=c7c3cceb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55469"/>
                <a:ext cx="11183112" cy="1635062"/>
              </a:xfrm>
              <a:prstGeom prst="rect">
                <a:avLst/>
              </a:prstGeom>
              <a:blipFill rotWithShape="1">
                <a:blip r:embed="rId1"/>
                <a:stretch>
                  <a:fillRect t="-12" r="1" b="-18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AN.18_1#4ec6008be.blank?vbadefaultcenterpage=1&amp;parentnodeid=c7c3cceb8&amp;vbapositionanswer=7&amp;vbahtmlprocessed=1"/>
              <p:cNvSpPr/>
              <p:nvPr/>
            </p:nvSpPr>
            <p:spPr>
              <a:xfrm>
                <a:off x="515620" y="3866402"/>
                <a:ext cx="1517587" cy="48209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北偏东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6_AN.18_1#4ec6008be.blank?vbadefaultcenterpage=1&amp;parentnodeid=c7c3cceb8&amp;vbapositionanswer=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0" y="3866402"/>
                <a:ext cx="1517587" cy="482092"/>
              </a:xfrm>
              <a:prstGeom prst="rect">
                <a:avLst/>
              </a:prstGeom>
              <a:blipFill rotWithShape="1">
                <a:blip r:embed="rId2"/>
                <a:stretch>
                  <a:fillRect t="-108" r="38" b="-13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AS.19_1#4ec6008be?vbadefaultcenterpage=1&amp;parentnodeid=c7c3cceb8&amp;vbahtmlprocessed=1&amp;bbb=1&amp;hasbroken=1"/>
              <p:cNvSpPr/>
              <p:nvPr/>
            </p:nvSpPr>
            <p:spPr>
              <a:xfrm>
                <a:off x="502920" y="756000"/>
                <a:ext cx="11183112" cy="3265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如图，设经过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两船在点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相遇，则在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，由正弦定理得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𝐶𝐴𝐵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，即甲船应沿北偏东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的方向前进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，才能最快与乙船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相遇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AS.19_1#4ec6008be?vbadefaultcenterpage=1&amp;parentnodeid=c7c3cceb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3265043"/>
              </a:xfrm>
              <a:prstGeom prst="rect">
                <a:avLst/>
              </a:prstGeom>
              <a:blipFill rotWithShape="1">
                <a:blip r:embed="rId1"/>
                <a:stretch>
                  <a:fillRect t="-11" r="1" b="-8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B_6_AS.19_2#4ec6008be?vbadefaultcenterpage=1&amp;parentnodeid=c7c3cceb8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3520" y="4152996"/>
            <a:ext cx="1581912" cy="23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6a269b23e?vbadefaultcenterpage=1&amp;parentnodeid=b1fec45ad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p:pic>
        <p:nvPicPr>
          <p:cNvPr id="3" name="QB_6_BD.20_1#6dd59c218?hastextimagelayout=1&amp;vbadefaultcenterpage=1&amp;parentnodeid=6a269b23e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8215" y="1394110"/>
            <a:ext cx="2770632" cy="22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BD.20_2#6dd59c218?hastextimagelayout=3&amp;vbadefaultcenterpage=1&amp;parentnodeid=6a269b23e&amp;vbahtmlprocessed=1&amp;bbb=1&amp;hasbroken=1"/>
              <p:cNvSpPr/>
              <p:nvPr/>
            </p:nvSpPr>
            <p:spPr>
              <a:xfrm>
                <a:off x="502920" y="1348391"/>
                <a:ext cx="8275320" cy="26805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（2014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新课标Ⅰ卷）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如图，为测量山高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，选择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和另一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座山的山顶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为测量观测点，从点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测得点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的仰角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 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𝑀𝐴𝑁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的仰角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以及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𝑀𝐴𝐶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测得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𝑀𝐶𝐴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.已知山高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，则山高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endParaRPr lang="en-US" altLang="zh-CN" sz="2400" b="0" i="0" dirty="0">
                  <a:solidFill>
                    <a:srgbClr val="0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 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BD.20_2#6dd59c218?hastextimagelayout=3&amp;vbadefaultcenterpage=1&amp;parentnodeid=6a269b23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8275320" cy="2680589"/>
              </a:xfrm>
              <a:prstGeom prst="rect">
                <a:avLst/>
              </a:prstGeom>
              <a:blipFill rotWithShape="1">
                <a:blip r:embed="rId2"/>
                <a:stretch>
                  <a:fillRect t="-11" r="-1987" b="-2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B_6_AN.21_1#6dd59c218.blank?vbadefaultcenterpage=1&amp;parentnodeid=6a269b23e&amp;vbapositionanswer=8&amp;vbahtmlprocessed=1"/>
          <p:cNvSpPr/>
          <p:nvPr/>
        </p:nvSpPr>
        <p:spPr>
          <a:xfrm>
            <a:off x="1186766" y="3449954"/>
            <a:ext cx="677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150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AS.22_1#6dd59c218?vbadefaultcenterpage=1&amp;parentnodeid=6a269b23e&amp;vbahtmlprocessed=1&amp;bbb=1&amp;hasbroken=1"/>
              <p:cNvSpPr/>
              <p:nvPr/>
            </p:nvSpPr>
            <p:spPr>
              <a:xfrm>
                <a:off x="502920" y="1905839"/>
                <a:ext cx="11183112" cy="33343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𝐴𝑀𝐶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𝑀𝐶𝐴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𝐴𝑀𝐶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,由正弦定理可得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𝐴𝐶𝑀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𝐴𝑀𝐶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𝐴𝑁𝑀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𝑀𝐴𝑁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150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AS.22_1#6dd59c218?vbadefaultcenterpage=1&amp;parentnodeid=6a269b23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05839"/>
                <a:ext cx="11183112" cy="3334322"/>
              </a:xfrm>
              <a:prstGeom prst="rect">
                <a:avLst/>
              </a:prstGeom>
              <a:blipFill rotWithShape="1">
                <a:blip r:embed="rId1"/>
                <a:stretch>
                  <a:fillRect t="-6" r="1" b="-9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7c4b99f6c.fixed?vbadefaultcenterpage=1&amp;parentnodeid=56d343877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7c4b99f6c.fixed?vbadefaultcenterpage=1&amp;parentnodeid=56d343877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559ca307b?vbadefaultcenterpage=1&amp;parentnodeid=7c4b99f6c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测量距离［师生共研］</a:t>
            </a: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BD.23_1#6701d248c?vbadefaultcenterpage=1&amp;parentnodeid=559ca307b&amp;vbahtmlprocessed=1&amp;bbb=1&amp;hasbroken=1"/>
              <p:cNvSpPr/>
              <p:nvPr/>
            </p:nvSpPr>
            <p:spPr>
              <a:xfrm>
                <a:off x="502920" y="1386491"/>
                <a:ext cx="11183112" cy="1640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为了测量隧道口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间的距离，开车从点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出发，沿正西方向行驶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400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米到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达点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，然后从点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出发，沿正北方向行驶一段路程后到达点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，再从点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出发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，沿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东南方向行驶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400米到达隧道口点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处，测得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间的距离为1000米.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5_BD.23_1#6701d248c?vbadefaultcenterpage=1&amp;parentnodeid=559ca307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6491"/>
                <a:ext cx="11183112" cy="1640777"/>
              </a:xfrm>
              <a:prstGeom prst="rect">
                <a:avLst/>
              </a:prstGeom>
              <a:blipFill rotWithShape="1">
                <a:blip r:embed="rId1"/>
                <a:stretch>
                  <a:fillRect t="-17" r="1" b="-1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5_BD.23_2#6701d248c?segpoint=1&amp;vbadefaultcenterpage=1&amp;parentnodeid=559ca307b&amp;vbahtmlprocessed=1"/>
              <p:cNvSpPr/>
              <p:nvPr/>
            </p:nvSpPr>
            <p:spPr>
              <a:xfrm>
                <a:off x="502920" y="30882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（1）若隧道口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的北偏东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的方向上，求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5_BD.23_2#6701d248c?segpoint=1&amp;vbadefaultcenterpage=1&amp;parentnodeid=559ca307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88291"/>
                <a:ext cx="11183112" cy="486029"/>
              </a:xfrm>
              <a:prstGeom prst="rect">
                <a:avLst/>
              </a:prstGeom>
              <a:blipFill rotWithShape="1">
                <a:blip r:embed="rId2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5_BD.23_3#6701d248c?segpoint=1&amp;vbadefaultcenterpage=1&amp;parentnodeid=559ca307b&amp;vbahtmlprocessed=1"/>
              <p:cNvSpPr/>
              <p:nvPr/>
            </p:nvSpPr>
            <p:spPr>
              <a:xfrm>
                <a:off x="502920" y="3634391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（2）求隧道口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间的距离.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5_BD.23_3#6701d248c?segpoint=1&amp;vbadefaultcenterpage=1&amp;parentnodeid=559ca307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34391"/>
                <a:ext cx="11183112" cy="490030"/>
              </a:xfrm>
              <a:prstGeom prst="rect">
                <a:avLst/>
              </a:prstGeom>
              <a:blipFill rotWithShape="1">
                <a:blip r:embed="rId3"/>
                <a:stretch>
                  <a:fillRect t="-58" r="1" b="-1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24_1#6701d248c?vbadefaultcenterpage=1&amp;parentnodeid=559ca307b&amp;vbahtmlprocessed=1&amp;bbb=1&amp;hasbroken=1"/>
              <p:cNvSpPr/>
              <p:nvPr/>
            </p:nvSpPr>
            <p:spPr>
              <a:xfrm>
                <a:off x="502920" y="851548"/>
                <a:ext cx="11183112" cy="5407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中，由正弦定理得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𝐶𝐷𝐵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1000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400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𝐶𝐷𝐵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由题可知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𝐶𝐷𝐵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2）由（1）可知，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，由余弦定理得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1000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400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400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1000000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（米），故两隧道口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间的距离为1000米.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24_1#6701d248c?vbadefaultcenterpage=1&amp;parentnodeid=559ca307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51548"/>
                <a:ext cx="11183112" cy="5407470"/>
              </a:xfrm>
              <a:prstGeom prst="rect">
                <a:avLst/>
              </a:prstGeom>
              <a:blipFill rotWithShape="1">
                <a:blip r:embed="rId1"/>
                <a:stretch>
                  <a:fillRect r="1" b="-1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adc6dbe0a?vbadefaultcenterpage=1&amp;parentnodeid=559ca307b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22918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adc6dbe0a?vbadefaultcenterpage=1&amp;parentnodeid=559ca307b&amp;vbahtmlprocessed=1&amp;bbb=1&amp;hasbroken=1"/>
          <p:cNvSpPr/>
          <p:nvPr/>
        </p:nvSpPr>
        <p:spPr>
          <a:xfrm>
            <a:off x="502920" y="2755469"/>
            <a:ext cx="11183112" cy="213595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测量距离问题的两个注意事项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确定要创建的三角形，首先确定所求量所在的三角形，若其他量已知,则直接求解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若有未知量，则把未知量放在另一个确定的三角形中求解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确定用正弦定理还是余弦定理，如果都可用，就选择更便于计算的定理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214e682e4?vbadefaultcenterpage=1&amp;parentnodeid=559ca307b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6120" y="756000"/>
            <a:ext cx="5705856" cy="658368"/>
          </a:xfrm>
          <a:prstGeom prst="rect">
            <a:avLst/>
          </a:prstGeom>
        </p:spPr>
      </p:pic>
      <p:pic>
        <p:nvPicPr>
          <p:cNvPr id="3" name="QM_6_BD.25_1#5e24cc949?hastextimagelayout=1&amp;vbadefaultcenterpage=1&amp;parentnodeid=214e682e4&amp;vbahtmlprocessed=1&amp;hassurround=1&amp;hassurroun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42424" y="1601311"/>
            <a:ext cx="4187952" cy="200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QM_6_BD.25_2#5e24cc949?hastextimagelayout=4&amp;vbadefaultcenterpage=1&amp;parentnodeid=214e682e4&amp;vbahtmlprocessed=1&amp;bbb=1&amp;hasbroken=1&amp;hassurround=1"/>
              <p:cNvSpPr/>
              <p:nvPr/>
            </p:nvSpPr>
            <p:spPr>
              <a:xfrm>
                <a:off x="502920" y="1546448"/>
                <a:ext cx="6858000" cy="21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湖北模拟）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如图，为了测量两山顶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之</a:t>
                </a:r>
                <a:endParaRPr lang="en-US" altLang="zh-CN" sz="2400" b="0" i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间的距离，飞机沿水平方向在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两点进行测量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在同一个铅垂平面内.在点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测得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endParaRPr lang="en-US" altLang="zh-CN" sz="100" b="0" i="0" kern="0" spc="-999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的俯角分别为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，在点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测得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QM_6_BD.25_2#5e24cc949?hastextimagelayout=4&amp;vbadefaultcenterpage=1&amp;parentnodeid=214e682e4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46448"/>
                <a:ext cx="6858000" cy="2131949"/>
              </a:xfrm>
              <a:prstGeom prst="rect">
                <a:avLst/>
              </a:prstGeom>
              <a:blipFill rotWithShape="1">
                <a:blip r:embed="rId3"/>
                <a:stretch>
                  <a:fillRect t="-10" r="-4287" b="-2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M_6_BD.25_2#5e24cc949?hastextimagelayout=4&amp;vbadefaultcenterpage=1&amp;parentnodeid=214e682e4&amp;vbahtmlprocessed=1&amp;bbb=1&amp;hasbroken=1&amp;hassurround=1"/>
              <p:cNvSpPr/>
              <p:nvPr/>
            </p:nvSpPr>
            <p:spPr>
              <a:xfrm>
                <a:off x="503995" y="3680048"/>
                <a:ext cx="11184010" cy="5283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400" b="0" i="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的俯角分别为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，同时测得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km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QM_6_BD.25_2#5e24cc949?hastextimagelayout=4&amp;vbadefaultcenterpage=1&amp;parentnodeid=214e682e4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680048"/>
                <a:ext cx="11184010" cy="528320"/>
              </a:xfrm>
              <a:prstGeom prst="rect">
                <a:avLst/>
              </a:prstGeom>
              <a:blipFill rotWithShape="1">
                <a:blip r:embed="rId4"/>
                <a:stretch>
                  <a:fillRect l="-4" t="-42" r="2" b="-6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BD.26_1#e9fccbac3?vbadefaultcenterpage=1&amp;parentnodeid=5e24cc949&amp;vbahtmlprocessed=1"/>
              <p:cNvSpPr/>
              <p:nvPr/>
            </p:nvSpPr>
            <p:spPr>
              <a:xfrm>
                <a:off x="502920" y="2153108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的长度；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BD.26_1#e9fccbac3?vbadefaultcenterpage=1&amp;parentnodeid=5e24cc94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53108"/>
                <a:ext cx="11183112" cy="490030"/>
              </a:xfrm>
              <a:prstGeom prst="rect">
                <a:avLst/>
              </a:prstGeom>
              <a:blipFill rotWithShape="1">
                <a:blip r:embed="rId1"/>
                <a:stretch>
                  <a:fillRect t="-93" r="1" b="-11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7_AS.27_1#e9fccbac3?vbadefaultcenterpage=1&amp;parentnodeid=5e24cc949&amp;vbahtmlprocessed=1"/>
              <p:cNvSpPr/>
              <p:nvPr/>
            </p:nvSpPr>
            <p:spPr>
              <a:xfrm>
                <a:off x="502920" y="2648916"/>
                <a:ext cx="11183112" cy="234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𝐴𝑀𝐵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由正弦定理得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𝐴𝐵𝑀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𝐴𝑀𝐵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𝐴𝑀𝐵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km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7_AS.27_1#e9fccbac3?vbadefaultcenterpage=1&amp;parentnodeid=5e24cc94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48916"/>
                <a:ext cx="11183112" cy="2343976"/>
              </a:xfrm>
              <a:prstGeom prst="rect">
                <a:avLst/>
              </a:prstGeom>
              <a:blipFill rotWithShape="1">
                <a:blip r:embed="rId2"/>
                <a:stretch>
                  <a:fillRect t="-14" r="1" b="-8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BD.28_1#20ec07cb4?vbadefaultcenterpage=1&amp;parentnodeid=5e24cc949&amp;vbahtmlprocessed=1"/>
              <p:cNvSpPr/>
              <p:nvPr/>
            </p:nvSpPr>
            <p:spPr>
              <a:xfrm>
                <a:off x="502920" y="1333038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之间的距离.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BD.28_1#20ec07cb4?vbadefaultcenterpage=1&amp;parentnodeid=5e24cc94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3038"/>
                <a:ext cx="11183112" cy="490030"/>
              </a:xfrm>
              <a:prstGeom prst="rect">
                <a:avLst/>
              </a:prstGeom>
              <a:blipFill rotWithShape="1">
                <a:blip r:embed="rId1"/>
                <a:stretch>
                  <a:fillRect t="-35" r="1" b="-11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7_AS.29_1#20ec07cb4?vbadefaultcenterpage=1&amp;parentnodeid=5e24cc949&amp;vbahtmlprocessed=1&amp;bbb=1&amp;hasbroken=1"/>
              <p:cNvSpPr/>
              <p:nvPr/>
            </p:nvSpPr>
            <p:spPr>
              <a:xfrm>
                <a:off x="502920" y="1828846"/>
                <a:ext cx="11183112" cy="393331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𝑀𝐵𝑁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𝐴𝑁𝐵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km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km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𝐴𝑀𝑁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中，由余弦定理得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km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之间的距离为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km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7_AS.29_1#20ec07cb4?vbadefaultcenterpage=1&amp;parentnodeid=5e24cc94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28846"/>
                <a:ext cx="11183112" cy="3933317"/>
              </a:xfrm>
              <a:prstGeom prst="rect">
                <a:avLst/>
              </a:prstGeom>
              <a:blipFill rotWithShape="1">
                <a:blip r:embed="rId2"/>
                <a:stretch>
                  <a:fillRect t="-1" r="1" b="-5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d3a0256ce?vbadefaultcenterpage=1&amp;parentnodeid=7c4b99f6c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测量高度［师生共研］</a:t>
            </a:r>
            <a:endParaRPr lang="en-US" altLang="zh-CN" sz="2800" dirty="0"/>
          </a:p>
        </p:txBody>
      </p:sp>
      <p:pic>
        <p:nvPicPr>
          <p:cNvPr id="3" name="QC_5_BD.30_1#341d1fbe2?hastextimagelayout=1&amp;vbadefaultcenterpage=1&amp;parentnodeid=d3a0256ce&amp;vbahtmlprocessed=1&amp;hassurroun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91752" y="1434081"/>
            <a:ext cx="1435608" cy="197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30_2#341d1fbe2?hastextimagelayout=5&amp;vbadefaultcenterpage=1&amp;parentnodeid=d3a0256ce&amp;vbahtmlprocessed=1&amp;bbb=1&amp;hasbroken=1"/>
              <p:cNvSpPr/>
              <p:nvPr/>
            </p:nvSpPr>
            <p:spPr>
              <a:xfrm>
                <a:off x="502920" y="1388362"/>
                <a:ext cx="9610344" cy="231457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上饶模拟）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某中学研究性学习小组为测量某建筑物的高度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，在和它底部位于同一水平高度的共线的三点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处测得其顶端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处的仰角分别为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如图所示，则该建筑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物的高度为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30_2#341d1fbe2?hastextimagelayout=5&amp;vbadefaultcenterpage=1&amp;parentnodeid=d3a0256c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8362"/>
                <a:ext cx="9610344" cy="2314575"/>
              </a:xfrm>
              <a:prstGeom prst="rect">
                <a:avLst/>
              </a:prstGeom>
              <a:blipFill rotWithShape="1">
                <a:blip r:embed="rId2"/>
                <a:stretch>
                  <a:fillRect t="-11" r="-1854" b="-5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31_1#341d1fbe2.bracket?vbadefaultcenterpage=1&amp;parentnodeid=d3a0256ce&amp;vbapositionanswer=9&amp;vbahtmlprocessed=1"/>
          <p:cNvSpPr/>
          <p:nvPr/>
        </p:nvSpPr>
        <p:spPr>
          <a:xfrm>
            <a:off x="2306320" y="3216908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5_BD.32_1#341d1fbe2.choices?hastextimagelayout=5&amp;vbadefaultcenterpage=1&amp;parentnodeid=d3a0256ce&amp;vbahtmlprocessed=1"/>
              <p:cNvSpPr/>
              <p:nvPr/>
            </p:nvSpPr>
            <p:spPr>
              <a:xfrm>
                <a:off x="502920" y="3705448"/>
                <a:ext cx="11183112" cy="52114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944495" algn="l"/>
                    <a:tab pos="5864225" algn="l"/>
                    <a:tab pos="86188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5_BD.32_1#341d1fbe2.choices?hastextimagelayout=5&amp;vbadefaultcenterpage=1&amp;parentnodeid=d3a0256c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05448"/>
                <a:ext cx="11183112" cy="521145"/>
              </a:xfrm>
              <a:prstGeom prst="rect">
                <a:avLst/>
              </a:prstGeom>
              <a:blipFill rotWithShape="1">
                <a:blip r:embed="rId3"/>
                <a:stretch>
                  <a:fillRect t="-43" r="1" b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33_1#341d1fbe2?vbadefaultcenterpage=1&amp;parentnodeid=d3a0256ce&amp;vbahtmlprocessed=1&amp;bbb=1&amp;hasbroken=1"/>
              <p:cNvSpPr/>
              <p:nvPr/>
            </p:nvSpPr>
            <p:spPr>
              <a:xfrm>
                <a:off x="502920" y="1271855"/>
                <a:ext cx="11183112" cy="45260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𝑃𝑂𝐶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𝑃𝐶𝑂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𝑃𝑂𝐵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𝑃𝐵𝑂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𝑃𝑂𝐴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𝐵𝑂𝐶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𝐵𝑂𝐴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，由余弦定理得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𝑂𝐵𝐴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400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400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（舍去），即该建筑的高度为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AS.33_1#341d1fbe2?vbadefaultcenterpage=1&amp;parentnodeid=d3a0256c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71855"/>
                <a:ext cx="11183112" cy="4526090"/>
              </a:xfrm>
              <a:prstGeom prst="rect">
                <a:avLst/>
              </a:prstGeom>
              <a:blipFill rotWithShape="1">
                <a:blip r:embed="rId1"/>
                <a:stretch>
                  <a:fillRect t="-13" r="1" b="-7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AS.33_2#341d1fbe2?vbadefaultcenterpage=1&amp;parentnodeid=d3a0256ce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57215" y="2227308"/>
            <a:ext cx="1901952" cy="261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bb9472b40?vbadefaultcenterpage=1&amp;parentnodeid=d3a0256ce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67419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bb9472b40?vbadefaultcenterpage=1&amp;parentnodeid=d3a0256ce&amp;vbahtmlprocessed=1&amp;bbb=1&amp;hasbroken=1"/>
          <p:cNvSpPr/>
          <p:nvPr/>
        </p:nvSpPr>
        <p:spPr>
          <a:xfrm>
            <a:off x="502920" y="2200479"/>
            <a:ext cx="11183112" cy="32332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测量高度问题的三个注意事项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在处理有关高度问题时，理解仰角、俯角（它们是在铅垂面上所成的角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）、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方向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（位）角（它是在水平面上所成的角）是关键.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在实际问题中，可能会遇到空间与平面（地面）同时研究的问题，这时最好画两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个图形，一个空间图形，一个平面图形，这样处理起来既清楚又不容易搞错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注意山或塔垂直于地面或海平面，把空间问题转化为平面问题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6060f9cbf?vbadefaultcenterpage=1&amp;parentnodeid=d3a0256ce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M_6_BD.34_1#e8384840e?vbadefaultcenterpage=1&amp;parentnodeid=6060f9cbf&amp;vbahtmlprocessed=1&amp;bbb=1&amp;hasbroken=1"/>
              <p:cNvSpPr/>
              <p:nvPr/>
            </p:nvSpPr>
            <p:spPr>
              <a:xfrm>
                <a:off x="502920" y="1419448"/>
                <a:ext cx="11183112" cy="384797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（2024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常州模拟）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现代传媒大厦是某市最高的标志性建筑.某学习小组要完成两个实</a:t>
                </a:r>
                <a:endParaRPr lang="en-US" altLang="zh-CN" sz="2400" b="0" i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习作业：验证某地图APP测距的正确性及测算传媒大厦的高度.如图1，在某水平路面</a:t>
                </a:r>
                <a:endParaRPr lang="en-US" altLang="zh-CN" sz="2400" b="0" i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上有两点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，其中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指向正西方向，首先利用该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APP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测距功能测出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的长度为</a:t>
                </a:r>
                <a:endParaRPr lang="en-US" altLang="zh-CN" sz="2400" b="0" i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km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，接着在选定水平路面上可直接测距的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两点，测得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𝐵𝐶𝐴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,</a:t>
                </a:r>
                <a:endParaRPr lang="en-US" altLang="zh-CN" sz="2400" b="0" i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𝐴𝐶𝐷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𝐵𝐷𝐶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𝐴𝐷𝐵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，学习小组根据上述条件计算出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长度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并将其与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的实际长度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84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km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进行比较，若误差介于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m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之间，则认为</a:t>
                </a:r>
                <a:endParaRPr lang="en-US" altLang="zh-CN" sz="2400" b="0" i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该地图APP测距是正确的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QM_6_BD.34_1#e8384840e?vbadefaultcenterpage=1&amp;parentnodeid=6060f9cb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3847973"/>
              </a:xfrm>
              <a:prstGeom prst="rect">
                <a:avLst/>
              </a:prstGeom>
              <a:blipFill rotWithShape="1">
                <a:blip r:embed="rId2"/>
                <a:stretch>
                  <a:fillRect t="-6" r="-3911" b="-2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56d343877.fixed?vbadefaultcenterpage=1&amp;parentnodeid=05c20a023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基础课26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解三角形的实际应用</a:t>
            </a:r>
            <a:endParaRPr lang="en-US" altLang="zh-CN" sz="4000" dirty="0"/>
          </a:p>
        </p:txBody>
      </p:sp>
      <p:pic>
        <p:nvPicPr>
          <p:cNvPr id="3" name="C_0#56d343877?linknodeid=532bbc73d&amp;catalogrefid=532bbc73d&amp;parentnodeid=05c20a023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56d343877?linknodeid=532bbc73d&amp;catalogrefid=532bbc73d&amp;parentnodeid=05c20a023&amp;vbahtmlprocessed=1">
            <a:hlinkClick r:id="rId1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56d343877?linknodeid=7c4b99f6c&amp;catalogrefid=7c4b99f6c&amp;parentnodeid=05c20a023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56d343877?linknodeid=7c4b99f6c&amp;catalogrefid=7c4b99f6c&amp;parentnodeid=05c20a023&amp;vbahtmlprocessed=1">
            <a:hlinkClick r:id="rId3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M_6_BD.34_3#e8384840e?hastextimagelayout=1&amp;vbadefaultcenterpage=1&amp;parentnodeid=6060f9cbf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50592" y="2439144"/>
            <a:ext cx="1691640" cy="226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3" name="QM_6_BD.34_4#e8384840e?hastextimagelayout=1&amp;vbadefaultcenterpage=1&amp;parentnodeid=6060f9cbf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08976" y="2521440"/>
            <a:ext cx="2157984" cy="218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BD.35_1#cd63b5bee?vbadefaultcenterpage=1&amp;parentnodeid=e8384840e&amp;vbahtmlprocessed=1"/>
              <p:cNvSpPr/>
              <p:nvPr/>
            </p:nvSpPr>
            <p:spPr>
              <a:xfrm>
                <a:off x="502920" y="893935"/>
                <a:ext cx="11183112" cy="58166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通过计算判断该地图APP测距是否正确.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≈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414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BD.35_1#cd63b5bee?vbadefaultcenterpage=1&amp;parentnodeid=e8384840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93935"/>
                <a:ext cx="11183112" cy="581660"/>
              </a:xfrm>
              <a:prstGeom prst="rect">
                <a:avLst/>
              </a:prstGeom>
              <a:blipFill rotWithShape="1">
                <a:blip r:embed="rId1"/>
                <a:stretch>
                  <a:fillRect t="-84" r="1" b="-19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7_AS.36_1#cd63b5bee?vbadefaultcenterpage=1&amp;parentnodeid=e8384840e&amp;vbahtmlprocessed=1&amp;bbb=1&amp;hasbroken=1"/>
              <p:cNvSpPr/>
              <p:nvPr/>
            </p:nvSpPr>
            <p:spPr>
              <a:xfrm>
                <a:off x="502920" y="1540174"/>
                <a:ext cx="11183112" cy="464839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km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，在等腰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km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由正弦定理得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由余弦定理得，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6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km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km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2828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2828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2840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该地图APP测距是准确的.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7_AS.36_1#cd63b5bee?vbadefaultcenterpage=1&amp;parentnodeid=e8384840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40174"/>
                <a:ext cx="11183112" cy="4648391"/>
              </a:xfrm>
              <a:prstGeom prst="rect">
                <a:avLst/>
              </a:prstGeom>
              <a:blipFill rotWithShape="1">
                <a:blip r:embed="rId2"/>
                <a:stretch>
                  <a:fillRect t="-6" r="1" b="-8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BD.37_1#2c3482189?vbadefaultcenterpage=1&amp;parentnodeid=e8384840e&amp;vbahtmlprocessed=1&amp;bbb=1&amp;hasbroken=1"/>
              <p:cNvSpPr/>
              <p:nvPr/>
            </p:nvSpPr>
            <p:spPr>
              <a:xfrm>
                <a:off x="502920" y="2182318"/>
                <a:ext cx="11183112" cy="278136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如图2，小组在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处测得现代传媒大厦楼顶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在西偏北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方向上，且仰角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𝑀𝐴𝑁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处测得楼顶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在西偏北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方向上，通过计算得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𝜑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𝜑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0840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，若该地图APP测出的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km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是准确的，请根据以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上数据测算出传媒大厦的高度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.（精确到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BD.37_1#2c3482189?vbadefaultcenterpage=1&amp;parentnodeid=e8384840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82318"/>
                <a:ext cx="11183112" cy="2781364"/>
              </a:xfrm>
              <a:prstGeom prst="rect">
                <a:avLst/>
              </a:prstGeom>
              <a:blipFill rotWithShape="1">
                <a:blip r:embed="rId1"/>
                <a:stretch>
                  <a:fillRect t="-16" r="1" b="-6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AS.38_1#2c3482189?vbadefaultcenterpage=1&amp;parentnodeid=e8384840e&amp;vbahtmlprocessed=1&amp;bbb=1&amp;hasbroken=1"/>
              <p:cNvSpPr/>
              <p:nvPr/>
            </p:nvSpPr>
            <p:spPr>
              <a:xfrm>
                <a:off x="502920" y="1160793"/>
                <a:ext cx="11183112" cy="474821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中，由正弦定理可得，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𝐵𝑁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𝐴𝑁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𝜑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𝜑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km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km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由余弦定理可得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100" b="0" i="0" kern="0" spc="-9990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100" b="0" i="0" kern="0" spc="-9990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𝜑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km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km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𝑀𝐴𝑁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0840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336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km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即传媒大厦的高度约为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336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AS.38_1#2c3482189?vbadefaultcenterpage=1&amp;parentnodeid=e8384840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60793"/>
                <a:ext cx="11183112" cy="4748213"/>
              </a:xfrm>
              <a:prstGeom prst="rect">
                <a:avLst/>
              </a:prstGeom>
              <a:blipFill rotWithShape="1">
                <a:blip r:embed="rId1"/>
                <a:stretch>
                  <a:fillRect r="1" b="-2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814eef25c?vbadefaultcenterpage=1&amp;parentnodeid=7c4b99f6c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测量角度［师生共研］</a:t>
            </a:r>
            <a:endParaRPr lang="en-US" altLang="zh-CN" sz="2800" dirty="0"/>
          </a:p>
        </p:txBody>
      </p:sp>
      <p:pic>
        <p:nvPicPr>
          <p:cNvPr id="3" name="QO_5_BD.39_1#f0e08f1b4?hastextimagelayout=1&amp;vbadefaultcenterpage=1&amp;parentnodeid=814eef25c&amp;vbahtmlprocessed=1&amp;hassurroun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52492" y="1434082"/>
            <a:ext cx="2377440" cy="15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5_BD.39_2#f0e08f1b4?hastextimagelayout=7&amp;vbadefaultcenterpage=1&amp;parentnodeid=814eef25c&amp;vbahtmlprocessed=1&amp;bbb=1&amp;hasbroken=1"/>
              <p:cNvSpPr/>
              <p:nvPr/>
            </p:nvSpPr>
            <p:spPr>
              <a:xfrm>
                <a:off x="502920" y="1388362"/>
                <a:ext cx="8668512" cy="16776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如图所示，遥感卫星发现海面上有三个小岛，小岛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位于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小岛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北偏东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方向距离60海里处，小岛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北偏东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方向距离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海里处有一个小岛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5_BD.39_2#f0e08f1b4?hastextimagelayout=7&amp;vbadefaultcenterpage=1&amp;parentnodeid=814eef25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8362"/>
                <a:ext cx="8668512" cy="1677607"/>
              </a:xfrm>
              <a:prstGeom prst="rect">
                <a:avLst/>
              </a:prstGeom>
              <a:blipFill rotWithShape="1">
                <a:blip r:embed="rId2"/>
                <a:stretch>
                  <a:fillRect t="-15" r="-240" b="-6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5_BD.39_3#f0e08f1b4?hastextimagelayout=7&amp;segpoint=1&amp;vbadefaultcenterpage=1&amp;parentnodeid=814eef25c&amp;vbahtmlprocessed=1"/>
              <p:cNvSpPr/>
              <p:nvPr/>
            </p:nvSpPr>
            <p:spPr>
              <a:xfrm>
                <a:off x="503995" y="3065969"/>
                <a:ext cx="11184010" cy="4900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（1）求小岛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到小岛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的距离；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5_BD.39_3#f0e08f1b4?hastextimagelayout=7&amp;segpoint=1&amp;vbadefaultcenterpage=1&amp;parentnodeid=814eef25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065969"/>
                <a:ext cx="11184010" cy="490030"/>
              </a:xfrm>
              <a:prstGeom prst="rect">
                <a:avLst/>
              </a:prstGeom>
              <a:blipFill rotWithShape="1">
                <a:blip r:embed="rId3"/>
                <a:stretch>
                  <a:fillRect l="-4" t="-39" r="2" b="-11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O_5_BD.39_4#f0e08f1b4?hastextimagelayout=7&amp;segpoint=1&amp;vbadefaultcenterpage=1&amp;parentnodeid=814eef25c&amp;vbahtmlprocessed=1&amp;bbb=1"/>
              <p:cNvSpPr/>
              <p:nvPr/>
            </p:nvSpPr>
            <p:spPr>
              <a:xfrm>
                <a:off x="503995" y="3617212"/>
                <a:ext cx="11184010" cy="4900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（2）如果有游客想直接从小岛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出发到小岛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，求游船航行的方向.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O_5_BD.39_4#f0e08f1b4?hastextimagelayout=7&amp;segpoint=1&amp;vbadefaultcenterpage=1&amp;parentnodeid=814eef25c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617212"/>
                <a:ext cx="11184010" cy="490030"/>
              </a:xfrm>
              <a:prstGeom prst="rect">
                <a:avLst/>
              </a:prstGeom>
              <a:blipFill rotWithShape="1">
                <a:blip r:embed="rId4"/>
                <a:stretch>
                  <a:fillRect l="-4" t="-51" r="2" b="-11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40_1#f0e08f1b4?vbadefaultcenterpage=1&amp;parentnodeid=814eef25c&amp;vbahtmlprocessed=1&amp;bbb=1&amp;hasbroken=1"/>
              <p:cNvSpPr/>
              <p:nvPr/>
            </p:nvSpPr>
            <p:spPr>
              <a:xfrm>
                <a:off x="502920" y="756000"/>
                <a:ext cx="11183112" cy="5506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，根据余弦定理得,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30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30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5400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小岛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到小岛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的距离是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海里.</a:t>
                </a:r>
                <a:endParaRPr lang="en-US" altLang="zh-CN" sz="2400" dirty="0"/>
              </a:p>
              <a:p>
                <a:pPr latinLnBrk="1">
                  <a:lnSpc>
                    <a:spcPts val="5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2）根据正弦定理得,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𝐴𝐶𝐵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𝐴𝐶𝐵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为锐角,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得,游船应该沿北偏东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的方向航行.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40_1#f0e08f1b4?vbadefaultcenterpage=1&amp;parentnodeid=814eef25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506974"/>
              </a:xfrm>
              <a:prstGeom prst="rect">
                <a:avLst/>
              </a:prstGeom>
              <a:blipFill rotWithShape="1">
                <a:blip r:embed="rId1"/>
                <a:stretch>
                  <a:fillRect t="-6" r="1" b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17f41c0d4?vbadefaultcenterpage=1&amp;parentnodeid=814eef25c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94851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17f41c0d4?vbadefaultcenterpage=1&amp;parentnodeid=814eef25c&amp;vbahtmlprocessed=1&amp;bbb=1&amp;hasbroken=1"/>
          <p:cNvSpPr/>
          <p:nvPr/>
        </p:nvSpPr>
        <p:spPr>
          <a:xfrm>
            <a:off x="502920" y="2474799"/>
            <a:ext cx="11183112" cy="26845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测量角度问题的三个注意事项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测量角度时，首先应明确方位角及方向角的含义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求角的大小时，先在三角形中求出其正弦或余弦值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在解应用题时，要根据题意画出示意图，通过这一步可将实际问题转化为可用数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学方法解决的问题，解题过程中也要注意体会正、余弦定理综合使用的优点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c1e4f0073?vbadefaultcenterpage=1&amp;parentnodeid=814eef25c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6120" y="756000"/>
            <a:ext cx="5705856" cy="658368"/>
          </a:xfrm>
          <a:prstGeom prst="rect">
            <a:avLst/>
          </a:prstGeom>
        </p:spPr>
      </p:pic>
      <p:pic>
        <p:nvPicPr>
          <p:cNvPr id="3" name="QM_6_BD.41_1#822cac049?hastextimagelayout=1&amp;vbadefaultcenterpage=1&amp;parentnodeid=c1e4f0073&amp;vbahtmlprocessed=1&amp;hassurround=1&amp;hassurroun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7390" y="1601312"/>
            <a:ext cx="2788920" cy="195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QM_6_BD.41_2#822cac049?hastextimagelayout=8&amp;vbadefaultcenterpage=1&amp;parentnodeid=c1e4f0073&amp;vbahtmlprocessed=1&amp;bbb=1&amp;hasbroken=1&amp;hassurround=1"/>
              <p:cNvSpPr/>
              <p:nvPr/>
            </p:nvSpPr>
            <p:spPr>
              <a:xfrm>
                <a:off x="502920" y="1546448"/>
                <a:ext cx="8266176" cy="21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（2024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黔西模拟）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为了测量一个不规则湖泊两端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之间的</a:t>
                </a:r>
                <a:endParaRPr lang="en-US" altLang="zh-CN" sz="2400" b="0" i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距离，如图，在东西方向上选取相距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km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两点，点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endParaRPr lang="en-US" altLang="zh-CN" sz="100" b="0" i="0" kern="0" spc="-999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的正东方向上，且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四点在同一水平面上.从</a:t>
                </a:r>
                <a:endParaRPr lang="en-US" altLang="zh-CN" sz="2400" b="0" i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处观测得点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在它的东北方向上，点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在它的西北方向上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；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QM_6_BD.41_2#822cac049?hastextimagelayout=8&amp;vbadefaultcenterpage=1&amp;parentnodeid=c1e4f0073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46448"/>
                <a:ext cx="8266176" cy="2131949"/>
              </a:xfrm>
              <a:prstGeom prst="rect">
                <a:avLst/>
              </a:prstGeom>
              <a:blipFill rotWithShape="1">
                <a:blip r:embed="rId3"/>
                <a:stretch>
                  <a:fillRect t="-10" r="-3875" b="-2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M_6_BD.41_2#822cac049?hastextimagelayout=8&amp;vbadefaultcenterpage=1&amp;parentnodeid=c1e4f0073&amp;vbahtmlprocessed=1&amp;bbb=1&amp;hasbroken=1&amp;hassurround=1"/>
              <p:cNvSpPr/>
              <p:nvPr/>
            </p:nvSpPr>
            <p:spPr>
              <a:xfrm>
                <a:off x="503995" y="3735991"/>
                <a:ext cx="11184010" cy="48602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处观测得点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在它的北偏东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方向上，点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在它的北偏西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方向上.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QM_6_BD.41_2#822cac049?hastextimagelayout=8&amp;vbadefaultcenterpage=1&amp;parentnodeid=c1e4f0073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735991"/>
                <a:ext cx="11184010" cy="486029"/>
              </a:xfrm>
              <a:prstGeom prst="rect">
                <a:avLst/>
              </a:prstGeom>
              <a:blipFill rotWithShape="1">
                <a:blip r:embed="rId4"/>
                <a:stretch>
                  <a:fillRect l="-4" t="-59" r="2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BD.42_1#8cbfa7787?vbadefaultcenterpage=1&amp;parentnodeid=822cac049&amp;vbahtmlprocessed=1"/>
              <p:cNvSpPr/>
              <p:nvPr/>
            </p:nvSpPr>
            <p:spPr>
              <a:xfrm>
                <a:off x="502920" y="1056907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两点之间的距离；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BD.42_1#8cbfa7787?vbadefaultcenterpage=1&amp;parentnodeid=822cac04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56907"/>
                <a:ext cx="11183112" cy="490030"/>
              </a:xfrm>
              <a:prstGeom prst="rect">
                <a:avLst/>
              </a:prstGeom>
              <a:blipFill rotWithShape="1">
                <a:blip r:embed="rId1"/>
                <a:stretch>
                  <a:fillRect t="-54" r="1" b="-11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7_AS.43_1#8cbfa7787?vbadefaultcenterpage=1&amp;parentnodeid=822cac049&amp;vbahtmlprocessed=1"/>
              <p:cNvSpPr/>
              <p:nvPr/>
            </p:nvSpPr>
            <p:spPr>
              <a:xfrm>
                <a:off x="502920" y="1552715"/>
                <a:ext cx="11183112" cy="4536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由已知得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𝐷𝐵𝐴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中，由正弦定理得，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𝐷𝐴𝐵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km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同理，在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𝐶𝐵𝐴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由正弦定理得，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𝐶𝐴𝐵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km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km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7_AS.43_1#8cbfa7787?vbadefaultcenterpage=1&amp;parentnodeid=822cac04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52715"/>
                <a:ext cx="11183112" cy="4536377"/>
              </a:xfrm>
              <a:prstGeom prst="rect">
                <a:avLst/>
              </a:prstGeom>
              <a:blipFill rotWithShape="1">
                <a:blip r:embed="rId2"/>
                <a:stretch>
                  <a:fillRect t="-3" r="1" b="-10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BD.44_1#a539fb475?vbadefaultcenterpage=1&amp;parentnodeid=822cac049&amp;vbahtmlprocessed=1"/>
              <p:cNvSpPr/>
              <p:nvPr/>
            </p:nvSpPr>
            <p:spPr>
              <a:xfrm>
                <a:off x="502920" y="1345420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为观测点，求点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的方向角.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BD.44_1#a539fb475?vbadefaultcenterpage=1&amp;parentnodeid=822cac04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5420"/>
                <a:ext cx="11183112" cy="490030"/>
              </a:xfrm>
              <a:prstGeom prst="rect">
                <a:avLst/>
              </a:prstGeom>
              <a:blipFill rotWithShape="1">
                <a:blip r:embed="rId1"/>
                <a:stretch>
                  <a:fillRect t="-100" r="1" b="-11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7_AS.45_1#a539fb475?vbadefaultcenterpage=1&amp;parentnodeid=822cac049&amp;vbahtmlprocessed=1&amp;bbb=1&amp;hasbroken=1"/>
              <p:cNvSpPr/>
              <p:nvPr/>
            </p:nvSpPr>
            <p:spPr>
              <a:xfrm>
                <a:off x="502920" y="1841228"/>
                <a:ext cx="11183112" cy="21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如图所示，作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的北偏东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方向上.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7_AS.45_1#a539fb475?vbadefaultcenterpage=1&amp;parentnodeid=822cac04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41228"/>
                <a:ext cx="11183112" cy="2131949"/>
              </a:xfrm>
              <a:prstGeom prst="rect">
                <a:avLst/>
              </a:prstGeom>
              <a:blipFill rotWithShape="1">
                <a:blip r:embed="rId2"/>
                <a:stretch>
                  <a:fillRect t="-17" r="1" b="-2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QO_7_AS.45_2#a539fb475?vbadefaultcenterpage=1&amp;parentnodeid=822cac049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4608" y="4101828"/>
            <a:ext cx="2459736" cy="167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fbb1d18f3?colgroup=5,5,9,5,7&amp;vbadefaultcenterpage=1&amp;parentnodeid=56d343877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447590"/>
              <a:ext cx="11137392" cy="2257044"/>
            </p:xfrm>
            <a:graphic>
              <a:graphicData uri="http://schemas.openxmlformats.org/drawingml/2006/table">
                <a:tbl>
                  <a:tblPr/>
                  <a:tblGrid>
                    <a:gridCol w="1911096"/>
                    <a:gridCol w="1883664"/>
                    <a:gridCol w="3127248"/>
                    <a:gridCol w="1883664"/>
                    <a:gridCol w="2331720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解三角形的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实际应用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2021年全国甲卷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8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2021年全国乙卷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9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★☆☆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，新高考一般不单独考查解三角形的实际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应用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.预计2025年高考不会单独命题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fbb1d18f3?colgroup=5,5,9,5,7&amp;vbadefaultcenterpage=1&amp;parentnodeid=56d343877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447590"/>
              <a:ext cx="11137392" cy="2257044"/>
            </p:xfrm>
            <a:graphic>
              <a:graphicData uri="http://schemas.openxmlformats.org/drawingml/2006/table">
                <a:tbl>
                  <a:tblPr/>
                  <a:tblGrid>
                    <a:gridCol w="1911096"/>
                    <a:gridCol w="1883664"/>
                    <a:gridCol w="3127248"/>
                    <a:gridCol w="1883664"/>
                    <a:gridCol w="2331720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解三角形的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实际应用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★☆☆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，新高考一般不单独考查解三角形的实际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应用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.预计2025年高考不会单独命题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532bbc73d.fixed?vbadefaultcenterpage=1&amp;parentnodeid=56d343877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532bbc73d.fixed?vbadefaultcenterpage=1&amp;parentnodeid=56d343877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302b61d7?vbadefaultcenterpage=1&amp;parentnodeid=532bbc73d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47fffcb3a?segpoint=1&amp;vbadefaultcenterpage=1&amp;parentnodeid=1302b61d7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一、仰角和俯角</a:t>
            </a:r>
            <a:endParaRPr lang="en-US" altLang="zh-CN" sz="2600" dirty="0"/>
          </a:p>
        </p:txBody>
      </p:sp>
      <p:sp>
        <p:nvSpPr>
          <p:cNvPr id="4" name="P_6_BD#7925f0d86?vbadefaultcenterpage=1&amp;parentnodeid=47fffcb3a&amp;vbahtmlprocessed=1&amp;bbb=1&amp;hasbroken=1"/>
          <p:cNvSpPr/>
          <p:nvPr/>
        </p:nvSpPr>
        <p:spPr>
          <a:xfrm>
            <a:off x="502920" y="2008791"/>
            <a:ext cx="11183112" cy="10386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在同一铅垂平面内的水平视线和目标视线的夹角，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目标视线在水平视线上方叫仰角，</a:t>
            </a:r>
            <a:endParaRPr lang="en-US" altLang="zh-CN" sz="2400" b="0" i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目标视线在水平视线下方叫俯角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（如图1）.</a:t>
            </a:r>
            <a:endParaRPr lang="en-US" altLang="zh-CN" sz="2400" dirty="0"/>
          </a:p>
        </p:txBody>
      </p:sp>
      <p:pic>
        <p:nvPicPr>
          <p:cNvPr id="5" name="P_6_BD#7925f0d86?vbadefaultcenterpage=1&amp;parentnodeid=47fffcb3a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3864" y="3184748"/>
            <a:ext cx="5221224" cy="235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e1f937ea1?segpoint=1&amp;vbadefaultcenterpage=1&amp;parentnodeid=1302b61d7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二、方位角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6_BD#93ffe84a5?vbadefaultcenterpage=1&amp;parentnodeid=e1f937ea1&amp;vbahtmlprocessed=1&amp;bbb=1&amp;hasbroken=1"/>
              <p:cNvSpPr/>
              <p:nvPr/>
            </p:nvSpPr>
            <p:spPr>
              <a:xfrm>
                <a:off x="502920" y="134839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从正北方向起按顺时针转到目标方向线之间的水平夹角叫作方位角.如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点的方位角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（如图2）.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6_BD#93ffe84a5?vbadefaultcenterpage=1&amp;parentnodeid=e1f937ea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28" r="1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7999ed60b?segpoint=1&amp;vbadefaultcenterpage=1&amp;parentnodeid=1302b61d7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三、方向角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6_BD#fe9f61a21?vbadefaultcenterpage=1&amp;parentnodeid=7999ed60b&amp;vbahtmlprocessed=1"/>
              <p:cNvSpPr/>
              <p:nvPr/>
            </p:nvSpPr>
            <p:spPr>
              <a:xfrm>
                <a:off x="502920" y="135357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正北或正南方向线与目标方向线所成的锐角，如南偏东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，北偏西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6_BD#fe9f61a21?vbadefaultcenterpage=1&amp;parentnodeid=7999ed60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53573"/>
                <a:ext cx="11183112" cy="486029"/>
              </a:xfrm>
              <a:prstGeom prst="rect">
                <a:avLst/>
              </a:prstGeom>
              <a:blipFill rotWithShape="1">
                <a:blip r:embed="rId1"/>
                <a:stretch>
                  <a:fillRect t="-80" r="1" b="-12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3ad3d26a7?segpoint=1&amp;vbadefaultcenterpage=1&amp;parentnodeid=1302b61d7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四、坡度</a:t>
            </a:r>
            <a:endParaRPr lang="en-US" altLang="zh-CN" sz="2600" dirty="0"/>
          </a:p>
        </p:txBody>
      </p:sp>
      <p:sp>
        <p:nvSpPr>
          <p:cNvPr id="3" name="P_6_BD#736e1e3e3?vbadefaultcenterpage=1&amp;parentnodeid=3ad3d26a7&amp;vbahtmlprocessed=1"/>
          <p:cNvSpPr/>
          <p:nvPr/>
        </p:nvSpPr>
        <p:spPr>
          <a:xfrm>
            <a:off x="502920" y="1353074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坡面与水平面所成的二面角的正切值.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tags/tag1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7655</Words>
  <Application>WPS 演示</Application>
  <PresentationFormat>宽屏</PresentationFormat>
  <Paragraphs>302</Paragraphs>
  <Slides>40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Arial Unicode MS</vt:lpstr>
      <vt:lpstr>等线</vt:lpstr>
      <vt:lpstr>楷体</vt:lpstr>
      <vt:lpstr>Calibri</vt:lpstr>
      <vt:lpstr>MS Mincho</vt:lpstr>
      <vt:lpstr>Segoe Print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Mr.Lee</cp:lastModifiedBy>
  <cp:revision>6</cp:revision>
  <dcterms:created xsi:type="dcterms:W3CDTF">2023-12-21T12:03:00Z</dcterms:created>
  <dcterms:modified xsi:type="dcterms:W3CDTF">2024-01-08T07:52:21Z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46DC61D387E040238C2AEFD35459E3B8_12</vt:lpwstr>
  </property>
  <property fmtid="{D5CDD505-2E9C-101B-9397-08002B2CF9AE}" pid="3" name="KSOProductBuildVer">
    <vt:lpwstr>2052-12.1.0.15990</vt:lpwstr>
  </property>
</Properties>
</file>