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496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629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53d5d7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基础课01 集合及其运算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367B0A8B-C23B-49B0-A91A-8504A6A2B88C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1d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6B5CD23B-717D-46AA-8F6C-B88319A9C8A6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e53d5d78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基础课01 集合及其运算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124017A0-8433-466F-95BB-884685C5CE49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7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237af5d5d?vbadefaultcenterpage=1&amp;parentnodeid=8840debfe&amp;color=0,0,0&amp;vbahtmlprocessed=1&amp;bbb=1"/>
              <p:cNvSpPr/>
              <p:nvPr/>
            </p:nvSpPr>
            <p:spPr>
              <a:xfrm>
                <a:off x="502920" y="1494169"/>
                <a:ext cx="11183112" cy="7105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−6≤0}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237af5d5d?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94169"/>
                <a:ext cx="11183112" cy="710502"/>
              </a:xfrm>
              <a:prstGeom prst="rect">
                <a:avLst/>
              </a:prstGeom>
              <a:blipFill>
                <a:blip r:embed="rId3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237af5d5d.bracket?vbadefaultcenterpage=1&amp;parentnodeid=8840debfe&amp;color=0,0,0&amp;vbapositionanswer=6&amp;vbahtmlprocessed=1"/>
          <p:cNvSpPr/>
          <p:nvPr/>
        </p:nvSpPr>
        <p:spPr>
          <a:xfrm>
            <a:off x="10381361" y="1775727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237af5d5d.choices?vbadefaultcenterpage=1&amp;parentnodeid=8840debfe&amp;color=0,0,0&amp;vbahtmlprocessed=1&amp;bbb=1"/>
              <p:cNvSpPr/>
              <p:nvPr/>
            </p:nvSpPr>
            <p:spPr>
              <a:xfrm>
                <a:off x="502920" y="2207019"/>
                <a:ext cx="11183112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|−1&lt;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|−2≤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|−2≤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237af5d5d.choices?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7019"/>
                <a:ext cx="11183112" cy="1026605"/>
              </a:xfrm>
              <a:prstGeom prst="rect">
                <a:avLst/>
              </a:prstGeom>
              <a:blipFill>
                <a:blip r:embed="rId4"/>
                <a:stretch>
                  <a:fillRect l="-1690" b="-190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237af5d5d?vbadefaultcenterpage=1&amp;parentnodeid=8840debfe&amp;color=0,0,0&amp;vbahtmlprocessed=1&amp;bbb=1"/>
              <p:cNvSpPr/>
              <p:nvPr/>
            </p:nvSpPr>
            <p:spPr>
              <a:xfrm>
                <a:off x="502920" y="3234449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|−2≤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|−2≤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|−2≤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237af5d5d?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34449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499911eed?vbadefaultcenterpage=1&amp;parentnodeid=8840debfe&amp;color=0,0,0&amp;vbahtmlprocessed=1&amp;bbb=1&amp;hasbroken=1"/>
              <p:cNvSpPr/>
              <p:nvPr/>
            </p:nvSpPr>
            <p:spPr>
              <a:xfrm>
                <a:off x="502920" y="169197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（2024·南昌模拟）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,3,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={0,3}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={2}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499911eed?vbadefaultcenterpage=1&amp;parentnodeid=8840deb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9197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254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499911eed.bracket?vbadefaultcenterpage=1&amp;parentnodeid=8840debfe&amp;color=0,0,0&amp;vbapositionanswer=7&amp;vbahtmlprocessed=1"/>
          <p:cNvSpPr/>
          <p:nvPr/>
        </p:nvSpPr>
        <p:spPr>
          <a:xfrm>
            <a:off x="3416491" y="2239341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499911eed.choices?vbadefaultcenterpage=1&amp;parentnodeid=8840debfe&amp;color=0,0,0&amp;vbahtmlprocessed=1&amp;bbb=1"/>
              <p:cNvSpPr/>
              <p:nvPr/>
            </p:nvSpPr>
            <p:spPr>
              <a:xfrm>
                <a:off x="502920" y="278855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3103" algn="l"/>
                    <a:tab pos="5940806" algn="l"/>
                    <a:tab pos="8657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.3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499911eed.choices?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88551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499911eed?vbadefaultcenterpage=1&amp;parentnodeid=8840debfe&amp;color=0,0,0&amp;vbahtmlprocessed=1&amp;bbb=1"/>
              <p:cNvSpPr/>
              <p:nvPr/>
            </p:nvSpPr>
            <p:spPr>
              <a:xfrm>
                <a:off x="502920" y="326727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={2,3,0}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，符合题意；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={2,3,0}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={2,3}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={2,3}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，不符合题意.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499911eed?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67278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9_1#67f1e2260?hastextimagelayout=1&amp;vbadefaultcenterpage=1&amp;parentnodeid=8840debfe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8489" y="2553730"/>
            <a:ext cx="2788920" cy="1527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9_2#67f1e2260?hastextimagelayout=1&amp;segpoint=1&amp;vbadefaultcenterpage=1&amp;parentnodeid=8840debfe&amp;color=0,0,0&amp;vbahtmlprocessed=1&amp;bbb=1&amp;hasbroken=1"/>
              <p:cNvSpPr/>
              <p:nvPr/>
            </p:nvSpPr>
            <p:spPr>
              <a:xfrm>
                <a:off x="502920" y="2508010"/>
                <a:ext cx="830275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（2024·湖南模拟）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若全集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={0,1,2,3,4,5}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则图中阴影部分表示的集合为(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9_2#67f1e2260?hastextimagelayout=1&amp;segpoint=1&amp;vbadefaultcenterpage=1&amp;parentnodeid=8840deb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8010"/>
                <a:ext cx="8302752" cy="1033399"/>
              </a:xfrm>
              <a:prstGeom prst="rect">
                <a:avLst/>
              </a:prstGeom>
              <a:blipFill>
                <a:blip r:embed="rId4"/>
                <a:stretch>
                  <a:fillRect l="-2276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0_1#67f1e2260.bracket?vbadefaultcenterpage=1&amp;parentnodeid=8840debfe&amp;color=0,0,0&amp;vbapositionanswer=8&amp;vbahtmlprocessed=1"/>
          <p:cNvSpPr/>
          <p:nvPr/>
        </p:nvSpPr>
        <p:spPr>
          <a:xfrm>
            <a:off x="6652959" y="305538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1_1#67f1e2260.choices?hastextimagelayout=1&amp;vbadefaultcenterpage=1&amp;parentnodeid=8840debfe&amp;color=0,0,0&amp;vbahtmlprocessed=1&amp;bbb=1"/>
              <p:cNvSpPr/>
              <p:nvPr/>
            </p:nvSpPr>
            <p:spPr>
              <a:xfrm>
                <a:off x="502920" y="3604591"/>
                <a:ext cx="830275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142363" algn="l"/>
                    <a:tab pos="4259326" algn="l"/>
                    <a:tab pos="660488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{3,4,5}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{0,1,2}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{0,1,2,3}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{4,5}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1_1#67f1e2260.choices?hastextimagelayout=1&amp;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04591"/>
                <a:ext cx="8302752" cy="467805"/>
              </a:xfrm>
              <a:prstGeom prst="rect">
                <a:avLst/>
              </a:prstGeom>
              <a:blipFill>
                <a:blip r:embed="rId5"/>
                <a:stretch>
                  <a:fillRect l="-2276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2_1#67f1e2260?vbadefaultcenterpage=1&amp;parentnodeid=8840debfe&amp;color=0,0,0&amp;vbahtmlprocessed=1&amp;bbb=1"/>
              <p:cNvSpPr/>
              <p:nvPr/>
            </p:nvSpPr>
            <p:spPr>
              <a:xfrm>
                <a:off x="502920" y="413926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∁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≥3}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Venn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图可知,阴影部分表示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∁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={3,4,5}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2_1#67f1e2260?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39261"/>
                <a:ext cx="11183112" cy="474599"/>
              </a:xfrm>
              <a:prstGeom prst="rect">
                <a:avLst/>
              </a:prstGeom>
              <a:blipFill>
                <a:blip r:embed="rId6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b3ca191d?vbadefaultcenterpage=1&amp;parentnodeid=7c1ee830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7deab24be?vbadefaultcenterpage=1&amp;parentnodeid=6b3ca191d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有且仅有2个子集，则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取值可能为(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7deab24be?vbadefaultcenterpage=1&amp;parentnodeid=6b3ca191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1527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7deab24be.bracket?vbadefaultcenterpage=1&amp;parentnodeid=6b3ca191d&amp;color=0,0,0&amp;vbapositionanswer=9&amp;vbahtmlprocessed=1&amp;bbb=1"/>
          <p:cNvSpPr/>
          <p:nvPr/>
        </p:nvSpPr>
        <p:spPr>
          <a:xfrm>
            <a:off x="2319020" y="2068418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7deab24be.choices?vbadefaultcenterpage=1&amp;parentnodeid=6b3ca191d&amp;color=0,0,0&amp;vbahtmlprocessed=1&amp;bbb=1"/>
              <p:cNvSpPr/>
              <p:nvPr/>
            </p:nvSpPr>
            <p:spPr>
              <a:xfrm>
                <a:off x="502920" y="261712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3103" algn="l"/>
                    <a:tab pos="5940806" algn="l"/>
                    <a:tab pos="8657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7deab24be.choices?vbadefaultcenterpage=1&amp;parentnodeid=6b3ca191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7121"/>
                <a:ext cx="11183112" cy="474599"/>
              </a:xfrm>
              <a:prstGeom prst="rect">
                <a:avLst/>
              </a:prstGeom>
              <a:blipFill>
                <a:blip r:embed="rId5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6_1#7deab24be?vbadefaultcenterpage=1&amp;parentnodeid=6b3ca191d&amp;color=0,0,0&amp;vbahtmlprocessed=1&amp;bbb=1&amp;hasbroken=1"/>
              <p:cNvSpPr/>
              <p:nvPr/>
            </p:nvSpPr>
            <p:spPr>
              <a:xfrm>
                <a:off x="502920" y="3095848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有且仅有2个子集，所以集合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中仅有一个元素.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={0}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，满足要求；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时，因为集合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中有且仅有一个元素，所以一元二次方程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根的判别式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=4−4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={−1}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，满足要求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6_1#7deab24be?vbadefaultcenterpage=1&amp;parentnodeid=6b3ca191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5848"/>
                <a:ext cx="11183112" cy="2713800"/>
              </a:xfrm>
              <a:prstGeom prst="rect">
                <a:avLst/>
              </a:prstGeom>
              <a:blipFill>
                <a:blip r:embed="rId6"/>
                <a:stretch>
                  <a:fillRect l="-1690" r="-1527" b="-6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99aba9b9f?vbadefaultcenterpage=1&amp;parentnodeid=6b3ca191d&amp;color=0,0,0&amp;vbahtmlprocessed=1&amp;bbb=1&amp;hasbroken=1"/>
              <p:cNvSpPr/>
              <p:nvPr/>
            </p:nvSpPr>
            <p:spPr>
              <a:xfrm>
                <a:off x="502920" y="171102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（多选题）已知全集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，集合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则下列结论错误的是(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99aba9b9f?vbadefaultcenterpage=1&amp;parentnodeid=6b3ca191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1102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99aba9b9f.bracket?vbadefaultcenterpage=1&amp;parentnodeid=6b3ca191d&amp;color=0,0,0&amp;vbapositionanswer=10&amp;vbahtmlprocessed=1&amp;bbb=1"/>
          <p:cNvSpPr/>
          <p:nvPr/>
        </p:nvSpPr>
        <p:spPr>
          <a:xfrm>
            <a:off x="6548692" y="2258391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99aba9b9f.choices?vbadefaultcenterpage=1&amp;parentnodeid=6b3ca191d&amp;color=0,0,0&amp;vbahtmlprocessed=1&amp;bbb=1"/>
              <p:cNvSpPr/>
              <p:nvPr/>
            </p:nvSpPr>
            <p:spPr>
              <a:xfrm>
                <a:off x="502920" y="280760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02128" algn="l"/>
                    <a:tab pos="6086856" algn="l"/>
                    <a:tab pos="88381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∁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=⌀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𝑈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∁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𝑈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99aba9b9f.choices?vbadefaultcenterpage=1&amp;parentnodeid=6b3ca191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7601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0_1#99aba9b9f?vbadefaultcenterpage=1&amp;parentnodeid=6b3ca191d&amp;color=0,0,0&amp;vbahtmlprocessed=1&amp;bbb=1&amp;hasbroken=1"/>
              <p:cNvSpPr/>
              <p:nvPr/>
            </p:nvSpPr>
            <p:spPr>
              <a:xfrm>
                <a:off x="502920" y="328632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，由不等式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，显然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∁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𝑈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∣0≤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∁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𝑁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；显然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，故C错误；由B可知，D错误.故选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0_1#99aba9b9f?vbadefaultcenterpage=1&amp;parentnodeid=6b3ca191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86328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r="-218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227581b1b.blank?vbadefaultcenterpage=1&amp;parentnodeid=6b3ca191d&amp;color=0,0,0&amp;vbapositionanswer=11&amp;vbahtmlprocessed=1&amp;bbb=1"/>
              <p:cNvSpPr/>
              <p:nvPr/>
            </p:nvSpPr>
            <p:spPr>
              <a:xfrm>
                <a:off x="773527" y="2702628"/>
                <a:ext cx="1660525" cy="353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5</m:t>
                      </m:r>
                    </m:oMath>
                  </m:oMathPara>
                </a14:m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227581b1b.blank?vbadefaultcenterpage=1&amp;parentnodeid=6b3ca191d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27" y="2702628"/>
                <a:ext cx="1660525" cy="353949"/>
              </a:xfrm>
              <a:prstGeom prst="rect">
                <a:avLst/>
              </a:prstGeom>
              <a:blipFill>
                <a:blip r:embed="rId4"/>
                <a:stretch>
                  <a:fillRect b="-137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87375" y="2138241"/>
          <a:ext cx="109728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5" imgW="12069583" imgH="1599595" progId="Word.Document.12">
                  <p:embed/>
                </p:oleObj>
              </mc:Choice>
              <mc:Fallback>
                <p:oleObj name="文档" r:id="rId5" imgW="12069583" imgH="1599595" progId="Word.Document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138241"/>
                        <a:ext cx="109728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87375" y="3890963"/>
          <a:ext cx="1083310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文档" r:id="rId7" imgW="12069583" imgH="2574466" progId="Word.Document.12">
                  <p:embed/>
                </p:oleObj>
              </mc:Choice>
              <mc:Fallback>
                <p:oleObj name="文档" r:id="rId7" imgW="12069583" imgH="2574466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3890963"/>
                        <a:ext cx="1083310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502516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d7133b145?vbadefaultcenterpage=1&amp;parentnodeid=6b3ca191d&amp;color=0,0,0&amp;vbahtmlprocessed=1&amp;bbb=1&amp;hasbroken=1"/>
              <p:cNvSpPr/>
              <p:nvPr/>
            </p:nvSpPr>
            <p:spPr>
              <a:xfrm>
                <a:off x="502920" y="2134027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当两个集合有公共元素，且互不为对方的子集时，我们称这两个集合“相交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”.对于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“相交”，则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d7133b145?vbadefaultcenterpage=1&amp;parentnodeid=6b3ca191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34027"/>
                <a:ext cx="11183112" cy="1117600"/>
              </a:xfrm>
              <a:prstGeom prst="rect">
                <a:avLst/>
              </a:prstGeom>
              <a:blipFill>
                <a:blip r:embed="rId3"/>
                <a:stretch>
                  <a:fillRect l="-1690" r="-818" b="-98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d7133b145.blank?vbadefaultcenterpage=1&amp;parentnodeid=6b3ca191d&amp;color=0,0,0&amp;vbapositionanswer=12&amp;vbahtmlprocessed=1"/>
          <p:cNvSpPr/>
          <p:nvPr/>
        </p:nvSpPr>
        <p:spPr>
          <a:xfrm>
            <a:off x="10382314" y="2745849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d7133b145?vbadefaultcenterpage=1&amp;parentnodeid=6b3ca191d&amp;color=0,0,0&amp;vbahtmlprocessed=1&amp;bbb=1"/>
              <p:cNvSpPr/>
              <p:nvPr/>
            </p:nvSpPr>
            <p:spPr>
              <a:xfrm>
                <a:off x="502920" y="3263246"/>
                <a:ext cx="11183112" cy="138010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</a:t>
                </a:r>
                <a:r>
                  <a:rPr lang="en-US" altLang="zh-CN" sz="2400" b="1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析</a:t>
                </a:r>
                <a:r>
                  <a:rPr lang="en-US" altLang="zh-CN" sz="2400" b="1" i="0" spc="-5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={−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rad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rad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={−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，不符合题意；</a:t>
                </a:r>
                <a:endParaRPr lang="en-US" altLang="zh-CN" sz="2400" spc="-5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，符合题意.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d7133b145?vbadefaultcenterpage=1&amp;parentnodeid=6b3ca191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63246"/>
                <a:ext cx="11183112" cy="1380109"/>
              </a:xfrm>
              <a:prstGeom prst="rect">
                <a:avLst/>
              </a:prstGeom>
              <a:blipFill>
                <a:blip r:embed="rId4"/>
                <a:stretch>
                  <a:fillRect l="-1690" r="-3162" b="-484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8c98c21e?vbadefaultcenterpage=1&amp;parentnodeid=7c1ee830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379d6d8a7?vbadefaultcenterpage=1&amp;parentnodeid=a8c98c21e&amp;color=0,0,0&amp;vbahtmlprocessed=1&amp;bbb=1"/>
              <p:cNvSpPr/>
              <p:nvPr/>
            </p:nvSpPr>
            <p:spPr>
              <a:xfrm>
                <a:off x="502920" y="1521048"/>
                <a:ext cx="11183112" cy="73615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3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中的元素个数为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379d6d8a7?vbadefaultcenterpage=1&amp;parentnodeid=a8c98c21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736156"/>
              </a:xfrm>
              <a:prstGeom prst="rect">
                <a:avLst/>
              </a:prstGeom>
              <a:blipFill>
                <a:blip r:embed="rId4"/>
                <a:stretch>
                  <a:fillRect l="-1690" b="-13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48_1#379d6d8a7.blank?vbadefaultcenterpage=1&amp;parentnodeid=a8c98c21e&amp;color=0,0,0&amp;vbapositionanswer=13&amp;vbahtmlprocessed=1"/>
          <p:cNvSpPr/>
          <p:nvPr/>
        </p:nvSpPr>
        <p:spPr>
          <a:xfrm>
            <a:off x="8744839" y="1739361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9_1#379d6d8a7?vbadefaultcenterpage=1&amp;parentnodeid=a8c98c21e&amp;color=0,0,0&amp;vbahtmlprocessed=1&amp;bbb=1&amp;hasbroken=1"/>
              <p:cNvSpPr/>
              <p:nvPr/>
            </p:nvSpPr>
            <p:spPr>
              <a:xfrm>
                <a:off x="502920" y="2258283"/>
                <a:ext cx="11183112" cy="1266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,1,3，所以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的值分别为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5,3,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中的元素个数为4.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9_1#379d6d8a7?vbadefaultcenterpage=1&amp;parentnodeid=a8c98c21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8283"/>
                <a:ext cx="11183112" cy="1266000"/>
              </a:xfrm>
              <a:prstGeom prst="rect">
                <a:avLst/>
              </a:prstGeom>
              <a:blipFill>
                <a:blip r:embed="rId5"/>
                <a:stretch>
                  <a:fillRect l="-1690" r="-1091" b="-144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0_1#50cd35ddf?segpoint=1&amp;vbadefaultcenterpage=1&amp;parentnodeid=a8c98c21e&amp;color=0,0,0&amp;vbahtmlprocessed=1&amp;bbb=1"/>
              <p:cNvSpPr/>
              <p:nvPr/>
            </p:nvSpPr>
            <p:spPr>
              <a:xfrm>
                <a:off x="502920" y="194009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给出下列四个命题：</a:t>
                </a:r>
              </a:p>
              <a:p>
                <a:pPr marL="0" marR="0" lvl="0" indent="0" algn="l" defTabSz="914400" rtl="0" eaLnBrk="1" fontAlgn="auto" latinLnBrk="1" hangingPunct="1">
                  <a:lnSpc>
                    <a:spcPts val="4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kumimoji="0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=2}={1,2}</m:t>
                    </m:r>
                  </m:oMath>
                </a14:m>
                <a:r>
                  <a:rPr kumimoji="0" lang="en-US" altLang="zh-CN" sz="100" b="0" i="0" u="none" strike="noStrike" kern="0" cap="none" spc="-9990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ts val="44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kumimoji="0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𝐙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}={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∣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kumimoji="0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𝐙</m:t>
                    </m:r>
                  </m:oMath>
                </a14:m>
                <a:r>
                  <a:rPr kumimoji="0" lang="en-US" altLang="zh-CN" sz="100" b="0" i="0" u="none" strike="noStrike" kern="0" cap="none" spc="-9990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}；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1" hangingPunct="1">
                  <a:lnSpc>
                    <a:spcPts val="42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③由英文单词“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apple</m:t>
                    </m:r>
                  </m:oMath>
                </a14:m>
                <a:r>
                  <a:rPr kumimoji="0" lang="en-US" altLang="zh-CN" sz="100" b="0" i="0" u="none" strike="noStrike" kern="0" cap="none" spc="-9990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”中的所有字母组成的集合有15</a:t>
                </a:r>
                <a:r>
                  <a:rPr kumimoji="0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个真子集；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0_1#50cd35ddf?segpoint=1&amp;vbadefaultcenterpage=1&amp;parentnodeid=a8c98c21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0098"/>
                <a:ext cx="11183112" cy="2155000"/>
              </a:xfrm>
              <a:prstGeom prst="rect">
                <a:avLst/>
              </a:prstGeom>
              <a:blipFill>
                <a:blip r:embed="rId3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BD.50_5#50cd35ddf?segpoint=1&amp;vbadefaultcenterpage=1&amp;parentnodeid=a8c98c21e&amp;color=0,0,0&amp;vbahtmlprocessed=1&amp;bbb=1"/>
              <p:cNvSpPr/>
              <p:nvPr/>
            </p:nvSpPr>
            <p:spPr>
              <a:xfrm>
                <a:off x="502920" y="4086906"/>
                <a:ext cx="11183112" cy="10968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2024∈{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，则满足条件的所有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组成的集合的真子集的个数为3.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其中所有的真命题是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填序号）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BD.50_5#50cd35ddf?segpoint=1&amp;vbadefaultcenterpage=1&amp;parentnodeid=a8c98c21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86906"/>
                <a:ext cx="11183112" cy="1096899"/>
              </a:xfrm>
              <a:prstGeom prst="rect">
                <a:avLst/>
              </a:prstGeom>
              <a:blipFill>
                <a:blip r:embed="rId4"/>
                <a:stretch>
                  <a:fillRect l="-1690" b="-172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QB_5_AN.51_1#50cd35ddf.blank?vbadefaultcenterpage=1&amp;parentnodeid=a8c98c21e&amp;color=0,0,0&amp;vbapositionanswer=14&amp;vbahtmlprocessed=1&amp;bbb=1"/>
          <p:cNvSpPr/>
          <p:nvPr/>
        </p:nvSpPr>
        <p:spPr>
          <a:xfrm>
            <a:off x="3296920" y="4659676"/>
            <a:ext cx="1135063" cy="478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②③④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2_1#50cd35ddf?vbadefaultcenterpage=1&amp;parentnodeid=a8c98c21e&amp;color=0,0,0&amp;vbahtmlprocessed=1&amp;bbb=1&amp;hasbroken=1"/>
              <p:cNvSpPr/>
              <p:nvPr/>
            </p:nvSpPr>
            <p:spPr>
              <a:xfrm>
                <a:off x="502920" y="1637044"/>
                <a:ext cx="11183112" cy="3830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①中左边的集合表示横坐标为1或纵坐标为2的所有点组成的集合，即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两直线上所有点的集合，右边的集合中仅有1和2两个元素，左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、右集合的元素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属性不同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都表示被3除余1的数，故左、右集合表示同一个集合.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中集合有4个元素，其真子集的个数为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−1=15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=−2024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，满足条件的所有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组成的集合为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{−2024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2024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其真子集的个数为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.故②③④为真命题.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2_1#50cd35ddf?vbadefaultcenterpage=1&amp;parentnodeid=a8c98c21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37044"/>
                <a:ext cx="11183112" cy="3830828"/>
              </a:xfrm>
              <a:prstGeom prst="rect">
                <a:avLst/>
              </a:prstGeom>
              <a:blipFill>
                <a:blip r:embed="rId3"/>
                <a:stretch>
                  <a:fillRect l="-1690" r="-3053" b="-47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036df61c?vbadefaultcenterpage=1&amp;parentnodeid=7c1ee830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3_1#609c1bb47?vbadefaultcenterpage=1&amp;parentnodeid=8036df61c&amp;color=0,0,0&amp;vbahtmlprocessed=1&amp;bbb=1&amp;hasbroken=1"/>
              <p:cNvSpPr/>
              <p:nvPr/>
            </p:nvSpPr>
            <p:spPr>
              <a:xfrm>
                <a:off x="502920" y="1521048"/>
                <a:ext cx="11183112" cy="1668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上定义运算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∗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𝑗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,1,2,3,4.那么满足条件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的有序数对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𝑗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为两个不同的有序数对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）共有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3_1#609c1bb47?vbadefaultcenterpage=1&amp;parentnodeid=8036df61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668399"/>
              </a:xfrm>
              <a:prstGeom prst="rect">
                <a:avLst/>
              </a:prstGeom>
              <a:blipFill>
                <a:blip r:embed="rId4"/>
                <a:stretch>
                  <a:fillRect l="-1690" r="-709" b="-109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4_1#609c1bb47.blank?vbadefaultcenterpage=1&amp;parentnodeid=8036df61c&amp;color=0,0,0&amp;vbapositionanswer=15&amp;vbahtmlprocessed=1&amp;bbb=1"/>
          <p:cNvSpPr/>
          <p:nvPr/>
        </p:nvSpPr>
        <p:spPr>
          <a:xfrm>
            <a:off x="7602919" y="2665318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12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5_1#609c1bb47?vbadefaultcenterpage=1&amp;parentnodeid=8036df61c&amp;color=0,0,0&amp;vbahtmlprocessed=1&amp;bbb=1&amp;hasbroken=1"/>
              <p:cNvSpPr/>
              <p:nvPr/>
            </p:nvSpPr>
            <p:spPr>
              <a:xfrm>
                <a:off x="502920" y="1608596"/>
                <a:ext cx="11183112" cy="3831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∗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1,2,3,4，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𝑗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𝑗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故有序数对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共有12个.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5_1#609c1bb47?vbadefaultcenterpage=1&amp;parentnodeid=8036df61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08596"/>
                <a:ext cx="11183112" cy="3831400"/>
              </a:xfrm>
              <a:prstGeom prst="rect">
                <a:avLst/>
              </a:prstGeom>
              <a:blipFill>
                <a:blip r:embed="rId3"/>
                <a:stretch>
                  <a:fillRect l="-1690" r="-3599" b="-47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6_1#5c03a3a26?vbadefaultcenterpage=1&amp;parentnodeid=8036df61c&amp;color=0,0,0&amp;vbahtmlprocessed=1&amp;bbb=1&amp;hasbroken=1"/>
              <p:cNvSpPr/>
              <p:nvPr/>
            </p:nvSpPr>
            <p:spPr>
              <a:xfrm>
                <a:off x="502920" y="2505025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含有有限个元素的数集，定义“交替和”：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把集合中的数按从小到大的顺序排列，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然后从最大的数开始交替地减加各数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.例如，集合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{4,6,9}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的“交替和”是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9−6+4=7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{5}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的“交替和”是5.若集合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={1,2,3,4,5,6}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，试求集合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的所有非空子集的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交替和”的总和.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6_1#5c03a3a26?vbadefaultcenterpage=1&amp;parentnodeid=8036df61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5025"/>
                <a:ext cx="11183112" cy="2155000"/>
              </a:xfrm>
              <a:prstGeom prst="rect">
                <a:avLst/>
              </a:prstGeom>
              <a:blipFill>
                <a:blip r:embed="rId3"/>
                <a:stretch>
                  <a:fillRect l="-1690" r="-109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5c03a3a26?vbadefaultcenterpage=1&amp;parentnodeid=8036df61c&amp;color=0,0,0&amp;vbahtmlprocessed=1&amp;bbb=1&amp;hasbroken=1"/>
              <p:cNvSpPr/>
              <p:nvPr/>
            </p:nvSpPr>
            <p:spPr>
              <a:xfrm>
                <a:off x="502920" y="1412095"/>
                <a:ext cx="11183112" cy="436403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的所有非空子集的“交替和”的总和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{1,2}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的所有非空子集的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交替和”的总和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=1+2+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{1,2,3}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的所有非空子集的“交替和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总和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=1+2+3+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3−2+1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{1,2,3,4}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的所有非空子集的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“交替和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”的总和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=1+2+3+4+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3−2+1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4−3+2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4−2+1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4−3+1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4−3+2−1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由此总结规律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,2,3,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的所有非空子集的“交替和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”的总和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的非空子集的“交替和”的总和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=192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5c03a3a26?vbadefaultcenterpage=1&amp;parentnodeid=8036df61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2095"/>
                <a:ext cx="11183112" cy="4364038"/>
              </a:xfrm>
              <a:prstGeom prst="rect">
                <a:avLst/>
              </a:prstGeom>
              <a:blipFill>
                <a:blip r:embed="rId3"/>
                <a:stretch>
                  <a:fillRect l="-1690" r="-4198" b="-40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e53d5d785.fixed?vbadefaultcenterpage=1&amp;parentnodeid=7a6e085c2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基础课01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集合及其运算</a:t>
            </a:r>
            <a:endParaRPr lang="en-US" altLang="zh-CN" sz="4000" dirty="0"/>
          </a:p>
        </p:txBody>
      </p:sp>
      <p:pic>
        <p:nvPicPr>
          <p:cNvPr id="3" name="C_0#e53d5d785?linknodeid=8840debfe&amp;catalogrefid=8840debfe&amp;parentnodeid=7a6e085c2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e53d5d785?linknodeid=8840debfe&amp;catalogrefid=8840debfe&amp;parentnodeid=7a6e085c2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e53d5d785?linknodeid=6b3ca191d&amp;catalogrefid=6b3ca191d&amp;parentnodeid=7a6e085c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e53d5d785?linknodeid=6b3ca191d&amp;catalogrefid=6b3ca191d&amp;parentnodeid=7a6e085c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e53d5d785?linknodeid=a8c98c21e&amp;catalogrefid=a8c98c21e&amp;parentnodeid=7a6e085c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e53d5d785?linknodeid=a8c98c21e&amp;catalogrefid=a8c98c21e&amp;parentnodeid=7a6e085c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e53d5d785?linknodeid=8036df61c&amp;catalogrefid=8036df61c&amp;parentnodeid=7a6e085c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e53d5d785?linknodeid=8036df61c&amp;catalogrefid=8036df61c&amp;parentnodeid=7a6e085c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e53d5d785?linknodeid=8840debfe&amp;catalogrefid=8840debfe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e53d5d785?linknodeid=8840debfe&amp;catalogrefid=8840debfe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e53d5d785?linknodeid=6b3ca191d&amp;catalogrefid=6b3ca191d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e53d5d785?linknodeid=6b3ca191d&amp;catalogrefid=6b3ca191d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e53d5d785?linknodeid=a8c98c21e&amp;catalogrefid=a8c98c21e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e53d5d785?linknodeid=a8c98c21e&amp;catalogrefid=a8c98c21e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e53d5d785?linknodeid=8036df61c&amp;catalogrefid=8036df61c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e53d5d785?linknodeid=8036df61c&amp;catalogrefid=8036df61c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c1ee8305.fixed?segpoint=1&amp;vbadefaultcenterpage=1&amp;parentnodeid=e53d5d785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7c1ee8305.fixed?vbadefaultcenterpage=1&amp;parentnodeid=e53d5d785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840debfe?vbadefaultcenterpage=1&amp;parentnodeid=7c1ee830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d9df3de82?vbadefaultcenterpage=1&amp;parentnodeid=8840debfe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={0,1,2}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中元素的个数是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d9df3de82?vbadefaultcenterpage=1&amp;parentnodeid=8840deb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d9df3de82.bracket?vbadefaultcenterpage=1&amp;parentnodeid=8840debfe&amp;color=0,0,0&amp;vbapositionanswer=1&amp;vbahtmlprocessed=1"/>
          <p:cNvSpPr/>
          <p:nvPr/>
        </p:nvSpPr>
        <p:spPr>
          <a:xfrm>
            <a:off x="769620" y="20684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5" name="QC_5_BD.3_1#d9df3de82.choices?vbadefaultcenterpage=1&amp;parentnodeid=8840debfe&amp;color=0,0,0&amp;vbahtmlprocessed=1&amp;bbb=1"/>
          <p:cNvSpPr/>
          <p:nvPr/>
        </p:nvSpPr>
        <p:spPr>
          <a:xfrm>
            <a:off x="502920" y="261712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.9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d9df3de82?vbadefaultcenterpage=1&amp;parentnodeid=8840debfe&amp;color=0,0,0&amp;vbahtmlprocessed=1&amp;bbb=1&amp;hasbroken=1"/>
              <p:cNvSpPr/>
              <p:nvPr/>
            </p:nvSpPr>
            <p:spPr>
              <a:xfrm>
                <a:off x="502920" y="3095848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中有6个元素.故选C.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d9df3de82?vbadefaultcenterpage=1&amp;parentnodeid=8840deb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5848"/>
                <a:ext cx="11183112" cy="1596200"/>
              </a:xfrm>
              <a:prstGeom prst="rect">
                <a:avLst/>
              </a:prstGeom>
              <a:blipFill>
                <a:blip r:embed="rId5"/>
                <a:stretch>
                  <a:fillRect l="-1690" r="-2345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4c8e09934?vbadefaultcenterpage=1&amp;parentnodeid=8840debfe&amp;color=0,0,0&amp;vbahtmlprocessed=1&amp;bbb=1"/>
              <p:cNvSpPr/>
              <p:nvPr/>
            </p:nvSpPr>
            <p:spPr>
              <a:xfrm>
                <a:off x="502920" y="1772997"/>
                <a:ext cx="11183112" cy="710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，全集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∁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4c8e09934?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2997"/>
                <a:ext cx="11183112" cy="710692"/>
              </a:xfrm>
              <a:prstGeom prst="rect">
                <a:avLst/>
              </a:prstGeom>
              <a:blipFill>
                <a:blip r:embed="rId3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4c8e09934.bracket?vbadefaultcenterpage=1&amp;parentnodeid=8840debfe&amp;color=0,0,0&amp;vbapositionanswer=2&amp;vbahtmlprocessed=1"/>
          <p:cNvSpPr/>
          <p:nvPr/>
        </p:nvSpPr>
        <p:spPr>
          <a:xfrm>
            <a:off x="10531539" y="2053667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4c8e09934.choices?vbadefaultcenterpage=1&amp;parentnodeid=8840debfe&amp;color=0,0,0&amp;vbahtmlprocessed=1&amp;bbb=1"/>
              <p:cNvSpPr/>
              <p:nvPr/>
            </p:nvSpPr>
            <p:spPr>
              <a:xfrm>
                <a:off x="502920" y="2484959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|1≤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|0&lt;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|0&lt;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4c8e09934.choices?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4959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4c8e09934?vbadefaultcenterpage=1&amp;parentnodeid=8840debfe&amp;color=0,0,0&amp;vbahtmlprocessed=1&amp;bbb=1"/>
              <p:cNvSpPr/>
              <p:nvPr/>
            </p:nvSpPr>
            <p:spPr>
              <a:xfrm>
                <a:off x="502920" y="2956129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&lt;1}={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∁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𝑈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≤1}={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∁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𝑈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4c8e09934?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56129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7de3b9a97?vbadefaultcenterpage=1&amp;parentnodeid=8840debfe&amp;color=0,0,0&amp;vbahtmlprocessed=1&amp;bbb=1&amp;hasbroken=1"/>
              <p:cNvSpPr/>
              <p:nvPr/>
            </p:nvSpPr>
            <p:spPr>
              <a:xfrm>
                <a:off x="502920" y="1947241"/>
                <a:ext cx="11183112" cy="1084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7de3b9a97?vbadefaultcenterpage=1&amp;parentnodeid=8840deb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7241"/>
                <a:ext cx="11183112" cy="1084199"/>
              </a:xfrm>
              <a:prstGeom prst="rect">
                <a:avLst/>
              </a:prstGeom>
              <a:blipFill>
                <a:blip r:embed="rId3"/>
                <a:stretch>
                  <a:fillRect l="-1690" b="-1741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7de3b9a97.bracket?vbadefaultcenterpage=1&amp;parentnodeid=8840debfe&amp;color=0,0,0&amp;vbapositionanswer=3&amp;vbahtmlprocessed=1"/>
          <p:cNvSpPr/>
          <p:nvPr/>
        </p:nvSpPr>
        <p:spPr>
          <a:xfrm>
            <a:off x="782320" y="2545411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7de3b9a97.choices?vbadefaultcenterpage=1&amp;parentnodeid=8840debfe&amp;color=0,0,0&amp;vbahtmlprocessed=1&amp;bbb=1"/>
              <p:cNvSpPr/>
              <p:nvPr/>
            </p:nvSpPr>
            <p:spPr>
              <a:xfrm>
                <a:off x="502920" y="3093033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494153" algn="l"/>
                    <a:tab pos="4950206" algn="l"/>
                    <a:tab pos="79777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&lt;2}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|−4≤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7de3b9a97.choices?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3033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7de3b9a97?vbadefaultcenterpage=1&amp;parentnodeid=8840debfe&amp;color=0,0,0&amp;vbahtmlprocessed=1&amp;bbb=1"/>
              <p:cNvSpPr/>
              <p:nvPr/>
            </p:nvSpPr>
            <p:spPr>
              <a:xfrm>
                <a:off x="502920" y="3571761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7de3b9a97?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1761"/>
                <a:ext cx="11183112" cy="1596200"/>
              </a:xfrm>
              <a:prstGeom prst="rect">
                <a:avLst/>
              </a:prstGeom>
              <a:blipFill>
                <a:blip r:embed="rId5"/>
                <a:stretch>
                  <a:fillRect l="-1690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6f5312b7a?vbadefaultcenterpage=1&amp;parentnodeid=8840debfe&amp;color=0,0,0&amp;vbahtmlprocessed=1&amp;bbb=1&amp;hasbroken=1"/>
              <p:cNvSpPr/>
              <p:nvPr/>
            </p:nvSpPr>
            <p:spPr>
              <a:xfrm>
                <a:off x="502920" y="2033983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begChr m:val=""/>
                        <m:endChr m:val="}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两集合之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间的关系为(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6f5312b7a?vbadefaultcenterpage=1&amp;parentnodeid=8840deb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33983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6f5312b7a.bracket?vbadefaultcenterpage=1&amp;parentnodeid=8840debfe&amp;color=0,0,0&amp;vbapositionanswer=4&amp;vbahtmlprocessed=1"/>
          <p:cNvSpPr/>
          <p:nvPr/>
        </p:nvSpPr>
        <p:spPr>
          <a:xfrm>
            <a:off x="2293620" y="280995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6f5312b7a.choices?vbadefaultcenterpage=1&amp;parentnodeid=8840debfe&amp;color=0,0,0&amp;vbahtmlprocessed=1&amp;bbb=1"/>
              <p:cNvSpPr/>
              <p:nvPr/>
            </p:nvSpPr>
            <p:spPr>
              <a:xfrm>
                <a:off x="502920" y="3362973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3243453" algn="l"/>
                    <a:tab pos="5953506" algn="l"/>
                    <a:tab pos="8663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=⌀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6f5312b7a.choices?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62973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6f5312b7a?vbadefaultcenterpage=1&amp;parentnodeid=8840debfe&amp;color=0,0,0&amp;vbahtmlprocessed=1&amp;bbb=1&amp;hasbroken=1"/>
              <p:cNvSpPr/>
              <p:nvPr/>
            </p:nvSpPr>
            <p:spPr>
              <a:xfrm>
                <a:off x="502920" y="3841700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由题意知，对于集合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为偶数时，设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为奇数时，设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6f5312b7a?vbadefaultcenterpage=1&amp;parentnodeid=8840deb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41700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l="-1690" r="-3980" b="-92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4018f6ff4?vbadefaultcenterpage=1&amp;parentnodeid=8840debfe&amp;color=0,0,0&amp;vbahtmlprocessed=1&amp;bbb=1&amp;hasbroken=1"/>
              <p:cNvSpPr/>
              <p:nvPr/>
            </p:nvSpPr>
            <p:spPr>
              <a:xfrm>
                <a:off x="502920" y="2060653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4018f6ff4?vbadefaultcenterpage=1&amp;parentnodeid=8840deb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0653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872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4018f6ff4.bracket?vbadefaultcenterpage=1&amp;parentnodeid=8840debfe&amp;color=0,0,0&amp;vbapositionanswer=5&amp;vbahtmlprocessed=1"/>
          <p:cNvSpPr/>
          <p:nvPr/>
        </p:nvSpPr>
        <p:spPr>
          <a:xfrm>
            <a:off x="1684020" y="260802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4018f6ff4.choices?vbadefaultcenterpage=1&amp;parentnodeid=8840debfe&amp;color=0,0,0&amp;vbahtmlprocessed=1&amp;bbb=1"/>
              <p:cNvSpPr/>
              <p:nvPr/>
            </p:nvSpPr>
            <p:spPr>
              <a:xfrm>
                <a:off x="502920" y="3101290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900"/>
                  </a:lnSpc>
                  <a:tabLst>
                    <a:tab pos="2843403" algn="l"/>
                    <a:tab pos="5648706" algn="l"/>
                    <a:tab pos="84286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(−∞,−2]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[−2,+∞)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4018f6ff4.choices?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1290"/>
                <a:ext cx="11183112" cy="691134"/>
              </a:xfrm>
              <a:prstGeom prst="rect">
                <a:avLst/>
              </a:prstGeom>
              <a:blipFill>
                <a:blip r:embed="rId4"/>
                <a:stretch>
                  <a:fillRect l="-1690" b="-150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4018f6ff4?vbadefaultcenterpage=1&amp;parentnodeid=8840debfe&amp;color=0,0,0&amp;vbahtmlprocessed=1&amp;bbb=1"/>
              <p:cNvSpPr/>
              <p:nvPr/>
            </p:nvSpPr>
            <p:spPr>
              <a:xfrm>
                <a:off x="502920" y="3793375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−1≤0}={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≥0}={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4018f6ff4?vbadefaultcenterpage=1&amp;parentnodeid=8840deb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93375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l="-1690" b="-92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560</Words>
  <Application>Microsoft Office PowerPoint</Application>
  <PresentationFormat>宽屏</PresentationFormat>
  <Paragraphs>151</Paragraphs>
  <Slides>24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3</cp:revision>
  <dcterms:created xsi:type="dcterms:W3CDTF">2024-01-23T11:13:42Z</dcterms:created>
  <dcterms:modified xsi:type="dcterms:W3CDTF">2024-02-03T02:42:46Z</dcterms:modified>
  <cp:category/>
  <cp:contentStatus/>
</cp:coreProperties>
</file>