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0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1" r:id="rId26"/>
    <p:sldId id="279" r:id="rId27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5808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a77e3ef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基础课02 常用逻辑用语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C5AEB1D3-0C1D-4D35-8518-C0FE83A630C3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adc1cd2c910eb6b8f5f421#tid=65af9bd9f16ac4000a054c1e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13E668B7-ABB7-4527-9768-A13AA97AE4E6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a77e3ef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基础课02 常用逻辑用语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952B2000-53EC-401B-8567-B694D16FF74E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2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0.xml"/><Relationship Id="rId5" Type="http://schemas.openxmlformats.org/officeDocument/2006/relationships/slide" Target="slide1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1_1#9298897a9?vbadefaultcenterpage=1&amp;parentnodeid=9146c57c8&amp;color=0,0,0&amp;vbahtmlprocessed=1&amp;bbb=1&amp;hasbroken=1"/>
              <p:cNvSpPr/>
              <p:nvPr/>
            </p:nvSpPr>
            <p:spPr>
              <a:xfrm>
                <a:off x="502920" y="2694287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（2024·福建模拟）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”的一个必要不充分条件是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1_1#9298897a9?vbadefaultcenterpage=1&amp;parentnodeid=9146c57c8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94287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2_1#9298897a9.bracket?vbadefaultcenterpage=1&amp;parentnodeid=9146c57c8&amp;color=0,0,0&amp;vbapositionanswer=6&amp;vbahtmlprocessed=1"/>
          <p:cNvSpPr/>
          <p:nvPr/>
        </p:nvSpPr>
        <p:spPr>
          <a:xfrm>
            <a:off x="782320" y="3241657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3_1#9298897a9.choices?vbadefaultcenterpage=1&amp;parentnodeid=9146c57c8&amp;color=0,0,0&amp;vbahtmlprocessed=1&amp;bbb=1"/>
              <p:cNvSpPr/>
              <p:nvPr/>
            </p:nvSpPr>
            <p:spPr>
              <a:xfrm>
                <a:off x="502920" y="3737465"/>
                <a:ext cx="11183112" cy="710692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100"/>
                  </a:lnSpc>
                  <a:tabLst>
                    <a:tab pos="2732278" algn="l"/>
                    <a:tab pos="5134356" algn="l"/>
                    <a:tab pos="819683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&lt;2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3_1#9298897a9.choices?vbadefaultcenterpage=1&amp;parentnodeid=9146c57c8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737465"/>
                <a:ext cx="11183112" cy="710692"/>
              </a:xfrm>
              <a:prstGeom prst="rect">
                <a:avLst/>
              </a:prstGeom>
              <a:blipFill>
                <a:blip r:embed="rId4"/>
                <a:stretch>
                  <a:fillRect l="-1690" b="-1453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24_1#9298897a9?vbadefaultcenterpage=1&amp;parentnodeid=9146c57c8&amp;color=0,0,0&amp;vbahtmlprocessed=1&amp;bbb=1&amp;hasbroken=1">
                <a:extLst>
                  <a:ext uri="{FF2B5EF4-FFF2-40B4-BE49-F238E27FC236}">
                    <a16:creationId xmlns:a16="http://schemas.microsoft.com/office/drawing/2014/main" id="{C24E2B05-2C54-A495-11C4-638244E8F33F}"/>
                  </a:ext>
                </a:extLst>
              </p:cNvPr>
              <p:cNvSpPr/>
              <p:nvPr/>
            </p:nvSpPr>
            <p:spPr>
              <a:xfrm>
                <a:off x="502920" y="756000"/>
                <a:ext cx="11183112" cy="56342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，显然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不成立，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即必要性不成立，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A错误.</a:t>
                </a:r>
                <a:endParaRPr lang="en-US" altLang="zh-CN" sz="2400" dirty="0"/>
              </a:p>
              <a:p>
                <a:pPr latinLnBrk="1">
                  <a:lnSpc>
                    <a:spcPts val="5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，即必要性成立；当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，取</a:t>
                </a:r>
              </a:p>
              <a:p>
                <a:pPr latinLnBrk="1">
                  <a:lnSpc>
                    <a:spcPts val="45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，显然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不成立，即充分性不成立，故B正确.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，显然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不成立，即必要性不成立，故C错误.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成立时，则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&lt;2−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，显然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成立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；当</a:t>
                </a:r>
              </a:p>
              <a:p>
                <a:pPr latinLnBrk="1">
                  <a:lnSpc>
                    <a:spcPts val="4600"/>
                  </a:lnSpc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时，两边平方，同样有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，充分性也成立，故D错误.故选B.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24_1#9298897a9?vbadefaultcenterpage=1&amp;parentnodeid=9146c57c8&amp;color=0,0,0&amp;vbahtmlprocessed=1&amp;bbb=1&amp;hasbroken=1">
                <a:extLst>
                  <a:ext uri="{FF2B5EF4-FFF2-40B4-BE49-F238E27FC236}">
                    <a16:creationId xmlns:a16="http://schemas.microsoft.com/office/drawing/2014/main" id="{C24E2B05-2C54-A495-11C4-638244E8F3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634228"/>
              </a:xfrm>
              <a:prstGeom prst="rect">
                <a:avLst/>
              </a:prstGeom>
              <a:blipFill>
                <a:blip r:embed="rId2"/>
                <a:stretch>
                  <a:fillRect l="-1690" r="-2672" b="-32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240459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5_1#0a0b57685?vbadefaultcenterpage=1&amp;parentnodeid=9146c57c8&amp;color=0,0,0&amp;vbahtmlprocessed=1&amp;bbb=1&amp;hasbroken=1"/>
              <p:cNvSpPr/>
              <p:nvPr/>
            </p:nvSpPr>
            <p:spPr>
              <a:xfrm>
                <a:off x="502920" y="1693241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7.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（原创）设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是非零实数，则“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”是“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成等差数列”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5_1#0a0b57685?vbadefaultcenterpage=1&amp;parentnodeid=9146c57c8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93241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r="-22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6_1#0a0b57685.bracket?vbadefaultcenterpage=1&amp;parentnodeid=9146c57c8&amp;color=0,0,0&amp;vbapositionanswer=7&amp;vbahtmlprocessed=1"/>
          <p:cNvSpPr/>
          <p:nvPr/>
        </p:nvSpPr>
        <p:spPr>
          <a:xfrm>
            <a:off x="1087120" y="2240612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p:sp>
        <p:nvSpPr>
          <p:cNvPr id="4" name="QC_5_BD.27_1#0a0b57685.choices?vbadefaultcenterpage=1&amp;parentnodeid=9146c57c8&amp;color=0,0,0&amp;vbahtmlprocessed=1&amp;bbb=1"/>
          <p:cNvSpPr/>
          <p:nvPr/>
        </p:nvSpPr>
        <p:spPr>
          <a:xfrm>
            <a:off x="502920" y="2796489"/>
            <a:ext cx="11183112" cy="1033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400"/>
              </a:lnSpc>
              <a:tabLst>
                <a:tab pos="5699506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.充分不必要条件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.必要不充分条件</a:t>
            </a:r>
            <a:endParaRPr lang="en-US" altLang="zh-CN" sz="2400" dirty="0"/>
          </a:p>
          <a:p>
            <a:pPr latinLnBrk="1">
              <a:lnSpc>
                <a:spcPts val="4200"/>
              </a:lnSpc>
              <a:tabLst>
                <a:tab pos="5699506" algn="l"/>
              </a:tabLst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C.充要条件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.既不充分也不必要条件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8_1#0a0b57685?vbadefaultcenterpage=1&amp;parentnodeid=9146c57c8&amp;color=0,0,0&amp;vbahtmlprocessed=1&amp;bbb=1&amp;hasbroken=1"/>
              <p:cNvSpPr/>
              <p:nvPr/>
            </p:nvSpPr>
            <p:spPr>
              <a:xfrm>
                <a:off x="502920" y="3837509"/>
                <a:ext cx="11183112" cy="1596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成等差数列，则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.反之,数列1，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2.5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4.5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6满足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1+6=2.5+4.5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，但数列1，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2.5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4.5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，6不是等差数列.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”是“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成等差数列”的必要不充分条件.故选B.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8_1#0a0b57685?vbadefaultcenterpage=1&amp;parentnodeid=9146c57c8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37509"/>
                <a:ext cx="11183112" cy="1596200"/>
              </a:xfrm>
              <a:prstGeom prst="rect">
                <a:avLst/>
              </a:prstGeom>
              <a:blipFill>
                <a:blip r:embed="rId4"/>
                <a:stretch>
                  <a:fillRect l="-1690" b="-114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9_1#ad154d9d4?vbadefaultcenterpage=1&amp;parentnodeid=9146c57c8&amp;color=0,0,0&amp;vbahtmlprocessed=1&amp;bbb=1&amp;hasbroken=1"/>
              <p:cNvSpPr/>
              <p:nvPr/>
            </p:nvSpPr>
            <p:spPr>
              <a:xfrm>
                <a:off x="502920" y="1457307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8.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（改编）已知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，则“函数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的图象恒在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轴上方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”是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9_1#ad154d9d4?vbadefaultcenterpage=1&amp;parentnodeid=9146c57c8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57307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0_1#ad154d9d4.bracket?vbadefaultcenterpage=1&amp;parentnodeid=9146c57c8&amp;color=0,0,0&amp;vbapositionanswer=8&amp;vbahtmlprocessed=1"/>
          <p:cNvSpPr/>
          <p:nvPr/>
        </p:nvSpPr>
        <p:spPr>
          <a:xfrm>
            <a:off x="3076448" y="2004678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p:sp>
        <p:nvSpPr>
          <p:cNvPr id="4" name="QC_5_BD.31_1#ad154d9d4.choices?vbadefaultcenterpage=1&amp;parentnodeid=9146c57c8&amp;color=0,0,0&amp;vbahtmlprocessed=1&amp;bbb=1"/>
          <p:cNvSpPr/>
          <p:nvPr/>
        </p:nvSpPr>
        <p:spPr>
          <a:xfrm>
            <a:off x="502920" y="2497945"/>
            <a:ext cx="11183112" cy="1033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400"/>
              </a:lnSpc>
              <a:tabLst>
                <a:tab pos="5699506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.充分不必要条件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.必要不充分条件</a:t>
            </a:r>
            <a:endParaRPr lang="en-US" altLang="zh-CN" sz="2400" dirty="0"/>
          </a:p>
          <a:p>
            <a:pPr latinLnBrk="1">
              <a:lnSpc>
                <a:spcPts val="4200"/>
              </a:lnSpc>
              <a:tabLst>
                <a:tab pos="5699506" algn="l"/>
              </a:tabLst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C.充要条件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.既不充分也不必要条件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32_1#ad154d9d4?vbadefaultcenterpage=1&amp;parentnodeid=9146c57c8&amp;color=0,0,0&amp;vbahtmlprocessed=1&amp;bbb=1&amp;hasbroken=1"/>
              <p:cNvSpPr/>
              <p:nvPr/>
            </p:nvSpPr>
            <p:spPr>
              <a:xfrm>
                <a:off x="502920" y="3538075"/>
                <a:ext cx="11183112" cy="21544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”并不能得到“函数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的图象恒在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轴上方”，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.反之，当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的图象恒在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轴上方，但不能得到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，所以“函数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的图象恒在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上方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”是“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”的既不充分也不必要条件.故选D.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32_1#ad154d9d4?vbadefaultcenterpage=1&amp;parentnodeid=9146c57c8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38075"/>
                <a:ext cx="11183112" cy="2154428"/>
              </a:xfrm>
              <a:prstGeom prst="rect">
                <a:avLst/>
              </a:prstGeom>
              <a:blipFill>
                <a:blip r:embed="rId4"/>
                <a:stretch>
                  <a:fillRect l="-1690" r="-1309" b="-84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f54f564a7?vbadefaultcenterpage=1&amp;parentnodeid=0781a68aa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p:sp>
        <p:nvSpPr>
          <p:cNvPr id="3" name="QC_5_BD.33_1#049b88bdd?vbadefaultcenterpage=1&amp;parentnodeid=f54f564a7&amp;color=0,0,0&amp;vbahtmlprocessed=1&amp;bbb=1"/>
          <p:cNvSpPr/>
          <p:nvPr/>
        </p:nvSpPr>
        <p:spPr>
          <a:xfrm>
            <a:off x="502920" y="1521048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9.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（多选题）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下列结论正确的是(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1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     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4" name="QC_5_AN.34_1#049b88bdd.bracket?vbadefaultcenterpage=1&amp;parentnodeid=f54f564a7&amp;color=0,0,0&amp;vbapositionanswer=9&amp;vbahtmlprocessed=1&amp;bbb=1"/>
          <p:cNvSpPr/>
          <p:nvPr/>
        </p:nvSpPr>
        <p:spPr>
          <a:xfrm>
            <a:off x="5024120" y="1509618"/>
            <a:ext cx="6445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5_1#049b88bdd.choices?vbadefaultcenterpage=1&amp;parentnodeid=f54f564a7&amp;color=0,0,0&amp;vbahtmlprocessed=1&amp;bbb=1"/>
              <p:cNvSpPr/>
              <p:nvPr/>
            </p:nvSpPr>
            <p:spPr>
              <a:xfrm>
                <a:off x="502920" y="2004918"/>
                <a:ext cx="11183112" cy="21577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”是“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”的充分不必要条件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.“若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，则方程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一定有实根”是假命题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3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.若命题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¬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5_1#049b88bdd.choices?vbadefaultcenterpage=1&amp;parentnodeid=f54f564a7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04918"/>
                <a:ext cx="11183112" cy="2157730"/>
              </a:xfrm>
              <a:prstGeom prst="rect">
                <a:avLst/>
              </a:prstGeom>
              <a:blipFill>
                <a:blip r:embed="rId4"/>
                <a:stretch>
                  <a:fillRect l="-1690" b="-84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6_1#049b88bdd?vbadefaultcenterpage=1&amp;parentnodeid=f54f564a7&amp;color=0,0,0&amp;vbahtmlprocessed=1&amp;bbb=1&amp;hasbroken=1"/>
              <p:cNvSpPr/>
              <p:nvPr/>
            </p:nvSpPr>
            <p:spPr>
              <a:xfrm>
                <a:off x="502920" y="2213656"/>
                <a:ext cx="11183112" cy="27097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对于A,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，故A错误；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时，方程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的根的判别式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=1+4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，不能确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定方程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是否有实根，故B正确；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C，在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，故C正确；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¬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+4≤0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，故D错误.故选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BC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6_1#049b88bdd?vbadefaultcenterpage=1&amp;parentnodeid=f54f564a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13656"/>
                <a:ext cx="11183112" cy="2709799"/>
              </a:xfrm>
              <a:prstGeom prst="rect">
                <a:avLst/>
              </a:prstGeom>
              <a:blipFill>
                <a:blip r:embed="rId3"/>
                <a:stretch>
                  <a:fillRect l="-1690" r="-327" b="-674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5_BD.37_1#80ffbb58f?vbadefaultcenterpage=1&amp;parentnodeid=f54f564a7&amp;color=0,0,0&amp;vbahtmlprocessed=1&amp;bbb=1"/>
          <p:cNvSpPr/>
          <p:nvPr/>
        </p:nvSpPr>
        <p:spPr>
          <a:xfrm>
            <a:off x="502920" y="2236801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10.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（多选题）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下列说法错误的是(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1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      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3" name="QC_5_AN.38_1#80ffbb58f.bracket?vbadefaultcenterpage=1&amp;parentnodeid=f54f564a7&amp;color=0,0,0&amp;vbapositionanswer=10&amp;vbahtmlprocessed=1&amp;bbb=1"/>
          <p:cNvSpPr/>
          <p:nvPr/>
        </p:nvSpPr>
        <p:spPr>
          <a:xfrm>
            <a:off x="5125720" y="2225371"/>
            <a:ext cx="882650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ACD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9_1#80ffbb58f.choices?vbadefaultcenterpage=1&amp;parentnodeid=f54f564a7&amp;color=0,0,0&amp;vbahtmlprocessed=1&amp;bbb=1"/>
              <p:cNvSpPr/>
              <p:nvPr/>
            </p:nvSpPr>
            <p:spPr>
              <a:xfrm>
                <a:off x="502920" y="2723718"/>
                <a:ext cx="11183112" cy="2155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A.命题“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+1&gt;3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”的否定是“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+1&gt;3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.“函数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的最小正周期为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”是“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”的必要不充分条件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”是“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”的充要条件</a:t>
                </a:r>
                <a:endParaRPr lang="en-US" altLang="zh-CN" sz="2400" dirty="0"/>
              </a:p>
              <a:p>
                <a:pPr marL="0"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.“平面向量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的夹角是钝角”的充要条件是“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9_1#80ffbb58f.choices?vbadefaultcenterpage=1&amp;parentnodeid=f54f564a7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23718"/>
                <a:ext cx="11183112" cy="2155000"/>
              </a:xfrm>
              <a:prstGeom prst="rect">
                <a:avLst/>
              </a:prstGeom>
              <a:blipFill>
                <a:blip r:embed="rId3"/>
                <a:stretch>
                  <a:fillRect l="-1690" b="-849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40_1#80ffbb58f?vbadefaultcenterpage=1&amp;parentnodeid=f54f564a7&amp;color=0,0,0&amp;vbahtmlprocessed=1&amp;bbb=1&amp;hasbroken=1"/>
              <p:cNvSpPr/>
              <p:nvPr/>
            </p:nvSpPr>
            <p:spPr>
              <a:xfrm>
                <a:off x="502920" y="972548"/>
                <a:ext cx="11183112" cy="50125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对于A,命题“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+1&gt;3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”的否定是“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+1≤3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”，故A错误；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B,若函数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的最小正周期为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，可得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=±2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，所以“函数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的最小正周期为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”是“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”的必要不充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分条件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，故B正确；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C，由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”是“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”的充分不必要条件，故C错误；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D，若平面向量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的夹角是钝角，则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，反之，若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，则平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面向量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的夹角是钝角或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，所以“平面向量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的夹角是钝角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”的必要不充分条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件是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”，故D错误.故选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ACD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40_1#80ffbb58f?vbadefaultcenterpage=1&amp;parentnodeid=f54f564a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72548"/>
                <a:ext cx="11183112" cy="5012500"/>
              </a:xfrm>
              <a:prstGeom prst="rect">
                <a:avLst/>
              </a:prstGeom>
              <a:blipFill>
                <a:blip r:embed="rId3"/>
                <a:stretch>
                  <a:fillRect l="-1690" r="-3653" b="-352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1_1#c7f444d13?vbadefaultcenterpage=1&amp;parentnodeid=f54f564a7&amp;color=0,0,0&amp;vbahtmlprocessed=1&amp;bbb=1&amp;hasbroken=1"/>
              <p:cNvSpPr/>
              <p:nvPr/>
            </p:nvSpPr>
            <p:spPr>
              <a:xfrm>
                <a:off x="502920" y="2440383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“不等式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上恒成立”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的一个必要不充分条件是“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_______________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1_1#c7f444d13?vbadefaultcenterpage=1&amp;parentnodeid=f54f564a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40383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r="-818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42_1#c7f444d13.blank?vbadefaultcenterpage=1&amp;parentnodeid=f54f564a7&amp;color=0,0,0&amp;vbapositionanswer=11&amp;vbahtmlprocessed=1&amp;bbb=1&amp;hasbroken=1"/>
              <p:cNvSpPr/>
              <p:nvPr/>
            </p:nvSpPr>
            <p:spPr>
              <a:xfrm>
                <a:off x="502920" y="2402283"/>
                <a:ext cx="11183112" cy="103441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ts val="4280"/>
                  </a:lnSpc>
                </a:pPr>
                <a:r>
                  <a:rPr lang="en-US" altLang="zh-CN" sz="2400" b="0" i="0" kern="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答案不唯一）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42_1#c7f444d13.blank?vbadefaultcenterpage=1&amp;parentnodeid=f54f564a7&amp;color=0,0,0&amp;vbapositionanswer=11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02283"/>
                <a:ext cx="11183112" cy="1034415"/>
              </a:xfrm>
              <a:prstGeom prst="rect">
                <a:avLst/>
              </a:prstGeom>
              <a:blipFill>
                <a:blip r:embed="rId4"/>
                <a:stretch>
                  <a:fillRect l="-1690" r="-382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3_1#c7f444d13?vbadefaultcenterpage=1&amp;parentnodeid=f54f564a7&amp;color=0,0,0&amp;vbahtmlprocessed=1&amp;bbb=1&amp;hasbroken=1"/>
              <p:cNvSpPr/>
              <p:nvPr/>
            </p:nvSpPr>
            <p:spPr>
              <a:xfrm>
                <a:off x="502920" y="3483559"/>
                <a:ext cx="11183112" cy="1117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不等式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上恒成立，等价于一元二次方程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的根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的判别式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=1−4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.故答案可以为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.（答案不唯一）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3_1#c7f444d13?vbadefaultcenterpage=1&amp;parentnodeid=f54f564a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83559"/>
                <a:ext cx="11183112" cy="1117600"/>
              </a:xfrm>
              <a:prstGeom prst="rect">
                <a:avLst/>
              </a:prstGeom>
              <a:blipFill>
                <a:blip r:embed="rId5"/>
                <a:stretch>
                  <a:fillRect l="-1690" r="-1363" b="-923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4_1#f94653764?vbadefaultcenterpage=1&amp;parentnodeid=f54f564a7&amp;color=0,0,0&amp;vbahtmlprocessed=1&amp;bbb=1&amp;hasbroken=1"/>
              <p:cNvSpPr/>
              <p:nvPr/>
            </p:nvSpPr>
            <p:spPr>
              <a:xfrm>
                <a:off x="502920" y="2308652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|−1≤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≤8}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|2−2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≤2+2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”是“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的充分不必要条件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4_1#f94653764?vbadefaultcenterpage=1&amp;parentnodeid=f54f564a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08652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r="-2454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45_1#f94653764.blank?vbadefaultcenterpage=1&amp;parentnodeid=f54f564a7&amp;color=0,0,0&amp;vbapositionanswer=12&amp;vbahtmlprocessed=1&amp;bbb=1"/>
              <p:cNvSpPr/>
              <p:nvPr/>
            </p:nvSpPr>
            <p:spPr>
              <a:xfrm>
                <a:off x="6288215" y="2931268"/>
                <a:ext cx="1155700" cy="35394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[3,+∞)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45_1#f94653764.blank?vbadefaultcenterpage=1&amp;parentnodeid=f54f564a7&amp;color=0,0,0&amp;vbapositionanswer=12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215" y="2931268"/>
                <a:ext cx="1155700" cy="353949"/>
              </a:xfrm>
              <a:prstGeom prst="rect">
                <a:avLst/>
              </a:prstGeom>
              <a:blipFill>
                <a:blip r:embed="rId4"/>
                <a:stretch>
                  <a:fillRect l="-5820" r="-6349" b="-3965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6_1#f94653764?vbadefaultcenterpage=1&amp;parentnodeid=f54f564a7&amp;color=0,0,0&amp;vbahtmlprocessed=1&amp;bbb=1&amp;hasbroken=1"/>
              <p:cNvSpPr/>
              <p:nvPr/>
            </p:nvSpPr>
            <p:spPr>
              <a:xfrm>
                <a:off x="502920" y="3349289"/>
                <a:ext cx="11183112" cy="14819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8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根据题意，集合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的真子集,所以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mPr>
                      <m:m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2−2</m:t>
                          </m:r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𝑚</m:t>
                          </m:r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≤−1,</m:t>
                          </m:r>
                        </m:e>
                      </m:mr>
                      <m:m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2+2</m:t>
                          </m:r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𝑚</m:t>
                          </m:r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≥8,</m:t>
                          </m:r>
                        </m:e>
                      </m:mr>
                      <m:m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2−2</m:t>
                          </m:r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𝑚</m:t>
                          </m:r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≤2+2</m:t>
                          </m:r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𝑚</m:t>
                          </m:r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,</m:t>
                          </m:r>
                        </m:e>
                      </m:mr>
                    </m:m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,故实数</a:t>
                </a:r>
              </a:p>
              <a:p>
                <a:pPr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[3,+∞)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6_1#f94653764?vbadefaultcenterpage=1&amp;parentnodeid=f54f564a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49289"/>
                <a:ext cx="11183112" cy="1481900"/>
              </a:xfrm>
              <a:prstGeom prst="rect">
                <a:avLst/>
              </a:prstGeom>
              <a:blipFill>
                <a:blip r:embed="rId5"/>
                <a:stretch>
                  <a:fillRect l="-1690" r="-164" b="-1188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c182ada02?vbadefaultcenterpage=1&amp;parentnodeid=0781a68aa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p:pic>
        <p:nvPicPr>
          <p:cNvPr id="3" name="QB_5_BD.47_1#63289421d?hastextimagelayout=1&amp;vbadefaultcenterpage=1&amp;parentnodeid=c182ada02&amp;color=0,0,0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05088" y="1667352"/>
            <a:ext cx="2962656" cy="249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BD.47_2#63289421d?hastextimagelayout=1&amp;vbadefaultcenterpage=1&amp;parentnodeid=c182ada02&amp;color=0,0,0&amp;vbahtmlprocessed=1&amp;bbb=1&amp;hasbroken=1"/>
              <p:cNvSpPr/>
              <p:nvPr/>
            </p:nvSpPr>
            <p:spPr>
              <a:xfrm>
                <a:off x="502920" y="1521048"/>
                <a:ext cx="8083296" cy="1596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某电路图如图所示，则“灯泡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亮”是“开关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闭合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”的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条件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.（选填“充分不必要”“必要不充分”“充要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”或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既不充分也不必要”）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BD.47_2#63289421d?hastextimagelayout=1&amp;vbadefaultcenterpage=1&amp;parentnodeid=c182ada0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8083296" cy="1596200"/>
              </a:xfrm>
              <a:prstGeom prst="rect">
                <a:avLst/>
              </a:prstGeom>
              <a:blipFill>
                <a:blip r:embed="rId5"/>
                <a:stretch>
                  <a:fillRect l="-2338" r="-1584" b="-114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B_5_AN.48_1#63289421d.blank?vbadefaultcenterpage=1&amp;parentnodeid=c182ada02&amp;color=0,0,0&amp;vbapositionanswer=13&amp;vbahtmlprocessed=1&amp;bbb=1&amp;hasbroken=1"/>
          <p:cNvSpPr/>
          <p:nvPr/>
        </p:nvSpPr>
        <p:spPr>
          <a:xfrm>
            <a:off x="502920" y="1493108"/>
            <a:ext cx="8083296" cy="10388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latinLnBrk="1">
              <a:lnSpc>
                <a:spcPct val="150000"/>
              </a:lnSpc>
            </a:pPr>
            <a:r>
              <a:rPr lang="en-US" altLang="zh-CN" sz="2400" b="0" i="0">
                <a:solidFill>
                  <a:srgbClr val="FF0000"/>
                </a:solidFill>
                <a:latin typeface="SimSun" panose="02010600030101010101" pitchFamily="2" charset="-122"/>
                <a:ea typeface="微软雅黑" pitchFamily="34" charset="-122"/>
                <a:cs typeface="Times New Roman" pitchFamily="34" charset="-120"/>
              </a:rPr>
              <a:t>                                                </a:t>
            </a:r>
            <a:r>
              <a:rPr lang="en-US" altLang="zh-CN" sz="2400" b="0" i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必要不充分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B_5_AS.49_1#63289421d?hastextimagelayout=1&amp;vbadefaultcenterpage=1&amp;parentnodeid=c182ada02&amp;color=0,0,0&amp;vbahtmlprocessed=1&amp;bbb=1&amp;hasbroken=1"/>
              <p:cNvSpPr/>
              <p:nvPr/>
            </p:nvSpPr>
            <p:spPr>
              <a:xfrm>
                <a:off x="502920" y="3108548"/>
                <a:ext cx="8083296" cy="103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若灯泡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亮，则开关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不一定闭合；若开关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闭合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，则灯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泡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一定亮.故“灯泡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亮”是“开关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闭合”的必要不充分条件.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B_5_AS.49_1#63289421d?hastextimagelayout=1&amp;vbadefaultcenterpage=1&amp;parentnodeid=c182ada0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08548"/>
                <a:ext cx="8083296" cy="1037400"/>
              </a:xfrm>
              <a:prstGeom prst="rect">
                <a:avLst/>
              </a:prstGeom>
              <a:blipFill>
                <a:blip r:embed="rId6"/>
                <a:stretch>
                  <a:fillRect l="-2338" r="-2036" b="-170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B_5_BD.50_1#005a78f26?vbadefaultcenterpage=1&amp;parentnodeid=c182ada02&amp;color=0,0,0&amp;vbahtmlprocessed=1&amp;bbb=1&amp;hasbroken=1"/>
          <p:cNvSpPr/>
          <p:nvPr/>
        </p:nvSpPr>
        <p:spPr>
          <a:xfrm>
            <a:off x="502920" y="1158571"/>
            <a:ext cx="11183112" cy="2713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14.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梦天实验舱与天和核心舱成功实现“太空握手”，对接时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，只有空间站组合体与梦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天实验舱处于同一轨道高度，且空间站组合体前向对接口朝向了梦天舱赶上来的方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向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，才能实现“太空握手”.根据以上信息，可知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“梦天实验舱与天和核心舱成功实现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‘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太空握手’”是“空间站组合体与梦天实验舱处于同一轨道高度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”的</a:t>
            </a:r>
            <a:r>
              <a:rPr lang="en-US" altLang="zh-CN" sz="240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____________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条件.</a:t>
            </a:r>
          </a:p>
          <a:p>
            <a:pPr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（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选填“充分不必要”“必要不充分”“充要”或“既不充分也不必要”）</a:t>
            </a:r>
            <a:endParaRPr lang="en-US" altLang="zh-CN" sz="2400" dirty="0"/>
          </a:p>
        </p:txBody>
      </p:sp>
      <p:sp>
        <p:nvSpPr>
          <p:cNvPr id="3" name="QB_5_AN.51_1#005a78f26.blank?vbadefaultcenterpage=1&amp;parentnodeid=c182ada02&amp;color=0,0,0&amp;vbapositionanswer=14&amp;vbahtmlprocessed=1&amp;bbb=1"/>
          <p:cNvSpPr/>
          <p:nvPr/>
        </p:nvSpPr>
        <p:spPr>
          <a:xfrm>
            <a:off x="9086533" y="2807031"/>
            <a:ext cx="1744663" cy="4787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充分不必要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52_1#005a78f26?vbadefaultcenterpage=1&amp;parentnodeid=c182ada02&amp;color=0,0,0&amp;vbahtmlprocessed=1&amp;bbb=1&amp;hasbroken=1"/>
              <p:cNvSpPr/>
              <p:nvPr/>
            </p:nvSpPr>
            <p:spPr>
              <a:xfrm>
                <a:off x="502920" y="3851479"/>
                <a:ext cx="11183112" cy="2155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由题意知，“太空握手”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⇒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空间站组合体与梦天实验舱处于同一轨道高度”，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空间站组合体与梦天实验舱处于同一轨道高度”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“太空握手”，所以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“梦天实验舱与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天和核心舱成功实现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‘太空握手’”是“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空间站组合体与梦天实验舱处于同一轨道高度”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的充分不必要条件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52_1#005a78f26?vbadefaultcenterpage=1&amp;parentnodeid=c182ada0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51479"/>
                <a:ext cx="11183112" cy="2155000"/>
              </a:xfrm>
              <a:prstGeom prst="rect">
                <a:avLst/>
              </a:prstGeom>
              <a:blipFill>
                <a:blip r:embed="rId3"/>
                <a:stretch>
                  <a:fillRect l="-1690" b="-849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bab8003d7?vbadefaultcenterpage=1&amp;parentnodeid=0781a68aa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53_1#2cc8cfb8a?vbadefaultcenterpage=1&amp;parentnodeid=bab8003d7&amp;color=0,0,0&amp;vbahtmlprocessed=1&amp;bbb=1&amp;hasbroken=1"/>
              <p:cNvSpPr/>
              <p:nvPr/>
            </p:nvSpPr>
            <p:spPr>
              <a:xfrm>
                <a:off x="502920" y="1521048"/>
                <a:ext cx="11183112" cy="1596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为任意实数，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表示不大于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的最大整数，例如，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[0.5]=0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[−0.5]=−1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”是“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]=[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”的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条件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.（选填“充分不必要”“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必要不充分”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充要”或“既不充分也不必要”）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53_1#2cc8cfb8a?vbadefaultcenterpage=1&amp;parentnodeid=bab8003d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596200"/>
              </a:xfrm>
              <a:prstGeom prst="rect">
                <a:avLst/>
              </a:prstGeom>
              <a:blipFill>
                <a:blip r:embed="rId4"/>
                <a:stretch>
                  <a:fillRect l="-1690" b="-114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B_5_AN.54_1#2cc8cfb8a.blank?vbadefaultcenterpage=1&amp;parentnodeid=bab8003d7&amp;color=0,0,0&amp;vbapositionanswer=15&amp;vbahtmlprocessed=1&amp;bbb=1"/>
          <p:cNvSpPr/>
          <p:nvPr/>
        </p:nvSpPr>
        <p:spPr>
          <a:xfrm>
            <a:off x="4338828" y="2051908"/>
            <a:ext cx="1744663" cy="4787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必要不充分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55_1#2cc8cfb8a?vbadefaultcenterpage=1&amp;parentnodeid=bab8003d7&amp;color=0,0,0&amp;vbahtmlprocessed=1&amp;bbb=1&amp;hasbroken=1"/>
              <p:cNvSpPr/>
              <p:nvPr/>
            </p:nvSpPr>
            <p:spPr>
              <a:xfrm>
                <a:off x="502920" y="3108548"/>
                <a:ext cx="11183112" cy="2150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=1.5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=0.7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时,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，故充分性不成立；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]=[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，由此可得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，故必要性成立.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”是“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]=[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”的必要不充分条件.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55_1#2cc8cfb8a?vbadefaultcenterpage=1&amp;parentnodeid=bab8003d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08548"/>
                <a:ext cx="11183112" cy="2150999"/>
              </a:xfrm>
              <a:prstGeom prst="rect">
                <a:avLst/>
              </a:prstGeom>
              <a:blipFill>
                <a:blip r:embed="rId5"/>
                <a:stretch>
                  <a:fillRect l="-1690" b="-849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BD.56_1#06fd1e7f3?segpoint=1&amp;vbadefaultcenterpage=1&amp;parentnodeid=bab8003d7&amp;color=0,0,0&amp;vbahtmlprocessed=1&amp;bbb=1"/>
              <p:cNvSpPr/>
              <p:nvPr/>
            </p:nvSpPr>
            <p:spPr>
              <a:xfrm>
                <a:off x="502920" y="2258391"/>
                <a:ext cx="11183112" cy="4780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−12≤0}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BD.56_1#06fd1e7f3?segpoint=1&amp;vbadefaultcenterpage=1&amp;parentnodeid=bab8003d7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58391"/>
                <a:ext cx="11183112" cy="478028"/>
              </a:xfrm>
              <a:prstGeom prst="rect">
                <a:avLst/>
              </a:prstGeom>
              <a:blipFill>
                <a:blip r:embed="rId3"/>
                <a:stretch>
                  <a:fillRect l="-1690" b="-379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BD.56_2#06fd1e7f3?segpoint=1&amp;vbadefaultcenterpage=1&amp;parentnodeid=bab8003d7&amp;color=0,0,0&amp;vbahtmlprocessed=1&amp;bbb=1"/>
              <p:cNvSpPr/>
              <p:nvPr/>
            </p:nvSpPr>
            <p:spPr>
              <a:xfrm>
                <a:off x="502920" y="2798712"/>
                <a:ext cx="11183112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，求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∁</m:t>
                            </m:r>
                          </m:e>
                          <m:sub>
                            <m:r>
                              <a:rPr lang="en-US" altLang="zh-CN" sz="24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𝐑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BD.56_2#06fd1e7f3?segpoint=1&amp;vbadefaultcenterpage=1&amp;parentnodeid=bab8003d7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98712"/>
                <a:ext cx="11183112" cy="478600"/>
              </a:xfrm>
              <a:prstGeom prst="rect">
                <a:avLst/>
              </a:prstGeom>
              <a:blipFill>
                <a:blip r:embed="rId4"/>
                <a:stretch>
                  <a:fillRect l="-1690" b="-379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BD.56_3#06fd1e7f3?segpoint=1&amp;vbadefaultcenterpage=1&amp;parentnodeid=bab8003d7&amp;color=0,0,0&amp;vbahtmlprocessed=1&amp;bbb=1&amp;hasbroken=1"/>
              <p:cNvSpPr/>
              <p:nvPr/>
            </p:nvSpPr>
            <p:spPr>
              <a:xfrm>
                <a:off x="502920" y="3277439"/>
                <a:ext cx="11183112" cy="1596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”是“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”的____条件，若实数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的值存在，求出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；若不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存在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，请说明理由.请在①充分不必要,②必要不充分,③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充要这三个条件中任选一个，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补充到空白处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BD.56_3#06fd1e7f3?segpoint=1&amp;vbadefaultcenterpage=1&amp;parentnodeid=bab8003d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77439"/>
                <a:ext cx="11183112" cy="1596200"/>
              </a:xfrm>
              <a:prstGeom prst="rect">
                <a:avLst/>
              </a:prstGeom>
              <a:blipFill>
                <a:blip r:embed="rId5"/>
                <a:stretch>
                  <a:fillRect l="-1690" r="-1908" b="-114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7_1#06fd1e7f3?vbadefaultcenterpage=1&amp;parentnodeid=bab8003d7&amp;color=0,0,0&amp;vbahtmlprocessed=1&amp;bbb=1&amp;hasbroken=1"/>
              <p:cNvSpPr/>
              <p:nvPr/>
            </p:nvSpPr>
            <p:spPr>
              <a:xfrm>
                <a:off x="502920" y="985121"/>
                <a:ext cx="11183112" cy="5207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由不等式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−12=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−4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|−3≤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≤4}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1）当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时，由不等式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|−1≤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≤3}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∁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&gt;3}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∁</m:t>
                            </m:r>
                          </m:e>
                          <m:sub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𝐑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|−3≤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≤4}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2）由不等式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≤0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≤1+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|1−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≤1+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10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若选择条件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①，则集合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的真子集，得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&amp;1−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≤−3,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+1≥4,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&gt;0,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且前两个不等式中的</a:t>
                </a:r>
              </a:p>
              <a:p>
                <a:pPr latinLnBrk="1">
                  <a:lnSpc>
                    <a:spcPct val="11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7_1#06fd1e7f3?vbadefaultcenterpage=1&amp;parentnodeid=bab8003d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85121"/>
                <a:ext cx="11183112" cy="5207000"/>
              </a:xfrm>
              <a:prstGeom prst="rect">
                <a:avLst/>
              </a:prstGeom>
              <a:blipFill>
                <a:blip r:embed="rId3"/>
                <a:stretch>
                  <a:fillRect l="-1690" r="-21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7_1#06fd1e7f3?vbadefaultcenterpage=1&amp;parentnodeid=bab8003d7&amp;color=0,0,0&amp;vbahtmlprocessed=1&amp;bbb=1&amp;hasbroken=1">
                <a:extLst>
                  <a:ext uri="{FF2B5EF4-FFF2-40B4-BE49-F238E27FC236}">
                    <a16:creationId xmlns:a16="http://schemas.microsoft.com/office/drawing/2014/main" id="{E4F828DD-D802-B964-B0B5-9E3237A84AE8}"/>
                  </a:ext>
                </a:extLst>
              </p:cNvPr>
              <p:cNvSpPr/>
              <p:nvPr/>
            </p:nvSpPr>
            <p:spPr>
              <a:xfrm>
                <a:off x="502920" y="1680795"/>
                <a:ext cx="11183112" cy="37679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3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等号”不能同时取到，解得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ts val="10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若选择条件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②，则集合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的真子集，得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&amp;1−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≥−3,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+1≤4,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&gt;0,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且前两个不等式中的</a:t>
                </a:r>
              </a:p>
              <a:p>
                <a:pPr latinLnBrk="1">
                  <a:lnSpc>
                    <a:spcPts val="3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等号”不能同时取到，解得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ts val="10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若选择条件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③，则集合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&amp;1−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=−3,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+1=4,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&gt;0,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无解，所以不存在满足条件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③的</a:t>
                </a:r>
              </a:p>
              <a:p>
                <a:pPr latinLnBrk="1">
                  <a:lnSpc>
                    <a:spcPts val="3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7_1#06fd1e7f3?vbadefaultcenterpage=1&amp;parentnodeid=bab8003d7&amp;color=0,0,0&amp;vbahtmlprocessed=1&amp;bbb=1&amp;hasbroken=1">
                <a:extLst>
                  <a:ext uri="{FF2B5EF4-FFF2-40B4-BE49-F238E27FC236}">
                    <a16:creationId xmlns:a16="http://schemas.microsoft.com/office/drawing/2014/main" id="{E4F828DD-D802-B964-B0B5-9E3237A84A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80795"/>
                <a:ext cx="11183112" cy="3767900"/>
              </a:xfrm>
              <a:prstGeom prst="rect">
                <a:avLst/>
              </a:prstGeom>
              <a:blipFill>
                <a:blip r:embed="rId2"/>
                <a:stretch>
                  <a:fillRect l="-1690" t="-2265" r="-1472" b="-469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028275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a77e3ef68.fixed?vbadefaultcenterpage=1&amp;parentnodeid=7a6e085c2&amp;color=1,68,141&amp;vbahtmlprocessed=1&amp;bbb=1"/>
          <p:cNvSpPr/>
          <p:nvPr/>
        </p:nvSpPr>
        <p:spPr>
          <a:xfrm>
            <a:off x="621792" y="1078992"/>
            <a:ext cx="10981944" cy="115214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基础课02</a:t>
            </a:r>
            <a:r>
              <a:rPr lang="en-US" altLang="zh-CN" sz="4000" b="1" i="0" dirty="0">
                <a:solidFill>
                  <a:srgbClr val="01448D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常用逻辑用语</a:t>
            </a:r>
            <a:endParaRPr lang="en-US" altLang="zh-CN" sz="4000" dirty="0"/>
          </a:p>
        </p:txBody>
      </p:sp>
      <p:pic>
        <p:nvPicPr>
          <p:cNvPr id="3" name="C_0#a77e3ef68?linknodeid=9146c57c8&amp;catalogrefid=9146c57c8&amp;parentnodeid=7a6e085c2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4" name="C_0#a77e3ef68?linknodeid=9146c57c8&amp;catalogrefid=9146c57c8&amp;parentnodeid=7a6e085c2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5" name="C_0#a77e3ef68?linknodeid=f54f564a7&amp;catalogrefid=f54f564a7&amp;parentnodeid=7a6e085c2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6" name="C_0#a77e3ef68?linknodeid=f54f564a7&amp;catalogrefid=f54f564a7&amp;parentnodeid=7a6e085c2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7" name="C_0#a77e3ef68?linknodeid=c182ada02&amp;catalogrefid=c182ada02&amp;parentnodeid=7a6e085c2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8" name="C_0#a77e3ef68?linknodeid=c182ada02&amp;catalogrefid=c182ada02&amp;parentnodeid=7a6e085c2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9" name="C_0#a77e3ef68?linknodeid=bab8003d7&amp;catalogrefid=bab8003d7&amp;parentnodeid=7a6e085c2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0" name="C_0#a77e3ef68?linknodeid=bab8003d7&amp;catalogrefid=bab8003d7&amp;parentnodeid=7a6e085c2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  <p:pic>
        <p:nvPicPr>
          <p:cNvPr id="11" name="C_1#a77e3ef68?linknodeid=9146c57c8&amp;catalogrefid=9146c57c8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12" name="C_1#a77e3ef68?linknodeid=9146c57c8&amp;catalogrefid=9146c57c8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13" name="C_1#a77e3ef68?linknodeid=f54f564a7&amp;catalogrefid=f54f564a7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14" name="C_1#a77e3ef68?linknodeid=f54f564a7&amp;catalogrefid=f54f564a7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15" name="C_1#a77e3ef68?linknodeid=c182ada02&amp;catalogrefid=c182ada02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16" name="C_1#a77e3ef68?linknodeid=c182ada02&amp;catalogrefid=c182ada02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17" name="C_1#a77e3ef68?linknodeid=bab8003d7&amp;catalogrefid=bab8003d7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8" name="C_1#a77e3ef68?linknodeid=bab8003d7&amp;catalogrefid=bab8003d7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0781a68aa.fixed?vbadefaultcenterpage=1&amp;parentnodeid=a77e3ef68&amp;color=0,0,0&amp;vbahtmlprocessed=1&amp;bbb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4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课时评价·提能</a:t>
            </a:r>
            <a:endParaRPr lang="en-US" altLang="zh-CN" sz="4400" dirty="0"/>
          </a:p>
        </p:txBody>
      </p:sp>
      <p:pic>
        <p:nvPicPr>
          <p:cNvPr id="3" name="C_3#0781a68aa.fixed?vbadefaultcenterpage=1&amp;parentnodeid=a77e3ef68&amp;color=0,0,0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_4_BD#9146c57c8?vbadefaultcenterpage=1&amp;parentnodeid=0781a68aa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1367378"/>
            <a:ext cx="2798064" cy="630936"/>
          </a:xfrm>
          <a:prstGeom prst="rect">
            <a:avLst/>
          </a:prstGeom>
        </p:spPr>
      </p:pic>
      <p:sp>
        <p:nvSpPr>
          <p:cNvPr id="4" name="QC_5_BD.1_1#d66ffec07?vbadefaultcenterpage=1&amp;parentnodeid=9146c57c8&amp;color=0,0,0&amp;vbahtmlprocessed=1&amp;bbb=1"/>
          <p:cNvSpPr/>
          <p:nvPr/>
        </p:nvSpPr>
        <p:spPr>
          <a:xfrm>
            <a:off x="502920" y="2129378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1.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下列命题中是真命题的为(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1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   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5" name="QC_5_AN.2_1#d66ffec07.bracket?vbadefaultcenterpage=1&amp;parentnodeid=9146c57c8&amp;color=0,0,0&amp;vbapositionanswer=1&amp;vbahtmlprocessed=1"/>
          <p:cNvSpPr/>
          <p:nvPr/>
        </p:nvSpPr>
        <p:spPr>
          <a:xfrm>
            <a:off x="4351020" y="2117948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BD.3_1#d66ffec07.choices?vbadefaultcenterpage=1&amp;parentnodeid=9146c57c8&amp;color=0,0,0&amp;vbahtmlprocessed=1&amp;bbb=1"/>
              <p:cNvSpPr/>
              <p:nvPr/>
            </p:nvSpPr>
            <p:spPr>
              <a:xfrm>
                <a:off x="502920" y="2613248"/>
                <a:ext cx="11183112" cy="10266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−1&lt;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BD.3_1#d66ffec07.choices?vbadefaultcenterpage=1&amp;parentnodeid=9146c57c8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13248"/>
                <a:ext cx="11183112" cy="1026605"/>
              </a:xfrm>
              <a:prstGeom prst="rect">
                <a:avLst/>
              </a:prstGeom>
              <a:blipFill>
                <a:blip r:embed="rId4"/>
                <a:stretch>
                  <a:fillRect l="-1690" b="-1845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QC_5_AS.4_1#d66ffec07?vbadefaultcenterpage=1&amp;parentnodeid=9146c57c8&amp;color=0,0,0&amp;vbahtmlprocessed=1&amp;bbb=1&amp;hasbroken=1"/>
              <p:cNvSpPr/>
              <p:nvPr/>
            </p:nvSpPr>
            <p:spPr>
              <a:xfrm>
                <a:off x="502920" y="3640678"/>
                <a:ext cx="11183112" cy="103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，故A为假命题；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−1≤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，故B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为假命题；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，故C为假命题.故选D.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C_5_AS.4_1#d66ffec07?vbadefaultcenterpage=1&amp;parentnodeid=9146c57c8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40678"/>
                <a:ext cx="11183112" cy="1037400"/>
              </a:xfrm>
              <a:prstGeom prst="rect">
                <a:avLst/>
              </a:prstGeom>
              <a:blipFill>
                <a:blip r:embed="rId5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7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5_1#7956df279?vbadefaultcenterpage=1&amp;parentnodeid=9146c57c8&amp;color=0,0,0&amp;vbahtmlprocessed=1&amp;bbb=1"/>
              <p:cNvSpPr/>
              <p:nvPr/>
            </p:nvSpPr>
            <p:spPr>
              <a:xfrm>
                <a:off x="502920" y="1685082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若命题“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+1≥0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”为真命题，则实数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5_1#7956df279?vbadefaultcenterpage=1&amp;parentnodeid=9146c57c8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85082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l="-1690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6_1#7956df279.bracket?vbadefaultcenterpage=1&amp;parentnodeid=9146c57c8&amp;color=0,0,0&amp;vbapositionanswer=2&amp;vbahtmlprocessed=1"/>
          <p:cNvSpPr/>
          <p:nvPr/>
        </p:nvSpPr>
        <p:spPr>
          <a:xfrm>
            <a:off x="9469501" y="1673652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7_1#7956df279.choices?vbadefaultcenterpage=1&amp;parentnodeid=9146c57c8&amp;color=0,0,0&amp;vbahtmlprocessed=1&amp;bbb=1"/>
              <p:cNvSpPr/>
              <p:nvPr/>
            </p:nvSpPr>
            <p:spPr>
              <a:xfrm>
                <a:off x="502920" y="2227942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878328" algn="l"/>
                    <a:tab pos="5705856" algn="l"/>
                    <a:tab pos="853338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[0,+∞)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(−∞,0]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(−∞,1]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7_1#7956df279.choices?vbadefaultcenterpage=1&amp;parentnodeid=9146c57c8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27942"/>
                <a:ext cx="11183112" cy="467805"/>
              </a:xfrm>
              <a:prstGeom prst="rect">
                <a:avLst/>
              </a:prstGeom>
              <a:blipFill>
                <a:blip r:embed="rId4"/>
                <a:stretch>
                  <a:fillRect l="-1690" b="-4155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8_1#7956df279?vbadefaultcenterpage=1&amp;parentnodeid=9146c57c8&amp;color=0,0,0&amp;vbahtmlprocessed=1&amp;bbb=1"/>
              <p:cNvSpPr/>
              <p:nvPr/>
            </p:nvSpPr>
            <p:spPr>
              <a:xfrm>
                <a:off x="502920" y="2706669"/>
                <a:ext cx="11183112" cy="27097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依题意知命题“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+1≥0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”为真命题.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1≥0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成立；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+1≥0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成立；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的图象开口向下，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+1≥0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不恒成立.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综上所述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8_1#7956df279?vbadefaultcenterpage=1&amp;parentnodeid=9146c57c8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06669"/>
                <a:ext cx="11183112" cy="2709799"/>
              </a:xfrm>
              <a:prstGeom prst="rect">
                <a:avLst/>
              </a:prstGeom>
              <a:blipFill>
                <a:blip r:embed="rId5"/>
                <a:stretch>
                  <a:fillRect l="-1690" b="-674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9_1#20b538b08?vbadefaultcenterpage=1&amp;parentnodeid=9146c57c8&amp;color=0,0,0&amp;vbahtmlprocessed=1&amp;bbb=1&amp;hasbroken=1"/>
              <p:cNvSpPr/>
              <p:nvPr/>
            </p:nvSpPr>
            <p:spPr>
              <a:xfrm>
                <a:off x="502920" y="1698321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无实数根，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为增函数，则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9_1#20b538b08?vbadefaultcenterpage=1&amp;parentnodeid=9146c57c8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98321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0_1#20b538b08.bracket?vbadefaultcenterpage=1&amp;parentnodeid=9146c57c8&amp;color=0,0,0&amp;vbapositionanswer=3&amp;vbahtmlprocessed=1"/>
          <p:cNvSpPr/>
          <p:nvPr/>
        </p:nvSpPr>
        <p:spPr>
          <a:xfrm>
            <a:off x="769620" y="2245691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p:sp>
        <p:nvSpPr>
          <p:cNvPr id="4" name="QC_5_BD.11_1#20b538b08.choices?vbadefaultcenterpage=1&amp;parentnodeid=9146c57c8&amp;color=0,0,0&amp;vbahtmlprocessed=1&amp;bbb=1"/>
          <p:cNvSpPr/>
          <p:nvPr/>
        </p:nvSpPr>
        <p:spPr>
          <a:xfrm>
            <a:off x="502920" y="2804110"/>
            <a:ext cx="11183112" cy="1033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400"/>
              </a:lnSpc>
              <a:tabLst>
                <a:tab pos="5699506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.充分不必要条件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.必要不充分条件</a:t>
            </a:r>
            <a:endParaRPr lang="en-US" altLang="zh-CN" sz="2400" dirty="0"/>
          </a:p>
          <a:p>
            <a:pPr latinLnBrk="1">
              <a:lnSpc>
                <a:spcPts val="4200"/>
              </a:lnSpc>
              <a:tabLst>
                <a:tab pos="5699506" algn="l"/>
              </a:tabLst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C.充要条件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.既不充分也不必要条件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2_1#20b538b08?vbadefaultcenterpage=1&amp;parentnodeid=9146c57c8&amp;color=0,0,0&amp;vbahtmlprocessed=1&amp;bbb=1&amp;hasbroken=1"/>
              <p:cNvSpPr/>
              <p:nvPr/>
            </p:nvSpPr>
            <p:spPr>
              <a:xfrm>
                <a:off x="502920" y="3845129"/>
                <a:ext cx="11183112" cy="1596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无实数根，可得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.由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为增函数，可得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的充要条件.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2_1#20b538b08?vbadefaultcenterpage=1&amp;parentnodeid=9146c57c8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45129"/>
                <a:ext cx="11183112" cy="1596200"/>
              </a:xfrm>
              <a:prstGeom prst="rect">
                <a:avLst/>
              </a:prstGeom>
              <a:blipFill>
                <a:blip r:embed="rId4"/>
                <a:stretch>
                  <a:fillRect l="-1690" b="-1106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3_1#164448b5b?vbadefaultcenterpage=1&amp;parentnodeid=9146c57c8&amp;color=0,0,0&amp;vbahtmlprocessed=1&amp;bbb=1"/>
              <p:cNvSpPr/>
              <p:nvPr/>
            </p:nvSpPr>
            <p:spPr>
              <a:xfrm>
                <a:off x="502920" y="1257790"/>
                <a:ext cx="11183112" cy="710692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1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命题“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为真命题的一个充分不必要条件是(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3_1#164448b5b?vbadefaultcenterpage=1&amp;parentnodeid=9146c57c8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57790"/>
                <a:ext cx="11183112" cy="710692"/>
              </a:xfrm>
              <a:prstGeom prst="rect">
                <a:avLst/>
              </a:prstGeom>
              <a:blipFill>
                <a:blip r:embed="rId3"/>
                <a:stretch>
                  <a:fillRect l="-1690" b="-1453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4_1#164448b5b.bracket?vbadefaultcenterpage=1&amp;parentnodeid=9146c57c8&amp;color=0,0,0&amp;vbapositionanswer=4&amp;vbahtmlprocessed=1"/>
          <p:cNvSpPr/>
          <p:nvPr/>
        </p:nvSpPr>
        <p:spPr>
          <a:xfrm>
            <a:off x="8714550" y="1538460"/>
            <a:ext cx="423863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5_1#164448b5b.choices?vbadefaultcenterpage=1&amp;parentnodeid=9146c57c8&amp;color=0,0,0&amp;vbahtmlprocessed=1&amp;bbb=1"/>
              <p:cNvSpPr/>
              <p:nvPr/>
            </p:nvSpPr>
            <p:spPr>
              <a:xfrm>
                <a:off x="502920" y="1969752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862453" algn="l"/>
                    <a:tab pos="5699506" algn="l"/>
                    <a:tab pos="85365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&lt;2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&lt;3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5_1#164448b5b.choices?vbadefaultcenterpage=1&amp;parentnodeid=9146c57c8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69752"/>
                <a:ext cx="11183112" cy="467805"/>
              </a:xfrm>
              <a:prstGeom prst="rect">
                <a:avLst/>
              </a:prstGeom>
              <a:blipFill>
                <a:blip r:embed="rId4"/>
                <a:stretch>
                  <a:fillRect l="-1690" b="-4155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6_1#164448b5b?vbadefaultcenterpage=1&amp;parentnodeid=9146c57c8&amp;color=0,0,0&amp;vbahtmlprocessed=1&amp;bbb=1&amp;hasbroken=1"/>
              <p:cNvSpPr/>
              <p:nvPr/>
            </p:nvSpPr>
            <p:spPr>
              <a:xfrm>
                <a:off x="502920" y="2440922"/>
                <a:ext cx="11183112" cy="32853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min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500"/>
                  </a:lnSpc>
                </a:pPr>
                <a:r>
                  <a:rPr lang="en-US" altLang="zh-CN" sz="2400" b="0" i="0" kern="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，当且仅当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时，等号成立，</a:t>
                </a:r>
                <a:endParaRPr lang="en-US" altLang="zh-CN" sz="2400" dirty="0"/>
              </a:p>
              <a:p>
                <a:pPr latinLnBrk="1">
                  <a:lnSpc>
                    <a:spcPts val="5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min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5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结合选项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，可知命题“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”为真命题的一个充分不必要条件是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6_1#164448b5b?vbadefaultcenterpage=1&amp;parentnodeid=9146c57c8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40922"/>
                <a:ext cx="11183112" cy="3285300"/>
              </a:xfrm>
              <a:prstGeom prst="rect">
                <a:avLst/>
              </a:prstGeom>
              <a:blipFill>
                <a:blip r:embed="rId5"/>
                <a:stretch>
                  <a:fillRect l="-1690" b="-556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7_1#e1fbdc795?vbadefaultcenterpage=1&amp;parentnodeid=9146c57c8&amp;color=0,0,0&amp;vbahtmlprocessed=1&amp;bbb=1"/>
              <p:cNvSpPr/>
              <p:nvPr/>
            </p:nvSpPr>
            <p:spPr>
              <a:xfrm>
                <a:off x="502920" y="756000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（改编）若向量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1,−3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”是“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7_1#e1fbdc795?vbadefaultcenterpage=1&amp;parentnodeid=9146c57c8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l="-1690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8_1#e1fbdc795.bracket?vbadefaultcenterpage=1&amp;parentnodeid=9146c57c8&amp;color=0,0,0&amp;vbapositionanswer=5&amp;vbahtmlprocessed=1"/>
          <p:cNvSpPr/>
          <p:nvPr/>
        </p:nvSpPr>
        <p:spPr>
          <a:xfrm>
            <a:off x="10462197" y="744570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p:sp>
        <p:nvSpPr>
          <p:cNvPr id="4" name="QC_5_BD.19_1#e1fbdc795.choices?vbadefaultcenterpage=1&amp;parentnodeid=9146c57c8&amp;color=0,0,0&amp;vbahtmlprocessed=1&amp;bbb=1"/>
          <p:cNvSpPr/>
          <p:nvPr/>
        </p:nvSpPr>
        <p:spPr>
          <a:xfrm>
            <a:off x="502920" y="1242917"/>
            <a:ext cx="11183112" cy="1033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400"/>
              </a:lnSpc>
              <a:tabLst>
                <a:tab pos="5699506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.充分不必要条件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.必要不充分条件</a:t>
            </a:r>
            <a:endParaRPr lang="en-US" altLang="zh-CN" sz="2400" dirty="0"/>
          </a:p>
          <a:p>
            <a:pPr latinLnBrk="1">
              <a:lnSpc>
                <a:spcPts val="4200"/>
              </a:lnSpc>
              <a:tabLst>
                <a:tab pos="5699506" algn="l"/>
              </a:tabLst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C.充要条件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.既不充分也不必要条件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0_1#e1fbdc795?vbadefaultcenterpage=1&amp;parentnodeid=9146c57c8&amp;color=0,0,0&amp;vbahtmlprocessed=1&amp;bbb=1"/>
              <p:cNvSpPr/>
              <p:nvPr/>
            </p:nvSpPr>
            <p:spPr>
              <a:xfrm>
                <a:off x="502920" y="2283047"/>
                <a:ext cx="11183112" cy="4386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1,−3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kern="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3,−2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不垂直，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kern="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”不是“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”的充分条件.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，此方程无实数解，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kern="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”不是“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”的必要条件.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”是“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”的既不充分也不必要条件.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0_1#e1fbdc795?vbadefaultcenterpage=1&amp;parentnodeid=9146c57c8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83047"/>
                <a:ext cx="11183112" cy="4386199"/>
              </a:xfrm>
              <a:prstGeom prst="rect">
                <a:avLst/>
              </a:prstGeom>
              <a:blipFill>
                <a:blip r:embed="rId4"/>
                <a:stretch>
                  <a:fillRect l="-1690" b="-417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740</Words>
  <Application>Microsoft Office PowerPoint</Application>
  <PresentationFormat>宽屏</PresentationFormat>
  <Paragraphs>184</Paragraphs>
  <Slides>26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等线</vt:lpstr>
      <vt:lpstr>SimSun</vt:lpstr>
      <vt:lpstr>微软雅黑</vt:lpstr>
      <vt:lpstr>Arial</vt:lpstr>
      <vt:lpstr>Calibri</vt:lpstr>
      <vt:lpstr>Cambria Math</vt:lpstr>
      <vt:lpstr>Times New Roman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微软用户</cp:lastModifiedBy>
  <cp:revision>3</cp:revision>
  <dcterms:created xsi:type="dcterms:W3CDTF">2024-01-24T05:22:07Z</dcterms:created>
  <dcterms:modified xsi:type="dcterms:W3CDTF">2024-02-02T00:50:22Z</dcterms:modified>
  <cp:category/>
  <cp:contentStatus/>
</cp:coreProperties>
</file>