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80" r:id="rId19"/>
    <p:sldId id="273" r:id="rId20"/>
    <p:sldId id="274" r:id="rId21"/>
    <p:sldId id="282" r:id="rId22"/>
    <p:sldId id="283" r:id="rId23"/>
    <p:sldId id="276" r:id="rId24"/>
    <p:sldId id="277" r:id="rId25"/>
    <p:sldId id="278" r:id="rId26"/>
    <p:sldId id="281" r:id="rId27"/>
    <p:sldId id="279" r:id="rId28"/>
  </p:sld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87" d="100"/>
          <a:sy n="87" d="100"/>
        </p:scale>
        <p:origin x="49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3.emf"/><Relationship Id="rId1" Type="http://schemas.openxmlformats.org/officeDocument/2006/relationships/image" Target="../media/image5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9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751422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418996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791472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slide" Target="../slides/slide3.xml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6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#df=499199a5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/>
            <a:r>
              <a:rPr lang="en-US" sz="2800" b="1" i="0" dirty="0">
                <a:solidFill>
                  <a:srgbClr val="01448D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基础课03 等式性质与不等式性质</a:t>
            </a:r>
            <a:endParaRPr lang="en-US" sz="2800" dirty="0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fld id="{DD3C4DC1-1838-4DB5-AD3D-26CEEA778AD3}" type="slidenum">
              <a:rPr lang="en-US" sz="1500" b="1" i="0" smtClean="0">
                <a:solidFill>
                  <a:srgbClr val="FFFFFF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‹#›</a:t>
            </a:fld>
            <a:endParaRPr lang="en-US" sz="15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hexin?subject=math#pid=65adc1cd2c910eb6b8f5f421#tid=65af9bd9f16ac4000a054c1f#sourcefrom=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sp>
        <p:nvSpPr>
          <p:cNvPr id="3" name="MasterShapeName"/>
          <p:cNvSpPr/>
          <p:nvPr/>
        </p:nvSpPr>
        <p:spPr>
          <a:xfrm>
            <a:off x="5577840" y="5907024"/>
            <a:ext cx="1801368" cy="85953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r>
              <a:rPr lang="en-US" sz="5200" b="1" i="0" dirty="0">
                <a:solidFill>
                  <a:srgbClr val="42ADE2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数 学</a:t>
            </a:r>
            <a:endParaRPr lang="en-US" sz="520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  <a:ln/>
        </p:spPr>
        <p:txBody>
          <a:bodyPr/>
          <a:lstStyle/>
          <a:p>
            <a:endParaRPr lang="zh-CN" altLang="en-US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fld id="{1C258D74-9862-4D5C-8BCA-F1DF2A1BA2AF}" type="slidenum">
              <a:rPr lang="en-US" sz="1500" b="1" i="0" smtClean="0">
                <a:solidFill>
                  <a:srgbClr val="FFFFFF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‹#›</a:t>
            </a:fld>
            <a:endParaRPr lang="en-US" sz="150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ack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内容#df=499199a5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MasterShapeName" descr="preencoded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88952" cy="6858000"/>
          </a:xfrm>
          <a:prstGeom prst="rect">
            <a:avLst/>
          </a:prstGeom>
        </p:spPr>
      </p:pic>
      <p:pic>
        <p:nvPicPr>
          <p:cNvPr id="3" name="MasterShapeName?linknodeid=back_to_first_catalog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06456" y="6437376"/>
            <a:ext cx="1691640" cy="429768"/>
          </a:xfrm>
          <a:prstGeom prst="rect">
            <a:avLst/>
          </a:prstGeom>
        </p:spPr>
      </p:pic>
      <p:sp>
        <p:nvSpPr>
          <p:cNvPr id="4" name="MasterShapeName"/>
          <p:cNvSpPr/>
          <p:nvPr/>
        </p:nvSpPr>
        <p:spPr>
          <a:xfrm>
            <a:off x="1545336" y="128016"/>
            <a:ext cx="9500616" cy="539496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l"/>
            <a:r>
              <a:rPr lang="en-US" sz="2800" b="1" i="0" dirty="0">
                <a:solidFill>
                  <a:srgbClr val="01448D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基础课03 等式性质与不等式性质</a:t>
            </a:r>
            <a:endParaRPr lang="en-US" sz="2800" dirty="0"/>
          </a:p>
        </p:txBody>
      </p:sp>
      <p:sp>
        <p:nvSpPr>
          <p:cNvPr id="5" name="MasterShapeName"/>
          <p:cNvSpPr/>
          <p:nvPr/>
        </p:nvSpPr>
        <p:spPr>
          <a:xfrm>
            <a:off x="11393424" y="237744"/>
            <a:ext cx="566928" cy="457200"/>
          </a:xfrm>
          <a:prstGeom prst="rect">
            <a:avLst/>
          </a:prstGeom>
          <a:noFill/>
          <a:ln/>
        </p:spPr>
        <p:txBody>
          <a:bodyPr wrap="square" lIns="0" tIns="0" rIns="0" bIns="0" rtlCol="0" anchor="ctr"/>
          <a:lstStyle/>
          <a:p>
            <a:pPr algn="ctr"/>
            <a:fld id="{0ECFF5A9-B080-4C9B-965F-954EE937D73E}" type="slidenum">
              <a:rPr lang="en-US" sz="1500" b="1" i="0" smtClean="0">
                <a:solidFill>
                  <a:srgbClr val="FFFFFF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‹#›</a:t>
            </a:fld>
            <a:endParaRPr lang="en-US" sz="150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9.xml"/><Relationship Id="rId4" Type="http://schemas.openxmlformats.org/officeDocument/2006/relationships/image" Target="../media/image4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9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4" Type="http://schemas.openxmlformats.org/officeDocument/2006/relationships/image" Target="../media/image52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57.png"/><Relationship Id="rId4" Type="http://schemas.openxmlformats.org/officeDocument/2006/relationships/image" Target="../media/image56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.bin"/><Relationship Id="rId3" Type="http://schemas.openxmlformats.org/officeDocument/2006/relationships/notesSlide" Target="../notesSlides/notesSlide20.xml"/><Relationship Id="rId7" Type="http://schemas.openxmlformats.org/officeDocument/2006/relationships/image" Target="../media/image52.emf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1.bin"/><Relationship Id="rId5" Type="http://schemas.openxmlformats.org/officeDocument/2006/relationships/image" Target="../media/image100.png"/><Relationship Id="rId4" Type="http://schemas.openxmlformats.org/officeDocument/2006/relationships/image" Target="../media/image58.png"/><Relationship Id="rId9" Type="http://schemas.openxmlformats.org/officeDocument/2006/relationships/image" Target="../media/image53.emf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9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59.emf"/><Relationship Id="rId4" Type="http://schemas.openxmlformats.org/officeDocument/2006/relationships/oleObject" Target="../embeddings/oleObject3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9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" Target="slide5.xml"/><Relationship Id="rId7" Type="http://schemas.openxmlformats.org/officeDocument/2006/relationships/slide" Target="slide21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Relationship Id="rId6" Type="http://schemas.openxmlformats.org/officeDocument/2006/relationships/slide" Target="slide19.xml"/><Relationship Id="rId5" Type="http://schemas.openxmlformats.org/officeDocument/2006/relationships/slide" Target="slide13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split dir="in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BD.21_1#5c41f9cdc?vbadefaultcenterpage=1&amp;parentnodeid=637912041&amp;color=0,0,0&amp;vbahtmlprocessed=1&amp;bbb=1&amp;hasbroken=1"/>
              <p:cNvSpPr/>
              <p:nvPr/>
            </p:nvSpPr>
            <p:spPr>
              <a:xfrm>
                <a:off x="502920" y="756000"/>
                <a:ext cx="11183112" cy="922274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39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6.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若数列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{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}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为等差数列，数列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{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}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为等比数列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，则下列不等式一定成立的是</a:t>
                </a:r>
              </a:p>
              <a:p>
                <a:pPr latinLnBrk="1">
                  <a:lnSpc>
                    <a:spcPts val="37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BD.21_1#5c41f9cdc?vbadefaultcenterpage=1&amp;parentnodeid=637912041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756000"/>
                <a:ext cx="11183112" cy="922274"/>
              </a:xfrm>
              <a:prstGeom prst="rect">
                <a:avLst/>
              </a:prstGeom>
              <a:blipFill>
                <a:blip r:embed="rId3"/>
                <a:stretch>
                  <a:fillRect l="-1690" t="-1325" b="-20530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C_5_AN.22_1#5c41f9cdc.bracket?vbadefaultcenterpage=1&amp;parentnodeid=637912041&amp;color=0,0,0&amp;vbapositionanswer=6&amp;vbahtmlprocessed=1"/>
          <p:cNvSpPr/>
          <p:nvPr/>
        </p:nvSpPr>
        <p:spPr>
          <a:xfrm>
            <a:off x="769620" y="1241585"/>
            <a:ext cx="441325" cy="4309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37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D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QC_5_BD.23_1#5c41f9cdc.choices?vbadefaultcenterpage=1&amp;parentnodeid=637912041&amp;color=0,0,0&amp;vbahtmlprocessed=1&amp;bbb=1"/>
              <p:cNvSpPr/>
              <p:nvPr/>
            </p:nvSpPr>
            <p:spPr>
              <a:xfrm>
                <a:off x="502920" y="1742092"/>
                <a:ext cx="11183112" cy="410655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3600"/>
                  </a:lnSpc>
                  <a:tabLst>
                    <a:tab pos="3195828" algn="l"/>
                    <a:tab pos="6366256" algn="l"/>
                    <a:tab pos="8863584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A.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≤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≤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≥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≤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C_5_BD.23_1#5c41f9cdc.choices?vbadefaultcenterpage=1&amp;parentnodeid=637912041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742092"/>
                <a:ext cx="11183112" cy="410655"/>
              </a:xfrm>
              <a:prstGeom prst="rect">
                <a:avLst/>
              </a:prstGeom>
              <a:blipFill>
                <a:blip r:embed="rId4"/>
                <a:stretch>
                  <a:fillRect l="-1690" t="-11940" b="-46269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QC_5_AS.24_1#5c41f9cdc?vbadefaultcenterpage=1&amp;parentnodeid=637912041&amp;color=0,0,0&amp;vbahtmlprocessed=1&amp;bbb=1&amp;hasbroken=1"/>
              <p:cNvSpPr/>
              <p:nvPr/>
            </p:nvSpPr>
            <p:spPr>
              <a:xfrm>
                <a:off x="502920" y="2162209"/>
                <a:ext cx="11183112" cy="4025075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9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−1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8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39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可得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7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8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，故A错误；</a:t>
                </a:r>
                <a:endParaRPr lang="en-US" altLang="zh-CN" sz="2400" dirty="0"/>
              </a:p>
              <a:p>
                <a:pPr latinLnBrk="1">
                  <a:lnSpc>
                    <a:spcPts val="39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=4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=8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=16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，可得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=14&gt;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=4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</a:p>
              <a:p>
                <a:pPr latinLnBrk="1">
                  <a:lnSpc>
                    <a:spcPts val="39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故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B错误；</a:t>
                </a:r>
                <a:endParaRPr lang="en-US" altLang="zh-CN" sz="2400" dirty="0"/>
              </a:p>
              <a:p>
                <a:pPr latinLnBrk="1">
                  <a:lnSpc>
                    <a:spcPts val="39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pc="-5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spc="-5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spc="-5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spc="-5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spc="-5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</m:oMath>
                </a14:m>
                <a:r>
                  <a:rPr lang="en-US" altLang="zh-CN" sz="2400" b="0" i="0" spc="-5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pc="-5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spc="-5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spc="-5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spc="-5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</m:t>
                    </m:r>
                  </m:oMath>
                </a14:m>
                <a:r>
                  <a:rPr lang="en-US" altLang="zh-CN" sz="2400" b="0" i="0" spc="-5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pc="-5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spc="-5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spc="-5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spc="-5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</m:oMath>
                </a14:m>
                <a:r>
                  <a:rPr lang="en-US" altLang="zh-CN" sz="2400" b="0" i="0" spc="-5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pc="-5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spc="-5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spc="-5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sub>
                    </m:sSub>
                    <m:r>
                      <a:rPr lang="en-US" altLang="zh-CN" sz="2400" b="0" i="0" spc="-5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=3</m:t>
                    </m:r>
                  </m:oMath>
                </a14:m>
                <a:r>
                  <a:rPr lang="en-US" altLang="zh-CN" sz="2400" b="0" i="0" spc="-5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pc="-5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spc="-5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spc="-5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sub>
                    </m:sSub>
                    <m:r>
                      <a:rPr lang="en-US" altLang="zh-CN" sz="2400" b="0" i="0" spc="-5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=4</m:t>
                    </m:r>
                  </m:oMath>
                </a14:m>
                <a:r>
                  <a:rPr lang="en-US" altLang="zh-CN" sz="2400" b="0" i="0" spc="-5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，可得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spc="-5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spc="-5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spc="-5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spc="-5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spc="-5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spc="-5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sub>
                    </m:sSub>
                    <m:r>
                      <a:rPr lang="en-US" altLang="zh-CN" sz="2400" b="0" i="0" spc="-5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=4&lt;</m:t>
                    </m:r>
                    <m:sSub>
                      <m:sSubPr>
                        <m:ctrlPr>
                          <a:rPr lang="en-US" altLang="zh-CN" sz="2400" b="0" i="1" spc="-5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spc="-5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spc="-5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spc="-5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spc="-5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spc="-5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sub>
                    </m:sSub>
                    <m:r>
                      <a:rPr lang="en-US" altLang="zh-CN" sz="2400" b="0" i="0" spc="-5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=6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spc="-5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，故C错误；</a:t>
                </a:r>
                <a:endParaRPr lang="en-US" altLang="zh-CN" sz="2400" spc="-50" dirty="0"/>
              </a:p>
              <a:p>
                <a:pPr latinLnBrk="1">
                  <a:lnSpc>
                    <a:spcPts val="39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不妨设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{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}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的首项为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，公差为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𝑑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+3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𝑑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b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+3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𝑑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</a:p>
              <a:p>
                <a:pPr latinLnBrk="1">
                  <a:lnSpc>
                    <a:spcPts val="39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𝑑</m:t>
                        </m:r>
                      </m:e>
                    </m:d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+2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𝑑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bSup>
                      <m:sSub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b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+2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𝑑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+3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𝑑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𝑑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≥0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，故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D正</a:t>
                </a:r>
              </a:p>
              <a:p>
                <a:pPr latinLnBrk="1">
                  <a:lnSpc>
                    <a:spcPts val="37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确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.故选D.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C_5_AS.24_1#5c41f9cdc?vbadefaultcenterpage=1&amp;parentnodeid=637912041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162209"/>
                <a:ext cx="11183112" cy="4025075"/>
              </a:xfrm>
              <a:prstGeom prst="rect">
                <a:avLst/>
              </a:prstGeom>
              <a:blipFill>
                <a:blip r:embed="rId5"/>
                <a:stretch>
                  <a:fillRect l="-1690" r="-2672" b="-4394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5" grpId="0" build="p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BD.25_1#96633161c?vbadefaultcenterpage=1&amp;parentnodeid=637912041&amp;color=0,0,0&amp;vbahtmlprocessed=1&amp;bbb=1"/>
              <p:cNvSpPr/>
              <p:nvPr/>
            </p:nvSpPr>
            <p:spPr>
              <a:xfrm>
                <a:off x="502920" y="756000"/>
                <a:ext cx="11183112" cy="4745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l" latinLnBrk="1">
                  <a:lnSpc>
                    <a:spcPts val="42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7.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已知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则(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BD.25_1#96633161c?vbadefaultcenterpage=1&amp;parentnodeid=637912041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756000"/>
                <a:ext cx="11183112" cy="474599"/>
              </a:xfrm>
              <a:prstGeom prst="rect">
                <a:avLst/>
              </a:prstGeom>
              <a:blipFill>
                <a:blip r:embed="rId3"/>
                <a:stretch>
                  <a:fillRect l="-1690" b="-39744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C_5_AN.26_1#96633161c.bracket?vbadefaultcenterpage=1&amp;parentnodeid=637912041&amp;color=0,0,0&amp;vbapositionanswer=7&amp;vbahtmlprocessed=1"/>
          <p:cNvSpPr/>
          <p:nvPr/>
        </p:nvSpPr>
        <p:spPr>
          <a:xfrm>
            <a:off x="2964371" y="744570"/>
            <a:ext cx="441325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D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QC_5_BD.27_1#96633161c.choices?vbadefaultcenterpage=1&amp;parentnodeid=637912041&amp;color=0,0,0&amp;vbahtmlprocessed=1&amp;bbb=1"/>
              <p:cNvSpPr/>
              <p:nvPr/>
            </p:nvSpPr>
            <p:spPr>
              <a:xfrm>
                <a:off x="502920" y="1242917"/>
                <a:ext cx="11183112" cy="1026605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4400"/>
                  </a:lnSpc>
                  <a:tabLst>
                    <a:tab pos="5699506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A.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e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e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sup>
                    </m:s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  <a:p>
                <a:pPr latinLnBrk="1">
                  <a:lnSpc>
                    <a:spcPts val="4200"/>
                  </a:lnSpc>
                  <a:tabLst>
                    <a:tab pos="5699506" algn="l"/>
                  </a:tabLst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ln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</m:d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ln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𝑏</m:t>
                            </m:r>
                          </m:e>
                        </m:d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e>
                    </m:d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C_5_BD.27_1#96633161c.choices?vbadefaultcenterpage=1&amp;parentnodeid=637912041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242917"/>
                <a:ext cx="11183112" cy="1026605"/>
              </a:xfrm>
              <a:prstGeom prst="rect">
                <a:avLst/>
              </a:prstGeom>
              <a:blipFill>
                <a:blip r:embed="rId4"/>
                <a:stretch>
                  <a:fillRect l="-1690" b="-18452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QC_5_AS.28_1#96633161c?vbadefaultcenterpage=1&amp;parentnodeid=637912041&amp;color=0,0,0&amp;vbahtmlprocessed=1&amp;bbb=1&amp;hasbroken=1"/>
              <p:cNvSpPr/>
              <p:nvPr/>
            </p:nvSpPr>
            <p:spPr>
              <a:xfrm>
                <a:off x="502920" y="2273332"/>
                <a:ext cx="11183112" cy="43861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对于A，若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，故A错误.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对于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B，因为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，又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e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为增函数，所以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e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e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sup>
                    </m:s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故B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错误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对于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C，若</a:t>
                </a:r>
                <a14:m>
                  <m:oMath xmlns:m="http://schemas.openxmlformats.org/officeDocument/2006/math">
                    <m:r>
                      <a:rPr lang="en-US" altLang="zh-CN" sz="2400" b="0" i="0" spc="-5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spc="-5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=−1</m:t>
                    </m:r>
                  </m:oMath>
                </a14:m>
                <a:r>
                  <a:rPr lang="en-US" altLang="zh-CN" sz="2400" b="0" i="0" spc="-5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spc="-5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  <m:r>
                      <a:rPr lang="en-US" altLang="zh-CN" sz="2400" b="0" i="0" spc="-5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</m:t>
                    </m:r>
                  </m:oMath>
                </a14:m>
                <a:r>
                  <a:rPr lang="en-US" altLang="zh-CN" sz="2400" b="0" i="0" spc="-5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spc="-5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ln</m:t>
                    </m:r>
                    <m:d>
                      <m:dPr>
                        <m:ctrlPr>
                          <a:rPr lang="en-US" altLang="zh-CN" sz="2400" b="0" i="1" spc="-5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spc="-5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spc="-5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</m:d>
                        <m:r>
                          <a:rPr lang="en-US" altLang="zh-CN" sz="2400" b="0" i="0" spc="-5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e>
                    </m:d>
                    <m:r>
                      <a:rPr lang="en-US" altLang="zh-CN" sz="2400" b="0" i="0" spc="-5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spc="-5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ln</m:t>
                    </m:r>
                    <m:r>
                      <m:rPr>
                        <m:nor/>
                      </m:rPr>
                      <a:rPr lang="en-US" altLang="zh-CN" sz="2400" b="0" i="0" spc="-5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spc="-5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2&gt;</m:t>
                    </m:r>
                    <m:r>
                      <m:rPr>
                        <m:sty m:val="p"/>
                      </m:rPr>
                      <a:rPr lang="en-US" altLang="zh-CN" sz="2400" b="0" i="0" spc="-5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ln</m:t>
                    </m:r>
                    <m:d>
                      <m:dPr>
                        <m:ctrlPr>
                          <a:rPr lang="en-US" altLang="zh-CN" sz="2400" b="0" i="1" spc="-5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altLang="zh-CN" sz="2400" b="0" i="1" spc="-5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spc="-5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𝑏</m:t>
                            </m:r>
                          </m:e>
                        </m:d>
                        <m:r>
                          <a:rPr lang="en-US" altLang="zh-CN" sz="2400" b="0" i="0" spc="-5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e>
                    </m:d>
                    <m:r>
                      <a:rPr lang="en-US" altLang="zh-CN" sz="2400" b="0" i="0" spc="-5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m:rPr>
                        <m:sty m:val="p"/>
                      </m:rPr>
                      <a:rPr lang="en-US" altLang="zh-CN" sz="2400" b="0" i="0" spc="-5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ln</m:t>
                    </m:r>
                    <m:r>
                      <m:rPr>
                        <m:nor/>
                      </m:rPr>
                      <a:rPr lang="en-US" altLang="zh-CN" sz="2400" b="0" i="0" spc="-5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spc="-5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1=0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spc="-5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，故C错误.</a:t>
                </a:r>
                <a:endParaRPr lang="en-US" altLang="zh-CN" sz="2400" spc="-5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对于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D，若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−∞,0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上单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调递增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&lt;−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；若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0≤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，函数</a:t>
                </a:r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[0,+∞)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上单调递增，所以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；</a:t>
                </a:r>
                <a:endParaRPr lang="en-US" altLang="zh-CN" sz="2400" dirty="0"/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&lt;0≤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&lt;0≤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，故D正确.故选D.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C_5_AS.28_1#96633161c?vbadefaultcenterpage=1&amp;parentnodeid=637912041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273332"/>
                <a:ext cx="11183112" cy="4386199"/>
              </a:xfrm>
              <a:prstGeom prst="rect">
                <a:avLst/>
              </a:prstGeom>
              <a:blipFill>
                <a:blip r:embed="rId5"/>
                <a:stretch>
                  <a:fillRect l="-1690" r="-2126" b="-4172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5" grpId="0" build="p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BD.29_1#e3a8c845f?vbadefaultcenterpage=1&amp;parentnodeid=637912041&amp;color=0,0,0&amp;vbahtmlprocessed=1&amp;bbb=1"/>
              <p:cNvSpPr/>
              <p:nvPr/>
            </p:nvSpPr>
            <p:spPr>
              <a:xfrm>
                <a:off x="502920" y="1581069"/>
                <a:ext cx="11183112" cy="4745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l" latinLnBrk="1">
                  <a:lnSpc>
                    <a:spcPts val="42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8.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𝛽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则下列结论正确的是(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BD.29_1#e3a8c845f?vbadefaultcenterpage=1&amp;parentnodeid=637912041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581069"/>
                <a:ext cx="11183112" cy="474599"/>
              </a:xfrm>
              <a:prstGeom prst="rect">
                <a:avLst/>
              </a:prstGeom>
              <a:blipFill>
                <a:blip r:embed="rId3"/>
                <a:stretch>
                  <a:fillRect l="-1690" b="-39744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C_5_AN.30_1#e3a8c845f.bracket?vbadefaultcenterpage=1&amp;parentnodeid=637912041&amp;color=0,0,0&amp;vbapositionanswer=8&amp;vbahtmlprocessed=1"/>
          <p:cNvSpPr/>
          <p:nvPr/>
        </p:nvSpPr>
        <p:spPr>
          <a:xfrm>
            <a:off x="5712905" y="1569639"/>
            <a:ext cx="423863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B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QC_5_BD.31_1#e3a8c845f.choices?vbadefaultcenterpage=1&amp;parentnodeid=637912041&amp;color=0,0,0&amp;vbahtmlprocessed=1&amp;bbb=1"/>
              <p:cNvSpPr/>
              <p:nvPr/>
            </p:nvSpPr>
            <p:spPr>
              <a:xfrm>
                <a:off x="502920" y="2067986"/>
                <a:ext cx="11183112" cy="7112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5600"/>
                  </a:lnSpc>
                  <a:tabLst>
                    <a:tab pos="2529078" algn="l"/>
                    <a:tab pos="5210556" algn="l"/>
                    <a:tab pos="8234934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A.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𝛼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𝛽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𝛽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𝛼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𝛼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𝛽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&gt;2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𝛼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00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𝛽</m:t>
                        </m:r>
                      </m:sup>
                    </m:sSup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𝛽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C_5_BD.31_1#e3a8c845f.choices?vbadefaultcenterpage=1&amp;parentnodeid=637912041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067986"/>
                <a:ext cx="11183112" cy="711200"/>
              </a:xfrm>
              <a:prstGeom prst="rect">
                <a:avLst/>
              </a:prstGeom>
              <a:blipFill>
                <a:blip r:embed="rId4"/>
                <a:stretch>
                  <a:fillRect l="-1690" b="-10256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QC_5_AS.32_1#e3a8c845f?vbadefaultcenterpage=1&amp;parentnodeid=637912041&amp;color=0,0,0&amp;vbahtmlprocessed=1&amp;bbb=1"/>
              <p:cNvSpPr/>
              <p:nvPr/>
            </p:nvSpPr>
            <p:spPr>
              <a:xfrm>
                <a:off x="502920" y="2779186"/>
                <a:ext cx="11183112" cy="26543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∵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𝛽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∴−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𝛽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∴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𝛼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𝛽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，故A错误;</a:t>
                </a:r>
                <a:endParaRPr lang="en-US" altLang="zh-CN" sz="2400" dirty="0"/>
              </a:p>
              <a:p>
                <a:pPr latinLnBrk="1">
                  <a:lnSpc>
                    <a:spcPts val="6500"/>
                  </a:lnSpc>
                </a:pPr>
                <a:r>
                  <a:rPr lang="en-US" altLang="zh-CN" sz="2400" b="0" i="0" kern="0">
                    <a:solidFill>
                      <a:srgbClr val="FFFFFF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∵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𝛽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∴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𝛼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𝛽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𝛽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𝛼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∴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𝛽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𝛼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𝛼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𝛽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&gt;2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𝛽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𝛼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⋅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𝛼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𝛽</m:t>
                            </m:r>
                          </m:den>
                        </m:f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,故B正确;</a:t>
                </a:r>
                <a:endParaRPr lang="en-US" altLang="zh-CN" sz="2400" dirty="0"/>
              </a:p>
              <a:p>
                <a:pPr latinLnBrk="1">
                  <a:lnSpc>
                    <a:spcPts val="5600"/>
                  </a:lnSpc>
                </a:pPr>
                <a:r>
                  <a:rPr lang="en-US" altLang="zh-CN" sz="2400" b="0" i="0" kern="0">
                    <a:solidFill>
                      <a:srgbClr val="FFFFFF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∵0&lt;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𝛽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∴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𝛼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𝛽</m:t>
                        </m:r>
                      </m:sup>
                    </m:s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,故C错误;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令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π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𝛽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，此时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𝛽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,则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𝛼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sin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𝛽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,故D错误.故选B.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C_5_AS.32_1#e3a8c845f?vbadefaultcenterpage=1&amp;parentnodeid=637912041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779186"/>
                <a:ext cx="11183112" cy="2654300"/>
              </a:xfrm>
              <a:prstGeom prst="rect">
                <a:avLst/>
              </a:prstGeom>
              <a:blipFill>
                <a:blip r:embed="rId5"/>
                <a:stretch>
                  <a:fillRect l="-1690" r="-2236" b="-3908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5" grpId="0" build="p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4_BD#a230faa55?vbadefaultcenterpage=1&amp;parentnodeid=557d22759&amp;color=110,135,189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0016" y="756000"/>
            <a:ext cx="2798064" cy="63093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QC_5_BD.33_1#371734f1a?vbadefaultcenterpage=1&amp;parentnodeid=a230faa55&amp;color=0,0,0&amp;vbahtmlprocessed=1&amp;bbb=1"/>
              <p:cNvSpPr/>
              <p:nvPr/>
            </p:nvSpPr>
            <p:spPr>
              <a:xfrm>
                <a:off x="502920" y="1521048"/>
                <a:ext cx="11183112" cy="653542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l" latinLnBrk="1">
                  <a:lnSpc>
                    <a:spcPts val="55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9.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（多选题）若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则下列四个不等式成立的是(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QC_5_BD.33_1#371734f1a?vbadefaultcenterpage=1&amp;parentnodeid=a230faa55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521048"/>
                <a:ext cx="11183112" cy="653542"/>
              </a:xfrm>
              <a:prstGeom prst="rect">
                <a:avLst/>
              </a:prstGeom>
              <a:blipFill>
                <a:blip r:embed="rId4"/>
                <a:stretch>
                  <a:fillRect l="-1690" b="-15888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QC_5_AN.34_1#371734f1a.bracket?vbadefaultcenterpage=1&amp;parentnodeid=a230faa55&amp;color=0,0,0&amp;vbapositionanswer=9&amp;vbahtmlprocessed=1&amp;bbb=1"/>
          <p:cNvSpPr/>
          <p:nvPr/>
        </p:nvSpPr>
        <p:spPr>
          <a:xfrm>
            <a:off x="8063294" y="1743361"/>
            <a:ext cx="865188" cy="3547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29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ABC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QC_5_BD.35_1#371734f1a.choices?vbadefaultcenterpage=1&amp;parentnodeid=a230faa55&amp;color=0,0,0&amp;vbahtmlprocessed=1&amp;bbb=1"/>
              <p:cNvSpPr/>
              <p:nvPr/>
            </p:nvSpPr>
            <p:spPr>
              <a:xfrm>
                <a:off x="502920" y="2185321"/>
                <a:ext cx="11183112" cy="1204278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5700"/>
                  </a:lnSpc>
                  <a:tabLst>
                    <a:tab pos="5699506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A.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𝑎𝑏</m:t>
                        </m:r>
                      </m:e>
                    </m:ra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  <a:p>
                <a:pPr latinLnBrk="1">
                  <a:lnSpc>
                    <a:spcPts val="4300"/>
                  </a:lnSpc>
                  <a:tabLst>
                    <a:tab pos="5699506" algn="l"/>
                  </a:tabLst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e>
                    </m:ra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</m:ra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</m:rad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&gt;2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C_5_BD.35_1#371734f1a.choices?vbadefaultcenterpage=1&amp;parentnodeid=a230faa55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185321"/>
                <a:ext cx="11183112" cy="1204278"/>
              </a:xfrm>
              <a:prstGeom prst="rect">
                <a:avLst/>
              </a:prstGeom>
              <a:blipFill>
                <a:blip r:embed="rId5"/>
                <a:stretch>
                  <a:fillRect l="-1690" b="-15657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QC_5_AS.36_1#371734f1a?vbadefaultcenterpage=1&amp;parentnodeid=a230faa55&amp;color=0,0,0&amp;vbahtmlprocessed=1&amp;bbb=1&amp;hasbroken=1"/>
              <p:cNvSpPr/>
              <p:nvPr/>
            </p:nvSpPr>
            <p:spPr>
              <a:xfrm>
                <a:off x="502920" y="3391313"/>
                <a:ext cx="11183112" cy="26716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∵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∴0&lt;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∴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𝑎𝑏</m:t>
                        </m:r>
                      </m:e>
                    </m:ra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,故A,B正确；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 kern="0">
                    <a:solidFill>
                      <a:srgbClr val="FFFFFF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∵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∴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∴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ad>
                              <m:radPr>
                                <m:degHide m:val="on"/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𝑏</m:t>
                                </m:r>
                              </m:e>
                            </m:rad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</m:t>
                            </m:r>
                            <m:rad>
                              <m:radPr>
                                <m:degHide m:val="on"/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𝑎</m:t>
                                </m:r>
                              </m:e>
                            </m:rad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ad>
                              <m:radPr>
                                <m:degHide m:val="on"/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𝑏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−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𝑎</m:t>
                                </m:r>
                              </m:e>
                            </m:rad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−2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𝑎𝑏</m:t>
                        </m:r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</m:rad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e>
                        </m:rad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𝑏</m:t>
                            </m:r>
                          </m:e>
                        </m:rad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∴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</m:ra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，故C正确；</a:t>
                </a:r>
                <a:endParaRPr lang="en-US" altLang="zh-CN" sz="2400" dirty="0"/>
              </a:p>
              <a:p>
                <a:pPr latinLnBrk="1">
                  <a:lnSpc>
                    <a:spcPts val="38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=3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=−1&lt;0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，故D不正确.故选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ABC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6" name="QC_5_AS.36_1#371734f1a?vbadefaultcenterpage=1&amp;parentnodeid=a230faa55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391313"/>
                <a:ext cx="11183112" cy="2671699"/>
              </a:xfrm>
              <a:prstGeom prst="rect">
                <a:avLst/>
              </a:prstGeom>
              <a:blipFill>
                <a:blip r:embed="rId6"/>
                <a:stretch>
                  <a:fillRect l="-1690" b="-6834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6" grpId="0" build="p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BD.37_1#be0c39a44?vbadefaultcenterpage=1&amp;parentnodeid=a230faa55&amp;color=0,0,0&amp;vbahtmlprocessed=1&amp;bbb=1&amp;hasbroken=1"/>
              <p:cNvSpPr/>
              <p:nvPr/>
            </p:nvSpPr>
            <p:spPr>
              <a:xfrm>
                <a:off x="502920" y="878028"/>
                <a:ext cx="11183112" cy="10333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10.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（多选题）已知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分别是方程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的实数根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，则下列不等</a:t>
                </a: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式成立的是(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BD.37_1#be0c39a44?vbadefaultcenterpage=1&amp;parentnodeid=a230faa55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878028"/>
                <a:ext cx="11183112" cy="1033399"/>
              </a:xfrm>
              <a:prstGeom prst="rect">
                <a:avLst/>
              </a:prstGeom>
              <a:blipFill>
                <a:blip r:embed="rId3"/>
                <a:stretch>
                  <a:fillRect l="-1690" b="-17647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C_5_AN.38_1#be0c39a44.bracket?vbadefaultcenterpage=1&amp;parentnodeid=a230faa55&amp;color=0,0,0&amp;vbapositionanswer=10&amp;vbahtmlprocessed=1&amp;bbb=1"/>
          <p:cNvSpPr/>
          <p:nvPr/>
        </p:nvSpPr>
        <p:spPr>
          <a:xfrm>
            <a:off x="2357120" y="1425398"/>
            <a:ext cx="644525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BD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QC_5_BD.39_1#be0c39a44.choices?vbadefaultcenterpage=1&amp;parentnodeid=a230faa55&amp;color=0,0,0&amp;vbahtmlprocessed=1&amp;bbb=1"/>
              <p:cNvSpPr/>
              <p:nvPr/>
            </p:nvSpPr>
            <p:spPr>
              <a:xfrm>
                <a:off x="502920" y="1974608"/>
                <a:ext cx="11183112" cy="478536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4300"/>
                  </a:lnSpc>
                  <a:tabLst>
                    <a:tab pos="3005328" algn="l"/>
                    <a:tab pos="5972556" algn="l"/>
                    <a:tab pos="8673084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A.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−1&lt;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&lt;0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−1&lt;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&lt;0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⋅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⋅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sup>
                    </m:sSup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⋅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⋅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sup>
                    </m:s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C_5_BD.39_1#be0c39a44.choices?vbadefaultcenterpage=1&amp;parentnodeid=a230faa55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974608"/>
                <a:ext cx="11183112" cy="478536"/>
              </a:xfrm>
              <a:prstGeom prst="rect">
                <a:avLst/>
              </a:prstGeom>
              <a:blipFill>
                <a:blip r:embed="rId4"/>
                <a:stretch>
                  <a:fillRect l="-1690" b="-39744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QC_5_AS.40_1#be0c39a44?hastextimagelayout=1&amp;vbadefaultcenterpage=1&amp;parentnodeid=a230faa55&amp;color=0,0,0&amp;vbahtmlprocessed=1" descr="preencoded.png"/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354380" y="2501278"/>
            <a:ext cx="3200400" cy="30998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>
                    <a:alpha val="0"/>
                  </a:schemeClr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6" name="QC_5_AS.40_2#be0c39a44?hastextimagelayout=1&amp;vbadefaultcenterpage=1&amp;parentnodeid=a230faa55&amp;color=0,0,0&amp;vbahtmlprocessed=1&amp;bbb=1&amp;hasbroken=1"/>
              <p:cNvSpPr/>
              <p:nvPr/>
            </p:nvSpPr>
            <p:spPr>
              <a:xfrm>
                <a:off x="502920" y="2455558"/>
                <a:ext cx="7854696" cy="10374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作出函数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在同一平面直角坐标</a:t>
                </a: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系中的图象如图所示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6" name="QC_5_AS.40_2#be0c39a44?hastextimagelayout=1&amp;vbadefaultcenterpage=1&amp;parentnodeid=a230faa55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455558"/>
                <a:ext cx="7854696" cy="1037400"/>
              </a:xfrm>
              <a:prstGeom prst="rect">
                <a:avLst/>
              </a:prstGeom>
              <a:blipFill>
                <a:blip r:embed="rId6"/>
                <a:stretch>
                  <a:fillRect l="-2407" b="-17059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QC_5_AS.40_3#be0c39a44?hastextimagelayout=1&amp;vbadefaultcenterpage=1&amp;parentnodeid=a230faa55&amp;color=0,0,0&amp;vbahtmlprocessed=1&amp;bbb=1"/>
              <p:cNvSpPr/>
              <p:nvPr/>
            </p:nvSpPr>
            <p:spPr>
              <a:xfrm>
                <a:off x="502920" y="3495688"/>
                <a:ext cx="7854696" cy="27097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由图可知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−1&lt;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0&lt;−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⋅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⋅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⋅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⋅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sup>
                    </m:s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⋅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⋅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⋅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⋅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sup>
                    </m:s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故选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BD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7" name="QC_5_AS.40_3#be0c39a44?hastextimagelayout=1&amp;vbadefaultcenterpage=1&amp;parentnodeid=a230faa55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495688"/>
                <a:ext cx="7854696" cy="2709799"/>
              </a:xfrm>
              <a:prstGeom prst="rect">
                <a:avLst/>
              </a:prstGeom>
              <a:blipFill>
                <a:blip r:embed="rId7"/>
                <a:stretch>
                  <a:fillRect b="-6742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6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6" grpId="0" build="p" animBg="1"/>
      <p:bldP spid="7" grpId="0" build="p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B_5_BD.41_1#1603e69f0?vbadefaultcenterpage=1&amp;parentnodeid=a230faa55&amp;color=0,0,0&amp;vbahtmlprocessed=1&amp;bbb=1"/>
              <p:cNvSpPr/>
              <p:nvPr/>
            </p:nvSpPr>
            <p:spPr>
              <a:xfrm>
                <a:off x="502920" y="2231690"/>
                <a:ext cx="11183112" cy="655765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l" latinLnBrk="1">
                  <a:lnSpc>
                    <a:spcPts val="56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11.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已知实数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𝑐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满足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𝑐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，且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𝑐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𝑐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的取值范围是</a:t>
                </a:r>
                <a:r>
                  <a:rPr lang="en-US" altLang="zh-CN" sz="240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_________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B_5_BD.41_1#1603e69f0?vbadefaultcenterpage=1&amp;parentnodeid=a230faa55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231690"/>
                <a:ext cx="11183112" cy="655765"/>
              </a:xfrm>
              <a:prstGeom prst="rect">
                <a:avLst/>
              </a:prstGeom>
              <a:blipFill>
                <a:blip r:embed="rId3"/>
                <a:stretch>
                  <a:fillRect l="-1690" r="-273" b="-15741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QB_5_AN.42_1#1603e69f0.blank?vbadefaultcenterpage=1&amp;parentnodeid=a230faa55&amp;color=0,0,0&amp;vbapositionanswer=11&amp;vbahtmlprocessed=1&amp;bbb=1&amp;rh=40.67"/>
              <p:cNvSpPr/>
              <p:nvPr/>
            </p:nvSpPr>
            <p:spPr>
              <a:xfrm>
                <a:off x="10130028" y="2229276"/>
                <a:ext cx="1287463" cy="510096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ctr" latinLnBrk="1">
                  <a:lnSpc>
                    <a:spcPts val="4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(−2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)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 xmlns="">
          <p:sp>
            <p:nvSpPr>
              <p:cNvPr id="3" name="QB_5_AN.42_1#1603e69f0.blank?vbadefaultcenterpage=1&amp;parentnodeid=a230faa55&amp;color=0,0,0&amp;vbapositionanswer=11&amp;vbahtmlprocessed=1&amp;bbb=1&amp;rh=40.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30028" y="2229276"/>
                <a:ext cx="1287463" cy="510096"/>
              </a:xfrm>
              <a:prstGeom prst="rect">
                <a:avLst/>
              </a:prstGeom>
              <a:blipFill>
                <a:blip r:embed="rId4"/>
                <a:stretch>
                  <a:fillRect t="-6024" b="-21687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QB_5_AS.43_1#1603e69f0?vbadefaultcenterpage=1&amp;parentnodeid=a230faa55&amp;color=0,0,0&amp;vbahtmlprocessed=1&amp;bbb=1&amp;hasbroken=1"/>
              <p:cNvSpPr/>
              <p:nvPr/>
            </p:nvSpPr>
            <p:spPr>
              <a:xfrm>
                <a:off x="502920" y="2888533"/>
                <a:ext cx="11183112" cy="16764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因为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𝑐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，且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𝑐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𝑐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𝑐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𝑐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,即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𝑐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,即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𝑐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&gt;−2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，又</a:t>
                </a:r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𝑐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𝑐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𝑐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,即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𝑐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𝑐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的取值范围是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(−2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)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B_5_AS.43_1#1603e69f0?vbadefaultcenterpage=1&amp;parentnodeid=a230faa55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888533"/>
                <a:ext cx="11183112" cy="1676400"/>
              </a:xfrm>
              <a:prstGeom prst="rect">
                <a:avLst/>
              </a:prstGeom>
              <a:blipFill>
                <a:blip r:embed="rId5"/>
                <a:stretch>
                  <a:fillRect l="-1690" b="-6182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4" grpId="0" build="p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B_5_BD.44_1#c4e9b0f14?vbadefaultcenterpage=1&amp;parentnodeid=a230faa55&amp;color=0,0,0&amp;vbahtmlprocessed=1&amp;bbb=1&amp;hasbroken=1"/>
              <p:cNvSpPr/>
              <p:nvPr/>
            </p:nvSpPr>
            <p:spPr>
              <a:xfrm>
                <a:off x="502920" y="2906472"/>
                <a:ext cx="11183112" cy="1110996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12.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设二次函数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−2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𝑚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,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∈</m:t>
                        </m:r>
                        <m:r>
                          <a:rPr lang="en-US" altLang="zh-CN" sz="2400" b="1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</a:rPr>
                          <m:t>𝐑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，若函数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的值域为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[0,+∞)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，且</a:t>
                </a:r>
              </a:p>
              <a:p>
                <a:pPr latinLnBrk="1">
                  <a:lnSpc>
                    <a:spcPts val="43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≤2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𝑚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𝑚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的取值范围为</a:t>
                </a:r>
                <a:r>
                  <a:rPr lang="en-US" altLang="zh-CN" sz="240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_______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B_5_BD.44_1#c4e9b0f14?vbadefaultcenterpage=1&amp;parentnodeid=a230faa55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906472"/>
                <a:ext cx="11183112" cy="1110996"/>
              </a:xfrm>
              <a:prstGeom prst="rect">
                <a:avLst/>
              </a:prstGeom>
              <a:blipFill>
                <a:blip r:embed="rId3"/>
                <a:stretch>
                  <a:fillRect l="-1690" b="-9341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QB_5_AN.45_1#c4e9b0f14.blank?vbadefaultcenterpage=1&amp;parentnodeid=a230faa55&amp;color=0,0,0&amp;vbapositionanswer=12&amp;vbahtmlprocessed=1&amp;bbb=1"/>
              <p:cNvSpPr/>
              <p:nvPr/>
            </p:nvSpPr>
            <p:spPr>
              <a:xfrm>
                <a:off x="5723255" y="3520897"/>
                <a:ext cx="935038" cy="35394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ctr" latinLnBrk="1">
                  <a:lnSpc>
                    <a:spcPts val="3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[1,13]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 xmlns="">
          <p:sp>
            <p:nvSpPr>
              <p:cNvPr id="3" name="QB_5_AN.45_1#c4e9b0f14.blank?vbadefaultcenterpage=1&amp;parentnodeid=a230faa55&amp;color=0,0,0&amp;vbapositionanswer=12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23255" y="3520897"/>
                <a:ext cx="935038" cy="353949"/>
              </a:xfrm>
              <a:prstGeom prst="rect">
                <a:avLst/>
              </a:prstGeom>
              <a:blipFill>
                <a:blip r:embed="rId4"/>
                <a:stretch>
                  <a:fillRect l="-7843" r="-7190" b="-39655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B_5_AS.46_1#c4e9b0f14?vbadefaultcenterpage=1&amp;parentnodeid=a230faa55&amp;color=0,0,0&amp;vbahtmlprocessed=1&amp;bbb=1"/>
              <p:cNvSpPr/>
              <p:nvPr/>
            </p:nvSpPr>
            <p:spPr>
              <a:xfrm>
                <a:off x="502920" y="876695"/>
                <a:ext cx="11183112" cy="53340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62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依题意得，二次函数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图象的对称轴为直线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𝑚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 kern="0">
                    <a:solidFill>
                      <a:srgbClr val="FFFFFF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∵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的值域为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[0,+∞)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5400"/>
                  </a:lnSpc>
                </a:pPr>
                <a:r>
                  <a:rPr lang="en-US" altLang="zh-CN" sz="2400" b="0" i="0" kern="0">
                    <a:solidFill>
                      <a:srgbClr val="FFFFFF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且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𝑚</m:t>
                            </m:r>
                          </m:den>
                        </m:f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，即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⋅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𝑚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𝑚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𝑚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，即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由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≤2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，即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−2+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≤2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≤4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ts val="5400"/>
                  </a:lnSpc>
                </a:pPr>
                <a:r>
                  <a:rPr lang="en-US" altLang="zh-CN" sz="2400" b="0" i="0" kern="0">
                    <a:solidFill>
                      <a:srgbClr val="FFFFFF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∵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𝑚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𝑚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𝑚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𝑚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+1</m:t>
                            </m:r>
                          </m:e>
                        </m:d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+1</m:t>
                            </m:r>
                          </m:e>
                        </m:d>
                      </m:num>
                      <m:den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𝑚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+1</m:t>
                            </m:r>
                          </m:e>
                        </m:d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+1</m:t>
                            </m:r>
                          </m:e>
                        </m:d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  <a:p>
                <a:pPr latinLnBrk="1">
                  <a:lnSpc>
                    <a:spcPts val="5000"/>
                  </a:lnSpc>
                </a:pPr>
                <a:r>
                  <a:rPr lang="en-US" altLang="zh-CN" sz="2400" b="0" i="0" kern="0">
                    <a:solidFill>
                      <a:srgbClr val="FFFFFF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𝑚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4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4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𝑚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𝑚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𝑚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  <a:p>
                <a:pPr latinLnBrk="1">
                  <a:lnSpc>
                    <a:spcPts val="5600"/>
                  </a:lnSpc>
                </a:pPr>
                <a:r>
                  <a:rPr lang="en-US" altLang="zh-CN" sz="2400" b="0" i="0" kern="0">
                    <a:solidFill>
                      <a:srgbClr val="FFFFFF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𝑚</m:t>
                                    </m:r>
                                  </m:e>
                                  <m:sup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−2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𝑚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𝑚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𝑚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+2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  <a:p>
                <a:pPr latinLnBrk="1">
                  <a:lnSpc>
                    <a:spcPts val="5600"/>
                  </a:lnSpc>
                </a:pPr>
                <a:r>
                  <a:rPr lang="en-US" altLang="zh-CN" sz="2400" b="0" i="0" kern="0">
                    <a:solidFill>
                      <a:srgbClr val="FFFFFF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𝑚</m:t>
                                    </m:r>
                                  </m:e>
                                  <m:sup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2</m:t>
                                    </m:r>
                                  </m:sup>
                                </m:s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+</m:t>
                                </m:r>
                                <m:sSup>
                                  <m:sSupPr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𝑛</m:t>
                                    </m:r>
                                  </m:e>
                                  <m:sup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𝑚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sup>
                            </m:sSup>
                          </m:e>
                        </m:d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−2</m:t>
                        </m:r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𝑚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+2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  <a:p>
                <a:pPr algn="l" latinLnBrk="1">
                  <a:lnSpc>
                    <a:spcPct val="110000"/>
                  </a:lnSpc>
                </a:pPr>
                <a:endParaRPr lang="en-US" altLang="zh-CN" sz="2400" dirty="0"/>
              </a:p>
            </p:txBody>
          </p:sp>
        </mc:Choice>
        <mc:Fallback xmlns="">
          <p:sp>
            <p:nvSpPr>
              <p:cNvPr id="2" name="QB_5_AS.46_1#c4e9b0f14?vbadefaultcenterpage=1&amp;parentnodeid=a230faa55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876695"/>
                <a:ext cx="11183112" cy="5334000"/>
              </a:xfrm>
              <a:prstGeom prst="rect">
                <a:avLst/>
              </a:prstGeom>
              <a:blipFill>
                <a:blip r:embed="rId3"/>
                <a:stretch>
                  <a:fillRect l="-1690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B_5_AS.46_1#c4e9b0f14?vbadefaultcenterpage=1&amp;parentnodeid=a230faa55&amp;color=0,0,0&amp;vbahtmlprocessed=1&amp;bbb=1">
                <a:extLst>
                  <a:ext uri="{FF2B5EF4-FFF2-40B4-BE49-F238E27FC236}">
                    <a16:creationId xmlns:a16="http://schemas.microsoft.com/office/drawing/2014/main" id="{DF7BF853-4909-CB04-EA55-A5182779142A}"/>
                  </a:ext>
                </a:extLst>
              </p:cNvPr>
              <p:cNvSpPr/>
              <p:nvPr/>
            </p:nvSpPr>
            <p:spPr>
              <a:xfrm>
                <a:off x="502920" y="2005343"/>
                <a:ext cx="11183112" cy="2876296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5100"/>
                  </a:lnSpc>
                </a:pPr>
                <a:r>
                  <a:rPr lang="en-US" altLang="zh-CN" sz="2400" b="0" i="0" kern="0" spc="-99900">
                    <a:solidFill>
                      <a:srgbClr val="FFFFFF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𝑚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+2</m:t>
                            </m:r>
                          </m:e>
                        </m:d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𝑚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−1</m:t>
                            </m:r>
                          </m:e>
                        </m:d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𝑚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+2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 kern="0">
                    <a:solidFill>
                      <a:srgbClr val="FFFFFF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𝑚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且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𝑚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−1≥2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−1=1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（当且仅当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时，等号成立），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 kern="0">
                    <a:solidFill>
                      <a:srgbClr val="FFFFFF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𝑚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−1=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𝑚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−3≤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−3=13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300"/>
                  </a:lnSpc>
                </a:pPr>
                <a:r>
                  <a:rPr lang="en-US" altLang="zh-CN" sz="2400" b="0" i="0" kern="0">
                    <a:solidFill>
                      <a:srgbClr val="FFFFFF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∴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𝑚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𝑚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∈[1,13]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B_5_AS.46_1#c4e9b0f14?vbadefaultcenterpage=1&amp;parentnodeid=a230faa55&amp;color=0,0,0&amp;vbahtmlprocessed=1&amp;bbb=1">
                <a:extLst>
                  <a:ext uri="{FF2B5EF4-FFF2-40B4-BE49-F238E27FC236}">
                    <a16:creationId xmlns:a16="http://schemas.microsoft.com/office/drawing/2014/main" id="{DF7BF853-4909-CB04-EA55-A5182779142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005343"/>
                <a:ext cx="11183112" cy="2876296"/>
              </a:xfrm>
              <a:prstGeom prst="rect">
                <a:avLst/>
              </a:prstGeom>
              <a:blipFill>
                <a:blip r:embed="rId2"/>
                <a:stretch>
                  <a:fillRect b="-3390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5654245"/>
      </p:ext>
    </p:extLst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4_BD#5ae3e582b?vbadefaultcenterpage=1&amp;parentnodeid=557d22759&amp;color=110,135,189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0016" y="756000"/>
            <a:ext cx="2798064" cy="63093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QB_5_BD.47_1#36061ca02?vbadefaultcenterpage=1&amp;parentnodeid=5ae3e582b&amp;color=0,0,0&amp;vbahtmlprocessed=1&amp;bbb=1"/>
              <p:cNvSpPr/>
              <p:nvPr/>
            </p:nvSpPr>
            <p:spPr>
              <a:xfrm>
                <a:off x="502920" y="1521048"/>
                <a:ext cx="11183112" cy="4745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l" latinLnBrk="1">
                  <a:lnSpc>
                    <a:spcPts val="42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13.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</m:t>
                    </m:r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𝐑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，设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𝑀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−2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𝑥𝑦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+3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𝑀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的最小值为</a:t>
                </a:r>
                <a:r>
                  <a:rPr lang="en-US" altLang="zh-CN" sz="240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____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QB_5_BD.47_1#36061ca02?vbadefaultcenterpage=1&amp;parentnodeid=5ae3e582b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521048"/>
                <a:ext cx="11183112" cy="474599"/>
              </a:xfrm>
              <a:prstGeom prst="rect">
                <a:avLst/>
              </a:prstGeom>
              <a:blipFill>
                <a:blip r:embed="rId4"/>
                <a:stretch>
                  <a:fillRect l="-1690" t="-2597" b="-40260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QB_5_AN.48_1#36061ca02.blank?vbadefaultcenterpage=1&amp;parentnodeid=5ae3e582b&amp;color=0,0,0&amp;vbapositionanswer=13&amp;vbahtmlprocessed=1&amp;bbb=1&amp;rh=40.67"/>
              <p:cNvSpPr/>
              <p:nvPr/>
            </p:nvSpPr>
            <p:spPr>
              <a:xfrm>
                <a:off x="9220327" y="1410939"/>
                <a:ext cx="561975" cy="510096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ctr" latinLnBrk="1">
                  <a:lnSpc>
                    <a:spcPts val="4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 xmlns="">
          <p:sp>
            <p:nvSpPr>
              <p:cNvPr id="4" name="QB_5_AN.48_1#36061ca02.blank?vbadefaultcenterpage=1&amp;parentnodeid=5ae3e582b&amp;color=0,0,0&amp;vbapositionanswer=13&amp;vbahtmlprocessed=1&amp;bbb=1&amp;rh=40.6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20327" y="1410939"/>
                <a:ext cx="561975" cy="510096"/>
              </a:xfrm>
              <a:prstGeom prst="rect">
                <a:avLst/>
              </a:prstGeom>
              <a:blipFill>
                <a:blip r:embed="rId5"/>
                <a:stretch>
                  <a:fillRect b="-1190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QB_5_AS.49_1#36061ca02?vbadefaultcenterpage=1&amp;parentnodeid=5ae3e582b&amp;color=0,0,0&amp;vbahtmlprocessed=1&amp;bbb=1"/>
              <p:cNvSpPr/>
              <p:nvPr/>
            </p:nvSpPr>
            <p:spPr>
              <a:xfrm>
                <a:off x="502920" y="2004918"/>
                <a:ext cx="11183112" cy="29210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因为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𝑀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+2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 kern="0">
                    <a:solidFill>
                      <a:srgbClr val="FFFFFF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𝑦</m:t>
                            </m:r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𝑦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+2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  <a:p>
                <a:pPr latinLnBrk="1">
                  <a:lnSpc>
                    <a:spcPts val="5400"/>
                  </a:lnSpc>
                </a:pPr>
                <a:r>
                  <a:rPr lang="en-US" altLang="zh-CN" sz="2400" b="0" i="0" kern="0">
                    <a:solidFill>
                      <a:srgbClr val="FFFFFF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𝑦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</m:t>
                            </m:r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1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+2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𝑦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≥−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当且仅当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时，等号成立,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𝑀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的最小值为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B_5_AS.49_1#36061ca02?vbadefaultcenterpage=1&amp;parentnodeid=5ae3e582b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004918"/>
                <a:ext cx="11183112" cy="2921000"/>
              </a:xfrm>
              <a:prstGeom prst="rect">
                <a:avLst/>
              </a:prstGeom>
              <a:blipFill>
                <a:blip r:embed="rId6"/>
                <a:stretch>
                  <a:fillRect l="-1690" b="-3549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  <p:bldP spid="5" grpId="0" build="p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split dir="in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B_5_BD.50_1#fb6eefa09?vbadefaultcenterpage=1&amp;parentnodeid=5ae3e582b&amp;color=0,0,0&amp;vbahtmlprocessed=1&amp;bbb=1&amp;hasbroken=1"/>
              <p:cNvSpPr/>
              <p:nvPr/>
            </p:nvSpPr>
            <p:spPr>
              <a:xfrm>
                <a:off x="502920" y="1081546"/>
                <a:ext cx="11183112" cy="21763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14.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已知某投资机构从事一项投资，第一次投入本金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&gt;0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元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，得到的利润是</a:t>
                </a:r>
              </a:p>
              <a:p>
                <a:pPr latinLnBrk="1">
                  <a:lnSpc>
                    <a:spcPts val="46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&gt;0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元，收益率为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.假设在第一次投资的基础上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，此机构每次都定期追加投资</a:t>
                </a:r>
              </a:p>
              <a:p>
                <a:pPr latinLnBrk="1">
                  <a:lnSpc>
                    <a:spcPts val="44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&gt;0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元，得到的利润也每次都增加了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元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，若要使得该项投资的总收益率是增加</a:t>
                </a:r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</m:oMath>
                </a14:m>
                <a:r>
                  <a:rPr lang="en-US" altLang="zh-CN" sz="240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___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.（选填“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”“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≥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”“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≤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”或“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”）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B_5_BD.50_1#fb6eefa09?vbadefaultcenterpage=1&amp;parentnodeid=5ae3e582b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081546"/>
                <a:ext cx="11183112" cy="2176399"/>
              </a:xfrm>
              <a:prstGeom prst="rect">
                <a:avLst/>
              </a:prstGeom>
              <a:blipFill>
                <a:blip r:embed="rId3"/>
                <a:stretch>
                  <a:fillRect l="-1690" r="-818" b="-8683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QB_5_AN.51_1#fb6eefa09.blank?vbadefaultcenterpage=1&amp;parentnodeid=5ae3e582b&amp;color=0,0,0&amp;vbapositionanswer=14&amp;vbahtmlprocessed=1&amp;bbb=1"/>
              <p:cNvSpPr/>
              <p:nvPr/>
            </p:nvSpPr>
            <p:spPr>
              <a:xfrm>
                <a:off x="1632712" y="2839288"/>
                <a:ext cx="384175" cy="353441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ctr" latinLnBrk="1">
                  <a:lnSpc>
                    <a:spcPts val="3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100" dirty="0"/>
              </a:p>
            </p:txBody>
          </p:sp>
        </mc:Choice>
        <mc:Fallback xmlns="">
          <p:sp>
            <p:nvSpPr>
              <p:cNvPr id="3" name="QB_5_AN.51_1#fb6eefa09.blank?vbadefaultcenterpage=1&amp;parentnodeid=5ae3e582b&amp;color=0,0,0&amp;vbapositionanswer=14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2712" y="2839288"/>
                <a:ext cx="384175" cy="353441"/>
              </a:xfrm>
              <a:prstGeom prst="rect">
                <a:avLst/>
              </a:prstGeom>
              <a:blipFill>
                <a:blip r:embed="rId4"/>
                <a:stretch>
                  <a:fillRect l="-6349" r="-3175" b="-10345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QB_5_AS.52_1#fb6eefa09?vbadefaultcenterpage=1&amp;parentnodeid=5ae3e582b&amp;color=0,0,0&amp;vbahtmlprocessed=1&amp;bbb=1"/>
              <p:cNvSpPr/>
              <p:nvPr/>
            </p:nvSpPr>
            <p:spPr>
              <a:xfrm>
                <a:off x="502920" y="3259849"/>
                <a:ext cx="11183112" cy="23668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4600"/>
                  </a:lnSpc>
                </a:pPr>
                <a:r>
                  <a:rPr lang="en-US" altLang="zh-CN" sz="2400" b="1" i="0" dirty="0" smtClean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由题意得，设追加了</a:t>
                </a:r>
                <a14:m>
                  <m:oMath xmlns:m="http://schemas.openxmlformats.org/officeDocument/2006/math">
                    <m:r>
                      <a:rPr lang="en-US" altLang="zh-CN" sz="32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  <m:d>
                      <m:dPr>
                        <m:ctrlPr>
                          <a:rPr lang="en-US" altLang="zh-CN" sz="32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32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32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∈</m:t>
                        </m:r>
                        <m:r>
                          <m:rPr>
                            <m:nor/>
                          </m:rPr>
                          <a:rPr lang="en-US" altLang="zh-CN" sz="2400" b="1" smtClean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N</m:t>
                        </m:r>
                        <m:r>
                          <m:rPr>
                            <m:nor/>
                          </m:rPr>
                          <a:rPr lang="en-US" altLang="zh-CN" sz="2400" baseline="-25000" smtClean="0">
                            <a:solidFill>
                              <a:srgbClr val="FF0000"/>
                            </a:solidFill>
                            <a:latin typeface="Times New Roman" panose="02020603050405020304" pitchFamily="18" charset="0"/>
                            <a:cs typeface="Times New Roman" panose="02020603050405020304" pitchFamily="18" charset="0"/>
                          </a:rPr>
                          <m:t>+</m:t>
                        </m:r>
                        <m:r>
                          <m:rPr>
                            <m:nor/>
                          </m:rPr>
                          <a:rPr lang="zh-CN" altLang="en-US" sz="2400" smtClean="0">
                            <a:solidFill>
                              <a:srgbClr val="FF0000"/>
                            </a:solidFill>
                          </a:rPr>
                          <m:t> 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次投资，则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次投资后收益率为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𝑛𝑥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𝑛𝑥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51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 dirty="0" err="1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若该项投资的总收益率是增加的，则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𝑛𝑥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𝑛𝑥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−1</m:t>
                            </m:r>
                          </m:e>
                        </m:d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−1</m:t>
                            </m:r>
                          </m:e>
                        </m:d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对任意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</m:t>
                    </m:r>
                    <m:r>
                      <m:rPr>
                        <m:nor/>
                      </m:rPr>
                      <a:rPr lang="en-US" altLang="zh-CN" sz="2400" b="1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N</m:t>
                    </m:r>
                    <m:r>
                      <m:rPr>
                        <m:nor/>
                      </m:rPr>
                      <a:rPr lang="en-US" altLang="zh-CN" sz="2400" baseline="-25000">
                        <a:solidFill>
                          <a:srgbClr val="FF0000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rPr>
                      <m:t>+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成立，</a:t>
                </a:r>
                <a:endParaRPr lang="en-US" altLang="zh-CN" sz="2400" dirty="0"/>
              </a:p>
              <a:p>
                <a:pPr latinLnBrk="1">
                  <a:lnSpc>
                    <a:spcPts val="52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即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𝑛𝑥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𝑛𝑥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−1</m:t>
                            </m:r>
                          </m:e>
                        </m:d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−1</m:t>
                            </m:r>
                          </m:e>
                        </m:d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𝑏</m:t>
                            </m:r>
                          </m:e>
                        </m:d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num>
                      <m:den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𝑛𝑥</m:t>
                            </m:r>
                          </m:e>
                        </m:d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[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−1</m:t>
                            </m:r>
                          </m:e>
                        </m:d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]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对任意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N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成立，</a:t>
                </a:r>
                <a:endParaRPr lang="en-US" altLang="zh-CN" sz="2400" dirty="0"/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 kern="0" dirty="0">
                    <a:solidFill>
                      <a:srgbClr val="FFFFFF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∵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𝑛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−1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,即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B_5_AS.52_1#fb6eefa09?vbadefaultcenterpage=1&amp;parentnodeid=5ae3e582b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259849"/>
                <a:ext cx="11183112" cy="2366899"/>
              </a:xfrm>
              <a:prstGeom prst="rect">
                <a:avLst/>
              </a:prstGeom>
              <a:blipFill>
                <a:blip r:embed="rId5"/>
                <a:stretch>
                  <a:fillRect l="-1690" b="-7732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4" grpId="0" build="p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C_4_BD#8eed2e395?vbadefaultcenterpage=1&amp;parentnodeid=557d22759&amp;color=110,135,189&amp;vbahtmlprocessed=1" descr="preencoded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00016" y="756000"/>
            <a:ext cx="2798064" cy="63093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QB_5_AN.54_1#a867b6604.blank?vbadefaultcenterpage=1&amp;parentnodeid=8eed2e395&amp;color=0,0,0&amp;vbapositionanswer=15&amp;vbahtmlprocessed=1&amp;bbb=1"/>
              <p:cNvSpPr/>
              <p:nvPr/>
            </p:nvSpPr>
            <p:spPr>
              <a:xfrm>
                <a:off x="5080000" y="2791449"/>
                <a:ext cx="993775" cy="35394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ctr" latinLnBrk="1">
                  <a:lnSpc>
                    <a:spcPts val="3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altLang="zh-CN" sz="2400" i="1">
                          <a:latin typeface="Times New Roman" panose="02020603050405020304" pitchFamily="18" charset="0"/>
                          <a:ea typeface="微软雅黑" panose="020B0503020204020204" pitchFamily="34" charset="-122"/>
                        </a:rPr>
                        <m:t> </m:t>
                      </m:r>
                      <m:f>
                        <m:fPr>
                          <m:ctrlPr>
                            <a:rPr lang="zh-CN" altLang="zh-CN" sz="2400" i="1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altLang="zh-CN" sz="24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altLang="zh-CN" sz="2400">
                              <a:solidFill>
                                <a:srgbClr val="FF0000"/>
                              </a:solidFill>
                              <a:effectLst/>
                              <a:latin typeface="Cambria Math" panose="02040503050406030204" pitchFamily="18" charset="0"/>
                              <a:ea typeface="微软雅黑" panose="020B0503020204020204" pitchFamily="34" charset="-122"/>
                              <a:cs typeface="Times New Roman" panose="02020603050405020304" pitchFamily="18" charset="0"/>
                            </a:rPr>
                            <m:t>5</m:t>
                          </m:r>
                        </m:den>
                      </m:f>
                    </m:oMath>
                  </m:oMathPara>
                </a14:m>
                <a:endParaRPr lang="en-US" altLang="zh-CN" sz="100" dirty="0"/>
              </a:p>
            </p:txBody>
          </p:sp>
        </mc:Choice>
        <mc:Fallback xmlns="">
          <p:sp>
            <p:nvSpPr>
              <p:cNvPr id="4" name="QB_5_AN.54_1#a867b6604.blank?vbadefaultcenterpage=1&amp;parentnodeid=8eed2e395&amp;color=0,0,0&amp;vbapositionanswer=15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0000" y="2791449"/>
                <a:ext cx="993775" cy="353949"/>
              </a:xfrm>
              <a:prstGeom prst="rect">
                <a:avLst/>
              </a:prstGeom>
              <a:blipFill>
                <a:blip r:embed="rId5"/>
                <a:stretch>
                  <a:fillRect t="-68966" b="-58621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6" name="对象 5"/>
          <p:cNvGraphicFramePr>
            <a:graphicFrameLocks noChangeAspect="1"/>
          </p:cNvGraphicFramePr>
          <p:nvPr>
            <p:extLst/>
          </p:nvPr>
        </p:nvGraphicFramePr>
        <p:xfrm>
          <a:off x="587375" y="2138241"/>
          <a:ext cx="10972800" cy="14827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6" name="文档" r:id="rId6" imgW="12069583" imgH="1599595" progId="Word.Document.12">
                  <p:embed/>
                </p:oleObj>
              </mc:Choice>
              <mc:Fallback>
                <p:oleObj name="文档" r:id="rId6" imgW="12069583" imgH="1599595" progId="Word.Document.12">
                  <p:embed/>
                  <p:pic>
                    <p:nvPicPr>
                      <p:cNvPr id="6" name="对象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7375" y="2138241"/>
                        <a:ext cx="10972800" cy="14827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对象 6"/>
          <p:cNvGraphicFramePr>
            <a:graphicFrameLocks noChangeAspect="1"/>
          </p:cNvGraphicFramePr>
          <p:nvPr>
            <p:extLst/>
          </p:nvPr>
        </p:nvGraphicFramePr>
        <p:xfrm>
          <a:off x="466481" y="3446828"/>
          <a:ext cx="10972800" cy="31353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文档" r:id="rId8" imgW="9963025" imgH="3428783" progId="Word.Document.12">
                  <p:embed/>
                </p:oleObj>
              </mc:Choice>
              <mc:Fallback>
                <p:oleObj name="文档" r:id="rId8" imgW="9963025" imgH="3428783" progId="Word.Document.12">
                  <p:embed/>
                  <p:pic>
                    <p:nvPicPr>
                      <p:cNvPr id="7" name="对象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66481" y="3446828"/>
                        <a:ext cx="10972800" cy="31353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77020546"/>
      </p:ext>
    </p:extLst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对象 4"/>
          <p:cNvGraphicFramePr>
            <a:graphicFrameLocks noChangeAspect="1"/>
          </p:cNvGraphicFramePr>
          <p:nvPr>
            <p:extLst/>
          </p:nvPr>
        </p:nvGraphicFramePr>
        <p:xfrm>
          <a:off x="587375" y="2136775"/>
          <a:ext cx="10833100" cy="36671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0" name="文档" r:id="rId4" imgW="11955414" imgH="4000966" progId="Word.Document.12">
                  <p:embed/>
                </p:oleObj>
              </mc:Choice>
              <mc:Fallback>
                <p:oleObj name="文档" r:id="rId4" imgW="11955414" imgH="4000966" progId="Word.Document.12">
                  <p:embed/>
                  <p:pic>
                    <p:nvPicPr>
                      <p:cNvPr id="5" name="对象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7375" y="2136775"/>
                        <a:ext cx="10833100" cy="36671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418182622"/>
      </p:ext>
    </p:extLst>
  </p:cSld>
  <p:clrMapOvr>
    <a:masterClrMapping/>
  </p:clrMapOvr>
  <p:transition>
    <p:split dir="in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O_5_BD.56_1#51af29e3d?segpoint=1&amp;vbadefaultcenterpage=1&amp;parentnodeid=8eed2e395&amp;color=0,0,0&amp;vbahtmlprocessed=1&amp;bbb=1&amp;hasbroken=1"/>
              <p:cNvSpPr/>
              <p:nvPr/>
            </p:nvSpPr>
            <p:spPr>
              <a:xfrm>
                <a:off x="502920" y="2047254"/>
                <a:ext cx="11183112" cy="10374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16.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设二次函数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+2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𝑐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𝑐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&gt;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&gt;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，其图象过点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1,0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，且与直线</a:t>
                </a:r>
              </a:p>
              <a:p>
                <a:pPr latinLnBrk="1">
                  <a:lnSpc>
                    <a:spcPts val="42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有交点.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O_5_BD.56_1#51af29e3d?segpoint=1&amp;vbadefaultcenterpage=1&amp;parentnodeid=8eed2e395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047254"/>
                <a:ext cx="11183112" cy="1037400"/>
              </a:xfrm>
              <a:prstGeom prst="rect">
                <a:avLst/>
              </a:prstGeom>
              <a:blipFill>
                <a:blip r:embed="rId3"/>
                <a:stretch>
                  <a:fillRect l="-1690" b="-17059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QO_5_BD.56_2#51af29e3d?segpoint=1&amp;vbadefaultcenterpage=1&amp;parentnodeid=8eed2e395&amp;color=0,0,0&amp;vbahtmlprocessed=1&amp;bbb=1"/>
              <p:cNvSpPr/>
              <p:nvPr/>
            </p:nvSpPr>
            <p:spPr>
              <a:xfrm>
                <a:off x="502920" y="3087891"/>
                <a:ext cx="11183112" cy="72224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l" latinLnBrk="1">
                  <a:lnSpc>
                    <a:spcPts val="62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（1）求证：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0≤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3" name="QO_5_BD.56_2#51af29e3d?segpoint=1&amp;vbadefaultcenterpage=1&amp;parentnodeid=8eed2e395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087891"/>
                <a:ext cx="11183112" cy="722249"/>
              </a:xfrm>
              <a:prstGeom prst="rect">
                <a:avLst/>
              </a:prstGeom>
              <a:blipFill>
                <a:blip r:embed="rId4"/>
                <a:stretch>
                  <a:fillRect l="-1690" b="-14407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QO_5_BD.56_3#51af29e3d?segpoint=1&amp;vbadefaultcenterpage=1&amp;parentnodeid=8eed2e395&amp;color=0,0,0&amp;vbahtmlprocessed=1&amp;bbb=1&amp;hasbroken=1"/>
              <p:cNvSpPr/>
              <p:nvPr/>
            </p:nvSpPr>
            <p:spPr>
              <a:xfrm>
                <a:off x="502920" y="3822395"/>
                <a:ext cx="11183112" cy="11176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（2）若直线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与函数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𝑓</m:t>
                        </m:r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r>
                              <a:rPr lang="en-US" altLang="zh-CN" sz="2400" b="0" i="0" dirty="0">
                                <a:solidFill>
                                  <a:srgbClr val="00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</m:d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的图象从左到右依次交于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𝐷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四点，</a:t>
                </a:r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且线段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𝐵𝐶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𝐶𝐷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能构成钝角三角形，求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的取值范围.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O_5_BD.56_3#51af29e3d?segpoint=1&amp;vbadefaultcenterpage=1&amp;parentnodeid=8eed2e395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822395"/>
                <a:ext cx="11183112" cy="1117600"/>
              </a:xfrm>
              <a:prstGeom prst="rect">
                <a:avLst/>
              </a:prstGeom>
              <a:blipFill>
                <a:blip r:embed="rId5"/>
                <a:stretch>
                  <a:fillRect l="-1690" b="-9836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O_5_AS.57_1#51af29e3d?vbadefaultcenterpage=1&amp;parentnodeid=8eed2e395&amp;color=0,0,0&amp;vbahtmlprocessed=1&amp;bbb=1"/>
              <p:cNvSpPr/>
              <p:nvPr/>
            </p:nvSpPr>
            <p:spPr>
              <a:xfrm>
                <a:off x="502920" y="756000"/>
                <a:ext cx="11183112" cy="51816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（1）依题意得,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𝑐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𝑐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𝑐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𝑐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6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又因为函数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的图象与直线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有交点，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所以方程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𝑐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,即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𝑐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有实根，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即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=4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−4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𝑐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=4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+8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𝑎𝑏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≥0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:endParaRPr lang="en-US" altLang="zh-CN" sz="2400" dirty="0"/>
              </a:p>
              <a:p>
                <a:pPr latinLnBrk="1">
                  <a:lnSpc>
                    <a:spcPts val="5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4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fPr>
                              <m:num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𝑏</m:t>
                                </m:r>
                              </m:num>
                              <m:den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𝑎</m:t>
                                </m:r>
                              </m:den>
                            </m:f>
                          </m:e>
                        </m:d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+8⋅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≥0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，解得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≤−2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或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≥0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综上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0≤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O_5_AS.57_1#51af29e3d?vbadefaultcenterpage=1&amp;parentnodeid=8eed2e395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756000"/>
                <a:ext cx="11183112" cy="5181600"/>
              </a:xfrm>
              <a:prstGeom prst="rect">
                <a:avLst/>
              </a:prstGeom>
              <a:blipFill>
                <a:blip r:embed="rId3"/>
                <a:stretch>
                  <a:fillRect l="-1690" b="-2118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500"/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O_5_AS.57_2#51af29e3d?vbadefaultcenterpage=1&amp;parentnodeid=8eed2e395&amp;color=0,0,0&amp;vbahtmlprocessed=1&amp;bbb=1&amp;hasbroken=1"/>
              <p:cNvSpPr/>
              <p:nvPr/>
            </p:nvSpPr>
            <p:spPr>
              <a:xfrm>
                <a:off x="502920" y="1215657"/>
                <a:ext cx="11183112" cy="44577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0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（2）依题意得，点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与点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𝐷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与点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关于二次函数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𝑓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图象的对称轴对称，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设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𝐴𝐵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𝐶𝐷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𝐵𝐶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因为线段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𝐴𝐵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𝐵𝐶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𝐶𝐷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能构成钝角三角形，</a:t>
                </a:r>
                <a:endParaRPr lang="en-US" altLang="zh-CN" sz="2400" dirty="0"/>
              </a:p>
              <a:p>
                <a:pPr latinLnBrk="1">
                  <a:lnSpc>
                    <a:spcPts val="71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eqArr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&amp;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𝑚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𝑚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&gt;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𝑛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,</m:t>
                            </m:r>
                          </m:e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&amp;</m:t>
                            </m:r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𝑚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+</m:t>
                            </m:r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𝑚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&lt;</m:t>
                            </m:r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𝑛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,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51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𝑚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e>
                        </m:rad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𝑛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51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故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2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𝐵𝐶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𝐴𝐷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e>
                        </m:rad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e>
                    </m:d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𝐵𝐶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ts val="46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是方程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𝑐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的两个根，则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𝑐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:endParaRPr lang="en-US" altLang="zh-CN" sz="2400" dirty="0"/>
              </a:p>
              <a:p>
                <a:pPr latinLnBrk="1">
                  <a:lnSpc>
                    <a:spcPct val="110000"/>
                  </a:lnSpc>
                </a:pPr>
                <a:endParaRPr lang="en-US" altLang="zh-CN" sz="2400" dirty="0"/>
              </a:p>
            </p:txBody>
          </p:sp>
        </mc:Choice>
        <mc:Fallback xmlns="">
          <p:sp>
            <p:nvSpPr>
              <p:cNvPr id="2" name="QO_5_AS.57_2#51af29e3d?vbadefaultcenterpage=1&amp;parentnodeid=8eed2e395&amp;color=0,0,0&amp;vbahtmlprocessed=1&amp;bbb=1&amp;hasbroken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215657"/>
                <a:ext cx="11183112" cy="4457700"/>
              </a:xfrm>
              <a:prstGeom prst="rect">
                <a:avLst/>
              </a:prstGeom>
              <a:blipFill>
                <a:blip r:embed="rId3"/>
                <a:stretch>
                  <a:fillRect r="-218" b="-2322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O_5_AS.57_2#51af29e3d?vbadefaultcenterpage=1&amp;parentnodeid=8eed2e395&amp;color=0,0,0&amp;vbahtmlprocessed=1&amp;bbb=1&amp;hasbroken=1">
                <a:extLst>
                  <a:ext uri="{FF2B5EF4-FFF2-40B4-BE49-F238E27FC236}">
                    <a16:creationId xmlns:a16="http://schemas.microsoft.com/office/drawing/2014/main" id="{43F88BE2-1FF9-25D6-5FF8-9A35017BBE8A}"/>
                  </a:ext>
                </a:extLst>
              </p:cNvPr>
              <p:cNvSpPr/>
              <p:nvPr/>
            </p:nvSpPr>
            <p:spPr>
              <a:xfrm>
                <a:off x="502920" y="1184447"/>
                <a:ext cx="11183112" cy="4547108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3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</a:p>
              <a:p>
                <a:pPr latinLnBrk="1">
                  <a:lnSpc>
                    <a:spcPts val="6700"/>
                  </a:lnSpc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𝐵𝐶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−4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b>
                        </m:sSub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4</m:t>
                            </m:r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4</m:t>
                            </m:r>
                            <m:d>
                              <m:d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𝑎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+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𝑐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den>
                        </m:f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𝑏</m:t>
                                    </m:r>
                                  </m:num>
                                  <m:den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𝑎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+8⋅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𝑏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den>
                        </m:f>
                      </m:e>
                    </m:ra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6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设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sub>
                    </m:sSub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是方程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+2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𝑐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的两个根，则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sub>
                    </m:sSub>
                    <m:sSub>
                      <m:sSub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b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𝑥</m:t>
                        </m:r>
                      </m:e>
                      <m:sub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sub>
                    </m:sSub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𝑐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:endParaRPr lang="en-US" altLang="zh-CN" sz="2400" dirty="0"/>
              </a:p>
              <a:p>
                <a:pPr latinLnBrk="1">
                  <a:lnSpc>
                    <a:spcPts val="3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</a:p>
              <a:p>
                <a:pPr latinLnBrk="1">
                  <a:lnSpc>
                    <a:spcPts val="6700"/>
                  </a:lnSpc>
                </a:pP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𝐴𝐷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−</m:t>
                                </m:r>
                                <m:sSub>
                                  <m:sSubPr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4</m:t>
                                    </m:r>
                                  </m:sub>
                                </m:sSub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+</m:t>
                                </m:r>
                                <m:sSub>
                                  <m:sSubPr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𝑥</m:t>
                                    </m:r>
                                  </m:e>
                                  <m:sub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−4</m:t>
                        </m:r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3</m:t>
                            </m:r>
                          </m:sub>
                        </m:sSub>
                        <m:sSub>
                          <m:sSub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b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4</m:t>
                            </m:r>
                          </m:sub>
                        </m:sSub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4</m:t>
                            </m:r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sup>
                            </m:sSup>
                          </m:num>
                          <m:den>
                            <m:sSup>
                              <m:sSup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sSup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2</m:t>
                                </m:r>
                              </m:sup>
                            </m:sSup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4</m:t>
                            </m:r>
                            <m:d>
                              <m:d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dPr>
                              <m:e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𝑐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−</m:t>
                                </m:r>
                                <m:r>
                                  <a:rPr lang="en-US" altLang="zh-CN" sz="2400" b="0" i="0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  <m:t>𝑎</m:t>
                                </m:r>
                              </m:e>
                            </m:d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den>
                        </m:f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𝑏</m:t>
                                    </m:r>
                                  </m:num>
                                  <m:den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𝑎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+8⋅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𝑏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+8</m:t>
                        </m:r>
                      </m:e>
                    </m:ra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65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2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𝑏</m:t>
                                    </m:r>
                                  </m:num>
                                  <m:den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𝑎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+8⋅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𝑏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den>
                        </m:f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𝑏</m:t>
                                    </m:r>
                                  </m:num>
                                  <m:den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𝑎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+8⋅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𝑏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den>
                        </m:f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+8</m:t>
                        </m:r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e>
                        </m:rad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+1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⋅</m:t>
                    </m:r>
                    <m:rad>
                      <m:radPr>
                        <m:degHide m:val="on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/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altLang="zh-CN" sz="2400" b="0" i="1" dirty="0">
                                    <a:solidFill>
                                      <a:srgbClr val="FF0000"/>
                                    </a:solidFill>
                                    <a:latin typeface="Cambria Math" panose="02040503050406030204" pitchFamily="18" charset="0"/>
                                    <a:ea typeface="微软雅黑" pitchFamily="34" charset="-122"/>
                                    <a:cs typeface="Times New Roman" pitchFamily="34" charset="-120"/>
                                  </a:rPr>
                                </m:ctrlPr>
                              </m:dPr>
                              <m:e>
                                <m:f>
                                  <m:fPr>
                                    <m:ctrlPr>
                                      <a:rPr lang="en-US" altLang="zh-CN" sz="2400" b="0" i="1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𝑏</m:t>
                                    </m:r>
                                  </m:num>
                                  <m:den>
                                    <m:r>
                                      <a:rPr lang="en-US" altLang="zh-CN" sz="2400" b="0" i="0" dirty="0">
                                        <a:solidFill>
                                          <a:srgbClr val="FF0000"/>
                                        </a:solidFill>
                                        <a:latin typeface="Cambria Math" panose="02040503050406030204" pitchFamily="18" charset="0"/>
                                        <a:ea typeface="微软雅黑" pitchFamily="34" charset="-122"/>
                                        <a:cs typeface="Times New Roman" pitchFamily="34" charset="-120"/>
                                      </a:rPr>
                                      <m:t>𝑎</m:t>
                                    </m:r>
                                  </m:den>
                                </m:f>
                              </m:e>
                            </m:d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+8⋅</m:t>
                        </m:r>
                        <m:f>
                          <m:f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fPr>
                          <m:num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𝑏</m:t>
                            </m:r>
                          </m:num>
                          <m:den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</m:den>
                        </m:f>
                      </m:e>
                    </m:ra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，解得</a:t>
                </a:r>
              </a:p>
              <a:p>
                <a:pPr latinLnBrk="1">
                  <a:lnSpc>
                    <a:spcPts val="5000"/>
                  </a:lnSpc>
                </a:pP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−1+</m:t>
                    </m:r>
                    <m:rad>
                      <m:ra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g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</m:ra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&lt;−1+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15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，故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的取值范围是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(−1+</m:t>
                    </m:r>
                    <m:rad>
                      <m:ra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radPr>
                      <m:deg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g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e>
                    </m:ra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−1+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ad>
                          <m:radPr>
                            <m:degHide m:val="on"/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radPr>
                          <m:deg/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15</m:t>
                            </m:r>
                          </m:e>
                        </m:rad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)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O_5_AS.57_2#51af29e3d?vbadefaultcenterpage=1&amp;parentnodeid=8eed2e395&amp;color=0,0,0&amp;vbahtmlprocessed=1&amp;bbb=1&amp;hasbroken=1">
                <a:extLst>
                  <a:ext uri="{FF2B5EF4-FFF2-40B4-BE49-F238E27FC236}">
                    <a16:creationId xmlns:a16="http://schemas.microsoft.com/office/drawing/2014/main" id="{43F88BE2-1FF9-25D6-5FF8-9A35017BBE8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184447"/>
                <a:ext cx="11183112" cy="4547108"/>
              </a:xfrm>
              <a:prstGeom prst="rect">
                <a:avLst/>
              </a:prstGeom>
              <a:blipFill>
                <a:blip r:embed="rId2"/>
                <a:stretch>
                  <a:fillRect t="-1743" r="-273" b="-2279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47912398"/>
      </p:ext>
    </p:extLst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ransition>
    <p:split dir="in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_2_BD#499199a55.fixed?vbadefaultcenterpage=1&amp;parentnodeid=7a6e085c2&amp;color=1,68,141&amp;vbahtmlprocessed=1&amp;bbb=1"/>
          <p:cNvSpPr/>
          <p:nvPr/>
        </p:nvSpPr>
        <p:spPr>
          <a:xfrm>
            <a:off x="621792" y="1078992"/>
            <a:ext cx="10981944" cy="115214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algn="ctr" latinLnBrk="1">
              <a:lnSpc>
                <a:spcPts val="5000"/>
              </a:lnSpc>
            </a:pPr>
            <a:r>
              <a:rPr lang="en-US" altLang="zh-CN" sz="4000" b="1" i="0" dirty="0">
                <a:solidFill>
                  <a:srgbClr val="01448D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基础课03</a:t>
            </a:r>
            <a:r>
              <a:rPr lang="en-US" altLang="zh-CN" sz="4000" b="1" i="0" dirty="0">
                <a:solidFill>
                  <a:srgbClr val="01448D"/>
                </a:solidFill>
                <a:latin typeface="SimSun" pitchFamily="34" charset="0"/>
                <a:ea typeface="SimSun" pitchFamily="34" charset="-122"/>
                <a:cs typeface="SimSun" pitchFamily="34" charset="-120"/>
              </a:rPr>
              <a:t> </a:t>
            </a:r>
            <a:r>
              <a:rPr lang="en-US" altLang="zh-CN" sz="4000" b="1" i="0" dirty="0">
                <a:solidFill>
                  <a:srgbClr val="01448D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等式性质与不等式性质</a:t>
            </a:r>
            <a:endParaRPr lang="en-US" altLang="zh-CN" sz="4000" dirty="0"/>
          </a:p>
        </p:txBody>
      </p:sp>
      <p:pic>
        <p:nvPicPr>
          <p:cNvPr id="3" name="C_0#499199a55?linknodeid=637912041&amp;catalogrefid=637912041&amp;parentnodeid=7a6e085c2&amp;vbahtmlprocessed=1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28" y="2642616"/>
            <a:ext cx="502920" cy="502920"/>
          </a:xfrm>
          <a:prstGeom prst="rect">
            <a:avLst/>
          </a:prstGeom>
        </p:spPr>
      </p:pic>
      <p:sp>
        <p:nvSpPr>
          <p:cNvPr id="4" name="C_0#499199a55?linknodeid=637912041&amp;catalogrefid=637912041&amp;parentnodeid=7a6e085c2&amp;vbahtmlprocessed=1&amp;bbb=1">
            <a:hlinkClick r:id="rId3" action="ppaction://hlinksldjump"/>
          </p:cNvPr>
          <p:cNvSpPr/>
          <p:nvPr/>
        </p:nvSpPr>
        <p:spPr>
          <a:xfrm>
            <a:off x="4645152" y="2615184"/>
            <a:ext cx="2560320" cy="55778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144000" algn="l" latinLnBrk="1">
              <a:lnSpc>
                <a:spcPts val="38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基础巩固练</a:t>
            </a:r>
            <a:endParaRPr lang="en-US" altLang="zh-CN" sz="3050" dirty="0"/>
          </a:p>
        </p:txBody>
      </p:sp>
      <p:pic>
        <p:nvPicPr>
          <p:cNvPr id="5" name="C_0#499199a55?linknodeid=a230faa55&amp;catalogrefid=a230faa55&amp;parentnodeid=7a6e085c2&amp;vbahtmlprocessed=1" descr="preencoded.png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28" y="3483864"/>
            <a:ext cx="502920" cy="502920"/>
          </a:xfrm>
          <a:prstGeom prst="rect">
            <a:avLst/>
          </a:prstGeom>
        </p:spPr>
      </p:pic>
      <p:sp>
        <p:nvSpPr>
          <p:cNvPr id="6" name="C_0#499199a55?linknodeid=a230faa55&amp;catalogrefid=a230faa55&amp;parentnodeid=7a6e085c2&amp;vbahtmlprocessed=1&amp;bbb=1">
            <a:hlinkClick r:id="rId5" action="ppaction://hlinksldjump"/>
          </p:cNvPr>
          <p:cNvSpPr/>
          <p:nvPr/>
        </p:nvSpPr>
        <p:spPr>
          <a:xfrm>
            <a:off x="4645152" y="3456432"/>
            <a:ext cx="2560320" cy="55778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144000" algn="l" latinLnBrk="1">
              <a:lnSpc>
                <a:spcPts val="38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综合提升练</a:t>
            </a:r>
            <a:endParaRPr lang="en-US" altLang="zh-CN" sz="3050" dirty="0"/>
          </a:p>
        </p:txBody>
      </p:sp>
      <p:pic>
        <p:nvPicPr>
          <p:cNvPr id="7" name="C_0#499199a55?linknodeid=5ae3e582b&amp;catalogrefid=5ae3e582b&amp;parentnodeid=7a6e085c2&amp;vbahtmlprocessed=1" descr="preencoded.png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28" y="4334256"/>
            <a:ext cx="502920" cy="502920"/>
          </a:xfrm>
          <a:prstGeom prst="rect">
            <a:avLst/>
          </a:prstGeom>
        </p:spPr>
      </p:pic>
      <p:sp>
        <p:nvSpPr>
          <p:cNvPr id="8" name="C_0#499199a55?linknodeid=5ae3e582b&amp;catalogrefid=5ae3e582b&amp;parentnodeid=7a6e085c2&amp;vbahtmlprocessed=1&amp;bbb=1">
            <a:hlinkClick r:id="rId6" action="ppaction://hlinksldjump"/>
          </p:cNvPr>
          <p:cNvSpPr/>
          <p:nvPr/>
        </p:nvSpPr>
        <p:spPr>
          <a:xfrm>
            <a:off x="4645152" y="4306824"/>
            <a:ext cx="2560320" cy="55778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144000" algn="l" latinLnBrk="1">
              <a:lnSpc>
                <a:spcPts val="38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应用情境练</a:t>
            </a:r>
            <a:endParaRPr lang="en-US" altLang="zh-CN" sz="3050" dirty="0"/>
          </a:p>
        </p:txBody>
      </p:sp>
      <p:pic>
        <p:nvPicPr>
          <p:cNvPr id="9" name="C_0#499199a55?linknodeid=8eed2e395&amp;catalogrefid=8eed2e395&amp;parentnodeid=7a6e085c2&amp;vbahtmlprocessed=1" descr="preencoded.png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28" y="5175504"/>
            <a:ext cx="502920" cy="502920"/>
          </a:xfrm>
          <a:prstGeom prst="rect">
            <a:avLst/>
          </a:prstGeom>
        </p:spPr>
      </p:pic>
      <p:sp>
        <p:nvSpPr>
          <p:cNvPr id="10" name="C_0#499199a55?linknodeid=8eed2e395&amp;catalogrefid=8eed2e395&amp;parentnodeid=7a6e085c2&amp;vbahtmlprocessed=1&amp;bbb=1">
            <a:hlinkClick r:id="rId7" action="ppaction://hlinksldjump"/>
          </p:cNvPr>
          <p:cNvSpPr/>
          <p:nvPr/>
        </p:nvSpPr>
        <p:spPr>
          <a:xfrm>
            <a:off x="4645152" y="5148072"/>
            <a:ext cx="2560320" cy="55778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144000" algn="l" latinLnBrk="1">
              <a:lnSpc>
                <a:spcPts val="38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创新拓展练</a:t>
            </a:r>
            <a:endParaRPr lang="en-US" altLang="zh-CN" sz="3050" dirty="0"/>
          </a:p>
        </p:txBody>
      </p:sp>
      <p:pic>
        <p:nvPicPr>
          <p:cNvPr id="11" name="C_1#499199a55?linknodeid=637912041&amp;catalogrefid=637912041&amp;vbahtmlprocessed=1" descr="preencoded.png">
            <a:hlinkClick r:id="rId3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28" y="2642616"/>
            <a:ext cx="502920" cy="502920"/>
          </a:xfrm>
          <a:prstGeom prst="rect">
            <a:avLst/>
          </a:prstGeom>
        </p:spPr>
      </p:pic>
      <p:sp>
        <p:nvSpPr>
          <p:cNvPr id="12" name="C_1#499199a55?linknodeid=637912041&amp;catalogrefid=637912041&amp;vbahtmlprocessed=1&amp;bbb=1">
            <a:hlinkClick r:id="rId3" action="ppaction://hlinksldjump"/>
          </p:cNvPr>
          <p:cNvSpPr/>
          <p:nvPr/>
        </p:nvSpPr>
        <p:spPr>
          <a:xfrm>
            <a:off x="4645152" y="2615184"/>
            <a:ext cx="2560320" cy="55778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144000" algn="l" latinLnBrk="1">
              <a:lnSpc>
                <a:spcPts val="38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基础巩固练</a:t>
            </a:r>
            <a:endParaRPr lang="en-US" altLang="zh-CN" sz="3050" dirty="0"/>
          </a:p>
        </p:txBody>
      </p:sp>
      <p:pic>
        <p:nvPicPr>
          <p:cNvPr id="13" name="C_1#499199a55?linknodeid=a230faa55&amp;catalogrefid=a230faa55&amp;vbahtmlprocessed=1" descr="preencoded.png">
            <a:hlinkClick r:id="rId5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28" y="3483864"/>
            <a:ext cx="502920" cy="502920"/>
          </a:xfrm>
          <a:prstGeom prst="rect">
            <a:avLst/>
          </a:prstGeom>
        </p:spPr>
      </p:pic>
      <p:sp>
        <p:nvSpPr>
          <p:cNvPr id="14" name="C_1#499199a55?linknodeid=a230faa55&amp;catalogrefid=a230faa55&amp;vbahtmlprocessed=1&amp;bbb=1">
            <a:hlinkClick r:id="rId5" action="ppaction://hlinksldjump"/>
          </p:cNvPr>
          <p:cNvSpPr/>
          <p:nvPr/>
        </p:nvSpPr>
        <p:spPr>
          <a:xfrm>
            <a:off x="4645152" y="3456432"/>
            <a:ext cx="2560320" cy="55778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144000" algn="l" latinLnBrk="1">
              <a:lnSpc>
                <a:spcPts val="38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综合提升练</a:t>
            </a:r>
            <a:endParaRPr lang="en-US" altLang="zh-CN" sz="3050" dirty="0"/>
          </a:p>
        </p:txBody>
      </p:sp>
      <p:pic>
        <p:nvPicPr>
          <p:cNvPr id="15" name="C_1#499199a55?linknodeid=5ae3e582b&amp;catalogrefid=5ae3e582b&amp;vbahtmlprocessed=1" descr="preencoded.png">
            <a:hlinkClick r:id="rId6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28" y="4334256"/>
            <a:ext cx="502920" cy="502920"/>
          </a:xfrm>
          <a:prstGeom prst="rect">
            <a:avLst/>
          </a:prstGeom>
        </p:spPr>
      </p:pic>
      <p:sp>
        <p:nvSpPr>
          <p:cNvPr id="16" name="C_1#499199a55?linknodeid=5ae3e582b&amp;catalogrefid=5ae3e582b&amp;vbahtmlprocessed=1&amp;bbb=1">
            <a:hlinkClick r:id="rId6" action="ppaction://hlinksldjump"/>
          </p:cNvPr>
          <p:cNvSpPr/>
          <p:nvPr/>
        </p:nvSpPr>
        <p:spPr>
          <a:xfrm>
            <a:off x="4645152" y="4306824"/>
            <a:ext cx="2560320" cy="55778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144000" algn="l" latinLnBrk="1">
              <a:lnSpc>
                <a:spcPts val="38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应用情境练</a:t>
            </a:r>
            <a:endParaRPr lang="en-US" altLang="zh-CN" sz="3050" dirty="0"/>
          </a:p>
        </p:txBody>
      </p:sp>
      <p:pic>
        <p:nvPicPr>
          <p:cNvPr id="17" name="C_1#499199a55?linknodeid=8eed2e395&amp;catalogrefid=8eed2e395&amp;vbahtmlprocessed=1" descr="preencoded.png">
            <a:hlinkClick r:id="rId7" action="ppaction://hlinksldjump"/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95928" y="5175504"/>
            <a:ext cx="502920" cy="502920"/>
          </a:xfrm>
          <a:prstGeom prst="rect">
            <a:avLst/>
          </a:prstGeom>
        </p:spPr>
      </p:pic>
      <p:sp>
        <p:nvSpPr>
          <p:cNvPr id="18" name="C_1#499199a55?linknodeid=8eed2e395&amp;catalogrefid=8eed2e395&amp;vbahtmlprocessed=1&amp;bbb=1">
            <a:hlinkClick r:id="rId7" action="ppaction://hlinksldjump"/>
          </p:cNvPr>
          <p:cNvSpPr/>
          <p:nvPr/>
        </p:nvSpPr>
        <p:spPr>
          <a:xfrm>
            <a:off x="4645152" y="5148072"/>
            <a:ext cx="2560320" cy="557784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marL="144000" algn="l" latinLnBrk="1">
              <a:lnSpc>
                <a:spcPts val="3800"/>
              </a:lnSpc>
            </a:pPr>
            <a:r>
              <a:rPr lang="en-US" altLang="zh-CN" sz="3100" b="0" i="0" dirty="0">
                <a:solidFill>
                  <a:srgbClr val="E81B23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创新拓展练</a:t>
            </a:r>
            <a:endParaRPr lang="en-US" altLang="zh-CN" sz="3050" dirty="0"/>
          </a:p>
        </p:txBody>
      </p:sp>
    </p:spTree>
  </p:cSld>
  <p:clrMapOvr>
    <a:masterClrMapping/>
  </p:clrMapOvr>
  <p:transition>
    <p:split dir="in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_3_BD#557d22759.fixed?vbadefaultcenterpage=1&amp;parentnodeid=499199a55&amp;color=0,0,0&amp;vbahtmlprocessed=1&amp;bbb=1"/>
          <p:cNvSpPr/>
          <p:nvPr/>
        </p:nvSpPr>
        <p:spPr>
          <a:xfrm>
            <a:off x="283464" y="2779776"/>
            <a:ext cx="11594592" cy="722376"/>
          </a:xfrm>
          <a:prstGeom prst="rect">
            <a:avLst/>
          </a:prstGeom>
          <a:noFill/>
          <a:ln/>
        </p:spPr>
        <p:txBody>
          <a:bodyPr wrap="none" lIns="0" tIns="0" rIns="0" bIns="0" rtlCol="0" anchor="ctr"/>
          <a:lstStyle/>
          <a:p>
            <a:pPr algn="ctr" latinLnBrk="1">
              <a:lnSpc>
                <a:spcPts val="5400"/>
              </a:lnSpc>
            </a:pPr>
            <a:r>
              <a:rPr lang="en-US" altLang="zh-CN" sz="4400" b="1" i="0" dirty="0">
                <a:solidFill>
                  <a:srgbClr val="00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课时评价·提能</a:t>
            </a:r>
            <a:endParaRPr lang="en-US" altLang="zh-CN" sz="4400" dirty="0"/>
          </a:p>
        </p:txBody>
      </p:sp>
      <p:pic>
        <p:nvPicPr>
          <p:cNvPr id="3" name="C_3#557d22759.fixed?vbadefaultcenterpage=1&amp;parentnodeid=499199a55&amp;color=0,0,0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1872" y="3575304"/>
            <a:ext cx="9756648" cy="82296"/>
          </a:xfrm>
          <a:prstGeom prst="rect">
            <a:avLst/>
          </a:prstGeom>
        </p:spPr>
      </p:pic>
    </p:spTree>
  </p:cSld>
  <p:clrMapOvr>
    <a:masterClrMapping/>
  </p:clrMapOvr>
  <p:transition>
    <p:split dir="in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C_4_BD#637912041?vbadefaultcenterpage=1&amp;parentnodeid=557d22759&amp;color=110,135,189&amp;vbahtmlprocessed=1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0016" y="1367378"/>
            <a:ext cx="2798064" cy="63093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QC_5_BD.1_1#f5855a75e?vbadefaultcenterpage=1&amp;parentnodeid=637912041&amp;color=0,0,0&amp;vbahtmlprocessed=1&amp;bbb=1"/>
              <p:cNvSpPr/>
              <p:nvPr/>
            </p:nvSpPr>
            <p:spPr>
              <a:xfrm>
                <a:off x="502920" y="2129378"/>
                <a:ext cx="11183112" cy="4745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l" latinLnBrk="1">
                  <a:lnSpc>
                    <a:spcPts val="42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1.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设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−4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+3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𝑄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−1</m:t>
                        </m:r>
                      </m:e>
                    </m:d>
                    <m:d>
                      <m:d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−3</m:t>
                        </m: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∈</m:t>
                    </m:r>
                    <m:r>
                      <a:rPr lang="en-US" altLang="zh-CN" sz="2400" b="1" i="1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</a:rPr>
                      <m:t>𝐑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则有(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C_5_BD.1_1#f5855a75e?vbadefaultcenterpage=1&amp;parentnodeid=637912041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129378"/>
                <a:ext cx="11183112" cy="474599"/>
              </a:xfrm>
              <a:prstGeom prst="rect">
                <a:avLst/>
              </a:prstGeom>
              <a:blipFill>
                <a:blip r:embed="rId4"/>
                <a:stretch>
                  <a:fillRect l="-1690" b="-39744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QC_5_AN.2_1#f5855a75e.bracket?vbadefaultcenterpage=1&amp;parentnodeid=637912041&amp;color=0,0,0&amp;vbapositionanswer=1&amp;vbahtmlprocessed=1"/>
          <p:cNvSpPr/>
          <p:nvPr/>
        </p:nvSpPr>
        <p:spPr>
          <a:xfrm>
            <a:off x="7738364" y="2117948"/>
            <a:ext cx="441325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A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QC_5_BD.3_1#f5855a75e.choices?vbadefaultcenterpage=1&amp;parentnodeid=637912041&amp;color=0,0,0&amp;vbahtmlprocessed=1&amp;bbb=1"/>
              <p:cNvSpPr/>
              <p:nvPr/>
            </p:nvSpPr>
            <p:spPr>
              <a:xfrm>
                <a:off x="502920" y="2669191"/>
                <a:ext cx="11183112" cy="467805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4200"/>
                  </a:lnSpc>
                  <a:tabLst>
                    <a:tab pos="2868803" algn="l"/>
                    <a:tab pos="5699506" algn="l"/>
                    <a:tab pos="8530209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A.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𝑄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𝑄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𝑄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≤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𝑄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6" name="QC_5_BD.3_1#f5855a75e.choices?vbadefaultcenterpage=1&amp;parentnodeid=637912041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669191"/>
                <a:ext cx="11183112" cy="467805"/>
              </a:xfrm>
              <a:prstGeom prst="rect">
                <a:avLst/>
              </a:prstGeom>
              <a:blipFill>
                <a:blip r:embed="rId5"/>
                <a:stretch>
                  <a:fillRect l="-1690" b="-40260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QC_5_AS.4_1#f5855a75e?vbadefaultcenterpage=1&amp;parentnodeid=637912041&amp;color=0,0,0&amp;vbahtmlprocessed=1&amp;bbb=1"/>
              <p:cNvSpPr/>
              <p:nvPr/>
            </p:nvSpPr>
            <p:spPr>
              <a:xfrm>
                <a:off x="502920" y="3147918"/>
                <a:ext cx="11183112" cy="10333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∵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𝑄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=2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−4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+3−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−1</m:t>
                        </m:r>
                      </m:e>
                    </m:d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−3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≥0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:endParaRPr lang="en-US" altLang="zh-CN" sz="2400" dirty="0"/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 kern="0">
                    <a:solidFill>
                      <a:srgbClr val="FFFFFF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∴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𝑃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𝑄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.故选A.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7" name="QC_5_AS.4_1#f5855a75e?vbadefaultcenterpage=1&amp;parentnodeid=637912041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3147918"/>
                <a:ext cx="11183112" cy="1033399"/>
              </a:xfrm>
              <a:prstGeom prst="rect">
                <a:avLst/>
              </a:prstGeom>
              <a:blipFill>
                <a:blip r:embed="rId6"/>
                <a:stretch>
                  <a:fillRect l="-1690" b="-17647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 animBg="1"/>
      <p:bldP spid="7" grpId="0" build="p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BD.5_1#5faaed2dc?vbadefaultcenterpage=1&amp;parentnodeid=637912041&amp;color=0,0,0&amp;vbahtmlprocessed=1&amp;bbb=1"/>
              <p:cNvSpPr/>
              <p:nvPr/>
            </p:nvSpPr>
            <p:spPr>
              <a:xfrm>
                <a:off x="502920" y="1762298"/>
                <a:ext cx="11183112" cy="4745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l" latinLnBrk="1">
                  <a:lnSpc>
                    <a:spcPts val="42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2.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𝑐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为实数，且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𝑐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则下列不等关系一定成立的是(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BD.5_1#5faaed2dc?vbadefaultcenterpage=1&amp;parentnodeid=637912041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762298"/>
                <a:ext cx="11183112" cy="474599"/>
              </a:xfrm>
              <a:prstGeom prst="rect">
                <a:avLst/>
              </a:prstGeom>
              <a:blipFill>
                <a:blip r:embed="rId3"/>
                <a:stretch>
                  <a:fillRect l="-1690" b="-39744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C_5_AN.6_1#5faaed2dc.bracket?vbadefaultcenterpage=1&amp;parentnodeid=637912041&amp;color=0,0,0&amp;vbapositionanswer=2&amp;vbahtmlprocessed=1"/>
          <p:cNvSpPr/>
          <p:nvPr/>
        </p:nvSpPr>
        <p:spPr>
          <a:xfrm>
            <a:off x="9969500" y="1750868"/>
            <a:ext cx="441325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C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QC_5_BD.7_1#5faaed2dc.choices?vbadefaultcenterpage=1&amp;parentnodeid=637912041&amp;color=0,0,0&amp;vbahtmlprocessed=1&amp;bbb=1"/>
              <p:cNvSpPr/>
              <p:nvPr/>
            </p:nvSpPr>
            <p:spPr>
              <a:xfrm>
                <a:off x="502920" y="2249215"/>
                <a:ext cx="11183112" cy="710692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6100"/>
                  </a:lnSpc>
                  <a:tabLst>
                    <a:tab pos="2710053" algn="l"/>
                    <a:tab pos="5039106" algn="l"/>
                    <a:tab pos="8460359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A.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𝑎𝑐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𝑏𝑐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den>
                    </m:f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𝑐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+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𝑐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𝑐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C_5_BD.7_1#5faaed2dc.choices?vbadefaultcenterpage=1&amp;parentnodeid=637912041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249215"/>
                <a:ext cx="11183112" cy="710692"/>
              </a:xfrm>
              <a:prstGeom prst="rect">
                <a:avLst/>
              </a:prstGeom>
              <a:blipFill>
                <a:blip r:embed="rId4"/>
                <a:stretch>
                  <a:fillRect l="-1690" b="-13675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QC_5_AS.8_1#5faaed2dc?vbadefaultcenterpage=1&amp;parentnodeid=637912041&amp;color=0,0,0&amp;vbahtmlprocessed=1&amp;bbb=1"/>
              <p:cNvSpPr/>
              <p:nvPr/>
            </p:nvSpPr>
            <p:spPr>
              <a:xfrm>
                <a:off x="502920" y="2970829"/>
                <a:ext cx="11183112" cy="21509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对于A，由不等式的基本性质知，若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𝑐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𝑎𝑐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𝑏𝑐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，故A错误；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对于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B，由不等式的基本性质知，若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=−2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=−1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1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，故B错误；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对于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C，由不等式的基本性质知，</a:t>
                </a:r>
                <a14:m>
                  <m:oMath xmlns:m="http://schemas.openxmlformats.org/officeDocument/2006/math">
                    <m:d>
                      <m:dPr>
                        <m:begChr m:val=""/>
                        <m:endChr m:val="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&lt;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𝑐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&lt;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+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𝑐</m:t>
                        </m:r>
                      </m:e>
                    </m:d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，故C正确；</a:t>
                </a:r>
                <a:endParaRPr lang="en-US" altLang="zh-CN" sz="2400" dirty="0"/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对于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𝑐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,无法比较，故D错误.故选C.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C_5_AS.8_1#5faaed2dc?vbadefaultcenterpage=1&amp;parentnodeid=637912041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970829"/>
                <a:ext cx="11183112" cy="2150999"/>
              </a:xfrm>
              <a:prstGeom prst="rect">
                <a:avLst/>
              </a:prstGeom>
              <a:blipFill>
                <a:blip r:embed="rId5"/>
                <a:stretch>
                  <a:fillRect l="-1690" b="-8782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5" grpId="0" build="p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BD.9_1#b38ff0a47?vbadefaultcenterpage=1&amp;parentnodeid=637912041&amp;color=0,0,0&amp;vbahtmlprocessed=1&amp;bbb=1"/>
              <p:cNvSpPr/>
              <p:nvPr/>
            </p:nvSpPr>
            <p:spPr>
              <a:xfrm>
                <a:off x="502920" y="1543572"/>
                <a:ext cx="11183112" cy="65474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l" latinLnBrk="1">
                  <a:lnSpc>
                    <a:spcPts val="56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3.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满足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的取值范围是(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BD.9_1#b38ff0a47?vbadefaultcenterpage=1&amp;parentnodeid=637912041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543572"/>
                <a:ext cx="11183112" cy="654749"/>
              </a:xfrm>
              <a:prstGeom prst="rect">
                <a:avLst/>
              </a:prstGeom>
              <a:blipFill>
                <a:blip r:embed="rId3"/>
                <a:stretch>
                  <a:fillRect l="-1690" b="-15741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C_5_AN.10_1#b38ff0a47.bracket?vbadefaultcenterpage=1&amp;parentnodeid=637912041&amp;color=0,0,0&amp;vbapositionanswer=3&amp;vbahtmlprocessed=1"/>
          <p:cNvSpPr/>
          <p:nvPr/>
        </p:nvSpPr>
        <p:spPr>
          <a:xfrm>
            <a:off x="7601458" y="1766075"/>
            <a:ext cx="441325" cy="35477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29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A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QC_5_BD.11_1#b38ff0a47.choices?vbadefaultcenterpage=1&amp;parentnodeid=637912041&amp;color=0,0,0&amp;vbahtmlprocessed=1&amp;bbb=1"/>
              <p:cNvSpPr/>
              <p:nvPr/>
            </p:nvSpPr>
            <p:spPr>
              <a:xfrm>
                <a:off x="502920" y="2207273"/>
                <a:ext cx="11183112" cy="65474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5600"/>
                  </a:lnSpc>
                  <a:tabLst>
                    <a:tab pos="2871978" algn="l"/>
                    <a:tab pos="5693156" algn="l"/>
                    <a:tab pos="8539734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A.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(−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0)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(−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)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(−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0)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(−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)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C_5_BD.11_1#b38ff0a47.choices?vbadefaultcenterpage=1&amp;parentnodeid=637912041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207273"/>
                <a:ext cx="11183112" cy="654749"/>
              </a:xfrm>
              <a:prstGeom prst="rect">
                <a:avLst/>
              </a:prstGeom>
              <a:blipFill>
                <a:blip r:embed="rId4"/>
                <a:stretch>
                  <a:fillRect l="-1690" b="-16822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QC_5_AS.12_1#b38ff0a47?vbadefaultcenterpage=1&amp;parentnodeid=637912041&amp;color=0,0,0&amp;vbahtmlprocessed=1&amp;bbb=1"/>
              <p:cNvSpPr/>
              <p:nvPr/>
            </p:nvSpPr>
            <p:spPr>
              <a:xfrm>
                <a:off x="502920" y="2867927"/>
                <a:ext cx="11183112" cy="22352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由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，可得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由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，可得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因为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4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可得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，即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𝑥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𝑦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的取值范围是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(−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π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0)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.故选A.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C_5_AS.12_1#b38ff0a47?vbadefaultcenterpage=1&amp;parentnodeid=637912041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867927"/>
                <a:ext cx="11183112" cy="2235200"/>
              </a:xfrm>
              <a:prstGeom prst="rect">
                <a:avLst/>
              </a:prstGeom>
              <a:blipFill>
                <a:blip r:embed="rId5"/>
                <a:stretch>
                  <a:fillRect l="-1690" b="-4905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5" grpId="0" build="p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BD.13_1#d4765765b?vbadefaultcenterpage=1&amp;parentnodeid=637912041&amp;color=0,0,0&amp;vbahtmlprocessed=1&amp;bbb=1"/>
              <p:cNvSpPr/>
              <p:nvPr/>
            </p:nvSpPr>
            <p:spPr>
              <a:xfrm>
                <a:off x="502920" y="1685082"/>
                <a:ext cx="11183112" cy="4745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l" latinLnBrk="1">
                  <a:lnSpc>
                    <a:spcPts val="42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4.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如果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&lt;0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−1&lt;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那么下列不等式一定成立的是(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BD.13_1#d4765765b?vbadefaultcenterpage=1&amp;parentnodeid=637912041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685082"/>
                <a:ext cx="11183112" cy="474599"/>
              </a:xfrm>
              <a:prstGeom prst="rect">
                <a:avLst/>
              </a:prstGeom>
              <a:blipFill>
                <a:blip r:embed="rId3"/>
                <a:stretch>
                  <a:fillRect l="-1690" b="-39744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C_5_AN.14_1#d4765765b.bracket?vbadefaultcenterpage=1&amp;parentnodeid=637912041&amp;color=0,0,0&amp;vbapositionanswer=4&amp;vbahtmlprocessed=1"/>
          <p:cNvSpPr/>
          <p:nvPr/>
        </p:nvSpPr>
        <p:spPr>
          <a:xfrm>
            <a:off x="8454390" y="1673652"/>
            <a:ext cx="441325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D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QC_5_BD.15_1#d4765765b.choices?vbadefaultcenterpage=1&amp;parentnodeid=637912041&amp;color=0,0,0&amp;vbahtmlprocessed=1&amp;bbb=1"/>
              <p:cNvSpPr/>
              <p:nvPr/>
            </p:nvSpPr>
            <p:spPr>
              <a:xfrm>
                <a:off x="502920" y="2227942"/>
                <a:ext cx="11183112" cy="467805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4200"/>
                  </a:lnSpc>
                  <a:tabLst>
                    <a:tab pos="2862453" algn="l"/>
                    <a:tab pos="5699506" algn="l"/>
                    <a:tab pos="8536559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A.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𝑎𝑏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𝑎𝑏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𝑎𝑏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𝑎𝑏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C_5_BD.15_1#d4765765b.choices?vbadefaultcenterpage=1&amp;parentnodeid=637912041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227942"/>
                <a:ext cx="11183112" cy="467805"/>
              </a:xfrm>
              <a:prstGeom prst="rect">
                <a:avLst/>
              </a:prstGeom>
              <a:blipFill>
                <a:blip r:embed="rId4"/>
                <a:stretch>
                  <a:fillRect l="-1690" b="-41558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QC_5_AS.16_1#d4765765b?vbadefaultcenterpage=1&amp;parentnodeid=637912041&amp;color=0,0,0&amp;vbahtmlprocessed=1&amp;bbb=1"/>
              <p:cNvSpPr/>
              <p:nvPr/>
            </p:nvSpPr>
            <p:spPr>
              <a:xfrm>
                <a:off x="502920" y="2706669"/>
                <a:ext cx="11183112" cy="2709799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由选项可知，仅需要比较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𝑎𝑏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三个数的大小，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显然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𝑎𝑏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,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𝑎𝑏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最大，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由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−1&lt;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，可得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0&lt;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&lt;1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sSup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𝑏</m:t>
                            </m:r>
                          </m:e>
                          <m:sup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2</m:t>
                            </m:r>
                          </m:sup>
                        </m:s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−1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，即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2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故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𝑎𝑏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2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.故选D.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C_5_AS.16_1#d4765765b?vbadefaultcenterpage=1&amp;parentnodeid=637912041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706669"/>
                <a:ext cx="11183112" cy="2709799"/>
              </a:xfrm>
              <a:prstGeom prst="rect">
                <a:avLst/>
              </a:prstGeom>
              <a:blipFill>
                <a:blip r:embed="rId5"/>
                <a:stretch>
                  <a:fillRect l="-1690" b="-6742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5" grpId="0" build="p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QC_5_BD.17_1#410513327?vbadefaultcenterpage=1&amp;parentnodeid=637912041&amp;color=0,0,0&amp;vbahtmlprocessed=1&amp;bbb=1"/>
              <p:cNvSpPr/>
              <p:nvPr/>
            </p:nvSpPr>
            <p:spPr>
              <a:xfrm>
                <a:off x="502920" y="1257790"/>
                <a:ext cx="11183112" cy="475425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marL="0" algn="l" latinLnBrk="1">
                  <a:lnSpc>
                    <a:spcPts val="4200"/>
                  </a:lnSpc>
                </a:pPr>
                <a:r>
                  <a:rPr lang="en-US" altLang="zh-CN" sz="2400" b="1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5.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若实数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</m:oMath>
                </a14:m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满足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6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则下列不等式一定成立的是(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1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)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2" name="QC_5_BD.17_1#410513327?vbadefaultcenterpage=1&amp;parentnodeid=637912041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257790"/>
                <a:ext cx="11183112" cy="475425"/>
              </a:xfrm>
              <a:prstGeom prst="rect">
                <a:avLst/>
              </a:prstGeom>
              <a:blipFill>
                <a:blip r:embed="rId3"/>
                <a:stretch>
                  <a:fillRect l="-1690" b="-39744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QC_5_AN.18_1#410513327.bracket?vbadefaultcenterpage=1&amp;parentnodeid=637912041&amp;color=0,0,0&amp;vbapositionanswer=5&amp;vbahtmlprocessed=1"/>
          <p:cNvSpPr/>
          <p:nvPr/>
        </p:nvSpPr>
        <p:spPr>
          <a:xfrm>
            <a:off x="8345170" y="1241661"/>
            <a:ext cx="441325" cy="47860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algn="ctr" latinLnBrk="1">
              <a:lnSpc>
                <a:spcPts val="4200"/>
              </a:lnSpc>
            </a:pPr>
            <a:r>
              <a:rPr lang="en-US" altLang="zh-CN" sz="2400" b="1" i="0" dirty="0">
                <a:solidFill>
                  <a:srgbClr val="FF0000"/>
                </a:solidFill>
                <a:latin typeface="Times New Roman" pitchFamily="34" charset="0"/>
                <a:ea typeface="微软雅黑" pitchFamily="34" charset="-122"/>
                <a:cs typeface="Times New Roman" pitchFamily="34" charset="-120"/>
              </a:rPr>
              <a:t>D</a:t>
            </a:r>
            <a:endParaRPr lang="en-US" altLang="zh-CN" sz="2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QC_5_BD.19_1#410513327.choices?vbadefaultcenterpage=1&amp;parentnodeid=637912041&amp;color=0,0,0&amp;vbahtmlprocessed=1&amp;bbb=1"/>
              <p:cNvSpPr/>
              <p:nvPr/>
            </p:nvSpPr>
            <p:spPr>
              <a:xfrm>
                <a:off x="502920" y="1740009"/>
                <a:ext cx="11183112" cy="655765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latinLnBrk="1">
                  <a:lnSpc>
                    <a:spcPts val="5600"/>
                  </a:lnSpc>
                  <a:tabLst>
                    <a:tab pos="2602103" algn="l"/>
                    <a:tab pos="5458206" algn="l"/>
                    <a:tab pos="8454009" algn="l"/>
                  </a:tabLst>
                </a:pP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A.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</m:t>
                    </m:r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B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C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e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&gt;1</m:t>
                    </m:r>
                  </m:oMath>
                </a14:m>
                <a:r>
                  <a:rPr lang="en-US" altLang="zh-CN" sz="2400" b="0" i="0" spc="-10300">
                    <a:solidFill>
                      <a:srgbClr val="00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	</a:t>
                </a:r>
                <a:r>
                  <a:rPr lang="en-US" altLang="zh-CN" sz="2400" b="0" i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D</a:t>
                </a:r>
                <a:r>
                  <a:rPr lang="en-US" altLang="zh-CN" sz="2400" b="0" i="0" dirty="0">
                    <a:solidFill>
                      <a:srgbClr val="00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ln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00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00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00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4" name="QC_5_BD.19_1#410513327.choices?vbadefaultcenterpage=1&amp;parentnodeid=637912041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1740009"/>
                <a:ext cx="11183112" cy="655765"/>
              </a:xfrm>
              <a:prstGeom prst="rect">
                <a:avLst/>
              </a:prstGeom>
              <a:blipFill>
                <a:blip r:embed="rId4"/>
                <a:stretch>
                  <a:fillRect l="-1690" b="-15741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QC_5_AS.20_1#410513327?vbadefaultcenterpage=1&amp;parentnodeid=637912041&amp;color=0,0,0&amp;vbahtmlprocessed=1&amp;bbb=1"/>
              <p:cNvSpPr/>
              <p:nvPr/>
            </p:nvSpPr>
            <p:spPr>
              <a:xfrm>
                <a:off x="502920" y="2395837"/>
                <a:ext cx="11183112" cy="3136900"/>
              </a:xfrm>
              <a:prstGeom prst="rect">
                <a:avLst/>
              </a:prstGeom>
              <a:noFill/>
              <a:ln/>
            </p:spPr>
            <p:txBody>
              <a:bodyPr wrap="none" lIns="0" tIns="0" rIns="0" bIns="0" rtlCol="0" anchor="t"/>
              <a:lstStyle/>
              <a:p>
                <a:pPr algn="l" latinLnBrk="1">
                  <a:lnSpc>
                    <a:spcPts val="4400"/>
                  </a:lnSpc>
                </a:pPr>
                <a:r>
                  <a:rPr lang="en-US" altLang="zh-CN" sz="2400" b="1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解析</a:t>
                </a:r>
                <a:r>
                  <a:rPr lang="en-US" altLang="zh-CN" sz="2400" b="1" i="0" dirty="0">
                    <a:solidFill>
                      <a:srgbClr val="FF0000"/>
                    </a:solidFill>
                    <a:latin typeface="SimSun" pitchFamily="34" charset="0"/>
                    <a:ea typeface="SimSun" pitchFamily="34" charset="-122"/>
                    <a:cs typeface="SimSu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因为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6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6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−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5</m:t>
                        </m:r>
                      </m:sup>
                    </m:sSup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显然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≠0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，所以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d>
                      <m:d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e>
                    </m:d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:endParaRPr lang="en-US" altLang="zh-CN" sz="2400" dirty="0"/>
              </a:p>
              <a:p>
                <a:pPr latinLnBrk="1">
                  <a:lnSpc>
                    <a:spcPts val="71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所以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eqArr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&amp;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&gt;0,</m:t>
                            </m:r>
                          </m:e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&amp;</m:t>
                            </m:r>
                            <m:r>
                              <m:rPr>
                                <m:nor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Times New Roman" pitchFamily="34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  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𝑏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&lt;0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或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altLang="zh-CN" sz="2400" b="0" i="1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</m:ctrlPr>
                          </m:eqArrPr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&amp;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&lt;0,</m:t>
                            </m:r>
                          </m:e>
                          <m:e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&amp;</m:t>
                            </m:r>
                            <m:r>
                              <m:rPr>
                                <m:nor/>
                              </m:rP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Times New Roman" pitchFamily="34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  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𝑎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−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𝑏</m:t>
                            </m:r>
                            <m:r>
                              <a:rPr lang="en-US" altLang="zh-CN" sz="2400" b="0" i="0" dirty="0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微软雅黑" pitchFamily="34" charset="-122"/>
                                <a:cs typeface="Times New Roman" pitchFamily="34" charset="-120"/>
                              </a:rPr>
                              <m:t>&gt;0,</m:t>
                            </m:r>
                          </m:e>
                        </m:eqArr>
                      </m:e>
                    </m:d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解得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0&lt;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或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0&lt;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e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e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ln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ln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1=0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；</a:t>
                </a:r>
                <a:endParaRPr lang="en-US" altLang="zh-CN" sz="2400" dirty="0"/>
              </a:p>
              <a:p>
                <a:pPr latinLnBrk="1">
                  <a:lnSpc>
                    <a:spcPts val="4400"/>
                  </a:lnSpc>
                </a:pPr>
                <a:r>
                  <a:rPr lang="en-US" altLang="zh-CN" sz="2400" b="0" i="0">
                    <a:solidFill>
                      <a:srgbClr val="FF0000"/>
                    </a:solidFill>
                    <a:latin typeface="SimSun" panose="02010600030101010101" pitchFamily="2" charset="-122"/>
                    <a:ea typeface="微软雅黑" pitchFamily="34" charset="-122"/>
                    <a:cs typeface="Times New Roman" pitchFamily="34" charset="-120"/>
                  </a:rPr>
                  <a:t>    </a:t>
                </a:r>
                <a:r>
                  <a:rPr lang="en-US" altLang="zh-CN" sz="2400" b="0" i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若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&lt;0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，则</a:t>
                </a:r>
                <a14:m>
                  <m:oMath xmlns:m="http://schemas.openxmlformats.org/officeDocument/2006/math"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𝑎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𝑏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e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−</m:t>
                        </m:r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&gt;</m:t>
                    </m:r>
                    <m:sSup>
                      <m:sSup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e</m:t>
                        </m:r>
                      </m:e>
                      <m:sup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0</m:t>
                        </m:r>
                      </m:sup>
                    </m:sSup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=1</m:t>
                    </m:r>
                  </m:oMath>
                </a14:m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，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ln</m:t>
                    </m:r>
                    <m:f>
                      <m:fPr>
                        <m:ctrlPr>
                          <a:rPr lang="en-US" altLang="zh-CN" sz="2400" b="0" i="1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</m:ctrlPr>
                      </m:fPr>
                      <m:num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𝑎</m:t>
                        </m:r>
                      </m:num>
                      <m:den>
                        <m:r>
                          <a:rPr lang="en-US" altLang="zh-CN" sz="2400" b="0" i="0" dirty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微软雅黑" pitchFamily="34" charset="-122"/>
                            <a:cs typeface="Times New Roman" pitchFamily="34" charset="-120"/>
                          </a:rPr>
                          <m:t>𝑏</m:t>
                        </m:r>
                      </m:den>
                    </m:f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&lt;</m:t>
                    </m:r>
                    <m:r>
                      <m:rPr>
                        <m:sty m:val="p"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ln</m:t>
                    </m:r>
                    <m:r>
                      <m:rPr>
                        <m:nor/>
                      </m:rPr>
                      <a:rPr lang="en-US" altLang="zh-CN" sz="2400" b="0" i="0" dirty="0">
                        <a:solidFill>
                          <a:srgbClr val="FF0000"/>
                        </a:solidFill>
                        <a:latin typeface="Times New Roman" pitchFamily="34" charset="0"/>
                        <a:ea typeface="微软雅黑" pitchFamily="34" charset="-122"/>
                        <a:cs typeface="Times New Roman" pitchFamily="34" charset="-120"/>
                      </a:rPr>
                      <m:t> </m:t>
                    </m:r>
                    <m:r>
                      <a:rPr lang="en-US" altLang="zh-CN" sz="2400" b="0" i="0" dirty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微软雅黑" pitchFamily="34" charset="-122"/>
                        <a:cs typeface="Times New Roman" pitchFamily="34" charset="-120"/>
                      </a:rPr>
                      <m:t>1=0</m:t>
                    </m:r>
                  </m:oMath>
                </a14:m>
                <a:r>
                  <a:rPr lang="en-US" altLang="zh-CN" sz="100" b="0" i="0" kern="0" spc="-99900" dirty="0">
                    <a:solidFill>
                      <a:srgbClr val="FFFFFF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 </a:t>
                </a:r>
                <a:r>
                  <a:rPr lang="en-US" altLang="zh-CN" sz="2400" b="0" i="0" dirty="0">
                    <a:solidFill>
                      <a:srgbClr val="FF0000"/>
                    </a:solidFill>
                    <a:latin typeface="Times New Roman" pitchFamily="34" charset="0"/>
                    <a:ea typeface="微软雅黑" pitchFamily="34" charset="-122"/>
                    <a:cs typeface="Times New Roman" pitchFamily="34" charset="-120"/>
                  </a:rPr>
                  <a:t>.故选D.</a:t>
                </a:r>
                <a:endParaRPr lang="en-US" altLang="zh-CN" sz="2400" dirty="0"/>
              </a:p>
            </p:txBody>
          </p:sp>
        </mc:Choice>
        <mc:Fallback xmlns="">
          <p:sp>
            <p:nvSpPr>
              <p:cNvPr id="5" name="QC_5_AS.20_1#410513327?vbadefaultcenterpage=1&amp;parentnodeid=637912041&amp;color=0,0,0&amp;vbahtmlprocessed=1&amp;bbb=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20" y="2395837"/>
                <a:ext cx="11183112" cy="3136900"/>
              </a:xfrm>
              <a:prstGeom prst="rect">
                <a:avLst/>
              </a:prstGeom>
              <a:blipFill>
                <a:blip r:embed="rId5"/>
                <a:stretch>
                  <a:fillRect l="-1690" b="-3301"/>
                </a:stretch>
              </a:blipFill>
              <a:ln/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>
    <p:split dir="in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5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 animBg="1"/>
      <p:bldP spid="5" grpId="0" build="p" animBg="1"/>
    </p:bldLst>
  </p:timing>
</p:sld>
</file>

<file path=ppt/theme/theme1.xml><?xml version="1.0" encoding="utf-8"?>
<a:theme xmlns:a="http://schemas.openxmlformats.org/drawingml/2006/mai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517</Words>
  <Application>Microsoft Office PowerPoint</Application>
  <PresentationFormat>宽屏</PresentationFormat>
  <Paragraphs>187</Paragraphs>
  <Slides>27</Slides>
  <Notes>25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27</vt:i4>
      </vt:variant>
    </vt:vector>
  </HeadingPairs>
  <TitlesOfParts>
    <vt:vector size="36" baseType="lpstr">
      <vt:lpstr>等线</vt:lpstr>
      <vt:lpstr>SimSun</vt:lpstr>
      <vt:lpstr>微软雅黑</vt:lpstr>
      <vt:lpstr>Arial</vt:lpstr>
      <vt:lpstr>Calibri</vt:lpstr>
      <vt:lpstr>Cambria Math</vt:lpstr>
      <vt:lpstr>Times New Roman</vt:lpstr>
      <vt:lpstr/>
      <vt:lpstr>文档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subject/>
  <dc:creator/>
  <cp:keywords/>
  <dc:description/>
  <cp:lastModifiedBy>微软用户</cp:lastModifiedBy>
  <cp:revision>5</cp:revision>
  <dcterms:created xsi:type="dcterms:W3CDTF">2024-01-24T05:23:01Z</dcterms:created>
  <dcterms:modified xsi:type="dcterms:W3CDTF">2024-02-03T02:43:28Z</dcterms:modified>
  <cp:category/>
  <cp:contentStatus/>
</cp:coreProperties>
</file>