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5" r:id="rId25"/>
    <p:sldId id="279" r:id="rId26"/>
    <p:sldId id="280" r:id="rId27"/>
    <p:sldId id="281" r:id="rId28"/>
    <p:sldId id="282" r:id="rId29"/>
    <p:sldId id="283" r:id="rId30"/>
    <p:sldId id="284" r:id="rId31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72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8871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417f69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基础课04 基本不等式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1A9C334A-35E6-49D0-88DD-F36110775C6D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20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46B76F42-0115-4CFE-88E9-1A360A23B9A1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c417f69b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基础课04 基本不等式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0F2D736E-E90D-48F5-909F-D136416D526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0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21_1#818c21b02?vbadefaultcenterpage=1&amp;parentnodeid=7fc926a20&amp;color=0,0,0&amp;vbahtmlprocessed=1&amp;bbb=1&amp;hasbroken=1"/>
              <p:cNvSpPr/>
              <p:nvPr/>
            </p:nvSpPr>
            <p:spPr>
              <a:xfrm>
                <a:off x="502920" y="756000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的材料制造某种长方体形状的无盖车厢，规定车厢宽度为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，则车厢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容积的最大值为(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21_1#818c21b02?vbadefaultcenterpage=1&amp;parentnodeid=7fc926a2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818c21b02.bracket?vbadefaultcenterpage=1&amp;parentnodeid=7fc926a20&amp;color=0,0,0&amp;vbapositionanswer=6&amp;vbahtmlprocessed=1"/>
          <p:cNvSpPr/>
          <p:nvPr/>
        </p:nvSpPr>
        <p:spPr>
          <a:xfrm>
            <a:off x="2915920" y="1303370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23_1#818c21b02.choices?vbadefaultcenterpage=1&amp;parentnodeid=7fc926a20&amp;color=0,0,0&amp;vbahtmlprocessed=1&amp;bbb=1"/>
              <p:cNvSpPr/>
              <p:nvPr/>
            </p:nvSpPr>
            <p:spPr>
              <a:xfrm>
                <a:off x="502920" y="1796637"/>
                <a:ext cx="11183112" cy="563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  <a:tabLst>
                    <a:tab pos="3818128" algn="l"/>
                    <a:tab pos="6264656" algn="l"/>
                    <a:tab pos="89143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38−3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73</m:t>
                            </m:r>
                          </m:e>
                        </m:rad>
                      </m:e>
                    </m: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16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14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23_1#818c21b02.choices?vbadefaultcenterpage=1&amp;parentnodeid=7fc926a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96637"/>
                <a:ext cx="11183112" cy="563499"/>
              </a:xfrm>
              <a:prstGeom prst="rect">
                <a:avLst/>
              </a:prstGeom>
              <a:blipFill>
                <a:blip r:embed="rId4"/>
                <a:stretch>
                  <a:fillRect l="-1690" b="-293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24_1#818c21b02?vbadefaultcenterpage=1&amp;parentnodeid=7fc926a20&amp;color=0,0,0&amp;vbahtmlprocessed=1&amp;bbb=1&amp;hasbroken=1"/>
              <p:cNvSpPr/>
              <p:nvPr/>
            </p:nvSpPr>
            <p:spPr>
              <a:xfrm>
                <a:off x="502920" y="2364263"/>
                <a:ext cx="11183112" cy="3827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设长方体车厢的长为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，高为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m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+2⋅2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∴16=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𝑥h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𝑥h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−16≤0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𝑥h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车厢的容积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𝑉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≤16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m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h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时,等号成立，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车厢容积的最大值为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16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24_1#818c21b02?vbadefaultcenterpage=1&amp;parentnodeid=7fc926a2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64263"/>
                <a:ext cx="11183112" cy="3827399"/>
              </a:xfrm>
              <a:prstGeom prst="rect">
                <a:avLst/>
              </a:prstGeom>
              <a:blipFill>
                <a:blip r:embed="rId5"/>
                <a:stretch>
                  <a:fillRect l="-1690" b="-47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5_1#8f46d0896?hastextimagelayout=1&amp;vbadefaultcenterpage=1&amp;parentnodeid=7fc926a20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05966" y="2050524"/>
            <a:ext cx="3035808" cy="3090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BD.25_2#8f46d0896?hastextimagelayout=1&amp;segpoint=1&amp;vbadefaultcenterpage=1&amp;parentnodeid=7fc926a20&amp;color=0,0,0&amp;vbahtmlprocessed=1&amp;bbb=1&amp;hasbroken=1"/>
              <p:cNvSpPr/>
              <p:nvPr/>
            </p:nvSpPr>
            <p:spPr>
              <a:xfrm>
                <a:off x="502920" y="2004804"/>
                <a:ext cx="8055864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最大视角问题是德国数学家米勒提出的几何极值问题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最大视角问题一般被称为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“米勒问题”.如图，树顶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离地面12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米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，树上另一点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离地面8米，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若某人站在高台上仰视此树，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其双眼在离地面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2米的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BD.25_2#8f46d0896?hastextimagelayout=1&amp;segpoint=1&amp;vbadefaultcenterpage=1&amp;parentnodeid=7fc926a2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804"/>
                <a:ext cx="8055864" cy="2150999"/>
              </a:xfrm>
              <a:prstGeom prst="rect">
                <a:avLst/>
              </a:prstGeom>
              <a:blipFill>
                <a:blip r:embed="rId4"/>
                <a:stretch>
                  <a:fillRect l="-2347" r="-1363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6_1#8f46d0896.bracket?vbadefaultcenterpage=1&amp;parentnodeid=7fc926a20&amp;color=0,0,0&amp;vbapositionanswer=7&amp;vbahtmlprocessed=1"/>
          <p:cNvSpPr/>
          <p:nvPr/>
        </p:nvSpPr>
        <p:spPr>
          <a:xfrm>
            <a:off x="7506335" y="3669774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BD.27_1#8f46d0896.choices?hastextimagelayout=1&amp;vbadefaultcenterpage=1&amp;parentnodeid=7fc926a20&amp;color=0,0,0&amp;vbahtmlprocessed=1&amp;bbb=1"/>
              <p:cNvSpPr/>
              <p:nvPr/>
            </p:nvSpPr>
            <p:spPr>
              <a:xfrm>
                <a:off x="502920" y="4138912"/>
                <a:ext cx="8055864" cy="6229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000"/>
                  </a:lnSpc>
                  <a:tabLst>
                    <a:tab pos="2023491" algn="l"/>
                    <a:tab pos="4135882" algn="l"/>
                    <a:tab pos="6248273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BD.27_1#8f46d0896.choices?hastextimagelayout=1&amp;vbadefaultcenterpage=1&amp;parentnodeid=7fc926a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38912"/>
                <a:ext cx="8055864" cy="622935"/>
              </a:xfrm>
              <a:prstGeom prst="rect">
                <a:avLst/>
              </a:prstGeom>
              <a:blipFill>
                <a:blip r:embed="rId5"/>
                <a:stretch>
                  <a:fillRect l="-2347" b="-166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AS.28_1#8f46d0896?hastextimagelayout=1&amp;vbadefaultcenterpage=1&amp;parentnodeid=7fc926a20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87539" y="1179717"/>
            <a:ext cx="2825496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AS.28_2#8f46d0896?hastextimagelayout=2&amp;vbadefaultcenterpage=1&amp;parentnodeid=7fc926a20&amp;color=0,0,0&amp;vbahtmlprocessed=1&amp;bbb=1&amp;hasbroken=1&amp;hassurround=1"/>
              <p:cNvSpPr/>
              <p:nvPr/>
            </p:nvSpPr>
            <p:spPr>
              <a:xfrm>
                <a:off x="502920" y="1133997"/>
                <a:ext cx="8229600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如图，过点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 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𝐵𝐷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AS.28_2#8f46d0896?hastextimagelayout=2&amp;vbadefaultcenterpage=1&amp;parentnodeid=7fc926a20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33997"/>
                <a:ext cx="8229600" cy="2235200"/>
              </a:xfrm>
              <a:prstGeom prst="rect">
                <a:avLst/>
              </a:prstGeom>
              <a:blipFill>
                <a:blip r:embed="rId4"/>
                <a:stretch>
                  <a:fillRect l="-2296" b="-46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AS.28_2#8f46d0896?hastextimagelayout=2&amp;vbadefaultcenterpage=1&amp;parentnodeid=7fc926a2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A8C8477-D734-7334-FB08-21527B2F5433}"/>
                  </a:ext>
                </a:extLst>
              </p:cNvPr>
              <p:cNvSpPr/>
              <p:nvPr/>
            </p:nvSpPr>
            <p:spPr>
              <a:xfrm>
                <a:off x="502920" y="3369197"/>
                <a:ext cx="11184010" cy="24771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8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𝐴𝐶𝐷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60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60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tan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𝐴𝐶𝐵</m:t>
                    </m:r>
                  </m:oMath>
                </a14:m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AS.28_2#8f46d0896?hastextimagelayout=2&amp;vbadefaultcenterpage=1&amp;parentnodeid=7fc926a20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2A8C8477-D734-7334-FB08-21527B2F5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69197"/>
                <a:ext cx="11184010" cy="2477135"/>
              </a:xfrm>
              <a:prstGeom prst="rect">
                <a:avLst/>
              </a:prstGeom>
              <a:blipFill>
                <a:blip r:embed="rId5"/>
                <a:stretch>
                  <a:fillRect l="-1690" r="-981" b="-41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29_1#160bd2569?vbadefaultcenterpage=1&amp;parentnodeid=7fc926a20&amp;color=0,0,0&amp;vbahtmlprocessed=1&amp;bbb=1"/>
              <p:cNvSpPr/>
              <p:nvPr/>
            </p:nvSpPr>
            <p:spPr>
              <a:xfrm>
                <a:off x="502920" y="967436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已知正实数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29_1#160bd2569?vbadefaultcenterpage=1&amp;parentnodeid=7fc926a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67436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160bd2569.bracket?vbadefaultcenterpage=1&amp;parentnodeid=7fc926a20&amp;color=0,0,0&amp;vbapositionanswer=8&amp;vbahtmlprocessed=1"/>
          <p:cNvSpPr/>
          <p:nvPr/>
        </p:nvSpPr>
        <p:spPr>
          <a:xfrm>
            <a:off x="8779447" y="95600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31_1#160bd2569.choices?vbadefaultcenterpage=1&amp;parentnodeid=7fc926a20&amp;color=0,0,0&amp;vbahtmlprocessed=1&amp;bbb=1"/>
              <p:cNvSpPr/>
              <p:nvPr/>
            </p:nvSpPr>
            <p:spPr>
              <a:xfrm>
                <a:off x="502920" y="1454353"/>
                <a:ext cx="11183112" cy="5184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  <a:tabLst>
                    <a:tab pos="3399028" algn="l"/>
                    <a:tab pos="6239256" algn="l"/>
                    <a:tab pos="86984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31_1#160bd2569.choices?vbadefaultcenterpage=1&amp;parentnodeid=7fc926a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54353"/>
                <a:ext cx="11183112" cy="518478"/>
              </a:xfrm>
              <a:prstGeom prst="rect">
                <a:avLst/>
              </a:prstGeom>
              <a:blipFill>
                <a:blip r:embed="rId4"/>
                <a:stretch>
                  <a:fillRect l="-1690" b="-352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32_1#160bd2569?vbadefaultcenterpage=1&amp;parentnodeid=7fc926a20&amp;color=0,0,0&amp;vbahtmlprocessed=1&amp;bbb=1"/>
              <p:cNvSpPr/>
              <p:nvPr/>
            </p:nvSpPr>
            <p:spPr>
              <a:xfrm>
                <a:off x="502920" y="1983816"/>
                <a:ext cx="11183112" cy="37165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𝑡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32_1#160bd2569?vbadefaultcenterpage=1&amp;parentnodeid=7fc926a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83816"/>
                <a:ext cx="11183112" cy="3716528"/>
              </a:xfrm>
              <a:prstGeom prst="rect">
                <a:avLst/>
              </a:prstGeom>
              <a:blipFill>
                <a:blip r:embed="rId5"/>
                <a:stretch>
                  <a:fillRect l="-1690" r="-1636" b="-49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d3754a1d2?vbadefaultcenterpage=1&amp;parentnodeid=86a745c0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BD.33_1#222d2edea?vbadefaultcenterpage=1&amp;parentnodeid=d3754a1d2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是两个正数，4是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的等比中项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，则下列说法正确的是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BD.33_1#222d2edea?vbadefaultcenterpage=1&amp;parentnodeid=d3754a1d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222d2edea.bracket?vbadefaultcenterpage=1&amp;parentnodeid=d3754a1d2&amp;color=0,0,0&amp;vbapositionanswer=9&amp;vbahtmlprocessed=1&amp;bbb=1"/>
          <p:cNvSpPr/>
          <p:nvPr/>
        </p:nvSpPr>
        <p:spPr>
          <a:xfrm>
            <a:off x="833120" y="2068418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BD.35_1#222d2edea.choices?vbadefaultcenterpage=1&amp;parentnodeid=d3754a1d2&amp;color=0,0,0&amp;vbahtmlprocessed=1&amp;bbb=1"/>
              <p:cNvSpPr/>
              <p:nvPr/>
            </p:nvSpPr>
            <p:spPr>
              <a:xfrm>
                <a:off x="502920" y="2564162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</m:oMath>
                </a14:m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的最大值为1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BD.35_1#222d2edea.choices?vbadefaultcenterpage=1&amp;parentnodeid=d3754a1d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4162"/>
                <a:ext cx="11183112" cy="1117600"/>
              </a:xfrm>
              <a:prstGeom prst="rect">
                <a:avLst/>
              </a:prstGeom>
              <a:blipFill>
                <a:blip r:embed="rId5"/>
                <a:stretch>
                  <a:fillRect l="-1690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36_1#222d2edea?vbadefaultcenterpage=1&amp;parentnodeid=d3754a1d2&amp;color=0,0,0&amp;vbahtmlprocessed=1&amp;bbb=1&amp;hasbroken=1"/>
              <p:cNvSpPr/>
              <p:nvPr/>
            </p:nvSpPr>
            <p:spPr>
              <a:xfrm>
                <a:off x="502920" y="1396664"/>
                <a:ext cx="11183112" cy="40981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=4≥2</m:t>
                    </m:r>
                    <m:rad>
                      <m:radPr>
                        <m:degHide m:val="on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e>
                    </m:rad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</a:t>
                </a:r>
                <a:endParaRPr lang="en-US" altLang="zh-CN" sz="2400" spc="-5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的最大值为1，故A错误，B正确.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1+4+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5+2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5+4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无最大值，</a:t>
                </a:r>
              </a:p>
              <a:p>
                <a:pPr latinLnBrk="1">
                  <a:lnSpc>
                    <a:spcPts val="3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C正确，D错误.故选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36_1#222d2edea?vbadefaultcenterpage=1&amp;parentnodeid=d3754a1d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96664"/>
                <a:ext cx="11183112" cy="4098100"/>
              </a:xfrm>
              <a:prstGeom prst="rect">
                <a:avLst/>
              </a:prstGeom>
              <a:blipFill>
                <a:blip r:embed="rId3"/>
                <a:stretch>
                  <a:fillRect l="-1690" r="-4308" b="-44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37_1#4b3dc51db?vbadefaultcenterpage=1&amp;parentnodeid=d3754a1d2&amp;color=0,0,0&amp;vbahtmlprocessed=1&amp;bbb=1"/>
          <p:cNvSpPr/>
          <p:nvPr/>
        </p:nvSpPr>
        <p:spPr>
          <a:xfrm>
            <a:off x="502920" y="170864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10.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以下说法正确的是(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38_1#4b3dc51db.bracket?vbadefaultcenterpage=1&amp;parentnodeid=d3754a1d2&amp;color=0,0,0&amp;vbapositionanswer=10&amp;vbahtmlprocessed=1&amp;bbb=1"/>
          <p:cNvSpPr/>
          <p:nvPr/>
        </p:nvSpPr>
        <p:spPr>
          <a:xfrm>
            <a:off x="5176520" y="1697211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39_1#4b3dc51db.choices?vbadefaultcenterpage=1&amp;parentnodeid=d3754a1d2&amp;color=0,0,0&amp;vbahtmlprocessed=1&amp;bbb=1&amp;hasbroken=1"/>
              <p:cNvSpPr/>
              <p:nvPr/>
            </p:nvSpPr>
            <p:spPr>
              <a:xfrm>
                <a:off x="502920" y="2195558"/>
                <a:ext cx="11183112" cy="279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2−3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.当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上有解等价于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𝑎𝑥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39_1#4b3dc51db.choices?vbadefaultcenterpage=1&amp;parentnodeid=d3754a1d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95558"/>
                <a:ext cx="11183112" cy="2794000"/>
              </a:xfrm>
              <a:prstGeom prst="rect">
                <a:avLst/>
              </a:prstGeom>
              <a:blipFill>
                <a:blip r:embed="rId3"/>
                <a:stretch>
                  <a:fillRect l="-1690" r="-1200" b="-39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40_1#4b3dc51db?vbadefaultcenterpage=1&amp;parentnodeid=d3754a1d2&amp;color=0,0,0&amp;vbahtmlprocessed=1&amp;bbb=1&amp;hasbroken=1"/>
              <p:cNvSpPr/>
              <p:nvPr/>
            </p:nvSpPr>
            <p:spPr>
              <a:xfrm>
                <a:off x="502920" y="756000"/>
                <a:ext cx="11183112" cy="54982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=6(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algn="l"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等号成立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，故A正确；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时，等号成立，故B正确；</a:t>
                </a:r>
                <a:endParaRPr lang="en-US" altLang="zh-CN" sz="2400" dirty="0"/>
              </a:p>
              <a:p>
                <a:pPr latinLnBrk="1">
                  <a:lnSpc>
                    <a:spcPts val="5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C,关于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的不等式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上有解等价于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上成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，由对勾函</a:t>
                </a:r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数的性质易知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上单调递减，所以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上无最值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AS.40_1#4b3dc51db?vbadefaultcenterpage=1&amp;parentnodeid=d3754a1d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498275"/>
              </a:xfrm>
              <a:prstGeom prst="rect">
                <a:avLst/>
              </a:prstGeom>
              <a:blipFill>
                <a:blip r:embed="rId3"/>
                <a:stretch>
                  <a:fillRect l="-1690" r="-2072" b="-33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41_1#345e8defa?vbadefaultcenterpage=1&amp;parentnodeid=d3754a1d2&amp;color=0,0,0&amp;vbahtmlprocessed=1&amp;bbb=1"/>
              <p:cNvSpPr/>
              <p:nvPr/>
            </p:nvSpPr>
            <p:spPr>
              <a:xfrm>
                <a:off x="502920" y="756000"/>
                <a:ext cx="11296142" cy="774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41_1#345e8defa?vbadefaultcenterpage=1&amp;parentnodeid=d3754a1d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296142" cy="774700"/>
              </a:xfrm>
              <a:prstGeom prst="rect">
                <a:avLst/>
              </a:prstGeom>
              <a:blipFill>
                <a:blip r:embed="rId3"/>
                <a:stretch>
                  <a:fillRect l="-1673" r="-486" b="-866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AN.42_1#345e8defa.blank?vbadefaultcenterpage=1&amp;parentnodeid=d3754a1d2&amp;color=0,0,0&amp;vbapositionanswer=11&amp;vbahtmlprocessed=1&amp;bbb=1"/>
              <p:cNvSpPr/>
              <p:nvPr/>
            </p:nvSpPr>
            <p:spPr>
              <a:xfrm>
                <a:off x="10537000" y="990567"/>
                <a:ext cx="1040575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5_AN.42_1#345e8defa.blank?vbadefaultcenterpage=1&amp;parentnodeid=d3754a1d2&amp;color=0,0,0&amp;vbapositionanswer=11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7000" y="990567"/>
                <a:ext cx="1040575" cy="353441"/>
              </a:xfrm>
              <a:prstGeom prst="rect">
                <a:avLst/>
              </a:prstGeom>
              <a:blipFill>
                <a:blip r:embed="rId4"/>
                <a:stretch>
                  <a:fillRect l="-3529" r="-3529" b="-4137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43_1#345e8defa?vbadefaultcenterpage=1&amp;parentnodeid=d3754a1d2&amp;color=0,0,0&amp;vbahtmlprocessed=1&amp;bbb=1"/>
              <p:cNvSpPr/>
              <p:nvPr/>
            </p:nvSpPr>
            <p:spPr>
              <a:xfrm>
                <a:off x="502920" y="1533747"/>
                <a:ext cx="11183112" cy="480390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itchFamily="34" charset="0"/>
                            <a:ea typeface="微软雅黑" pitchFamily="34" charset="-122"/>
                            <a:cs typeface="Times New Roman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，根据基本不等式有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32=5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43_1#345e8defa?vbadefaultcenterpage=1&amp;parentnodeid=d3754a1d2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33747"/>
                <a:ext cx="11183112" cy="4803902"/>
              </a:xfrm>
              <a:prstGeom prst="rect">
                <a:avLst/>
              </a:prstGeom>
              <a:blipFill>
                <a:blip r:embed="rId5"/>
                <a:stretch>
                  <a:fillRect l="-1690" b="-12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44_1#14ba5f6b9?vbadefaultcenterpage=1&amp;parentnodeid=d3754a1d2&amp;color=0,0,0&amp;vbahtmlprocessed=1&amp;bbb=1&amp;hasbroken=1"/>
              <p:cNvSpPr/>
              <p:nvPr/>
            </p:nvSpPr>
            <p:spPr>
              <a:xfrm>
                <a:off x="502920" y="1791222"/>
                <a:ext cx="11183112" cy="11476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3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（双空题）已知实数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不全为0，则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𝑥𝑧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，最大值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44_1#14ba5f6b9?vbadefaultcenterpage=1&amp;parentnodeid=d3754a1d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91222"/>
                <a:ext cx="11183112" cy="1147699"/>
              </a:xfrm>
              <a:prstGeom prst="rect">
                <a:avLst/>
              </a:prstGeom>
              <a:blipFill>
                <a:blip r:embed="rId3"/>
                <a:stretch>
                  <a:fillRect l="-1690" b="-159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AN.45_1#14ba5f6b9.blank?vbadefaultcenterpage=1&amp;parentnodeid=d3754a1d2&amp;color=0,0,0&amp;vbapositionanswer=12&amp;vbahtmlprocessed=1&amp;bbb=1"/>
              <p:cNvSpPr/>
              <p:nvPr/>
            </p:nvSpPr>
            <p:spPr>
              <a:xfrm>
                <a:off x="9706420" y="1851672"/>
                <a:ext cx="550863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5_AN.45_1#14ba5f6b9.blank?vbadefaultcenterpage=1&amp;parentnodeid=d3754a1d2&amp;color=0,0,0&amp;vbapositionanswer=1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6420" y="1851672"/>
                <a:ext cx="550863" cy="353441"/>
              </a:xfrm>
              <a:prstGeom prst="rect">
                <a:avLst/>
              </a:prstGeom>
              <a:blipFill>
                <a:blip r:embed="rId4"/>
                <a:stretch>
                  <a:fillRect r="-4396" b="-103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46_1#14ba5f6b9.blank?vbadefaultcenterpage=1&amp;parentnodeid=d3754a1d2&amp;color=0,0,0&amp;vbapositionanswer=13&amp;vbahtmlprocessed=1"/>
          <p:cNvSpPr/>
          <p:nvPr/>
        </p:nvSpPr>
        <p:spPr>
          <a:xfrm>
            <a:off x="858520" y="2414792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S.47_1#14ba5f6b9?vbadefaultcenterpage=1&amp;parentnodeid=d3754a1d2&amp;color=0,0,0&amp;vbahtmlprocessed=1&amp;bbb=1&amp;hasbroken=1"/>
              <p:cNvSpPr/>
              <p:nvPr/>
            </p:nvSpPr>
            <p:spPr>
              <a:xfrm>
                <a:off x="502920" y="2948635"/>
                <a:ext cx="11183112" cy="190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3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𝑥𝑧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,等号成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𝑤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𝑥𝑧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𝑧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𝑧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𝑤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的最大值为1.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5_AS.47_1#14ba5f6b9?vbadefaultcenterpage=1&amp;parentnodeid=d3754a1d2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8635"/>
                <a:ext cx="11183112" cy="1905000"/>
              </a:xfrm>
              <a:prstGeom prst="rect">
                <a:avLst/>
              </a:prstGeom>
              <a:blipFill>
                <a:blip r:embed="rId5"/>
                <a:stretch>
                  <a:fillRect l="-1690" r="-273" b="-32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2014f724?vbadefaultcenterpage=1&amp;parentnodeid=86a745c0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B_5_BD.48_1#dc0659185?vbadefaultcenterpage=1&amp;parentnodeid=62014f724&amp;color=0,0,0&amp;vbahtmlprocessed=1&amp;bbb=1&amp;hasbroken=1"/>
          <p:cNvSpPr/>
          <p:nvPr/>
        </p:nvSpPr>
        <p:spPr>
          <a:xfrm>
            <a:off x="502920" y="1521048"/>
            <a:ext cx="11183112" cy="21509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某社区决定建立一个取暖供热站.已知供热站每月自然消费（单位：万元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）与供热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站到社区的距离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（单位：千米）成反比，每月供热费（单位：万元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）与供热站到社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区的距离成正比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.如果在距离社区20千米处建立供热站，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自然消费与供热费分别为0.5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万元和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8万元，那么要使这两项费用之和最小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，供热站应建在离社区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千米处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B_5_AN.49_1#dc0659185.blank?vbadefaultcenterpage=1&amp;parentnodeid=62014f724&amp;color=0,0,0&amp;vbapositionanswer=14&amp;vbahtmlprocessed=1"/>
          <p:cNvSpPr/>
          <p:nvPr/>
        </p:nvSpPr>
        <p:spPr>
          <a:xfrm>
            <a:off x="9545320" y="3147918"/>
            <a:ext cx="3730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5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50_1#dc0659185?vbadefaultcenterpage=1&amp;parentnodeid=62014f724&amp;color=0,0,0&amp;vbahtmlprocessed=1&amp;bbb=1"/>
              <p:cNvSpPr/>
              <p:nvPr/>
            </p:nvSpPr>
            <p:spPr>
              <a:xfrm>
                <a:off x="502920" y="1042112"/>
                <a:ext cx="11183112" cy="4809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6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设供热站建在离社区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千米处，自然消费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万元，供热费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万元，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=0.5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=20×0.5=10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所以两项费用之和为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所以要使这两项费用之和最小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，供热站应建在离社区5千米处.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50_1#dc0659185?vbadefaultcenterpage=1&amp;parentnodeid=62014f724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42112"/>
                <a:ext cx="11183112" cy="4809300"/>
              </a:xfrm>
              <a:prstGeom prst="rect">
                <a:avLst/>
              </a:prstGeom>
              <a:blipFill>
                <a:blip r:embed="rId3"/>
                <a:stretch>
                  <a:fillRect l="-1690" b="-367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51_1#9a79329a7?segpoint=1&amp;vbadefaultcenterpage=1&amp;parentnodeid=62014f724&amp;color=0,0,0&amp;vbahtmlprocessed=1&amp;bbb=1&amp;hasbroken=1"/>
              <p:cNvSpPr/>
              <p:nvPr/>
            </p:nvSpPr>
            <p:spPr>
              <a:xfrm>
                <a:off x="502920" y="925305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毕达哥拉斯树，也叫“勾股树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”，是由毕达哥拉斯根据勾股定理画出来的一个可以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无限重复的树形图形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（如图1）.现由毕达哥拉斯树部分图形作出图2，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为锐角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三角形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，面积为1,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的三边为边长的正方形的中心分别为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51_1#9a79329a7?segpoint=1&amp;vbadefaultcenterpage=1&amp;parentnodeid=62014f72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25305"/>
                <a:ext cx="11183112" cy="2150999"/>
              </a:xfrm>
              <a:prstGeom prst="rect">
                <a:avLst/>
              </a:prstGeom>
              <a:blipFill>
                <a:blip r:embed="rId3"/>
                <a:stretch>
                  <a:fillRect l="-1690" r="-491" b="-849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AN.52_1#9a79329a7.blank?vbadefaultcenterpage=1&amp;parentnodeid=62014f724&amp;color=0,0,0&amp;vbapositionanswer=15&amp;vbahtmlprocessed=1&amp;bbb=1"/>
              <p:cNvSpPr/>
              <p:nvPr/>
            </p:nvSpPr>
            <p:spPr>
              <a:xfrm>
                <a:off x="7101078" y="2611927"/>
                <a:ext cx="1391349" cy="3915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22−4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5_AN.52_1#9a79329a7.blank?vbadefaultcenterpage=1&amp;parentnodeid=62014f724&amp;color=0,0,0&amp;vbapositionanswer=15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1078" y="2611927"/>
                <a:ext cx="1391349" cy="3915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QB_5_BD.53_1#9a79329a7?vbadefaultcenterpage=1&amp;parentnodeid=62014f724&amp;color=0,0,0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89504" y="3213336"/>
            <a:ext cx="6419088" cy="2843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54_1#9a79329a7?vbadefaultcenterpage=1&amp;parentnodeid=62014f724&amp;color=0,0,0&amp;vbahtmlprocessed=1&amp;bbb=1&amp;hasbroken=1"/>
              <p:cNvSpPr/>
              <p:nvPr/>
            </p:nvSpPr>
            <p:spPr>
              <a:xfrm>
                <a:off x="502920" y="848088"/>
                <a:ext cx="11183112" cy="51943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5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的内角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所对的边分别为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由余弦定理得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𝐴𝐶𝐵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△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由余弦定理可得</a:t>
                </a:r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𝐵𝐴𝐶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△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𝐴𝐵𝐶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B_5_AS.54_1#9a79329a7?vbadefaultcenterpage=1&amp;parentnodeid=62014f72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48088"/>
                <a:ext cx="11183112" cy="5194300"/>
              </a:xfrm>
              <a:prstGeom prst="rect">
                <a:avLst/>
              </a:prstGeom>
              <a:blipFill>
                <a:blip r:embed="rId3"/>
                <a:stretch>
                  <a:fillRect l="-1690" b="-176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54_1#9a79329a7?vbadefaultcenterpage=1&amp;parentnodeid=62014f724&amp;color=0,0,0&amp;vbahtmlprocessed=1&amp;bbb=1&amp;hasbroken=1">
                <a:extLst>
                  <a:ext uri="{FF2B5EF4-FFF2-40B4-BE49-F238E27FC236}">
                    <a16:creationId xmlns:a16="http://schemas.microsoft.com/office/drawing/2014/main" id="{B55C34E3-FD7F-7A08-8779-EC97418F5492}"/>
                  </a:ext>
                </a:extLst>
              </p:cNvPr>
              <p:cNvSpPr/>
              <p:nvPr/>
            </p:nvSpPr>
            <p:spPr>
              <a:xfrm>
                <a:off x="502920" y="2087957"/>
                <a:ext cx="11183112" cy="297992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同理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+6−4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+6−4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=22−4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≥22−4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</a:t>
                </a: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22−4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54_1#9a79329a7?vbadefaultcenterpage=1&amp;parentnodeid=62014f724&amp;color=0,0,0&amp;vbahtmlprocessed=1&amp;bbb=1&amp;hasbroken=1">
                <a:extLst>
                  <a:ext uri="{FF2B5EF4-FFF2-40B4-BE49-F238E27FC236}">
                    <a16:creationId xmlns:a16="http://schemas.microsoft.com/office/drawing/2014/main" id="{B55C34E3-FD7F-7A08-8779-EC97418F5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87957"/>
                <a:ext cx="11183112" cy="2979928"/>
              </a:xfrm>
              <a:prstGeom prst="rect">
                <a:avLst/>
              </a:prstGeom>
              <a:blipFill>
                <a:blip r:embed="rId2"/>
                <a:stretch>
                  <a:fillRect l="-1690" b="-614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6958690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25f07995?vbadefaultcenterpage=1&amp;parentnodeid=86a745c0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55_1#6f976f04a?vbadefaultcenterpage=1&amp;parentnodeid=025f07995&amp;color=0,0,0&amp;vbahtmlprocessed=1&amp;bbb=1&amp;hasbroken=1"/>
              <p:cNvSpPr/>
              <p:nvPr/>
            </p:nvSpPr>
            <p:spPr>
              <a:xfrm>
                <a:off x="502920" y="1521048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，曲线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处的切线为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5_BD.55_1#6f976f04a?vbadefaultcenterpage=1&amp;parentnodeid=025f0799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117600"/>
              </a:xfrm>
              <a:prstGeom prst="rect">
                <a:avLst/>
              </a:prstGeom>
              <a:blipFill>
                <a:blip r:embed="rId4"/>
                <a:stretch>
                  <a:fillRect l="-1690" b="-92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6_1#6f976f04a.blank?vbadefaultcenterpage=1&amp;parentnodeid=025f07995&amp;color=0,0,0&amp;vbapositionanswer=16&amp;vbahtmlprocessed=1"/>
          <p:cNvSpPr/>
          <p:nvPr/>
        </p:nvSpPr>
        <p:spPr>
          <a:xfrm>
            <a:off x="4950460" y="2128616"/>
            <a:ext cx="373063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57_1#6f976f04a?vbadefaultcenterpage=1&amp;parentnodeid=025f07995&amp;color=0,0,0&amp;vbahtmlprocessed=1&amp;bbb=1&amp;hasbroken=1"/>
              <p:cNvSpPr/>
              <p:nvPr/>
            </p:nvSpPr>
            <p:spPr>
              <a:xfrm>
                <a:off x="502920" y="1180955"/>
                <a:ext cx="11183112" cy="4774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=1−2=−1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−2=−1⋅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𝑙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⋅[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</a:t>
                </a: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仅当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时,等号成立，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的最小值为1.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57_1#6f976f04a?vbadefaultcenterpage=1&amp;parentnodeid=025f0799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80955"/>
                <a:ext cx="11183112" cy="4774692"/>
              </a:xfrm>
              <a:prstGeom prst="rect">
                <a:avLst/>
              </a:prstGeom>
              <a:blipFill>
                <a:blip r:embed="rId3"/>
                <a:stretch>
                  <a:fillRect l="-1690" r="-436" b="-21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BD.58_1#aeaf21463?segpoint=1&amp;vbadefaultcenterpage=1&amp;parentnodeid=025f07995&amp;color=0,0,0&amp;vbahtmlprocessed=1&amp;bbb=1"/>
              <p:cNvSpPr/>
              <p:nvPr/>
            </p:nvSpPr>
            <p:spPr>
              <a:xfrm>
                <a:off x="502920" y="2718131"/>
                <a:ext cx="11183112" cy="4780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BD.58_1#aeaf21463?segpoint=1&amp;vbadefaultcenterpage=1&amp;parentnodeid=025f0799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18131"/>
                <a:ext cx="11183112" cy="478028"/>
              </a:xfrm>
              <a:prstGeom prst="rect">
                <a:avLst/>
              </a:prstGeom>
              <a:blipFill>
                <a:blip r:embed="rId3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O_5_BD.58_2#aeaf21463?segpoint=1&amp;vbadefaultcenterpage=1&amp;parentnodeid=025f07995&amp;color=0,0,0&amp;vbahtmlprocessed=1&amp;bbb=1"/>
              <p:cNvSpPr/>
              <p:nvPr/>
            </p:nvSpPr>
            <p:spPr>
              <a:xfrm>
                <a:off x="502920" y="3202509"/>
                <a:ext cx="11183112" cy="710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O_5_BD.58_2#aeaf21463?segpoint=1&amp;vbadefaultcenterpage=1&amp;parentnodeid=025f0799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02509"/>
                <a:ext cx="11183112" cy="710692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O_5_BD.58_3#aeaf21463?segpoint=1&amp;vbadefaultcenterpage=1&amp;parentnodeid=025f07995&amp;color=0,0,0&amp;vbahtmlprocessed=1&amp;bbb=1"/>
              <p:cNvSpPr/>
              <p:nvPr/>
            </p:nvSpPr>
            <p:spPr>
              <a:xfrm>
                <a:off x="502920" y="3924123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（2）求证：函数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上单调的充要条件是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O_5_BD.58_3#aeaf21463?segpoint=1&amp;vbadefaultcenterpage=1&amp;parentnodeid=025f0799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24123"/>
                <a:ext cx="11183112" cy="478600"/>
              </a:xfrm>
              <a:prstGeom prst="rect">
                <a:avLst/>
              </a:prstGeom>
              <a:blipFill>
                <a:blip r:embed="rId5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59_1#aeaf21463?vbadefaultcenterpage=1&amp;parentnodeid=025f07995&amp;color=0,0,0&amp;vbahtmlprocessed=1&amp;bbb=1&amp;hasbroken=1"/>
              <p:cNvSpPr/>
              <p:nvPr/>
            </p:nvSpPr>
            <p:spPr>
              <a:xfrm>
                <a:off x="502920" y="1744835"/>
                <a:ext cx="11183112" cy="35052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⋅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+2</m:t>
                                </m:r>
                              </m:den>
                            </m:f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时取等号，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的最小值为1.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59_1#aeaf21463?vbadefaultcenterpage=1&amp;parentnodeid=025f0799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44835"/>
                <a:ext cx="11183112" cy="3505200"/>
              </a:xfrm>
              <a:prstGeom prst="rect">
                <a:avLst/>
              </a:prstGeom>
              <a:blipFill>
                <a:blip r:embed="rId3"/>
                <a:stretch>
                  <a:fillRect l="-1690" b="-31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59_2#aeaf21463?vbadefaultcenterpage=1&amp;parentnodeid=025f07995&amp;color=0,0,0&amp;vbahtmlprocessed=1&amp;bbb=1&amp;hasbroken=1"/>
              <p:cNvSpPr/>
              <p:nvPr/>
            </p:nvSpPr>
            <p:spPr>
              <a:xfrm>
                <a:off x="502920" y="756000"/>
                <a:ext cx="11183112" cy="55450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（2）充分性：当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的图象是开口向上，对称轴为直线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的抛物线，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上单调.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必要性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的图象是开口向上，对称轴为直线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抛物线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上单调，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3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[1,2]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上单调的充要条件是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59_2#aeaf21463?vbadefaultcenterpage=1&amp;parentnodeid=025f0799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45074"/>
              </a:xfrm>
              <a:prstGeom prst="rect">
                <a:avLst/>
              </a:prstGeom>
              <a:blipFill>
                <a:blip r:embed="rId3"/>
                <a:stretch>
                  <a:fillRect l="-1690" t="-220" b="-329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c417f69b3.fixed?vbadefaultcenterpage=1&amp;parentnodeid=7a6e085c2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基础课04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基本不等式</a:t>
            </a:r>
            <a:endParaRPr lang="en-US" altLang="zh-CN" sz="4000" dirty="0"/>
          </a:p>
        </p:txBody>
      </p:sp>
      <p:pic>
        <p:nvPicPr>
          <p:cNvPr id="3" name="C_0#c417f69b3?linknodeid=7fc926a20&amp;catalogrefid=7fc926a20&amp;parentnodeid=7a6e085c2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c417f69b3?linknodeid=7fc926a20&amp;catalogrefid=7fc926a20&amp;parentnodeid=7a6e085c2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c417f69b3?linknodeid=d3754a1d2&amp;catalogrefid=d3754a1d2&amp;parentnodeid=7a6e085c2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c417f69b3?linknodeid=d3754a1d2&amp;catalogrefid=d3754a1d2&amp;parentnodeid=7a6e085c2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c417f69b3?linknodeid=62014f724&amp;catalogrefid=62014f724&amp;parentnodeid=7a6e085c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c417f69b3?linknodeid=62014f724&amp;catalogrefid=62014f724&amp;parentnodeid=7a6e085c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c417f69b3?linknodeid=025f07995&amp;catalogrefid=025f07995&amp;parentnodeid=7a6e085c2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c417f69b3?linknodeid=025f07995&amp;catalogrefid=025f07995&amp;parentnodeid=7a6e085c2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c417f69b3?linknodeid=7fc926a20&amp;catalogrefid=7fc926a20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c417f69b3?linknodeid=7fc926a20&amp;catalogrefid=7fc926a20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c417f69b3?linknodeid=d3754a1d2&amp;catalogrefid=d3754a1d2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c417f69b3?linknodeid=d3754a1d2&amp;catalogrefid=d3754a1d2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c417f69b3?linknodeid=62014f724&amp;catalogrefid=62014f724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c417f69b3?linknodeid=62014f724&amp;catalogrefid=62014f724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c417f69b3?linknodeid=025f07995&amp;catalogrefid=025f07995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c417f69b3?linknodeid=025f07995&amp;catalogrefid=025f07995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86a745c0f.fixed?vbadefaultcenterpage=1&amp;parentnodeid=c417f69b3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86a745c0f.fixed?vbadefaultcenterpage=1&amp;parentnodeid=c417f69b3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fc926a20?vbadefaultcenterpage=1&amp;parentnodeid=86a745c0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C_5_BD.1_1#cd8b47628?vbadefaultcenterpage=1&amp;parentnodeid=7fc926a20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的最大值为(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C_5_BD.1_1#cd8b47628?vbadefaultcenterpage=1&amp;parentnodeid=7fc926a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cd8b47628.bracket?vbadefaultcenterpage=1&amp;parentnodeid=7fc926a20&amp;color=0,0,0&amp;vbapositionanswer=1&amp;vbahtmlprocessed=1"/>
          <p:cNvSpPr/>
          <p:nvPr/>
        </p:nvSpPr>
        <p:spPr>
          <a:xfrm>
            <a:off x="6927469" y="15096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BD.3_1#cd8b47628.choices?vbadefaultcenterpage=1&amp;parentnodeid=7fc926a20&amp;color=0,0,0&amp;vbahtmlprocessed=1&amp;bbb=1"/>
              <p:cNvSpPr/>
              <p:nvPr/>
            </p:nvSpPr>
            <p:spPr>
              <a:xfrm>
                <a:off x="502920" y="2004918"/>
                <a:ext cx="11183112" cy="69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900"/>
                  </a:lnSpc>
                  <a:tabLst>
                    <a:tab pos="2875153" algn="l"/>
                    <a:tab pos="5724906" algn="l"/>
                    <a:tab pos="85492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B.1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BD.3_1#cd8b47628.choices?vbadefaultcenterpage=1&amp;parentnodeid=7fc926a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691134"/>
              </a:xfrm>
              <a:prstGeom prst="rect">
                <a:avLst/>
              </a:prstGeom>
              <a:blipFill>
                <a:blip r:embed="rId5"/>
                <a:stretch>
                  <a:fillRect l="-1690" b="-150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QC_5_AS.4_1#cd8b47628?vbadefaultcenterpage=1&amp;parentnodeid=7fc926a20&amp;color=0,0,0&amp;vbahtmlprocessed=1&amp;bbb=1"/>
              <p:cNvSpPr/>
              <p:nvPr/>
            </p:nvSpPr>
            <p:spPr>
              <a:xfrm>
                <a:off x="502920" y="2697004"/>
                <a:ext cx="11183112" cy="205320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𝑎𝑏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max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6" name="QC_5_AS.4_1#cd8b47628?vbadefaultcenterpage=1&amp;parentnodeid=7fc926a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97004"/>
                <a:ext cx="11183112" cy="2053209"/>
              </a:xfrm>
              <a:prstGeom prst="rect">
                <a:avLst/>
              </a:prstGeom>
              <a:blipFill>
                <a:blip r:embed="rId6"/>
                <a:stretch>
                  <a:fillRect l="-1690" b="-53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5_1#bd305e5c3?vbadefaultcenterpage=1&amp;parentnodeid=7fc926a20&amp;color=0,0,0&amp;vbahtmlprocessed=1&amp;bbb=1"/>
              <p:cNvSpPr/>
              <p:nvPr/>
            </p:nvSpPr>
            <p:spPr>
              <a:xfrm>
                <a:off x="502920" y="1837894"/>
                <a:ext cx="11183112" cy="710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5_1#bd305e5c3?vbadefaultcenterpage=1&amp;parentnodeid=7fc926a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7894"/>
                <a:ext cx="11183112" cy="710692"/>
              </a:xfrm>
              <a:prstGeom prst="rect">
                <a:avLst/>
              </a:prstGeom>
              <a:blipFill>
                <a:blip r:embed="rId3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bd305e5c3.bracket?vbadefaultcenterpage=1&amp;parentnodeid=7fc926a20&amp;color=0,0,0&amp;vbapositionanswer=2&amp;vbahtmlprocessed=1"/>
          <p:cNvSpPr/>
          <p:nvPr/>
        </p:nvSpPr>
        <p:spPr>
          <a:xfrm>
            <a:off x="5874449" y="2118564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7_1#bd305e5c3.choices?vbadefaultcenterpage=1&amp;parentnodeid=7fc926a20&amp;color=0,0,0&amp;vbahtmlprocessed=1&amp;bbb=1"/>
              <p:cNvSpPr/>
              <p:nvPr/>
            </p:nvSpPr>
            <p:spPr>
              <a:xfrm>
                <a:off x="502920" y="2549856"/>
                <a:ext cx="11183112" cy="5184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700"/>
                  </a:lnSpc>
                  <a:tabLst>
                    <a:tab pos="2310003" algn="l"/>
                    <a:tab pos="5509006" algn="l"/>
                    <a:tab pos="81746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.4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7_1#bd305e5c3.choices?vbadefaultcenterpage=1&amp;parentnodeid=7fc926a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9856"/>
                <a:ext cx="11183112" cy="518478"/>
              </a:xfrm>
              <a:prstGeom prst="rect">
                <a:avLst/>
              </a:prstGeom>
              <a:blipFill>
                <a:blip r:embed="rId4"/>
                <a:stretch>
                  <a:fillRect l="-1690" b="-3647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8_1#bd305e5c3?vbadefaultcenterpage=1&amp;parentnodeid=7fc926a20&amp;color=0,0,0&amp;vbahtmlprocessed=1&amp;bbb=1&amp;hasbroken=1"/>
              <p:cNvSpPr/>
              <p:nvPr/>
            </p:nvSpPr>
            <p:spPr>
              <a:xfrm>
                <a:off x="502920" y="3080589"/>
                <a:ext cx="11183112" cy="19893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5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时，等号成立,所以函数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8_1#bd305e5c3?vbadefaultcenterpage=1&amp;parentnodeid=7fc926a2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80589"/>
                <a:ext cx="11183112" cy="1989328"/>
              </a:xfrm>
              <a:prstGeom prst="rect">
                <a:avLst/>
              </a:prstGeom>
              <a:blipFill>
                <a:blip r:embed="rId5"/>
                <a:stretch>
                  <a:fillRect l="-1690" b="-91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9_1#290bf7127?vbadefaultcenterpage=1&amp;parentnodeid=7fc926a20&amp;color=0,0,0&amp;vbahtmlprocessed=1&amp;bbb=1"/>
              <p:cNvSpPr/>
              <p:nvPr/>
            </p:nvSpPr>
            <p:spPr>
              <a:xfrm>
                <a:off x="502920" y="1503853"/>
                <a:ext cx="11183112" cy="774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1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已知正实数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9_1#290bf7127?vbadefaultcenterpage=1&amp;parentnodeid=7fc926a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03853"/>
                <a:ext cx="11183112" cy="774700"/>
              </a:xfrm>
              <a:prstGeom prst="rect">
                <a:avLst/>
              </a:prstGeom>
              <a:blipFill>
                <a:blip r:embed="rId3"/>
                <a:stretch>
                  <a:fillRect l="-1690" b="-78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290bf7127.bracket?vbadefaultcenterpage=1&amp;parentnodeid=7fc926a20&amp;color=0,0,0&amp;vbapositionanswer=3&amp;vbahtmlprocessed=1"/>
          <p:cNvSpPr/>
          <p:nvPr/>
        </p:nvSpPr>
        <p:spPr>
          <a:xfrm>
            <a:off x="9041003" y="1805097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1_1#290bf7127.choices?vbadefaultcenterpage=1&amp;parentnodeid=7fc926a20&amp;color=0,0,0&amp;vbahtmlprocessed=1&amp;bbb=1"/>
          <p:cNvSpPr/>
          <p:nvPr/>
        </p:nvSpPr>
        <p:spPr>
          <a:xfrm>
            <a:off x="502920" y="228160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24353" algn="l"/>
                <a:tab pos="5623306" algn="l"/>
                <a:tab pos="84222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C.8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.12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12_1#290bf7127?vbadefaultcenterpage=1&amp;parentnodeid=7fc926a20&amp;color=0,0,0&amp;vbahtmlprocessed=1&amp;bbb=1&amp;hasbroken=1"/>
              <p:cNvSpPr/>
              <p:nvPr/>
            </p:nvSpPr>
            <p:spPr>
              <a:xfrm>
                <a:off x="502920" y="2765471"/>
                <a:ext cx="11183112" cy="27178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−6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≥4+2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时,等号成立.故选C.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12_1#290bf7127?vbadefaultcenterpage=1&amp;parentnodeid=7fc926a2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65471"/>
                <a:ext cx="11183112" cy="2717800"/>
              </a:xfrm>
              <a:prstGeom prst="rect">
                <a:avLst/>
              </a:prstGeom>
              <a:blipFill>
                <a:blip r:embed="rId4"/>
                <a:stretch>
                  <a:fillRect l="-1690" b="-24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13_1#c5c963e12?vbadefaultcenterpage=1&amp;parentnodeid=7fc926a20&amp;color=0,0,0&amp;vbahtmlprocessed=1&amp;bbb=1"/>
              <p:cNvSpPr/>
              <p:nvPr/>
            </p:nvSpPr>
            <p:spPr>
              <a:xfrm>
                <a:off x="502920" y="1933462"/>
                <a:ext cx="11183112" cy="77127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13_1#c5c963e12?vbadefaultcenterpage=1&amp;parentnodeid=7fc926a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3462"/>
                <a:ext cx="11183112" cy="771271"/>
              </a:xfrm>
              <a:prstGeom prst="rect">
                <a:avLst/>
              </a:prstGeom>
              <a:blipFill>
                <a:blip r:embed="rId3"/>
                <a:stretch>
                  <a:fillRect l="-1690" b="-1338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c5c963e12.bracket?vbadefaultcenterpage=1&amp;parentnodeid=7fc926a20&amp;color=0,0,0&amp;vbapositionanswer=4&amp;vbahtmlprocessed=1"/>
          <p:cNvSpPr/>
          <p:nvPr/>
        </p:nvSpPr>
        <p:spPr>
          <a:xfrm>
            <a:off x="5298821" y="2278711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15_1#c5c963e12.choices?vbadefaultcenterpage=1&amp;parentnodeid=7fc926a20&amp;color=0,0,0&amp;vbahtmlprocessed=1&amp;bbb=1"/>
              <p:cNvSpPr/>
              <p:nvPr/>
            </p:nvSpPr>
            <p:spPr>
              <a:xfrm>
                <a:off x="502920" y="2710765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983103" algn="l"/>
                    <a:tab pos="5940806" algn="l"/>
                    <a:tab pos="8657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A.最大值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.最小值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最大值1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.最小值1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15_1#c5c963e12.choices?vbadefaultcenterpage=1&amp;parentnodeid=7fc926a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10765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16_1#c5c963e12?vbadefaultcenterpage=1&amp;parentnodeid=7fc926a20&amp;color=0,0,0&amp;vbahtmlprocessed=1&amp;bbb=1&amp;hasbroken=1"/>
              <p:cNvSpPr/>
              <p:nvPr/>
            </p:nvSpPr>
            <p:spPr>
              <a:xfrm>
                <a:off x="502920" y="3194635"/>
                <a:ext cx="11183112" cy="199364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0&lt;1−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1−</m:t>
                                </m:r>
                                <m:r>
                                  <a:rPr lang="en-US" altLang="zh-CN" sz="2400" b="0" i="0" spc="-5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𝑥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]≤−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</m:t>
                    </m:r>
                    <m:rad>
                      <m:radPr>
                        <m:degHide m:val="on"/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den>
                        </m:f>
                      </m:e>
                    </m:ra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1−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时，等号成立，所以当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num>
                      <m:den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有最大值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spc="-50" dirty="0"/>
              </a:p>
            </p:txBody>
          </p:sp>
        </mc:Choice>
        <mc:Fallback>
          <p:sp>
            <p:nvSpPr>
              <p:cNvPr id="5" name="QC_5_AS.16_1#c5c963e12?vbadefaultcenterpage=1&amp;parentnodeid=7fc926a20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94635"/>
                <a:ext cx="11183112" cy="1993646"/>
              </a:xfrm>
              <a:prstGeom prst="rect">
                <a:avLst/>
              </a:prstGeom>
              <a:blipFill>
                <a:blip r:embed="rId5"/>
                <a:stretch>
                  <a:fillRect l="-1690" r="-1309" b="-55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17_1#ac9f20bbf?vbadefaultcenterpage=1&amp;parentnodeid=7fc926a20&amp;color=0,0,0&amp;vbahtmlprocessed=1&amp;bbb=1"/>
          <p:cNvSpPr/>
          <p:nvPr/>
        </p:nvSpPr>
        <p:spPr>
          <a:xfrm>
            <a:off x="502920" y="1197306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l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5.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下列不等式恒成立的是(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18_1#ac9f20bbf.bracket?vbadefaultcenterpage=1&amp;parentnodeid=7fc926a20&amp;color=0,0,0&amp;vbapositionanswer=5&amp;vbahtmlprocessed=1"/>
          <p:cNvSpPr/>
          <p:nvPr/>
        </p:nvSpPr>
        <p:spPr>
          <a:xfrm>
            <a:off x="4046220" y="118587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QC_5_BD.19_1#ac9f20bbf.choices?vbadefaultcenterpage=1&amp;parentnodeid=7fc926a20&amp;color=0,0,0&amp;vbahtmlprocessed=1&amp;bbb=1"/>
              <p:cNvSpPr/>
              <p:nvPr/>
            </p:nvSpPr>
            <p:spPr>
              <a:xfrm>
                <a:off x="502920" y="1684223"/>
                <a:ext cx="11183112" cy="14566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C_5_BD.19_1#ac9f20bbf.choices?vbadefaultcenterpage=1&amp;parentnodeid=7fc926a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4223"/>
                <a:ext cx="11183112" cy="1456690"/>
              </a:xfrm>
              <a:prstGeom prst="rect">
                <a:avLst/>
              </a:prstGeom>
              <a:blipFill>
                <a:blip r:embed="rId3"/>
                <a:stretch>
                  <a:fillRect l="-1690" b="-66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20_1#ac9f20bbf?vbadefaultcenterpage=1&amp;parentnodeid=7fc926a20&amp;color=0,0,0&amp;vbahtmlprocessed=1&amp;bbb=1"/>
              <p:cNvSpPr/>
              <p:nvPr/>
            </p:nvSpPr>
            <p:spPr>
              <a:xfrm>
                <a:off x="502920" y="3132023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时，不等式显然不成立，故A错误；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”成立的条件为“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”，故B错误；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时，不等式显然不成立，故C错误；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D，由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20_1#ac9f20bbf?vbadefaultcenterpage=1&amp;parentnodeid=7fc926a20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32023"/>
                <a:ext cx="11183112" cy="2713800"/>
              </a:xfrm>
              <a:prstGeom prst="rect">
                <a:avLst/>
              </a:prstGeom>
              <a:blipFill>
                <a:blip r:embed="rId4"/>
                <a:stretch>
                  <a:fillRect l="-1690" b="-6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2492</Words>
  <Application>Microsoft Office PowerPoint</Application>
  <PresentationFormat>宽屏</PresentationFormat>
  <Paragraphs>206</Paragraphs>
  <Slides>30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5" baseType="lpstr">
      <vt:lpstr>SimSun</vt:lpstr>
      <vt:lpstr>Arial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Administrator</cp:lastModifiedBy>
  <cp:revision>2</cp:revision>
  <dcterms:created xsi:type="dcterms:W3CDTF">2024-01-23T11:13:45Z</dcterms:created>
  <dcterms:modified xsi:type="dcterms:W3CDTF">2024-01-23T11:43:00Z</dcterms:modified>
  <cp:category/>
  <cp:contentStatus/>
</cp:coreProperties>
</file>