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445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d519f64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基础课05 二次函数与一元二次方程、不等式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62548C4F-5AA9-4F0D-BF1B-580715E346F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1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77D1E14-FC8D-40CB-B69A-7137A109048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d519f64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基础课05 二次函数与一元二次方程、不等式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30CA192-6F1E-4EF0-BC1F-648CA2B14355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21_1#02105f76e?vbadefaultcenterpage=1&amp;parentnodeid=334a80a2b&amp;color=0,0,0&amp;vbahtmlprocessed=1&amp;bbb=1&amp;hasbroken=1"/>
              <p:cNvSpPr/>
              <p:nvPr/>
            </p:nvSpPr>
            <p:spPr>
              <a:xfrm>
                <a:off x="502920" y="2197495"/>
                <a:ext cx="11183112" cy="1236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[1,3]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21_1#02105f76e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7495"/>
                <a:ext cx="11183112" cy="1236599"/>
              </a:xfrm>
              <a:prstGeom prst="rect">
                <a:avLst/>
              </a:prstGeom>
              <a:blipFill>
                <a:blip r:embed="rId3"/>
                <a:stretch>
                  <a:fillRect l="-1690" b="-152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02105f76e.bracket?vbadefaultcenterpage=1&amp;parentnodeid=334a80a2b&amp;color=0,0,0&amp;vbapositionanswer=6&amp;vbahtmlprocessed=1"/>
          <p:cNvSpPr/>
          <p:nvPr/>
        </p:nvSpPr>
        <p:spPr>
          <a:xfrm>
            <a:off x="782320" y="2948065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23_1#02105f76e.choices?vbadefaultcenterpage=1&amp;parentnodeid=334a80a2b&amp;color=0,0,0&amp;vbahtmlprocessed=1&amp;bbb=1"/>
              <p:cNvSpPr/>
              <p:nvPr/>
            </p:nvSpPr>
            <p:spPr>
              <a:xfrm>
                <a:off x="502920" y="3434283"/>
                <a:ext cx="11183112" cy="14978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(−∞,−3]∪[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(−∞,−3]∪(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23_1#02105f76e.choices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4283"/>
                <a:ext cx="11183112" cy="1497838"/>
              </a:xfrm>
              <a:prstGeom prst="rect">
                <a:avLst/>
              </a:prstGeom>
              <a:blipFill>
                <a:blip r:embed="rId4"/>
                <a:stretch>
                  <a:fillRect l="-1690" b="-69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24_1#02105f76e?vbadefaultcenterpage=1&amp;parentnodeid=334a80a2b&amp;color=0,0,0&amp;vbahtmlprocessed=1&amp;bbb=1&amp;hasbroken=1">
                <a:extLst>
                  <a:ext uri="{FF2B5EF4-FFF2-40B4-BE49-F238E27FC236}">
                    <a16:creationId xmlns:a16="http://schemas.microsoft.com/office/drawing/2014/main" id="{EFA32251-17F1-4358-0227-968E42BC0A19}"/>
                  </a:ext>
                </a:extLst>
              </p:cNvPr>
              <p:cNvSpPr/>
              <p:nvPr/>
            </p:nvSpPr>
            <p:spPr>
              <a:xfrm>
                <a:off x="502920" y="1510234"/>
                <a:ext cx="11183112" cy="38854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的两个根分别为1和3，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由根与系数的关系得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=1+3=4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=1×3=3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，等价于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(−∞,−3]∪(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24_1#02105f76e?vbadefaultcenterpage=1&amp;parentnodeid=334a80a2b&amp;color=0,0,0&amp;vbahtmlprocessed=1&amp;bbb=1&amp;hasbroken=1">
                <a:extLst>
                  <a:ext uri="{FF2B5EF4-FFF2-40B4-BE49-F238E27FC236}">
                    <a16:creationId xmlns:a16="http://schemas.microsoft.com/office/drawing/2014/main" id="{EFA32251-17F1-4358-0227-968E42BC0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10234"/>
                <a:ext cx="11183112" cy="3885438"/>
              </a:xfrm>
              <a:prstGeom prst="rect">
                <a:avLst/>
              </a:prstGeom>
              <a:blipFill>
                <a:blip r:embed="rId2"/>
                <a:stretch>
                  <a:fillRect l="-1690" b="-26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02905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25_1#8375d17b6?vbadefaultcenterpage=1&amp;parentnodeid=334a80a2b&amp;color=0,0,0&amp;vbahtmlprocessed=1&amp;bbb=1&amp;hasbroken=1"/>
              <p:cNvSpPr/>
              <p:nvPr/>
            </p:nvSpPr>
            <p:spPr>
              <a:xfrm>
                <a:off x="502920" y="278106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中，斜边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，而直角边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的长是一元二次方程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25_1#8375d17b6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106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8375d17b6.bracket?vbadefaultcenterpage=1&amp;parentnodeid=334a80a2b&amp;color=0,0,0&amp;vbapositionanswer=7&amp;vbahtmlprocessed=1"/>
          <p:cNvSpPr/>
          <p:nvPr/>
        </p:nvSpPr>
        <p:spPr>
          <a:xfrm>
            <a:off x="7979855" y="332843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27_1#8375d17b6.choices?vbadefaultcenterpage=1&amp;parentnodeid=334a80a2b&amp;color=0,0,0&amp;vbahtmlprocessed=1&amp;bbb=1"/>
              <p:cNvSpPr/>
              <p:nvPr/>
            </p:nvSpPr>
            <p:spPr>
              <a:xfrm>
                <a:off x="502920" y="387764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452878" algn="l"/>
                    <a:tab pos="5121656" algn="l"/>
                    <a:tab pos="82476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或1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27_1#8375d17b6.choices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77641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28_1#8375d17b6?vbadefaultcenterpage=1&amp;parentnodeid=334a80a2b&amp;color=0,0,0&amp;vbahtmlprocessed=1&amp;bbb=1&amp;hasbroken=1"/>
              <p:cNvSpPr/>
              <p:nvPr/>
            </p:nvSpPr>
            <p:spPr>
              <a:xfrm>
                <a:off x="502920" y="1165937"/>
                <a:ext cx="11183112" cy="4813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中，斜边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，直角边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的长是一元二次方程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故需满足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+17≥0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由勾股定理可知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+9=25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+17≥0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28_1#8375d17b6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5937"/>
                <a:ext cx="11183112" cy="4813300"/>
              </a:xfrm>
              <a:prstGeom prst="rect">
                <a:avLst/>
              </a:prstGeom>
              <a:blipFill>
                <a:blip r:embed="rId3"/>
                <a:stretch>
                  <a:fillRect l="-1690" r="-981" b="-12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29_1#7cdc179ea?vbadefaultcenterpage=1&amp;parentnodeid=334a80a2b&amp;color=0,0,0&amp;vbahtmlprocessed=1&amp;bbb=1&amp;hasbroken=1"/>
              <p:cNvSpPr/>
              <p:nvPr/>
            </p:nvSpPr>
            <p:spPr>
              <a:xfrm>
                <a:off x="502920" y="197899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−16&gt;0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”的必要不充分条件是“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29_1#7cdc179ea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899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036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7cdc179ea.bracket?vbadefaultcenterpage=1&amp;parentnodeid=334a80a2b&amp;color=0,0,0&amp;vbapositionanswer=8&amp;vbahtmlprocessed=1"/>
          <p:cNvSpPr/>
          <p:nvPr/>
        </p:nvSpPr>
        <p:spPr>
          <a:xfrm>
            <a:off x="1074420" y="252636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1_1#7cdc179ea.choices?vbadefaultcenterpage=1&amp;parentnodeid=334a80a2b&amp;color=0,0,0&amp;vbahtmlprocessed=1&amp;bbb=1"/>
              <p:cNvSpPr/>
              <p:nvPr/>
            </p:nvSpPr>
            <p:spPr>
              <a:xfrm>
                <a:off x="502920" y="307557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940806" algn="l"/>
                    <a:tab pos="8657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31_1#7cdc179ea.choices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5571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32_1#7cdc179ea?vbadefaultcenterpage=1&amp;parentnodeid=334a80a2b&amp;color=0,0,0&amp;vbahtmlprocessed=1&amp;bbb=1&amp;hasbroken=1"/>
              <p:cNvSpPr/>
              <p:nvPr/>
            </p:nvSpPr>
            <p:spPr>
              <a:xfrm>
                <a:off x="502920" y="355429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−16&gt;0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&gt;4−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&lt;−4−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−16&gt;0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必要不充分条件是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≤−2⇒−2≤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32_1#7cdc179ea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4299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r="-709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cdea7b0b?vbadefaultcenterpage=1&amp;parentnodeid=5220c6f3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33_1#61ad5b1da?vbadefaultcenterpage=1&amp;parentnodeid=ccdea7b0b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33_1#61ad5b1da?vbadefaultcenterpage=1&amp;parentnodeid=ccdea7b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61ad5b1da.bracket?vbadefaultcenterpage=1&amp;parentnodeid=ccdea7b0b&amp;color=0,0,0&amp;vbapositionanswer=9&amp;vbahtmlprocessed=1&amp;bbb=1"/>
          <p:cNvSpPr/>
          <p:nvPr/>
        </p:nvSpPr>
        <p:spPr>
          <a:xfrm>
            <a:off x="833120" y="20684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35_1#61ad5b1da.choices?vbadefaultcenterpage=1&amp;parentnodeid=ccdea7b0b&amp;color=0,0,0&amp;vbahtmlprocessed=1&amp;bbb=1"/>
              <p:cNvSpPr/>
              <p:nvPr/>
            </p:nvSpPr>
            <p:spPr>
              <a:xfrm>
                <a:off x="502920" y="2561178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的解集相同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35_1#61ad5b1da.choices?vbadefaultcenterpage=1&amp;parentnodeid=ccdea7b0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2235200"/>
              </a:xfrm>
              <a:prstGeom prst="rect">
                <a:avLst/>
              </a:prstGeom>
              <a:blipFill>
                <a:blip r:embed="rId5"/>
                <a:stretch>
                  <a:fillRect l="-1690" b="-4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36_1#61ad5b1da?vbadefaultcenterpage=1&amp;parentnodeid=ccdea7b0b&amp;color=0,0,0&amp;vbahtmlprocessed=1&amp;bbb=1&amp;hasbroken=1"/>
              <p:cNvSpPr/>
              <p:nvPr/>
            </p:nvSpPr>
            <p:spPr>
              <a:xfrm>
                <a:off x="502920" y="1140156"/>
                <a:ext cx="11183112" cy="4860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和3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−2+3=−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−2×3=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=−6,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故A，B正确；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，所以不等式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)∪(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等价于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+2≠0,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36_1#61ad5b1da?vbadefaultcenterpage=1&amp;parentnodeid=ccdea7b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40156"/>
                <a:ext cx="11183112" cy="4860100"/>
              </a:xfrm>
              <a:prstGeom prst="rect">
                <a:avLst/>
              </a:prstGeom>
              <a:blipFill>
                <a:blip r:embed="rId3"/>
                <a:stretch>
                  <a:fillRect l="-1690" b="-37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37_1#211e5eff4?vbadefaultcenterpage=1&amp;parentnodeid=ccdea7b0b&amp;color=0,0,0&amp;vbahtmlprocessed=1&amp;bbb=1&amp;hasbroken=1"/>
              <p:cNvSpPr/>
              <p:nvPr/>
            </p:nvSpPr>
            <p:spPr>
              <a:xfrm>
                <a:off x="502920" y="1833799"/>
                <a:ext cx="11183112" cy="108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</m:oMath>
                </a14:m>
                <a:endParaRPr lang="zh-CN" altLang="en-US" sz="2400" b="0" i="0" dirty="0">
                  <a:solidFill>
                    <a:srgbClr val="00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37_1#211e5eff4?vbadefaultcenterpage=1&amp;parentnodeid=ccdea7b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3799"/>
                <a:ext cx="11183112" cy="1084199"/>
              </a:xfrm>
              <a:prstGeom prst="rect">
                <a:avLst/>
              </a:prstGeom>
              <a:blipFill>
                <a:blip r:embed="rId3"/>
                <a:stretch>
                  <a:fillRect l="-1690" b="-16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211e5eff4.bracket?vbadefaultcenterpage=1&amp;parentnodeid=ccdea7b0b&amp;color=0,0,0&amp;vbapositionanswer=10&amp;vbahtmlprocessed=1&amp;bbb=1"/>
          <p:cNvSpPr/>
          <p:nvPr/>
        </p:nvSpPr>
        <p:spPr>
          <a:xfrm>
            <a:off x="2061845" y="2431969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9_1#211e5eff4.choices?vbadefaultcenterpage=1&amp;parentnodeid=ccdea7b0b&amp;color=0,0,0&amp;vbahtmlprocessed=1&amp;bbb=1"/>
              <p:cNvSpPr/>
              <p:nvPr/>
            </p:nvSpPr>
            <p:spPr>
              <a:xfrm>
                <a:off x="502920" y="2925490"/>
                <a:ext cx="11183112" cy="21577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在第二象限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−∞,−2]∪[1,+∞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39_1#211e5eff4.choices?vbadefaultcenterpage=1&amp;parentnodeid=ccdea7b0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25490"/>
                <a:ext cx="11183112" cy="2157730"/>
              </a:xfrm>
              <a:prstGeom prst="rect">
                <a:avLst/>
              </a:prstGeom>
              <a:blipFill>
                <a:blip r:embed="rId4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40_1#211e5eff4?vbadefaultcenterpage=1&amp;parentnodeid=ccdea7b0b&amp;color=0,0,0&amp;vbahtmlprocessed=1&amp;bbb=1&amp;hasbroken=1"/>
              <p:cNvSpPr/>
              <p:nvPr/>
            </p:nvSpPr>
            <p:spPr>
              <a:xfrm>
                <a:off x="502920" y="1529538"/>
                <a:ext cx="11183112" cy="3856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原不等式等价于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因为该不等式的解集为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(−∞,−2]∪(1,2]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在第三象限，故B错误；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有最大值，最大值为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40_1#211e5eff4?vbadefaultcenterpage=1&amp;parentnodeid=ccdea7b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9538"/>
                <a:ext cx="11183112" cy="3856800"/>
              </a:xfrm>
              <a:prstGeom prst="rect">
                <a:avLst/>
              </a:prstGeom>
              <a:blipFill>
                <a:blip r:embed="rId3"/>
                <a:stretch>
                  <a:fillRect l="-1690" r="-1690" b="-45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1_1#c57cd4ac9?vbadefaultcenterpage=1&amp;parentnodeid=ccdea7b0b&amp;color=0,0,0&amp;vbahtmlprocessed=1&amp;bbb=1"/>
              <p:cNvSpPr/>
              <p:nvPr/>
            </p:nvSpPr>
            <p:spPr>
              <a:xfrm>
                <a:off x="502920" y="2128851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1_1#c57cd4ac9?vbadefaultcenterpage=1&amp;parentnodeid=ccdea7b0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8851"/>
                <a:ext cx="11183112" cy="710692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42_1#c57cd4ac9.blank?vbadefaultcenterpage=1&amp;parentnodeid=ccdea7b0b&amp;color=0,0,0&amp;vbapositionanswer=11&amp;vbahtmlprocessed=1&amp;bbb=1"/>
              <p:cNvSpPr/>
              <p:nvPr/>
            </p:nvSpPr>
            <p:spPr>
              <a:xfrm>
                <a:off x="8265541" y="2341257"/>
                <a:ext cx="2984627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[−1,2)∪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∪(3,5]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42_1#c57cd4ac9.blank?vbadefaultcenterpage=1&amp;parentnodeid=ccdea7b0b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41" y="2341257"/>
                <a:ext cx="2984627" cy="353949"/>
              </a:xfrm>
              <a:prstGeom prst="rect">
                <a:avLst/>
              </a:prstGeom>
              <a:blipFill>
                <a:blip r:embed="rId4"/>
                <a:stretch>
                  <a:fillRect l="-2245" r="-2245" b="-4137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3_1#c57cd4ac9?vbadefaultcenterpage=1&amp;parentnodeid=ccdea7b0b&amp;color=0,0,0&amp;vbahtmlprocessed=1&amp;bbb=1"/>
              <p:cNvSpPr/>
              <p:nvPr/>
            </p:nvSpPr>
            <p:spPr>
              <a:xfrm>
                <a:off x="502920" y="2840812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[−1,2)∪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∪(3,5]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3_1#c57cd4ac9?vbadefaultcenterpage=1&amp;parentnodeid=ccdea7b0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0812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4_1#acfefd45f?vbadefaultcenterpage=1&amp;parentnodeid=ccdea7b0b&amp;color=0,0,0&amp;vbahtmlprocessed=1&amp;bbb=1&amp;hasbroken=1"/>
              <p:cNvSpPr/>
              <p:nvPr/>
            </p:nvSpPr>
            <p:spPr>
              <a:xfrm>
                <a:off x="502920" y="179090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的解集的区间长度为6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规定：闭区间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）,则实数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4_1#acfefd45f?vbadefaultcenterpage=1&amp;parentnodeid=ccdea7b0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090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45_1#acfefd45f.blank?vbadefaultcenterpage=1&amp;parentnodeid=ccdea7b0b&amp;color=0,0,0&amp;vbapositionanswer=12&amp;vbahtmlprocessed=1&amp;bbb=1"/>
              <p:cNvSpPr/>
              <p:nvPr/>
            </p:nvSpPr>
            <p:spPr>
              <a:xfrm>
                <a:off x="7750493" y="2414029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45_1#acfefd45f.blank?vbadefaultcenterpage=1&amp;parentnodeid=ccdea7b0b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93" y="2414029"/>
                <a:ext cx="550863" cy="353441"/>
              </a:xfrm>
              <a:prstGeom prst="rect">
                <a:avLst/>
              </a:prstGeom>
              <a:blipFill>
                <a:blip r:embed="rId4"/>
                <a:stretch>
                  <a:fillRect r="-5495" b="-137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6_1#acfefd45f?vbadefaultcenterpage=1&amp;parentnodeid=ccdea7b0b&amp;color=0,0,0&amp;vbahtmlprocessed=1&amp;bbb=1"/>
              <p:cNvSpPr/>
              <p:nvPr/>
            </p:nvSpPr>
            <p:spPr>
              <a:xfrm>
                <a:off x="502920" y="2831542"/>
                <a:ext cx="11183112" cy="24973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可化为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∴4−4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6_1#acfefd45f?vbadefaultcenterpage=1&amp;parentnodeid=ccdea7b0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1542"/>
                <a:ext cx="11183112" cy="2497328"/>
              </a:xfrm>
              <a:prstGeom prst="rect">
                <a:avLst/>
              </a:prstGeom>
              <a:blipFill>
                <a:blip r:embed="rId5"/>
                <a:stretch>
                  <a:fillRect l="-1690" b="-73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5adb51b6?vbadefaultcenterpage=1&amp;parentnodeid=5220c6f3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47_1#53f8e4ca9?vbadefaultcenterpage=1&amp;parentnodeid=85adb51b6&amp;color=0,0,0&amp;vbahtmlprocessed=1&amp;bbb=1&amp;hasbroken=1"/>
              <p:cNvSpPr/>
              <p:nvPr/>
            </p:nvSpPr>
            <p:spPr>
              <a:xfrm>
                <a:off x="502920" y="1521048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一家车辆制造厂引进了一条摩托车整车装配流水线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，这条流水线生产的摩托车数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（单位：辆）与创造的收入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（单位：元）之间的关系为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+2200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.如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果这家工厂希望在一个星期内利用这条流水线创收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60000元以上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，请你给出一个该工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厂在这周内生产的摩托车数量的建议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，使工厂能够达成这周创收目标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，那么你的建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议是“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47_1#53f8e4ca9?vbadefaultcenterpage=1&amp;parentnodeid=85adb51b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709799"/>
              </a:xfrm>
              <a:prstGeom prst="rect">
                <a:avLst/>
              </a:prstGeom>
              <a:blipFill>
                <a:blip r:embed="rId4"/>
                <a:stretch>
                  <a:fillRect l="-1690" r="-1145" b="-6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8_1#53f8e4ca9.blank?vbadefaultcenterpage=1&amp;parentnodeid=85adb51b6&amp;color=0,0,0&amp;vbapositionanswer=13&amp;vbahtmlprocessed=1&amp;bbb=1"/>
          <p:cNvSpPr/>
          <p:nvPr/>
        </p:nvSpPr>
        <p:spPr>
          <a:xfrm>
            <a:off x="1298258" y="3706718"/>
            <a:ext cx="4487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生产的摩托车数量在51到59之间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49_1#53f8e4ca9?vbadefaultcenterpage=1&amp;parentnodeid=85adb51b6&amp;color=0,0,0&amp;vbahtmlprocessed=1&amp;bbb=1&amp;hasbroken=1"/>
              <p:cNvSpPr/>
              <p:nvPr/>
            </p:nvSpPr>
            <p:spPr>
              <a:xfrm>
                <a:off x="502920" y="421344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−20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+2200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&gt;60000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，化简得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+3000&lt;0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−50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为正整数，所以当该工厂在这周内生产的摩托车数量在51到59之间时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，工厂能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够达成这周创收目标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49_1#53f8e4ca9?vbadefaultcenterpage=1&amp;parentnodeid=85adb51b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1344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r="-1309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50_1#9fd562c33?vbadefaultcenterpage=1&amp;parentnodeid=85adb51b6&amp;color=0,0,0&amp;vbahtmlprocessed=1&amp;bbb=1&amp;hasbroken=1"/>
              <p:cNvSpPr/>
              <p:nvPr/>
            </p:nvSpPr>
            <p:spPr>
              <a:xfrm>
                <a:off x="502920" y="1618280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有解，则实数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50_1#9fd562c33?vbadefaultcenterpage=1&amp;parentnodeid=85adb51b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8280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51_1#9fd562c33.blank?vbadefaultcenterpage=1&amp;parentnodeid=85adb51b6&amp;color=0,0,0&amp;vbapositionanswer=14&amp;vbahtmlprocessed=1&amp;bbb=1"/>
              <p:cNvSpPr/>
              <p:nvPr/>
            </p:nvSpPr>
            <p:spPr>
              <a:xfrm>
                <a:off x="604520" y="2469686"/>
                <a:ext cx="1175322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51_1#9fd562c33.blank?vbadefaultcenterpage=1&amp;parentnodeid=85adb51b6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20" y="2469686"/>
                <a:ext cx="1175322" cy="353441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52_1#9fd562c33?vbadefaultcenterpage=1&amp;parentnodeid=85adb51b6&amp;color=0,0,0&amp;vbahtmlprocessed=1&amp;bbb=1&amp;hasbroken=1"/>
              <p:cNvSpPr/>
              <p:nvPr/>
            </p:nvSpPr>
            <p:spPr>
              <a:xfrm>
                <a:off x="502920" y="2889739"/>
                <a:ext cx="11183112" cy="240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时，原不等式为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，满足条件.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时，函数图象的对称轴方程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，要使关于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上有解，只需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−7&lt;0,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</a:p>
              <a:p>
                <a:pPr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52_1#9fd562c33?vbadefaultcenterpage=1&amp;parentnodeid=85adb51b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89739"/>
                <a:ext cx="11183112" cy="2409000"/>
              </a:xfrm>
              <a:prstGeom prst="rect">
                <a:avLst/>
              </a:prstGeom>
              <a:blipFill>
                <a:blip r:embed="rId5"/>
                <a:stretch>
                  <a:fillRect l="-1690" b="-75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2_2#9fd562c33?vbadefaultcenterpage=1&amp;parentnodeid=85adb51b6&amp;color=0,0,0&amp;vbahtmlprocessed=1&amp;bbb=1&amp;hasbroken=1"/>
              <p:cNvSpPr/>
              <p:nvPr/>
            </p:nvSpPr>
            <p:spPr>
              <a:xfrm>
                <a:off x="502920" y="1542365"/>
                <a:ext cx="11183112" cy="4060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时，函数图象的对称轴方程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，要使不等式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8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上有解，当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&gt;6,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不等式组无解；</a:t>
                </a:r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−7&lt;0,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</a:p>
              <a:p>
                <a:pPr latinLnBrk="1">
                  <a:lnSpc>
                    <a:spcPts val="83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≤6,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52_2#9fd562c33?vbadefaultcenterpage=1&amp;parentnodeid=85adb51b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2365"/>
                <a:ext cx="11183112" cy="4060000"/>
              </a:xfrm>
              <a:prstGeom prst="rect">
                <a:avLst/>
              </a:prstGeom>
              <a:blipFill>
                <a:blip r:embed="rId3"/>
                <a:stretch>
                  <a:fillRect l="-1690" r="-3653" b="-45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8f6fb103?vbadefaultcenterpage=1&amp;parentnodeid=5220c6f3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53_1#f32019262?vbadefaultcenterpage=1&amp;parentnodeid=e8f6fb103&amp;color=0,0,0&amp;vbahtmlprocessed=1&amp;bbb=1"/>
              <p:cNvSpPr/>
              <p:nvPr/>
            </p:nvSpPr>
            <p:spPr>
              <a:xfrm>
                <a:off x="502920" y="1521048"/>
                <a:ext cx="11183112" cy="74644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53_1#f32019262?vbadefaultcenterpage=1&amp;parentnodeid=e8f6fb10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746443"/>
              </a:xfrm>
              <a:prstGeom prst="rect">
                <a:avLst/>
              </a:prstGeom>
              <a:blipFill>
                <a:blip r:embed="rId4"/>
                <a:stretch>
                  <a:fillRect l="-1690" b="-122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54_1#f32019262.blank?vbadefaultcenterpage=1&amp;parentnodeid=e8f6fb103&amp;color=0,0,0&amp;vbapositionanswer=15&amp;vbahtmlprocessed=1&amp;bbb=1&amp;rh=40.82504"/>
              <p:cNvSpPr/>
              <p:nvPr/>
            </p:nvSpPr>
            <p:spPr>
              <a:xfrm>
                <a:off x="9157272" y="1592485"/>
                <a:ext cx="1338961" cy="51060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54_1#f32019262.blank?vbadefaultcenterpage=1&amp;parentnodeid=e8f6fb103&amp;color=0,0,0&amp;vbapositionanswer=15&amp;vbahtmlprocessed=1&amp;bbb=1&amp;rh=40.825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272" y="1592485"/>
                <a:ext cx="1338961" cy="510604"/>
              </a:xfrm>
              <a:prstGeom prst="rect">
                <a:avLst/>
              </a:prstGeom>
              <a:blipFill>
                <a:blip r:embed="rId5"/>
                <a:stretch>
                  <a:fillRect t="-5952" b="-202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55_1#f32019262?vbadefaultcenterpage=1&amp;parentnodeid=e8f6fb103&amp;color=0,0,0&amp;vbahtmlprocessed=1&amp;bbb=1"/>
              <p:cNvSpPr/>
              <p:nvPr/>
            </p:nvSpPr>
            <p:spPr>
              <a:xfrm>
                <a:off x="502920" y="2276825"/>
                <a:ext cx="11183112" cy="24347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]&lt;0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则不等式的解集为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55_1#f32019262?vbadefaultcenterpage=1&amp;parentnodeid=e8f6fb10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6825"/>
                <a:ext cx="11183112" cy="2434717"/>
              </a:xfrm>
              <a:prstGeom prst="rect">
                <a:avLst/>
              </a:prstGeom>
              <a:blipFill>
                <a:blip r:embed="rId6"/>
                <a:stretch>
                  <a:fillRect l="-1690" b="-42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BD.56_1#0c0e9659c?segpoint=1&amp;vbadefaultcenterpage=1&amp;parentnodeid=e8f6fb103&amp;color=0,0,0&amp;vbahtmlprocessed=1&amp;bbb=1"/>
              <p:cNvSpPr/>
              <p:nvPr/>
            </p:nvSpPr>
            <p:spPr>
              <a:xfrm>
                <a:off x="502920" y="2259661"/>
                <a:ext cx="11183112" cy="478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BD.56_1#0c0e9659c?segpoint=1&amp;vbadefaultcenterpage=1&amp;parentnodeid=e8f6fb10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9661"/>
                <a:ext cx="11183112" cy="478028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56_2#0c0e9659c?segpoint=1&amp;vbadefaultcenterpage=1&amp;parentnodeid=e8f6fb103&amp;color=0,0,0&amp;vbahtmlprocessed=1&amp;bbb=1"/>
              <p:cNvSpPr/>
              <p:nvPr/>
            </p:nvSpPr>
            <p:spPr>
              <a:xfrm>
                <a:off x="502920" y="279998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56_2#0c0e9659c?segpoint=1&amp;vbadefaultcenterpage=1&amp;parentnodeid=e8f6fb10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9982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56_3#0c0e9659c?segpoint=1&amp;vbadefaultcenterpage=1&amp;parentnodeid=e8f6fb103&amp;color=0,0,0&amp;vbahtmlprocessed=1&amp;bbb=1"/>
              <p:cNvSpPr/>
              <p:nvPr/>
            </p:nvSpPr>
            <p:spPr>
              <a:xfrm>
                <a:off x="502920" y="333465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（2）求不等式的解集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56_3#0c0e9659c?segpoint=1&amp;vbadefaultcenterpage=1&amp;parentnodeid=e8f6fb10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34652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5_BD.56_4#0c0e9659c?segpoint=1&amp;vbadefaultcenterpage=1&amp;parentnodeid=e8f6fb103&amp;color=0,0,0&amp;vbahtmlprocessed=1&amp;bbb=1&amp;hasbroken=1"/>
              <p:cNvSpPr/>
              <p:nvPr/>
            </p:nvSpPr>
            <p:spPr>
              <a:xfrm>
                <a:off x="502920" y="381337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（3）是否存在实数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，使得上述不等式的解集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中只有有限个整数?若存在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，求出使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中整数个数最少的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的值；若不存在，请说明理由.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5_BD.56_4#0c0e9659c?segpoint=1&amp;vbadefaultcenterpage=1&amp;parentnodeid=e8f6fb10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13379"/>
                <a:ext cx="11183112" cy="1037400"/>
              </a:xfrm>
              <a:prstGeom prst="rect">
                <a:avLst/>
              </a:prstGeom>
              <a:blipFill>
                <a:blip r:embed="rId6"/>
                <a:stretch>
                  <a:fillRect l="-1690" r="-164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7_1#0c0e9659c?vbadefaultcenterpage=1&amp;parentnodeid=e8f6fb103&amp;color=0,0,0&amp;vbahtmlprocessed=1&amp;bbb=1&amp;hasbroken=1"/>
              <p:cNvSpPr/>
              <p:nvPr/>
            </p:nvSpPr>
            <p:spPr>
              <a:xfrm>
                <a:off x="502920" y="756000"/>
                <a:ext cx="11183112" cy="54982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时，不等式为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时，原不等式化为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时，原不等式化为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57_1#0c0e9659c?vbadefaultcenterpage=1&amp;parentnodeid=e8f6fb10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498275"/>
              </a:xfrm>
              <a:prstGeom prst="rect">
                <a:avLst/>
              </a:prstGeom>
              <a:blipFill>
                <a:blip r:embed="rId3"/>
                <a:stretch>
                  <a:fillRect l="-1690" t="-443" r="-327" b="-33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7_2#0c0e9659c?vbadefaultcenterpage=1&amp;parentnodeid=e8f6fb103&amp;color=0,0,0&amp;vbahtmlprocessed=1&amp;bbb=1"/>
              <p:cNvSpPr/>
              <p:nvPr/>
            </p:nvSpPr>
            <p:spPr>
              <a:xfrm>
                <a:off x="502920" y="1164349"/>
                <a:ext cx="11183112" cy="47999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时，原不等式化为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&lt;0&lt;4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时，不等式的解集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57_2#0c0e9659c?vbadefaultcenterpage=1&amp;parentnodeid=e8f6fb103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4349"/>
                <a:ext cx="11183112" cy="4799902"/>
              </a:xfrm>
              <a:prstGeom prst="rect">
                <a:avLst/>
              </a:prstGeom>
              <a:blipFill>
                <a:blip r:embed="rId3"/>
                <a:stretch>
                  <a:fillRect l="-1690" b="-22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7_3#0c0e9659c?vbadefaultcenterpage=1&amp;parentnodeid=e8f6fb103&amp;color=0,0,0&amp;vbahtmlprocessed=1&amp;bbb=1&amp;hasbroken=1"/>
              <p:cNvSpPr/>
              <p:nvPr/>
            </p:nvSpPr>
            <p:spPr>
              <a:xfrm>
                <a:off x="502920" y="1474452"/>
                <a:ext cx="11183112" cy="4174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（3）存在.理由如下：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（2）知,当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中整数的个数为无限个；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中整数的个数为有限个.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</a:t>
                </a: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号成立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中整数的个数最少.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中整数的个数为有限个，且当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中整数的个数最少.</a:t>
                </a:r>
                <a:endParaRPr lang="en-US" altLang="zh-CN" sz="2400" spc="-100" dirty="0"/>
              </a:p>
            </p:txBody>
          </p:sp>
        </mc:Choice>
        <mc:Fallback>
          <p:sp>
            <p:nvSpPr>
              <p:cNvPr id="2" name="QO_5_AS.57_3#0c0e9659c?vbadefaultcenterpage=1&amp;parentnodeid=e8f6fb103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74452"/>
                <a:ext cx="11183112" cy="4174300"/>
              </a:xfrm>
              <a:prstGeom prst="rect">
                <a:avLst/>
              </a:prstGeom>
              <a:blipFill>
                <a:blip r:embed="rId3"/>
                <a:stretch>
                  <a:fillRect l="-1690" r="-1854" b="-42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5d519f64e.fixed?vbadefaultcenterpage=1&amp;parentnodeid=7a6e085c2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基础课05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二次函数与一元二次方程、不等式</a:t>
            </a:r>
            <a:endParaRPr lang="en-US" altLang="zh-CN" sz="4000" dirty="0"/>
          </a:p>
        </p:txBody>
      </p:sp>
      <p:pic>
        <p:nvPicPr>
          <p:cNvPr id="3" name="C_0#5d519f64e?linknodeid=334a80a2b&amp;catalogrefid=334a80a2b&amp;parentnodeid=7a6e085c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5d519f64e?linknodeid=334a80a2b&amp;catalogrefid=334a80a2b&amp;parentnodeid=7a6e085c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5d519f64e?linknodeid=ccdea7b0b&amp;catalogrefid=ccdea7b0b&amp;parentnodeid=7a6e085c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5d519f64e?linknodeid=ccdea7b0b&amp;catalogrefid=ccdea7b0b&amp;parentnodeid=7a6e085c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5d519f64e?linknodeid=85adb51b6&amp;catalogrefid=85adb51b6&amp;parentnodeid=7a6e085c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5d519f64e?linknodeid=85adb51b6&amp;catalogrefid=85adb51b6&amp;parentnodeid=7a6e085c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5d519f64e?linknodeid=e8f6fb103&amp;catalogrefid=e8f6fb103&amp;parentnodeid=7a6e085c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5d519f64e?linknodeid=e8f6fb103&amp;catalogrefid=e8f6fb103&amp;parentnodeid=7a6e085c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5d519f64e?linknodeid=334a80a2b&amp;catalogrefid=334a80a2b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5d519f64e?linknodeid=334a80a2b&amp;catalogrefid=334a80a2b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5d519f64e?linknodeid=ccdea7b0b&amp;catalogrefid=ccdea7b0b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5d519f64e?linknodeid=ccdea7b0b&amp;catalogrefid=ccdea7b0b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5d519f64e?linknodeid=85adb51b6&amp;catalogrefid=85adb51b6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5d519f64e?linknodeid=85adb51b6&amp;catalogrefid=85adb51b6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5d519f64e?linknodeid=e8f6fb103&amp;catalogrefid=e8f6fb103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5d519f64e?linknodeid=e8f6fb103&amp;catalogrefid=e8f6fb103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220c6f3e.fixed?vbadefaultcenterpage=1&amp;parentnodeid=5d519f64e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5220c6f3e.fixed?vbadefaultcenterpage=1&amp;parentnodeid=5d519f64e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34a80a2b?vbadefaultcenterpage=1&amp;parentnodeid=5220c6f3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1_1#a947d8068?vbadefaultcenterpage=1&amp;parentnodeid=334a80a2b&amp;color=0,0,0&amp;vbahtmlprocessed=1&amp;bbb=1&amp;hasbroken=1"/>
              <p:cNvSpPr/>
              <p:nvPr/>
            </p:nvSpPr>
            <p:spPr>
              <a:xfrm>
                <a:off x="502920" y="1521048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（2024·邢台测试）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≤16}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1_1#a947d8068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261999"/>
              </a:xfrm>
              <a:prstGeom prst="rect">
                <a:avLst/>
              </a:prstGeom>
              <a:blipFill>
                <a:blip r:embed="rId4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a947d8068.bracket?vbadefaultcenterpage=1&amp;parentnodeid=334a80a2b&amp;color=0,0,0&amp;vbapositionanswer=1&amp;vbahtmlprocessed=1"/>
          <p:cNvSpPr/>
          <p:nvPr/>
        </p:nvSpPr>
        <p:spPr>
          <a:xfrm>
            <a:off x="782320" y="22970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3_1#a947d8068.choices?vbadefaultcenterpage=1&amp;parentnodeid=334a80a2b&amp;color=0,0,0&amp;vbahtmlprocessed=1&amp;bbb=1"/>
              <p:cNvSpPr/>
              <p:nvPr/>
            </p:nvSpPr>
            <p:spPr>
              <a:xfrm>
                <a:off x="502920" y="2788127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{2,3,4}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|2≤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|2≤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&lt;4}∪{−4}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|2≤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3_1#a947d8068.choices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8127"/>
                <a:ext cx="11183112" cy="1026605"/>
              </a:xfrm>
              <a:prstGeom prst="rect">
                <a:avLst/>
              </a:prstGeom>
              <a:blipFill>
                <a:blip r:embed="rId5"/>
                <a:stretch>
                  <a:fillRect l="-1690" b="-183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4_1#a947d8068?vbadefaultcenterpage=1&amp;parentnodeid=334a80a2b&amp;color=0,0,0&amp;vbahtmlprocessed=1&amp;bbb=1"/>
              <p:cNvSpPr/>
              <p:nvPr/>
            </p:nvSpPr>
            <p:spPr>
              <a:xfrm>
                <a:off x="502920" y="3815557"/>
                <a:ext cx="11183112" cy="1939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，等价于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+4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+4≠0,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4_1#a947d8068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15557"/>
                <a:ext cx="11183112" cy="1939100"/>
              </a:xfrm>
              <a:prstGeom prst="rect">
                <a:avLst/>
              </a:prstGeom>
              <a:blipFill>
                <a:blip r:embed="rId6"/>
                <a:stretch>
                  <a:fillRect l="-1690" r="-927" b="-91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5_1#ad8e1742f?vbadefaultcenterpage=1&amp;parentnodeid=334a80a2b&amp;color=0,0,0&amp;vbahtmlprocessed=1&amp;bbb=1&amp;hasbroken=1"/>
              <p:cNvSpPr/>
              <p:nvPr/>
            </p:nvSpPr>
            <p:spPr>
              <a:xfrm>
                <a:off x="502920" y="1516267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若一元二次不等式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5_1#ad8e1742f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16267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ad8e1742f.bracket?vbadefaultcenterpage=1&amp;parentnodeid=334a80a2b&amp;color=0,0,0&amp;vbapositionanswer=2&amp;vbahtmlprocessed=1"/>
          <p:cNvSpPr/>
          <p:nvPr/>
        </p:nvSpPr>
        <p:spPr>
          <a:xfrm>
            <a:off x="1379220" y="229223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7_1#ad8e1742f.choices?vbadefaultcenterpage=1&amp;parentnodeid=334a80a2b&amp;color=0,0,0&amp;vbahtmlprocessed=1&amp;bbb=1"/>
              <p:cNvSpPr/>
              <p:nvPr/>
            </p:nvSpPr>
            <p:spPr>
              <a:xfrm>
                <a:off x="502920" y="2843669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41803" algn="l"/>
                    <a:tab pos="5699506" algn="l"/>
                    <a:tab pos="84159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7_1#ad8e1742f.choices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3669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8_1#ad8e1742f?vbadefaultcenterpage=1&amp;parentnodeid=334a80a2b&amp;color=0,0,0&amp;vbahtmlprocessed=1&amp;bbb=1"/>
              <p:cNvSpPr/>
              <p:nvPr/>
            </p:nvSpPr>
            <p:spPr>
              <a:xfrm>
                <a:off x="502920" y="3322396"/>
                <a:ext cx="11183112" cy="22856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依题意得不等式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和2，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由韦达定理可得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8_1#ad8e1742f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2396"/>
                <a:ext cx="11183112" cy="2285619"/>
              </a:xfrm>
              <a:prstGeom prst="rect">
                <a:avLst/>
              </a:prstGeom>
              <a:blipFill>
                <a:blip r:embed="rId5"/>
                <a:stretch>
                  <a:fillRect l="-1690" b="-45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9_1#66cc9d4e7?vbadefaultcenterpage=1&amp;parentnodeid=334a80a2b&amp;color=0,0,0&amp;vbahtmlprocessed=1&amp;bbb=1&amp;hasbroken=1"/>
              <p:cNvSpPr/>
              <p:nvPr/>
            </p:nvSpPr>
            <p:spPr>
              <a:xfrm>
                <a:off x="502920" y="201074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如果定义在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上的运算: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∗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9_1#66cc9d4e7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074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66cc9d4e7.bracket?vbadefaultcenterpage=1&amp;parentnodeid=334a80a2b&amp;color=0,0,0&amp;vbapositionanswer=3&amp;vbahtmlprocessed=1"/>
          <p:cNvSpPr/>
          <p:nvPr/>
        </p:nvSpPr>
        <p:spPr>
          <a:xfrm>
            <a:off x="782320" y="255811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11_1#66cc9d4e7.choices?vbadefaultcenterpage=1&amp;parentnodeid=334a80a2b&amp;color=0,0,0&amp;vbahtmlprocessed=1&amp;bbb=1"/>
              <p:cNvSpPr/>
              <p:nvPr/>
            </p:nvSpPr>
            <p:spPr>
              <a:xfrm>
                <a:off x="502920" y="3053919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11_1#66cc9d4e7.choices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919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12_1#66cc9d4e7?vbadefaultcenterpage=1&amp;parentnodeid=334a80a2b&amp;color=0,0,0&amp;vbahtmlprocessed=1&amp;bbb=1&amp;hasbroken=1"/>
              <p:cNvSpPr/>
              <p:nvPr/>
            </p:nvSpPr>
            <p:spPr>
              <a:xfrm>
                <a:off x="502920" y="408134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12_1#66cc9d4e7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134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13_1#dfa49f43e?vbadefaultcenterpage=1&amp;parentnodeid=334a80a2b&amp;color=0,0,0&amp;vbahtmlprocessed=1&amp;bbb=1&amp;hasbroken=1"/>
              <p:cNvSpPr/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|−2&lt;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的图象大致为(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13_1#dfa49f43e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dfa49f43e.bracket?vbadefaultcenterpage=1&amp;parentnodeid=334a80a2b&amp;color=0,0,0&amp;vbapositionanswer=4&amp;vbahtmlprocessed=1"/>
          <p:cNvSpPr/>
          <p:nvPr/>
        </p:nvSpPr>
        <p:spPr>
          <a:xfrm>
            <a:off x="4712399" y="13033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5_1#dfa49f43e.choices?vbadefaultcenterpage=1&amp;parentnodeid=334a80a2b&amp;color=0,0,0&amp;vbahtmlprocessed=1&amp;bbb=1"/>
          <p:cNvSpPr/>
          <p:nvPr/>
        </p:nvSpPr>
        <p:spPr>
          <a:xfrm>
            <a:off x="502920" y="1860518"/>
            <a:ext cx="11183112" cy="2293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20500"/>
              </a:lnSpc>
              <a:tabLst>
                <a:tab pos="2916428" algn="l"/>
                <a:tab pos="5756656" algn="l"/>
                <a:tab pos="8533384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113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114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5" name="QC_5_BD.15_1#dfa49f43e.choice_image?vbadefaultcenterpage=1&amp;parentnodeid=334a80a2b&amp;color=0,0,0&amp;inlineimagemarkindex=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674" y="1878425"/>
            <a:ext cx="231343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6" name="QC_5_BD.15_1#dfa49f43e.choice_image?vbadefaultcenterpage=1&amp;parentnodeid=334a80a2b&amp;color=0,0,0&amp;inlineimagemarkindex=2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7195" y="1878425"/>
            <a:ext cx="224942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15_1#dfa49f43e.choice_image?vbadefaultcenterpage=1&amp;parentnodeid=334a80a2b&amp;color=0,0,0&amp;inlineimagemarkindex=3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0979" y="1878425"/>
            <a:ext cx="218541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15_1#dfa49f43e.choice_image?vbadefaultcenterpage=1&amp;parentnodeid=334a80a2b&amp;color=0,0,0&amp;inlineimagemarkindex=4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2089" y="1860137"/>
            <a:ext cx="2267712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QC_5_AS.16_1#dfa49f43e?vbadefaultcenterpage=1&amp;parentnodeid=334a80a2b&amp;color=0,0,0&amp;vbahtmlprocessed=1&amp;bbb=1"/>
              <p:cNvSpPr/>
              <p:nvPr/>
            </p:nvSpPr>
            <p:spPr>
              <a:xfrm>
                <a:off x="502920" y="4161060"/>
                <a:ext cx="11183112" cy="2154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和1是一元二次方程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由根与系数的关系知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−2+1=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−2×1=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的图象开口向下，且与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轴交于点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QC_5_AS.16_1#dfa49f43e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61060"/>
                <a:ext cx="11183112" cy="2154428"/>
              </a:xfrm>
              <a:prstGeom prst="rect">
                <a:avLst/>
              </a:prstGeom>
              <a:blipFill>
                <a:blip r:embed="rId8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17_1#f8aa6aca6?vbadefaultcenterpage=1&amp;parentnodeid=334a80a2b&amp;color=0,0,0&amp;vbahtmlprocessed=1&amp;bbb=1&amp;hasbroken=1"/>
              <p:cNvSpPr/>
              <p:nvPr/>
            </p:nvSpPr>
            <p:spPr>
              <a:xfrm>
                <a:off x="502920" y="756000"/>
                <a:ext cx="11183112" cy="944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只有一个零点，不等式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17_1#f8aa6aca6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944499"/>
              </a:xfrm>
              <a:prstGeom prst="rect">
                <a:avLst/>
              </a:prstGeom>
              <a:blipFill>
                <a:blip r:embed="rId3"/>
                <a:stretch>
                  <a:fillRect l="-1690" b="-20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f8aa6aca6.bracket?vbadefaultcenterpage=1&amp;parentnodeid=334a80a2b&amp;color=0,0,0&amp;vbapositionanswer=5&amp;vbahtmlprocessed=1"/>
          <p:cNvSpPr/>
          <p:nvPr/>
        </p:nvSpPr>
        <p:spPr>
          <a:xfrm>
            <a:off x="4051237" y="1247363"/>
            <a:ext cx="441325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19_1#f8aa6aca6.choices?vbadefaultcenterpage=1&amp;parentnodeid=334a80a2b&amp;color=0,0,0&amp;vbahtmlprocessed=1&amp;bbb=1"/>
              <p:cNvSpPr/>
              <p:nvPr/>
            </p:nvSpPr>
            <p:spPr>
              <a:xfrm>
                <a:off x="502920" y="1764252"/>
                <a:ext cx="11183112" cy="4392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9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19_1#f8aa6aca6.choices?vbadefaultcenterpage=1&amp;parentnodeid=334a80a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4252"/>
                <a:ext cx="11183112" cy="439230"/>
              </a:xfrm>
              <a:prstGeom prst="rect">
                <a:avLst/>
              </a:prstGeom>
              <a:blipFill>
                <a:blip r:embed="rId4"/>
                <a:stretch>
                  <a:fillRect l="-1690" t="-2778" b="-444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0_1#f8aa6aca6?vbadefaultcenterpage=1&amp;parentnodeid=334a80a2b&amp;color=0,0,0&amp;vbahtmlprocessed=1&amp;bbb=1&amp;hasbroken=1"/>
              <p:cNvSpPr/>
              <p:nvPr/>
            </p:nvSpPr>
            <p:spPr>
              <a:xfrm>
                <a:off x="502920" y="2209197"/>
                <a:ext cx="11183112" cy="39959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只有一个零点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，所以一元二次方程</a:t>
                </a: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的根的判别式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0_1#f8aa6aca6?vbadefaultcenterpage=1&amp;parentnodeid=334a80a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9197"/>
                <a:ext cx="11183112" cy="3995928"/>
              </a:xfrm>
              <a:prstGeom prst="rect">
                <a:avLst/>
              </a:prstGeom>
              <a:blipFill>
                <a:blip r:embed="rId5"/>
                <a:stretch>
                  <a:fillRect l="-1690" b="-45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2435</Words>
  <Application>Microsoft Office PowerPoint</Application>
  <PresentationFormat>宽屏</PresentationFormat>
  <Paragraphs>208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SimSun</vt:lpstr>
      <vt:lpstr>Arial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Administrator</cp:lastModifiedBy>
  <cp:revision>2</cp:revision>
  <dcterms:created xsi:type="dcterms:W3CDTF">2024-01-24T05:31:07Z</dcterms:created>
  <dcterms:modified xsi:type="dcterms:W3CDTF">2024-01-24T05:35:41Z</dcterms:modified>
  <cp:category/>
  <cp:contentStatus/>
</cp:coreProperties>
</file>