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2" r:id="rId13"/>
    <p:sldId id="267" r:id="rId14"/>
    <p:sldId id="268" r:id="rId15"/>
    <p:sldId id="269" r:id="rId16"/>
    <p:sldId id="270" r:id="rId17"/>
    <p:sldId id="283" r:id="rId18"/>
    <p:sldId id="284" r:id="rId19"/>
    <p:sldId id="285" r:id="rId20"/>
    <p:sldId id="271" r:id="rId21"/>
    <p:sldId id="272" r:id="rId22"/>
    <p:sldId id="286" r:id="rId23"/>
    <p:sldId id="292" r:id="rId24"/>
    <p:sldId id="293" r:id="rId25"/>
    <p:sldId id="275" r:id="rId26"/>
    <p:sldId id="276" r:id="rId27"/>
    <p:sldId id="277" r:id="rId28"/>
    <p:sldId id="288" r:id="rId29"/>
    <p:sldId id="278" r:id="rId30"/>
    <p:sldId id="279" r:id="rId31"/>
    <p:sldId id="280" r:id="rId32"/>
    <p:sldId id="289" r:id="rId33"/>
    <p:sldId id="290" r:id="rId34"/>
    <p:sldId id="291" r:id="rId35"/>
    <p:sldId id="281" r:id="rId36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3664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20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61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d098f6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基础课36 基本立体图形、简单几何体的表面积和体积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439F983B-EBB1-47BC-A886-B516DE99649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40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073B50AD-9407-4205-BBC6-6559279DB402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3d098f6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基础课36 基本立体图形、简单几何体的表面积和体积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F621379-DF26-4803-9B3C-2DA0FEC4BA13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53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20.png"/><Relationship Id="rId4" Type="http://schemas.openxmlformats.org/officeDocument/2006/relationships/image" Target="../media/image3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4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58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5.xml"/><Relationship Id="rId5" Type="http://schemas.openxmlformats.org/officeDocument/2006/relationships/slide" Target="slide15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87d46fb5d?vbadefaultcenterpage=1&amp;parentnodeid=ecd7c221c&amp;color=0,0,0&amp;vbahtmlprocessed=1&amp;bbb=1"/>
              <p:cNvSpPr/>
              <p:nvPr/>
            </p:nvSpPr>
            <p:spPr>
              <a:xfrm>
                <a:off x="502920" y="2803127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是正三棱锥”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的一个必要不充分条件是(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87d46fb5d?vbadefaultcenterpage=1&amp;parentnodeid=ecd7c221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03127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87d46fb5d.bracket?vbadefaultcenterpage=1&amp;parentnodeid=ecd7c221c&amp;color=0,0,0&amp;vbapositionanswer=6&amp;vbahtmlprocessed=1"/>
          <p:cNvSpPr/>
          <p:nvPr/>
        </p:nvSpPr>
        <p:spPr>
          <a:xfrm>
            <a:off x="8207820" y="279169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87d46fb5d.choices?vbadefaultcenterpage=1&amp;parentnodeid=ecd7c221c&amp;color=0,0,0&amp;vbahtmlprocessed=1&amp;bbb=1"/>
              <p:cNvSpPr/>
              <p:nvPr/>
            </p:nvSpPr>
            <p:spPr>
              <a:xfrm>
                <a:off x="502920" y="3290044"/>
                <a:ext cx="11183112" cy="10274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是正四面体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不是正四面体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有一个面是正三角形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是正三角形且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87d46fb5d.choices?vbadefaultcenterpage=1&amp;parentnodeid=ecd7c221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0044"/>
                <a:ext cx="11183112" cy="1027430"/>
              </a:xfrm>
              <a:prstGeom prst="rect">
                <a:avLst/>
              </a:prstGeom>
              <a:blipFill>
                <a:blip r:embed="rId4"/>
                <a:stretch>
                  <a:fillRect l="-1690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4_1#87d46fb5d?vbadefaultcenterpage=1&amp;parentnodeid=ecd7c221c&amp;color=0,0,0&amp;vbahtmlprocessed=1&amp;bbb=1&amp;hasbroken=1"/>
              <p:cNvSpPr/>
              <p:nvPr/>
            </p:nvSpPr>
            <p:spPr>
              <a:xfrm>
                <a:off x="502920" y="1347960"/>
                <a:ext cx="11183112" cy="4470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由正三棱锥的定义，得三棱锥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是正三棱锥等价于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“有一个面是正三角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，其他面是等腰三角形”.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A,因为三棱锥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是正四面体等价于四个面是全等的正三角形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是正四面体”是“三棱锥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是正三棱锥”的充分不必要条件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B,因为一个正三棱锥可能是正四面体，也可能不是正四面体，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不是正四面体”是“三棱锥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是正三棱锥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”的既不充分也不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必要条件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4_1#87d46fb5d?vbadefaultcenterpage=1&amp;parentnodeid=ecd7c22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7960"/>
                <a:ext cx="11183112" cy="4470400"/>
              </a:xfrm>
              <a:prstGeom prst="rect">
                <a:avLst/>
              </a:prstGeom>
              <a:blipFill>
                <a:blip r:embed="rId3"/>
                <a:stretch>
                  <a:fillRect l="-1690" r="-545" b="-272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4_1#87d46fb5d?vbadefaultcenterpage=1&amp;parentnodeid=ecd7c221c&amp;color=0,0,0&amp;vbahtmlprocessed=1&amp;bbb=1&amp;hasbroken=1">
                <a:extLst>
                  <a:ext uri="{FF2B5EF4-FFF2-40B4-BE49-F238E27FC236}">
                    <a16:creationId xmlns:a16="http://schemas.microsoft.com/office/drawing/2014/main" id="{48ED9B32-B683-814A-E7E3-2DC18F2F8754}"/>
                  </a:ext>
                </a:extLst>
              </p:cNvPr>
              <p:cNvSpPr/>
              <p:nvPr/>
            </p:nvSpPr>
            <p:spPr>
              <a:xfrm>
                <a:off x="502920" y="1948765"/>
                <a:ext cx="11183112" cy="3272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C,因为三棱锥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是正三棱锥等价于有一个面是正三角形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，其他面是等腰三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，所以“有一个面是正三角形”是“三棱锥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是正三棱锥”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的必要不充分条件，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D,因为三棱锥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是正三棱锥等价于底面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是正三角形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，其他面是等腰三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角形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是正三角形且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”是“三棱锥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是正三棱锥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充要条件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，故D错误.故选C.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4_1#87d46fb5d?vbadefaultcenterpage=1&amp;parentnodeid=ecd7c221c&amp;color=0,0,0&amp;vbahtmlprocessed=1&amp;bbb=1&amp;hasbroken=1">
                <a:extLst>
                  <a:ext uri="{FF2B5EF4-FFF2-40B4-BE49-F238E27FC236}">
                    <a16:creationId xmlns:a16="http://schemas.microsoft.com/office/drawing/2014/main" id="{48ED9B32-B683-814A-E7E3-2DC18F2F87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48765"/>
                <a:ext cx="11183112" cy="3272600"/>
              </a:xfrm>
              <a:prstGeom prst="rect">
                <a:avLst/>
              </a:prstGeom>
              <a:blipFill>
                <a:blip r:embed="rId2"/>
                <a:stretch>
                  <a:fillRect l="-1690" r="-3926" b="-540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81849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5_1#db0d8f122?hastextimagelayout=1&amp;vbadefaultcenterpage=1&amp;parentnodeid=ecd7c221c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10974" y="1025633"/>
            <a:ext cx="1865376" cy="233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3" name="QC_5_BD.25_2#db0d8f122?hastextimagelayout=3&amp;segpoint=1&amp;vbadefaultcenterpage=1&amp;parentnodeid=ecd7c221c&amp;color=0,0,0&amp;vbahtmlprocessed=1&amp;bbb=1&amp;hasbroken=1"/>
          <p:cNvSpPr/>
          <p:nvPr/>
        </p:nvSpPr>
        <p:spPr>
          <a:xfrm>
            <a:off x="502920" y="979914"/>
            <a:ext cx="9235440" cy="270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7.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古希腊数学家阿基米德是世界上公认的三位最伟大的数学家之一，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其墓碑上刻着他最满意的一个数学发现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——圆柱容球定理.如图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，这是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一个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“圆柱容球”的几何图形，即圆柱容器里放了一个球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，该球四周碰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边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（即圆柱的底面直径和高都等于球的直径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），则圆柱的表面积与球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的表面积之比为(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26_1#db0d8f122.bracket?vbadefaultcenterpage=1&amp;parentnodeid=ecd7c221c&amp;color=0,0,0&amp;vbapositionanswer=7&amp;vbahtmlprocessed=1"/>
          <p:cNvSpPr/>
          <p:nvPr/>
        </p:nvSpPr>
        <p:spPr>
          <a:xfrm>
            <a:off x="2903220" y="3203684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7_1#db0d8f122.choices?vbadefaultcenterpage=1&amp;parentnodeid=ecd7c221c&amp;color=0,0,0&amp;vbahtmlprocessed=1&amp;bbb=1"/>
              <p:cNvSpPr/>
              <p:nvPr/>
            </p:nvSpPr>
            <p:spPr>
              <a:xfrm>
                <a:off x="502920" y="3716446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3:4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2:1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3:2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2:3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7_1#db0d8f122.choices?vbadefaultcenterpage=1&amp;parentnodeid=ecd7c221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16446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8_1#db0d8f122?vbadefaultcenterpage=1&amp;parentnodeid=ecd7c221c&amp;color=0,0,0&amp;vbahtmlprocessed=1&amp;bbb=1&amp;hasbroken=1"/>
              <p:cNvSpPr/>
              <p:nvPr/>
            </p:nvSpPr>
            <p:spPr>
              <a:xfrm>
                <a:off x="502920" y="4195173"/>
                <a:ext cx="11183112" cy="1723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设球的半径为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，圆柱的表面积为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，球的表面积为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，根据题意可得圆柱的</a:t>
                </a:r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底面半径为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，高为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,故圆柱的表面积与球的表面积之比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3:2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8_1#db0d8f122?vbadefaultcenterpage=1&amp;parentnodeid=ecd7c22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95173"/>
                <a:ext cx="11183112" cy="1723200"/>
              </a:xfrm>
              <a:prstGeom prst="rect">
                <a:avLst/>
              </a:prstGeom>
              <a:blipFill>
                <a:blip r:embed="rId5"/>
                <a:stretch>
                  <a:fillRect l="-1690" b="-106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d3bf3942f?vbadefaultcenterpage=1&amp;parentnodeid=ecd7c221c&amp;color=0,0,0&amp;vbahtmlprocessed=1&amp;bbb=1&amp;hasbroken=1"/>
              <p:cNvSpPr/>
              <p:nvPr/>
            </p:nvSpPr>
            <p:spPr>
              <a:xfrm>
                <a:off x="502920" y="756000"/>
                <a:ext cx="11183112" cy="24748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类比在数学中应用广泛，数与式、平面与空间、一元与多元、低次与高次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、有限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与无限之间有不少结论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，都是先用类比猜想，而后加以证明得出的.已知在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</a:p>
              <a:p>
                <a:pPr algn="l"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外接圆的半径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由此类比，</a:t>
                </a:r>
              </a:p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中，三条侧棱两两垂直，三条侧棱长分别是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，则该四面体外接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球的半径为(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d3bf3942f?vbadefaultcenterpage=1&amp;parentnodeid=ecd7c22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2474849"/>
              </a:xfrm>
              <a:prstGeom prst="rect">
                <a:avLst/>
              </a:prstGeom>
              <a:blipFill>
                <a:blip r:embed="rId3"/>
                <a:stretch>
                  <a:fillRect l="-1690" t="-985" r="-3217" b="-763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d3bf3942f.bracket?vbadefaultcenterpage=1&amp;parentnodeid=ecd7c221c&amp;color=0,0,0&amp;vbapositionanswer=8&amp;vbahtmlprocessed=1"/>
          <p:cNvSpPr/>
          <p:nvPr/>
        </p:nvSpPr>
        <p:spPr>
          <a:xfrm>
            <a:off x="2306320" y="2799684"/>
            <a:ext cx="423863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d3bf3942f.choices?vbadefaultcenterpage=1&amp;parentnodeid=ecd7c221c&amp;color=0,0,0&amp;vbahtmlprocessed=1&amp;bbb=1"/>
              <p:cNvSpPr/>
              <p:nvPr/>
            </p:nvSpPr>
            <p:spPr>
              <a:xfrm>
                <a:off x="502920" y="3220307"/>
                <a:ext cx="11183112" cy="63138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837053" algn="l"/>
                    <a:tab pos="5648706" algn="l"/>
                    <a:tab pos="85111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d3bf3942f.choices?vbadefaultcenterpage=1&amp;parentnodeid=ecd7c221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20307"/>
                <a:ext cx="11183112" cy="631381"/>
              </a:xfrm>
              <a:prstGeom prst="rect">
                <a:avLst/>
              </a:prstGeom>
              <a:blipFill>
                <a:blip r:embed="rId4"/>
                <a:stretch>
                  <a:fillRect l="-1690" b="-1634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C_5_AS.32_1#d3bf3942f?hastextimagelayout=1&amp;vbadefaultcenterpage=1&amp;parentnodeid=ecd7c221c&amp;color=0,0,0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41896" y="3901027"/>
            <a:ext cx="2990088" cy="271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2_2#d3bf3942f?hastextimagelayout=4&amp;vbadefaultcenterpage=1&amp;parentnodeid=ecd7c221c&amp;color=0,0,0&amp;vbahtmlprocessed=1&amp;bbb=1"/>
              <p:cNvSpPr/>
              <p:nvPr/>
            </p:nvSpPr>
            <p:spPr>
              <a:xfrm>
                <a:off x="502920" y="3855307"/>
                <a:ext cx="8074152" cy="4174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如图，将四面体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还原到长方体中，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2_2#d3bf3942f?hastextimagelayout=4&amp;vbadefaultcenterpage=1&amp;parentnodeid=ecd7c221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55307"/>
                <a:ext cx="8074152" cy="417449"/>
              </a:xfrm>
              <a:prstGeom prst="rect">
                <a:avLst/>
              </a:prstGeom>
              <a:blipFill>
                <a:blip r:embed="rId6"/>
                <a:stretch>
                  <a:fillRect l="-2341" t="-10145" b="-4347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32_3#d3bf3942f?hastextimagelayout=4&amp;vbadefaultcenterpage=1&amp;parentnodeid=ecd7c221c&amp;color=0,0,0&amp;vbahtmlprocessed=1&amp;bbb=1&amp;hasbroken=1"/>
              <p:cNvSpPr/>
              <p:nvPr/>
            </p:nvSpPr>
            <p:spPr>
              <a:xfrm>
                <a:off x="502920" y="4273391"/>
                <a:ext cx="8074152" cy="96615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可见四面体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的外接球球心即长方体的体对角线交点，</a:t>
                </a:r>
              </a:p>
              <a:p>
                <a:pPr latinLnBrk="1">
                  <a:lnSpc>
                    <a:spcPts val="3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显然四面体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外接球半径为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32_3#d3bf3942f?hastextimagelayout=4&amp;vbadefaultcenterpage=1&amp;parentnodeid=ecd7c22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73391"/>
                <a:ext cx="8074152" cy="966153"/>
              </a:xfrm>
              <a:prstGeom prst="rect">
                <a:avLst/>
              </a:prstGeom>
              <a:blipFill>
                <a:blip r:embed="rId7"/>
                <a:stretch>
                  <a:fillRect l="-2341" t="-2516" b="-1069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  <p:bldP spid="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44e09fffe?vbadefaultcenterpage=1&amp;parentnodeid=b786cd05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3012acc3d?vbadefaultcenterpage=1&amp;parentnodeid=44e09fffe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的8个顶点中任意取4个不同的顶点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列说法正确的是(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3012acc3d?vbadefaultcenterpage=1&amp;parentnodeid=44e09ff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3012acc3d.bracket?vbadefaultcenterpage=1&amp;parentnodeid=44e09fffe&amp;color=0,0,0&amp;vbapositionanswer=9&amp;vbahtmlprocessed=1&amp;bbb=1"/>
          <p:cNvSpPr/>
          <p:nvPr/>
        </p:nvSpPr>
        <p:spPr>
          <a:xfrm>
            <a:off x="2928620" y="206841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p:sp>
        <p:nvSpPr>
          <p:cNvPr id="5" name="QC_5_BD.35_1#3012acc3d.choices?vbadefaultcenterpage=1&amp;parentnodeid=44e09fffe&amp;color=0,0,0&amp;vbahtmlprocessed=1&amp;bbb=1"/>
          <p:cNvSpPr/>
          <p:nvPr/>
        </p:nvSpPr>
        <p:spPr>
          <a:xfrm>
            <a:off x="502920" y="2623789"/>
            <a:ext cx="11183112" cy="2155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A.存在四个点，使得这四个点构成平行四边形</a:t>
            </a:r>
            <a:endParaRPr lang="en-US" altLang="zh-CN" sz="2400" dirty="0"/>
          </a:p>
          <a:p>
            <a:pPr marL="0"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.存在四个点可以构成正四面体</a:t>
            </a:r>
            <a:endParaRPr lang="en-US" altLang="zh-CN" sz="2400" dirty="0"/>
          </a:p>
          <a:p>
            <a:pPr marL="0"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.不存在这样的四个点，使得构成的四面体每个面都是直角三角形</a:t>
            </a:r>
            <a:endParaRPr lang="en-US" altLang="zh-CN" sz="2400" dirty="0"/>
          </a:p>
          <a:p>
            <a:pPr marL="0" latinLnBrk="1">
              <a:lnSpc>
                <a:spcPts val="4200"/>
              </a:lnSpc>
            </a:pPr>
            <a:r>
              <a:rPr lang="en-US" altLang="zh-CN" sz="2400" b="0" i="0" spc="-10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spc="-10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.存在这样的四个点，使得构成的四面体有三个面是直角三角形、一个面是等边三角形</a:t>
            </a:r>
            <a:endParaRPr lang="en-US" altLang="zh-CN" sz="2400" spc="-1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3012acc3d?vbadefaultcenterpage=1&amp;parentnodeid=44e09fffe&amp;color=0,0,0&amp;vbahtmlprocessed=1&amp;bbb=1"/>
              <p:cNvSpPr/>
              <p:nvPr/>
            </p:nvSpPr>
            <p:spPr>
              <a:xfrm>
                <a:off x="502920" y="142908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对于A，如图1，四边形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为平行四边形，所以A正确；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3012acc3d?vbadefaultcenterpage=1&amp;parentnodeid=44e09f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29081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36_2#3012acc3d?vbadefaultcenterpage=1&amp;parentnodeid=44e09fffe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2040459"/>
            <a:ext cx="2825496" cy="30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6_4#3012acc3d?vbadefaultcenterpage=1&amp;parentnodeid=44e09fffe&amp;color=0,0,0&amp;vbahtmlprocessed=1" descr="preencoded.png">
            <a:extLst>
              <a:ext uri="{FF2B5EF4-FFF2-40B4-BE49-F238E27FC236}">
                <a16:creationId xmlns:a16="http://schemas.microsoft.com/office/drawing/2014/main" id="{07E68399-F4D8-F556-5CBF-7C7DEEBCF77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1475865"/>
            <a:ext cx="2825496" cy="301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3#3012acc3d?vbadefaultcenterpage=1&amp;parentnodeid=44e09fffe&amp;color=0,0,0&amp;vbahtmlprocessed=1&amp;bbb=1"/>
              <p:cNvSpPr/>
              <p:nvPr/>
            </p:nvSpPr>
            <p:spPr>
              <a:xfrm>
                <a:off x="521208" y="694431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对于B，如图2，四面体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是正四面体，所以B正确；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6_3#3012acc3d?vbadefaultcenterpage=1&amp;parentnodeid=44e09f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" y="694431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16643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6_6#3012acc3d?vbadefaultcenterpage=1&amp;parentnodeid=44e09fffe&amp;color=0,0,0&amp;vbahtmlprocessed=1" descr="preencoded.png">
            <a:extLst>
              <a:ext uri="{FF2B5EF4-FFF2-40B4-BE49-F238E27FC236}">
                <a16:creationId xmlns:a16="http://schemas.microsoft.com/office/drawing/2014/main" id="{41A6FA60-FB25-CA71-A215-2AA09CEF2FD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2249974"/>
            <a:ext cx="2825496" cy="3044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5#3012acc3d?vbadefaultcenterpage=1&amp;parentnodeid=44e09fffe&amp;color=0,0,0&amp;vbahtmlprocessed=1&amp;bbb=1&amp;hasbroken=1">
                <a:extLst>
                  <a:ext uri="{FF2B5EF4-FFF2-40B4-BE49-F238E27FC236}">
                    <a16:creationId xmlns:a16="http://schemas.microsoft.com/office/drawing/2014/main" id="{1BED3A7F-D2DA-99B7-3D35-9D9A852D3603}"/>
                  </a:ext>
                </a:extLst>
              </p:cNvPr>
              <p:cNvSpPr/>
              <p:nvPr/>
            </p:nvSpPr>
            <p:spPr>
              <a:xfrm>
                <a:off x="521208" y="664050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对于C，如图3，在四面体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故每个面都是直角三角形，所以C不正确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6_5#3012acc3d?vbadefaultcenterpage=1&amp;parentnodeid=44e09fffe&amp;color=0,0,0&amp;vbahtmlprocessed=1&amp;bbb=1&amp;hasbroken=1">
                <a:extLst>
                  <a:ext uri="{FF2B5EF4-FFF2-40B4-BE49-F238E27FC236}">
                    <a16:creationId xmlns:a16="http://schemas.microsoft.com/office/drawing/2014/main" id="{1BED3A7F-D2DA-99B7-3D35-9D9A852D3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" y="664050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2019227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36_8#3012acc3d?vbadefaultcenterpage=1&amp;parentnodeid=44e09fffe&amp;color=0,0,0&amp;vbahtmlprocessed=1" descr="preencoded.png">
            <a:extLst>
              <a:ext uri="{FF2B5EF4-FFF2-40B4-BE49-F238E27FC236}">
                <a16:creationId xmlns:a16="http://schemas.microsoft.com/office/drawing/2014/main" id="{E994A6E1-8DB0-272B-08F3-CAF7AC6EE35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2354927"/>
            <a:ext cx="2825496" cy="3035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AS.36_9#3012acc3d?vbadefaultcenterpage=1&amp;parentnodeid=44e09fffe&amp;color=0,0,0&amp;vbahtmlprocessed=1&amp;bbb=1">
                <a:extLst>
                  <a:ext uri="{FF2B5EF4-FFF2-40B4-BE49-F238E27FC236}">
                    <a16:creationId xmlns:a16="http://schemas.microsoft.com/office/drawing/2014/main" id="{AB4B5A7D-DBBE-B1EA-1ECF-CB6F27059AD1}"/>
                  </a:ext>
                </a:extLst>
              </p:cNvPr>
              <p:cNvSpPr/>
              <p:nvPr/>
            </p:nvSpPr>
            <p:spPr>
              <a:xfrm>
                <a:off x="502920" y="5523227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AS.36_9#3012acc3d?vbadefaultcenterpage=1&amp;parentnodeid=44e09fffe&amp;color=0,0,0&amp;vbahtmlprocessed=1&amp;bbb=1">
                <a:extLst>
                  <a:ext uri="{FF2B5EF4-FFF2-40B4-BE49-F238E27FC236}">
                    <a16:creationId xmlns:a16="http://schemas.microsoft.com/office/drawing/2014/main" id="{AB4B5A7D-DBBE-B1EA-1ECF-CB6F27059A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523227"/>
                <a:ext cx="11183112" cy="478600"/>
              </a:xfrm>
              <a:prstGeom prst="rect">
                <a:avLst/>
              </a:prstGeom>
              <a:blipFill>
                <a:blip r:embed="rId3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36_7#3012acc3d?vbadefaultcenterpage=1&amp;parentnodeid=44e09fffe&amp;color=0,0,0&amp;vbahtmlprocessed=1&amp;bbb=1&amp;hasbroken=1">
                <a:extLst>
                  <a:ext uri="{FF2B5EF4-FFF2-40B4-BE49-F238E27FC236}">
                    <a16:creationId xmlns:a16="http://schemas.microsoft.com/office/drawing/2014/main" id="{4D6BFCE1-C1C8-1563-2937-09486C445AE2}"/>
                  </a:ext>
                </a:extLst>
              </p:cNvPr>
              <p:cNvSpPr/>
              <p:nvPr/>
            </p:nvSpPr>
            <p:spPr>
              <a:xfrm>
                <a:off x="521208" y="965300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对于D，如图4，在四面体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均是直角三角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形，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为等边三角形，所以D正确.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AS.36_7#3012acc3d?vbadefaultcenterpage=1&amp;parentnodeid=44e09fffe&amp;color=0,0,0&amp;vbahtmlprocessed=1&amp;bbb=1&amp;hasbroken=1">
                <a:extLst>
                  <a:ext uri="{FF2B5EF4-FFF2-40B4-BE49-F238E27FC236}">
                    <a16:creationId xmlns:a16="http://schemas.microsoft.com/office/drawing/2014/main" id="{4D6BFCE1-C1C8-1563-2937-09486C445A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208" y="965300"/>
                <a:ext cx="11183112" cy="1037400"/>
              </a:xfrm>
              <a:prstGeom prst="rect">
                <a:avLst/>
              </a:prstGeom>
              <a:blipFill>
                <a:blip r:embed="rId4"/>
                <a:stretch>
                  <a:fillRect l="-1690" b="-169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630562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37_1#1d0aad078?hastextimagelayout=1&amp;vbadefaultcenterpage=1&amp;parentnodeid=44e09fffe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08592" y="801719"/>
            <a:ext cx="2386584" cy="237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7_2#1d0aad078?hastextimagelayout=5&amp;segpoint=1&amp;vbadefaultcenterpage=1&amp;parentnodeid=44e09fffe&amp;color=0,0,0&amp;vbahtmlprocessed=1&amp;bbb=1&amp;hasbroken=1"/>
              <p:cNvSpPr/>
              <p:nvPr/>
            </p:nvSpPr>
            <p:spPr>
              <a:xfrm>
                <a:off x="502920" y="756000"/>
                <a:ext cx="8714232" cy="3268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（多选题）某球形巧克力设计了一种圆柱形包装盒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，每盒可装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个球形巧克力，每盒只装一层，相邻的球形巧克力相切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，与包装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盒接触的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6个球形巧克力与圆柱形包装盒侧面及上、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下底面都相切.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，这是平行于底面且过圆柱母线中点的截面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，设包装盒的底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，球形巧克力的半径为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，每个球形巧克力的体积为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包装盒的体积为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7_2#1d0aad078?hastextimagelayout=5&amp;segpoint=1&amp;vbadefaultcenterpage=1&amp;parentnodeid=44e09fff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8714232" cy="3268599"/>
              </a:xfrm>
              <a:prstGeom prst="rect">
                <a:avLst/>
              </a:prstGeom>
              <a:blipFill>
                <a:blip r:embed="rId4"/>
                <a:stretch>
                  <a:fillRect l="-2169" r="-3919" b="-578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8_1#1d0aad078.bracket?vbadefaultcenterpage=1&amp;parentnodeid=44e09fffe&amp;color=0,0,0&amp;vbapositionanswer=10&amp;vbahtmlprocessed=1&amp;bbb=1"/>
          <p:cNvSpPr/>
          <p:nvPr/>
        </p:nvSpPr>
        <p:spPr>
          <a:xfrm>
            <a:off x="3854895" y="3538570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9_1#1d0aad078.choices?vbadefaultcenterpage=1&amp;parentnodeid=44e09fffe&amp;color=0,0,0&amp;vbahtmlprocessed=1&amp;bbb=1"/>
              <p:cNvSpPr/>
              <p:nvPr/>
            </p:nvSpPr>
            <p:spPr>
              <a:xfrm>
                <a:off x="502920" y="4050950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668778" algn="l"/>
                    <a:tab pos="5312156" algn="l"/>
                    <a:tab pos="81714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=27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9_1#1d0aad078.choices?vbadefaultcenterpage=1&amp;parentnodeid=44e09f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50950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21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0_1#1d0aad078?vbadefaultcenterpage=1&amp;parentnodeid=44e09fffe&amp;color=0,0,0&amp;vbahtmlprocessed=1&amp;bbb=1"/>
              <p:cNvSpPr/>
              <p:nvPr/>
            </p:nvSpPr>
            <p:spPr>
              <a:xfrm>
                <a:off x="502920" y="4529677"/>
                <a:ext cx="11183112" cy="166973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由截面图可以看出，圆柱的底面直径是球形巧克力直径的3倍，即可得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，圆柱的高等于球形巧克力的直径，设圆柱的高为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=18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𝑟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=27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0_1#1d0aad078?vbadefaultcenterpage=1&amp;parentnodeid=44e09fff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529677"/>
                <a:ext cx="11183112" cy="1669733"/>
              </a:xfrm>
              <a:prstGeom prst="rect">
                <a:avLst/>
              </a:prstGeom>
              <a:blipFill>
                <a:blip r:embed="rId6"/>
                <a:stretch>
                  <a:fillRect l="-1690" r="-2563" b="-62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BD.41_1#e1f75b6a2?hastextimagelayout=1&amp;vbadefaultcenterpage=1&amp;parentnodeid=44e09fffe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7649" y="1983531"/>
            <a:ext cx="4572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3" name="QB_5_BD.41_2#e1f75b6a2?hastextimagelayout=6&amp;segpoint=1&amp;vbadefaultcenterpage=1&amp;parentnodeid=44e09fffe&amp;color=0,0,0&amp;vbahtmlprocessed=1&amp;bbb=1&amp;hasbroken=1&amp;hassurround=1"/>
          <p:cNvSpPr/>
          <p:nvPr/>
        </p:nvSpPr>
        <p:spPr>
          <a:xfrm>
            <a:off x="502920" y="1937812"/>
            <a:ext cx="6528816" cy="215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11.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如图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，将正方体沿交于同一顶点的三条棱的中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点截去一个三棱锥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如此共可截去八个三棱锥，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得到一个有十四个面的半正多面体，它的各棱长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都相等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，其中八个面为正三角形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，六个面为正方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2_1#e1f75b6a2.blank?vbadefaultcenterpage=1&amp;parentnodeid=44e09fffe&amp;color=0,0,0&amp;vbapositionanswer=11&amp;vbahtmlprocessed=1&amp;bbb=1"/>
              <p:cNvSpPr/>
              <p:nvPr/>
            </p:nvSpPr>
            <p:spPr>
              <a:xfrm>
                <a:off x="1799395" y="4789786"/>
                <a:ext cx="623888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5:6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2_1#e1f75b6a2.blank?vbadefaultcenterpage=1&amp;parentnodeid=44e09fffe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395" y="4789786"/>
                <a:ext cx="623888" cy="353441"/>
              </a:xfrm>
              <a:prstGeom prst="rect">
                <a:avLst/>
              </a:prstGeom>
              <a:blipFill>
                <a:blip r:embed="rId4"/>
                <a:stretch>
                  <a:fillRect l="-5825" r="-3883"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QB_5_BD.41_2#e1f75b6a2?hastextimagelayout=6&amp;segpoint=1&amp;vbadefaultcenterpage=1&amp;parentnodeid=44e09fffe&amp;color=0,0,0&amp;vbahtmlprocessed=1&amp;bbb=1&amp;hasbroken=1&amp;hassurround=1">
            <a:extLst>
              <a:ext uri="{FF2B5EF4-FFF2-40B4-BE49-F238E27FC236}">
                <a16:creationId xmlns:a16="http://schemas.microsoft.com/office/drawing/2014/main" id="{CA64F93E-8B97-68A5-CE6F-813CF3545A1A}"/>
              </a:ext>
            </a:extLst>
          </p:cNvPr>
          <p:cNvSpPr/>
          <p:nvPr/>
        </p:nvSpPr>
        <p:spPr>
          <a:xfrm>
            <a:off x="503995" y="4173519"/>
            <a:ext cx="11184010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形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，称这样的半正多面体为二十四等边体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，则得到的二十四等边体与原正方体的体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积之比为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43_1#e1f75b6a2?hastextimagelayout=1&amp;vbadefaultcenterpage=1&amp;parentnodeid=44e09fffe&amp;color=0,0,0&amp;vbahtmlprocessed=1&amp;hassurround=1" descr="preencoded.png">
            <a:extLst>
              <a:ext uri="{FF2B5EF4-FFF2-40B4-BE49-F238E27FC236}">
                <a16:creationId xmlns:a16="http://schemas.microsoft.com/office/drawing/2014/main" id="{5E003E83-8A02-55C0-0530-F66ED77867A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92056" y="1935049"/>
            <a:ext cx="2084832" cy="189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43_2#e1f75b6a2?hastextimagelayout=7&amp;vbadefaultcenterpage=1&amp;parentnodeid=44e09fffe&amp;color=0,0,0&amp;vbahtmlprocessed=1&amp;bbb=1&amp;hasbroken=1">
                <a:extLst>
                  <a:ext uri="{FF2B5EF4-FFF2-40B4-BE49-F238E27FC236}">
                    <a16:creationId xmlns:a16="http://schemas.microsoft.com/office/drawing/2014/main" id="{356E5EE4-D92D-7909-A473-C3DCC0F2C660}"/>
                  </a:ext>
                </a:extLst>
              </p:cNvPr>
              <p:cNvSpPr/>
              <p:nvPr/>
            </p:nvSpPr>
            <p:spPr>
              <a:xfrm>
                <a:off x="502920" y="1889329"/>
                <a:ext cx="8970264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如图,设原正方体的棱长为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，则正方体的体积为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，又因为截去的8个三棱锥为全等的三棱锥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，都有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三条互相垂直的棱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，棱长为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，故截去体积为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所以二十四等边体的体积为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，所以二十四等边体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与原正方体的体积之比为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:8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=5:6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43_2#e1f75b6a2?hastextimagelayout=7&amp;vbadefaultcenterpage=1&amp;parentnodeid=44e09fffe&amp;color=0,0,0&amp;vbahtmlprocessed=1&amp;bbb=1&amp;hasbroken=1">
                <a:extLst>
                  <a:ext uri="{FF2B5EF4-FFF2-40B4-BE49-F238E27FC236}">
                    <a16:creationId xmlns:a16="http://schemas.microsoft.com/office/drawing/2014/main" id="{356E5EE4-D92D-7909-A473-C3DCC0F2C6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9329"/>
                <a:ext cx="8970264" cy="2794000"/>
              </a:xfrm>
              <a:prstGeom prst="rect">
                <a:avLst/>
              </a:prstGeom>
              <a:blipFill>
                <a:blip r:embed="rId3"/>
                <a:stretch>
                  <a:fillRect l="-2107" r="-5031" b="-371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896022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925b6dd56.blank?vbadefaultcenterpage=1&amp;parentnodeid=44e09fffe&amp;color=0,0,0&amp;vbapositionanswer=12&amp;vbahtmlprocessed=1&amp;bbb=1&amp;rh=43.2"/>
              <p:cNvSpPr/>
              <p:nvPr/>
            </p:nvSpPr>
            <p:spPr>
              <a:xfrm>
                <a:off x="10165002" y="2569671"/>
                <a:ext cx="284163" cy="5107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925b6dd56.blank?vbadefaultcenterpage=1&amp;parentnodeid=44e09fffe&amp;color=0,0,0&amp;vbapositionanswer=12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5002" y="2569671"/>
                <a:ext cx="284163" cy="510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925b6dd56.blank?vbadefaultcenterpage=1&amp;parentnodeid=44e09fffe&amp;color=0,0,0&amp;vbapositionanswer=13&amp;vbahtmlprocessed=1&amp;bbb=1&amp;rh=48.6"/>
              <p:cNvSpPr/>
              <p:nvPr/>
            </p:nvSpPr>
            <p:spPr>
              <a:xfrm>
                <a:off x="7409183" y="3314558"/>
                <a:ext cx="284163" cy="5107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1</m:t>
                      </m:r>
                    </m:oMath>
                  </m:oMathPara>
                </a14:m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925b6dd56.blank?vbadefaultcenterpage=1&amp;parentnodeid=44e09fffe&amp;color=0,0,0&amp;vbapositionanswer=13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183" y="3314558"/>
                <a:ext cx="284163" cy="5107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718282" y="2030049"/>
          <a:ext cx="10815638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6" imgW="9928089" imgH="2824212" progId="Word.Document.12">
                  <p:embed/>
                </p:oleObj>
              </mc:Choice>
              <mc:Fallback>
                <p:oleObj name="文档" r:id="rId6" imgW="9928089" imgH="2824212" progId="Word.Document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282" y="2030049"/>
                        <a:ext cx="10815638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716041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727075" y="998538"/>
          <a:ext cx="10815638" cy="545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9928089" imgH="5013264" progId="Word.Document.12">
                  <p:embed/>
                </p:oleObj>
              </mc:Choice>
              <mc:Fallback>
                <p:oleObj name="文档" r:id="rId4" imgW="9928089" imgH="5013264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998538"/>
                        <a:ext cx="10815638" cy="545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6300653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878d5279?vbadefaultcenterpage=1&amp;parentnodeid=b786cd05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8_1#498f24503?vbadefaultcenterpage=1&amp;parentnodeid=1878d5279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已知一种米斗可盛米10升（1升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该米斗的形状可看作正四棱台，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且上口宽为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，下口宽为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18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，则高约为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.（结果保留一位小数）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8_1#498f24503?vbadefaultcenterpage=1&amp;parentnodeid=1878d527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9_1#498f24503.blank?vbadefaultcenterpage=1&amp;parentnodeid=1878d5279&amp;color=0,0,0&amp;vbapositionanswer=14&amp;vbahtmlprocessed=1&amp;bbb=1"/>
          <p:cNvSpPr/>
          <p:nvPr/>
        </p:nvSpPr>
        <p:spPr>
          <a:xfrm>
            <a:off x="6690995" y="2030318"/>
            <a:ext cx="754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22.5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0_1#498f24503?vbadefaultcenterpage=1&amp;parentnodeid=1878d5279&amp;color=0,0,0&amp;vbahtmlprocessed=1&amp;bbb=1&amp;hasbroken=1"/>
              <p:cNvSpPr/>
              <p:nvPr/>
            </p:nvSpPr>
            <p:spPr>
              <a:xfrm>
                <a:off x="502920" y="2561178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根据题意，设该棱台的高为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，该正四棱台下底面边长为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18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，上底面边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，其体积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=10000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10000=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18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24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18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24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30000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324+576+432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≈22.5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0_1#498f24503?vbadefaultcenterpage=1&amp;parentnodeid=1878d527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1676400"/>
              </a:xfrm>
              <a:prstGeom prst="rect">
                <a:avLst/>
              </a:prstGeom>
              <a:blipFill>
                <a:blip r:embed="rId5"/>
                <a:stretch>
                  <a:fillRect l="-1690" r="-382" b="-61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5_BD.51_1#574b8fa07?segpoint=1&amp;vbadefaultcenterpage=1&amp;parentnodeid=1878d5279&amp;color=0,0,0&amp;vbahtmlprocessed=1&amp;bbb=1&amp;hasbroken=1"/>
          <p:cNvSpPr/>
          <p:nvPr/>
        </p:nvSpPr>
        <p:spPr>
          <a:xfrm>
            <a:off x="502920" y="1781538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14.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将半径均为2的四个球堆成如图所示的“三角垛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”，若该三角垛能放入一个正四面体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容器内，则该容器棱长的最小值为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_________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2_1#574b8fa07.blank?vbadefaultcenterpage=1&amp;parentnodeid=1878d5279&amp;color=0,0,0&amp;vbapositionanswer=15&amp;vbahtmlprocessed=1&amp;bbb=1"/>
              <p:cNvSpPr/>
              <p:nvPr/>
            </p:nvSpPr>
            <p:spPr>
              <a:xfrm>
                <a:off x="5151120" y="2361736"/>
                <a:ext cx="1223074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4+4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2_1#574b8fa07.blank?vbadefaultcenterpage=1&amp;parentnodeid=1878d5279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120" y="2361736"/>
                <a:ext cx="1223074" cy="3915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B_5_BD.53_1#574b8fa07?vbadefaultcenterpage=1&amp;parentnodeid=1878d5279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92624" y="2949175"/>
            <a:ext cx="2203704" cy="241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5_AS.54_1#574b8fa07?hastextimagelayout=1&amp;vbadefaultcenterpage=1&amp;parentnodeid=1878d5279&amp;color=0,0,0&amp;vbahtmlprocesse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00616" y="901205"/>
            <a:ext cx="2176272" cy="1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S.54_2#574b8fa07?hastextimagelayout=9&amp;vbadefaultcenterpage=1&amp;parentnodeid=1878d5279&amp;color=0,0,0&amp;vbahtmlprocessed=1&amp;bbb=1&amp;hasbroken=1"/>
              <p:cNvSpPr/>
              <p:nvPr/>
            </p:nvSpPr>
            <p:spPr>
              <a:xfrm>
                <a:off x="502920" y="855485"/>
                <a:ext cx="8887968" cy="17492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对于正四面体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，若棱长为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为正四面体外接球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球心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是正四面体底面三角形的中心，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的中点，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如图所示，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𝐻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AS.54_2#574b8fa07?hastextimagelayout=9&amp;vbadefaultcenterpage=1&amp;parentnodeid=1878d527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55485"/>
                <a:ext cx="8887968" cy="1749298"/>
              </a:xfrm>
              <a:prstGeom prst="rect">
                <a:avLst/>
              </a:prstGeom>
              <a:blipFill>
                <a:blip r:embed="rId4"/>
                <a:stretch>
                  <a:fillRect l="-2126" r="-4801" b="-62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4_3#574b8fa07?vbadefaultcenterpage=1&amp;parentnodeid=1878d5279&amp;color=0,0,0&amp;vbahtmlprocessed=1&amp;bbb=1&amp;hasbroken=1"/>
              <p:cNvSpPr/>
              <p:nvPr/>
            </p:nvSpPr>
            <p:spPr>
              <a:xfrm>
                <a:off x="502920" y="2604783"/>
                <a:ext cx="11183112" cy="3530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设外接球的半径为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𝐵𝑂𝐻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𝐻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𝐴𝐻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𝐴𝐻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即正四面体的中心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到正四面体底面的距离为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半径均为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2的四个球堆成的“三角垛”，由球心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构成的四面体，棱长为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该三角垛能放入一个正四面体容器内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则当该容器棱长取最小值时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，每个小球均与正四面体的面相切，任意两个小球外切，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4_3#574b8fa07?vbadefaultcenterpage=1&amp;parentnodeid=1878d527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04783"/>
                <a:ext cx="11183112" cy="3530600"/>
              </a:xfrm>
              <a:prstGeom prst="rect">
                <a:avLst/>
              </a:prstGeom>
              <a:blipFill>
                <a:blip r:embed="rId5"/>
                <a:stretch>
                  <a:fillRect l="-1690" r="-2508" b="-34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54_3#574b8fa07?vbadefaultcenterpage=1&amp;parentnodeid=1878d5279&amp;color=0,0,0&amp;vbahtmlprocessed=1&amp;bbb=1&amp;hasbroken=1">
                <a:extLst>
                  <a:ext uri="{FF2B5EF4-FFF2-40B4-BE49-F238E27FC236}">
                    <a16:creationId xmlns:a16="http://schemas.microsoft.com/office/drawing/2014/main" id="{BA0E89C4-7459-9571-422A-9E957A4BD1D6}"/>
                  </a:ext>
                </a:extLst>
              </p:cNvPr>
              <p:cNvSpPr/>
              <p:nvPr/>
            </p:nvSpPr>
            <p:spPr>
              <a:xfrm>
                <a:off x="502920" y="2981307"/>
                <a:ext cx="11183112" cy="1163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设这个正四面体容器棱长为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×4+2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=4+4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，则该容器棱长的最小值为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4+4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54_3#574b8fa07?vbadefaultcenterpage=1&amp;parentnodeid=1878d5279&amp;color=0,0,0&amp;vbahtmlprocessed=1&amp;bbb=1&amp;hasbroken=1">
                <a:extLst>
                  <a:ext uri="{FF2B5EF4-FFF2-40B4-BE49-F238E27FC236}">
                    <a16:creationId xmlns:a16="http://schemas.microsoft.com/office/drawing/2014/main" id="{BA0E89C4-7459-9571-422A-9E957A4BD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81307"/>
                <a:ext cx="11183112" cy="1163828"/>
              </a:xfrm>
              <a:prstGeom prst="rect">
                <a:avLst/>
              </a:prstGeom>
              <a:blipFill>
                <a:blip r:embed="rId2"/>
                <a:stretch>
                  <a:fillRect l="-1690" b="-157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8267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a9adc7de?vbadefaultcenterpage=1&amp;parentnodeid=b786cd05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pic>
        <p:nvPicPr>
          <p:cNvPr id="3" name="QB_5_BD.55_1#1a0c2ebce?hastextimagelayout=1&amp;vbadefaultcenterpage=1&amp;parentnodeid=ea9adc7de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87969" y="1508349"/>
            <a:ext cx="2475177" cy="2265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BD.55_2#1a0c2ebce?hastextimagelayout=10&amp;segpoint=1&amp;vbadefaultcenterpage=1&amp;parentnodeid=ea9adc7de&amp;color=0,0,0&amp;vbahtmlprocessed=1&amp;bbb=1&amp;hasbroken=1"/>
              <p:cNvSpPr/>
              <p:nvPr/>
            </p:nvSpPr>
            <p:spPr>
              <a:xfrm>
                <a:off x="502920" y="1521048"/>
                <a:ext cx="8284464" cy="13826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的棱长为2，点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在正方形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的边界及其内部运动，则四面体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的体积的最大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BD.55_2#1a0c2ebce?hastextimagelayout=10&amp;segpoint=1&amp;vbadefaultcenterpage=1&amp;parentnodeid=ea9adc7d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8284464" cy="1382649"/>
              </a:xfrm>
              <a:prstGeom prst="rect">
                <a:avLst/>
              </a:prstGeom>
              <a:blipFill>
                <a:blip r:embed="rId5"/>
                <a:stretch>
                  <a:fillRect l="-2281" t="-2212" r="-883" b="-137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N.56_1#1a0c2ebce.blank?vbadefaultcenterpage=1&amp;parentnodeid=ea9adc7de&amp;color=0,0,0&amp;vbapositionanswer=16&amp;vbahtmlprocessed=1&amp;bbb=1&amp;rh=48.6"/>
              <p:cNvSpPr/>
              <p:nvPr/>
            </p:nvSpPr>
            <p:spPr>
              <a:xfrm>
                <a:off x="1125220" y="2327053"/>
                <a:ext cx="284163" cy="5103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5_AN.56_1#1a0c2ebce.blank?vbadefaultcenterpage=1&amp;parentnodeid=ea9adc7de&amp;color=0,0,0&amp;vbapositionanswer=16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20" y="2327053"/>
                <a:ext cx="284163" cy="510350"/>
              </a:xfrm>
              <a:prstGeom prst="rect">
                <a:avLst/>
              </a:prstGeom>
              <a:blipFill>
                <a:blip r:embed="rId6"/>
                <a:stretch>
                  <a:fillRect b="-12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5_AS.57_1#1a0c2ebce?hastextimagelayout=10&amp;vbadefaultcenterpage=1&amp;parentnodeid=ea9adc7de&amp;color=0,0,0&amp;vbahtmlprocessed=1&amp;bbb=1&amp;hasbroken=1&amp;hassurround=1"/>
              <p:cNvSpPr/>
              <p:nvPr/>
            </p:nvSpPr>
            <p:spPr>
              <a:xfrm>
                <a:off x="502920" y="2905348"/>
                <a:ext cx="8284464" cy="9000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在正方体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</a:t>
                </a:r>
              </a:p>
              <a:p>
                <a:pPr latinLnBrk="1">
                  <a:lnSpc>
                    <a:spcPts val="3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为底面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5_AS.57_1#1a0c2ebce?hastextimagelayout=10&amp;vbadefaultcenterpage=1&amp;parentnodeid=ea9adc7de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5348"/>
                <a:ext cx="8284464" cy="900049"/>
              </a:xfrm>
              <a:prstGeom prst="rect">
                <a:avLst/>
              </a:prstGeom>
              <a:blipFill>
                <a:blip r:embed="rId7"/>
                <a:stretch>
                  <a:fillRect l="-2281" t="-3401" b="-204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5_AS.57_1#1a0c2ebce?hastextimagelayout=10&amp;vbadefaultcenterpage=1&amp;parentnodeid=ea9adc7de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AB7AA02-6021-76AB-3B39-7A17498BAD82}"/>
                  </a:ext>
                </a:extLst>
              </p:cNvPr>
              <p:cNvSpPr/>
              <p:nvPr/>
            </p:nvSpPr>
            <p:spPr>
              <a:xfrm>
                <a:off x="502920" y="3805397"/>
                <a:ext cx="11184010" cy="192995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时的高.因为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三棱锥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𝑉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三棱锥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𝑃𝐵𝐶</m:t>
                        </m:r>
                      </m:sub>
                    </m:sSub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𝑃𝐵𝐶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，四面体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的体积取最大值，因为点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在正方形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的边界及其内部</a:t>
                </a: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运动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，所以当点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𝑃𝐵𝐶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最大，其最大值为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×2×2=2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，所以四面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的体积的最大值为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5_AS.57_1#1a0c2ebce?hastextimagelayout=10&amp;vbadefaultcenterpage=1&amp;parentnodeid=ea9adc7de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AB7AA02-6021-76AB-3B39-7A17498BA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05397"/>
                <a:ext cx="11184010" cy="1929956"/>
              </a:xfrm>
              <a:prstGeom prst="rect">
                <a:avLst/>
              </a:prstGeom>
              <a:blipFill>
                <a:blip r:embed="rId8"/>
                <a:stretch>
                  <a:fillRect l="-1690" t="-2524" r="-1036" b="-536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3d098f653.fixed?vbadefaultcenterpage=1&amp;parentnodeid=22f985872&amp;color=1,68,141&amp;vbahtmlprocessed=1&amp;bbb=1&amp;hasbroken=1"/>
          <p:cNvSpPr/>
          <p:nvPr/>
        </p:nvSpPr>
        <p:spPr>
          <a:xfrm>
            <a:off x="621792" y="1060704"/>
            <a:ext cx="10981944" cy="11887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4700"/>
              </a:lnSpc>
            </a:pPr>
            <a:r>
              <a:rPr lang="en-US" altLang="zh-CN" sz="39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基础课36</a:t>
            </a:r>
            <a:r>
              <a:rPr lang="en-US" altLang="zh-CN" sz="39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39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基本立体图形</a:t>
            </a:r>
            <a:r>
              <a:rPr lang="en-US" altLang="zh-CN" sz="3900" b="1" i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、简单几何体的表面积和</a:t>
            </a:r>
          </a:p>
          <a:p>
            <a:pPr algn="ctr" latinLnBrk="1">
              <a:lnSpc>
                <a:spcPts val="4700"/>
              </a:lnSpc>
            </a:pPr>
            <a:r>
              <a:rPr lang="en-US" altLang="zh-CN" sz="3900" b="1" i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体积</a:t>
            </a:r>
            <a:endParaRPr lang="en-US" altLang="zh-CN" sz="3900" dirty="0"/>
          </a:p>
        </p:txBody>
      </p:sp>
      <p:pic>
        <p:nvPicPr>
          <p:cNvPr id="3" name="C_0#3d098f653?linknodeid=ecd7c221c&amp;catalogrefid=ecd7c221c&amp;parentnodeid=22f985872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3d098f653?linknodeid=ecd7c221c&amp;catalogrefid=ecd7c221c&amp;parentnodeid=22f985872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3d098f653?linknodeid=44e09fffe&amp;catalogrefid=44e09fffe&amp;parentnodeid=22f98587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3d098f653?linknodeid=44e09fffe&amp;catalogrefid=44e09fffe&amp;parentnodeid=22f98587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3d098f653?linknodeid=1878d5279&amp;catalogrefid=1878d5279&amp;parentnodeid=22f98587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3d098f653?linknodeid=1878d5279&amp;catalogrefid=1878d5279&amp;parentnodeid=22f98587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3d098f653?linknodeid=ea9adc7de&amp;catalogrefid=ea9adc7de&amp;parentnodeid=22f98587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3d098f653?linknodeid=ea9adc7de&amp;catalogrefid=ea9adc7de&amp;parentnodeid=22f98587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3d098f653?linknodeid=ecd7c221c&amp;catalogrefid=ecd7c221c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3d098f653?linknodeid=ecd7c221c&amp;catalogrefid=ecd7c221c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3d098f653?linknodeid=44e09fffe&amp;catalogrefid=44e09fffe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3d098f653?linknodeid=44e09fffe&amp;catalogrefid=44e09fffe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3d098f653?linknodeid=1878d5279&amp;catalogrefid=1878d5279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3d098f653?linknodeid=1878d5279&amp;catalogrefid=1878d5279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3d098f653?linknodeid=ea9adc7de&amp;catalogrefid=ea9adc7de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3d098f653?linknodeid=ea9adc7de&amp;catalogrefid=ea9adc7de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8_1#74835134c?segpoint=1&amp;vbadefaultcenterpage=1&amp;parentnodeid=ea9adc7de&amp;color=0,0,0&amp;vbahtmlprocessed=1&amp;bbb=1&amp;hasbroken=1"/>
              <p:cNvSpPr/>
              <p:nvPr/>
            </p:nvSpPr>
            <p:spPr>
              <a:xfrm>
                <a:off x="502920" y="211265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已知在正六棱台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𝐴𝐵𝐶𝐷𝐸𝐹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设侧棱的延长线交于点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，几何体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的外接球半径为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，正六棱台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𝐴𝐵𝐶𝐷𝐸𝐹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的外接球半径为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8_1#74835134c?segpoint=1&amp;vbadefaultcenterpage=1&amp;parentnodeid=ea9adc7d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12659"/>
                <a:ext cx="11183112" cy="1596200"/>
              </a:xfrm>
              <a:prstGeom prst="rect">
                <a:avLst/>
              </a:prstGeom>
              <a:blipFill>
                <a:blip r:embed="rId3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O_5_BD.58_2#74835134c?segpoint=1&amp;vbadefaultcenterpage=1&amp;parentnodeid=ea9adc7de&amp;color=0,0,0&amp;vbahtmlprocessed=1&amp;bbb=1"/>
          <p:cNvSpPr/>
          <p:nvPr/>
        </p:nvSpPr>
        <p:spPr>
          <a:xfrm>
            <a:off x="502920" y="3719590"/>
            <a:ext cx="11183112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（1）求此正六棱台的体积；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8_3#74835134c?segpoint=1&amp;vbadefaultcenterpage=1&amp;parentnodeid=ea9adc7de&amp;color=0,0,0&amp;vbahtmlprocessed=1&amp;bbb=1"/>
              <p:cNvSpPr/>
              <p:nvPr/>
            </p:nvSpPr>
            <p:spPr>
              <a:xfrm>
                <a:off x="502920" y="4203460"/>
                <a:ext cx="11183112" cy="774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的比值.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8_3#74835134c?segpoint=1&amp;vbadefaultcenterpage=1&amp;parentnodeid=ea9adc7d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03460"/>
                <a:ext cx="11183112" cy="774700"/>
              </a:xfrm>
              <a:prstGeom prst="rect">
                <a:avLst/>
              </a:prstGeom>
              <a:blipFill>
                <a:blip r:embed="rId4"/>
                <a:stretch>
                  <a:fillRect l="-1690" b="-78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9_1#74835134c?vbadefaultcenterpage=1&amp;parentnodeid=ea9adc7de&amp;color=0,0,0&amp;vbahtmlprocessed=1&amp;bbb=1&amp;hasbroken=1"/>
              <p:cNvSpPr/>
              <p:nvPr/>
            </p:nvSpPr>
            <p:spPr>
              <a:xfrm>
                <a:off x="502920" y="1433431"/>
                <a:ext cx="11183112" cy="428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（1）依题意，在正六棱台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𝐴𝐵𝐶𝐷𝐸𝐹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，则其上底面是由六个边长为3的正三角形组成的，则其面积</a:t>
                </a: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27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，其下底面是由六个边长为4的正三角形组成的，则其面积</a:t>
                </a:r>
              </a:p>
              <a:p>
                <a:pPr latinLnBrk="1">
                  <a:lnSpc>
                    <a:spcPts val="65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，其高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4−3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所以该正六棱台的体积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7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27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27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×24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37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9_1#74835134c?vbadefaultcenterpage=1&amp;parentnodeid=ea9adc7d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33431"/>
                <a:ext cx="11183112" cy="4288600"/>
              </a:xfrm>
              <a:prstGeom prst="rect">
                <a:avLst/>
              </a:prstGeom>
              <a:blipFill>
                <a:blip r:embed="rId3"/>
                <a:stretch>
                  <a:fillRect l="-1690" t="-1847" r="-10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O_5_AS.59_2#74835134c?vbadefaultcenterpage=1&amp;parentnodeid=ea9adc7de&amp;color=0,0,0&amp;vbahtmlprocessed=1" descr="preencoded.png">
            <a:extLst>
              <a:ext uri="{FF2B5EF4-FFF2-40B4-BE49-F238E27FC236}">
                <a16:creationId xmlns:a16="http://schemas.microsoft.com/office/drawing/2014/main" id="{D53E564D-B5B3-71C2-502B-37B5BFB15B4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516892" y="893572"/>
            <a:ext cx="3319272" cy="2852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9_3#74835134c?vbadefaultcenterpage=1&amp;parentnodeid=ea9adc7de&amp;color=0,0,0&amp;vbahtmlprocessed=1&amp;bbb=1&amp;hasbroken=1">
                <a:extLst>
                  <a:ext uri="{FF2B5EF4-FFF2-40B4-BE49-F238E27FC236}">
                    <a16:creationId xmlns:a16="http://schemas.microsoft.com/office/drawing/2014/main" id="{E6E6BE49-5D56-6CDB-2266-FC507476A55B}"/>
                  </a:ext>
                </a:extLst>
              </p:cNvPr>
              <p:cNvSpPr/>
              <p:nvPr/>
            </p:nvSpPr>
            <p:spPr>
              <a:xfrm>
                <a:off x="502920" y="3746500"/>
                <a:ext cx="11183112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，垂足为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𝐴𝐺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=2+50−64&lt;0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为钝角，又正六棱台外接球球心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位于平面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上，所以设正六棱台外接球球心为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的延长线上，因为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外接球半径为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9_3#74835134c?vbadefaultcenterpage=1&amp;parentnodeid=ea9adc7de&amp;color=0,0,0&amp;vbahtmlprocessed=1&amp;bbb=1&amp;hasbroken=1">
                <a:extLst>
                  <a:ext uri="{FF2B5EF4-FFF2-40B4-BE49-F238E27FC236}">
                    <a16:creationId xmlns:a16="http://schemas.microsoft.com/office/drawing/2014/main" id="{E6E6BE49-5D56-6CDB-2266-FC507476A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46500"/>
                <a:ext cx="11183112" cy="2794000"/>
              </a:xfrm>
              <a:prstGeom prst="rect">
                <a:avLst/>
              </a:prstGeom>
              <a:blipFill>
                <a:blip r:embed="rId3"/>
                <a:stretch>
                  <a:fillRect l="-1690" r="-1527" b="-41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02920" y="891030"/>
                <a:ext cx="8013972" cy="17594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（2）设上底面中心为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，下底面中心为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，连接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垂直于</a:t>
                </a:r>
                <a:endParaRPr lang="en-US" altLang="zh-CN" sz="240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上下底面，如图1，</a:t>
                </a: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91030"/>
                <a:ext cx="8013972" cy="1759456"/>
              </a:xfrm>
              <a:prstGeom prst="rect">
                <a:avLst/>
              </a:prstGeom>
              <a:blipFill>
                <a:blip r:embed="rId4"/>
                <a:stretch>
                  <a:fillRect l="-1218" b="-34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052124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9_3#74835134c?vbadefaultcenterpage=1&amp;parentnodeid=ea9adc7de&amp;color=0,0,0&amp;vbahtmlprocessed=1&amp;bbb=1&amp;hasbroken=1">
                <a:extLst>
                  <a:ext uri="{FF2B5EF4-FFF2-40B4-BE49-F238E27FC236}">
                    <a16:creationId xmlns:a16="http://schemas.microsoft.com/office/drawing/2014/main" id="{D8462124-F5D4-3A9D-0B0A-FDAEF2B15059}"/>
                  </a:ext>
                </a:extLst>
              </p:cNvPr>
              <p:cNvSpPr/>
              <p:nvPr/>
            </p:nvSpPr>
            <p:spPr>
              <a:xfrm>
                <a:off x="502920" y="906048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′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2，易得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三点共线，且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//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9_3#74835134c?vbadefaultcenterpage=1&amp;parentnodeid=ea9adc7de&amp;color=0,0,0&amp;vbahtmlprocessed=1&amp;bbb=1&amp;hasbroken=1">
                <a:extLst>
                  <a:ext uri="{FF2B5EF4-FFF2-40B4-BE49-F238E27FC236}">
                    <a16:creationId xmlns:a16="http://schemas.microsoft.com/office/drawing/2014/main" id="{D8462124-F5D4-3A9D-0B0A-FDAEF2B150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06048"/>
                <a:ext cx="11183112" cy="1596200"/>
              </a:xfrm>
              <a:prstGeom prst="rect">
                <a:avLst/>
              </a:prstGeom>
              <a:blipFill>
                <a:blip r:embed="rId2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O_5_AS.59_4#74835134c?vbadefaultcenterpage=1&amp;parentnodeid=ea9adc7de&amp;color=0,0,0&amp;vbahtmlprocessed=1" descr="preencoded.png">
            <a:extLst>
              <a:ext uri="{FF2B5EF4-FFF2-40B4-BE49-F238E27FC236}">
                <a16:creationId xmlns:a16="http://schemas.microsoft.com/office/drawing/2014/main" id="{C0FF2DAD-F1BA-0CF3-96A1-A61B2E38A75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1208" y="2634168"/>
            <a:ext cx="3410712" cy="357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711169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9_5#74835134c?vbadefaultcenterpage=1&amp;parentnodeid=ea9adc7de&amp;color=0,0,0&amp;vbahtmlprocessed=1&amp;bbb=1&amp;hasbroken=1">
                <a:extLst>
                  <a:ext uri="{FF2B5EF4-FFF2-40B4-BE49-F238E27FC236}">
                    <a16:creationId xmlns:a16="http://schemas.microsoft.com/office/drawing/2014/main" id="{ECCE6B2D-CFAF-B1A4-9AD5-223FEFB65BCF}"/>
                  </a:ext>
                </a:extLst>
              </p:cNvPr>
              <p:cNvSpPr/>
              <p:nvPr/>
            </p:nvSpPr>
            <p:spPr>
              <a:xfrm>
                <a:off x="502920" y="2512677"/>
                <a:ext cx="11183112" cy="16678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𝑃𝑂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′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，易知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是几何体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𝐹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的外接球的球心，则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9_5#74835134c?vbadefaultcenterpage=1&amp;parentnodeid=ea9adc7de&amp;color=0,0,0&amp;vbahtmlprocessed=1&amp;bbb=1&amp;hasbroken=1">
                <a:extLst>
                  <a:ext uri="{FF2B5EF4-FFF2-40B4-BE49-F238E27FC236}">
                    <a16:creationId xmlns:a16="http://schemas.microsoft.com/office/drawing/2014/main" id="{ECCE6B2D-CFAF-B1A4-9AD5-223FEFB65B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12677"/>
                <a:ext cx="11183112" cy="1667828"/>
              </a:xfrm>
              <a:prstGeom prst="rect">
                <a:avLst/>
              </a:prstGeom>
              <a:blipFill>
                <a:blip r:embed="rId2"/>
                <a:stretch>
                  <a:fillRect l="-1690" b="-36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718707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786cd053.fixed?vbadefaultcenterpage=1&amp;parentnodeid=3d098f653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b786cd053.fixed?vbadefaultcenterpage=1&amp;parentnodeid=3d098f653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ecd7c221c?vbadefaultcenterpage=1&amp;parentnodeid=b786cd053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C_5_BD.1_1#e0b43c9f2?vbadefaultcenterpage=1&amp;parentnodeid=ecd7c221c&amp;color=0,0,0&amp;vbahtmlprocessed=1&amp;bbb=1"/>
          <p:cNvSpPr/>
          <p:nvPr/>
        </p:nvSpPr>
        <p:spPr>
          <a:xfrm>
            <a:off x="502920" y="152104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已知圆柱的底面半径是3，高是4，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则圆柱的侧面积是(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5_AN.2_1#e0b43c9f2.bracket?vbadefaultcenterpage=1&amp;parentnodeid=ecd7c221c&amp;color=0,0,0&amp;vbapositionanswer=1&amp;vbahtmlprocessed=1"/>
          <p:cNvSpPr/>
          <p:nvPr/>
        </p:nvSpPr>
        <p:spPr>
          <a:xfrm>
            <a:off x="8008620" y="15096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_1#e0b43c9f2.choices?vbadefaultcenterpage=1&amp;parentnodeid=ecd7c221c&amp;color=0,0,0&amp;vbahtmlprocessed=1&amp;bbb=1"/>
              <p:cNvSpPr/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38628" algn="l"/>
                    <a:tab pos="5616956" algn="l"/>
                    <a:tab pos="84952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36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_1#e0b43c9f2.choices?vbadefaultcenterpage=1&amp;parentnodeid=ecd7c221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0861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e0b43c9f2?vbadefaultcenterpage=1&amp;parentnodeid=ecd7c221c&amp;color=0,0,0&amp;vbahtmlprocessed=1&amp;bbb=1&amp;hasbroken=1"/>
              <p:cNvSpPr/>
              <p:nvPr/>
            </p:nvSpPr>
            <p:spPr>
              <a:xfrm>
                <a:off x="502920" y="253958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由题意设底面半径为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，母线为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，圆柱的侧面积为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𝑟𝑙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×3×4=24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e0b43c9f2?vbadefaultcenterpage=1&amp;parentnodeid=ecd7c22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9588"/>
                <a:ext cx="11183112" cy="1033399"/>
              </a:xfrm>
              <a:prstGeom prst="rect">
                <a:avLst/>
              </a:prstGeom>
              <a:blipFill>
                <a:blip r:embed="rId5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5_1#f7aef4172?vbadefaultcenterpage=1&amp;parentnodeid=ecd7c221c&amp;color=0,0,0&amp;vbahtmlprocessed=1&amp;bbb=1"/>
          <p:cNvSpPr/>
          <p:nvPr/>
        </p:nvSpPr>
        <p:spPr>
          <a:xfrm>
            <a:off x="502920" y="2500136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下列几何体中，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棱数最多的是(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6_1#f7aef4172.bracket?vbadefaultcenterpage=1&amp;parentnodeid=ecd7c221c&amp;color=0,0,0&amp;vbapositionanswer=2&amp;vbahtmlprocessed=1"/>
          <p:cNvSpPr/>
          <p:nvPr/>
        </p:nvSpPr>
        <p:spPr>
          <a:xfrm>
            <a:off x="4960620" y="248870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7_1#f7aef4172.choices?vbadefaultcenterpage=1&amp;parentnodeid=ecd7c221c&amp;color=0,0,0&amp;vbahtmlprocessed=1&amp;bbb=1"/>
          <p:cNvSpPr/>
          <p:nvPr/>
        </p:nvSpPr>
        <p:spPr>
          <a:xfrm>
            <a:off x="502920" y="3042996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.五棱锥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B.三棱台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C.三棱柱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.四棱锥</a:t>
            </a:r>
            <a:endParaRPr lang="en-US" altLang="zh-CN" sz="2400" dirty="0"/>
          </a:p>
        </p:txBody>
      </p:sp>
      <p:sp>
        <p:nvSpPr>
          <p:cNvPr id="5" name="QC_5_AS.8_1#f7aef4172?vbadefaultcenterpage=1&amp;parentnodeid=ecd7c221c&amp;color=0,0,0&amp;vbahtmlprocessed=1&amp;bbb=1&amp;hasbroken=1"/>
          <p:cNvSpPr/>
          <p:nvPr/>
        </p:nvSpPr>
        <p:spPr>
          <a:xfrm>
            <a:off x="502920" y="3584334"/>
            <a:ext cx="11183112" cy="10374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解析</a:t>
            </a:r>
            <a:r>
              <a:rPr lang="en-US" altLang="zh-CN" sz="2400" b="1" i="0" dirty="0">
                <a:solidFill>
                  <a:srgbClr val="FF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因为五棱锥有10条棱，三棱台有9条棱，三棱柱有9条棱，四棱锥有8条棱</a:t>
            </a: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，所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以这些几何体中棱数最多的是五棱锥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，故选A.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9_1#0d33e84bc?hastextimagelayout=1&amp;vbadefaultcenterpage=1&amp;parentnodeid=ecd7c221c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637776" y="1529887"/>
            <a:ext cx="2057400" cy="15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9_2#0d33e84bc?hastextimagelayout=1&amp;segpoint=1&amp;vbadefaultcenterpage=1&amp;parentnodeid=ecd7c221c&amp;color=0,0,0&amp;vbahtmlprocessed=1&amp;bbb=1&amp;hasbroken=1"/>
              <p:cNvSpPr/>
              <p:nvPr/>
            </p:nvSpPr>
            <p:spPr>
              <a:xfrm>
                <a:off x="502920" y="1484168"/>
                <a:ext cx="9043416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如图，一个水平放置的图形的直观图是一个等腰直角三角形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斜边长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则原平面图形的面积是(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9_2#0d33e84bc?hastextimagelayout=1&amp;segpoint=1&amp;vbadefaultcenterpage=1&amp;parentnodeid=ecd7c22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84168"/>
                <a:ext cx="9043416" cy="1033399"/>
              </a:xfrm>
              <a:prstGeom prst="rect">
                <a:avLst/>
              </a:prstGeom>
              <a:blipFill>
                <a:blip r:embed="rId4"/>
                <a:stretch>
                  <a:fillRect l="-2090" r="-4922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0_1#0d33e84bc.bracket?vbadefaultcenterpage=1&amp;parentnodeid=ecd7c221c&amp;color=0,0,0&amp;vbapositionanswer=3&amp;vbahtmlprocessed=1"/>
          <p:cNvSpPr/>
          <p:nvPr/>
        </p:nvSpPr>
        <p:spPr>
          <a:xfrm>
            <a:off x="6179249" y="2031538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11_1#0d33e84bc.choices?hastextimagelayout=1&amp;vbadefaultcenterpage=1&amp;parentnodeid=ecd7c221c&amp;color=0,0,0&amp;vbahtmlprocessed=1&amp;bbb=1"/>
              <p:cNvSpPr/>
              <p:nvPr/>
            </p:nvSpPr>
            <p:spPr>
              <a:xfrm>
                <a:off x="502920" y="2524805"/>
                <a:ext cx="9043416" cy="62198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276729" algn="l"/>
                    <a:tab pos="4642358" algn="l"/>
                    <a:tab pos="7007987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11_1#0d33e84bc.choices?hastextimagelayout=1&amp;vbadefaultcenterpage=1&amp;parentnodeid=ecd7c221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4805"/>
                <a:ext cx="9043416" cy="621983"/>
              </a:xfrm>
              <a:prstGeom prst="rect">
                <a:avLst/>
              </a:prstGeom>
              <a:blipFill>
                <a:blip r:embed="rId5"/>
                <a:stretch>
                  <a:fillRect l="-20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QC_5_AS.12_1#0d33e84bc?hastextimagelayout=1&amp;vbadefaultcenterpage=1&amp;parentnodeid=ecd7c221c&amp;color=0,0,0&amp;vbahtmlprocessed=1&amp;hassurround=1" descr="preencoded.png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29216" y="3200953"/>
            <a:ext cx="1947672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12_2#0d33e84bc?hastextimagelayout=2&amp;vbadefaultcenterpage=1&amp;parentnodeid=ecd7c221c&amp;color=0,0,0&amp;vbahtmlprocessed=1&amp;bbb=1&amp;hasbroken=1"/>
              <p:cNvSpPr/>
              <p:nvPr/>
            </p:nvSpPr>
            <p:spPr>
              <a:xfrm>
                <a:off x="502920" y="3155233"/>
                <a:ext cx="9116568" cy="230790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根据斜二测画法可得原图形为如图所示的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是等腰直角三角形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斜二测画法可得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为直角三角形，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原平面图形的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面积是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×1×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.故选B．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12_2#0d33e84bc?hastextimagelayout=2&amp;vbadefaultcenterpage=1&amp;parentnodeid=ecd7c22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55233"/>
                <a:ext cx="9116568" cy="2307908"/>
              </a:xfrm>
              <a:prstGeom prst="rect">
                <a:avLst/>
              </a:prstGeom>
              <a:blipFill>
                <a:blip r:embed="rId7"/>
                <a:stretch>
                  <a:fillRect l="-2074" r="-268" b="-44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7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13_1#8a89c5c0e?vbadefaultcenterpage=1&amp;parentnodeid=ecd7c221c&amp;color=0,0,0&amp;vbahtmlprocessed=1&amp;bbb=1&amp;hasbroken=1"/>
          <p:cNvSpPr/>
          <p:nvPr/>
        </p:nvSpPr>
        <p:spPr>
          <a:xfrm>
            <a:off x="502920" y="2209465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4.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（2024·淮安模拟）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用半径为2的半圆形铁皮围成一个圆锥筒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，则该圆锥筒的高为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4_1#8a89c5c0e.bracket?vbadefaultcenterpage=1&amp;parentnodeid=ecd7c221c&amp;color=0,0,0&amp;vbapositionanswer=4&amp;vbahtmlprocessed=1"/>
          <p:cNvSpPr/>
          <p:nvPr/>
        </p:nvSpPr>
        <p:spPr>
          <a:xfrm>
            <a:off x="782320" y="2756835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8a89c5c0e.choices?vbadefaultcenterpage=1&amp;parentnodeid=ecd7c221c&amp;color=0,0,0&amp;vbahtmlprocessed=1&amp;bbb=1"/>
              <p:cNvSpPr/>
              <p:nvPr/>
            </p:nvSpPr>
            <p:spPr>
              <a:xfrm>
                <a:off x="502920" y="3252642"/>
                <a:ext cx="11183112" cy="5161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600"/>
                  </a:lnSpc>
                  <a:tabLst>
                    <a:tab pos="2808478" algn="l"/>
                    <a:tab pos="5807456" algn="l"/>
                    <a:tab pos="85905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.6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8a89c5c0e.choices?vbadefaultcenterpage=1&amp;parentnodeid=ecd7c221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52642"/>
                <a:ext cx="11183112" cy="516128"/>
              </a:xfrm>
              <a:prstGeom prst="rect">
                <a:avLst/>
              </a:prstGeom>
              <a:blipFill>
                <a:blip r:embed="rId3"/>
                <a:stretch>
                  <a:fillRect l="-1690" b="-357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8a89c5c0e?vbadefaultcenterpage=1&amp;parentnodeid=ecd7c221c&amp;color=0,0,0&amp;vbahtmlprocessed=1&amp;bbb=1&amp;hasbroken=1"/>
              <p:cNvSpPr/>
              <p:nvPr/>
            </p:nvSpPr>
            <p:spPr>
              <a:xfrm>
                <a:off x="502920" y="3829793"/>
                <a:ext cx="11183112" cy="108451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半圆的弧长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等于圆锥的底面圆的周长，故底面圆的半径为1，圆锥母线为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2，</a:t>
                </a:r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故高为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8a89c5c0e?vbadefaultcenterpage=1&amp;parentnodeid=ecd7c22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29793"/>
                <a:ext cx="11183112" cy="1084517"/>
              </a:xfrm>
              <a:prstGeom prst="rect">
                <a:avLst/>
              </a:prstGeom>
              <a:blipFill>
                <a:blip r:embed="rId4"/>
                <a:stretch>
                  <a:fillRect l="-1690" r="-2944" b="-1685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ce3837880?vbadefaultcenterpage=1&amp;parentnodeid=ecd7c221c&amp;color=0,0,0&amp;vbahtmlprocessed=1&amp;bbb=1&amp;hasbroken=1"/>
              <p:cNvSpPr/>
              <p:nvPr/>
            </p:nvSpPr>
            <p:spPr>
              <a:xfrm>
                <a:off x="502920" y="948450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某水果盘可以近似看成一个正六棱台，厚度忽略不计，它的上端是棱长为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正六边形开口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，下端是棱长为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的正六边形的封闭底面，侧面是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6个封闭的等腰梯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，水果盘的高为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则该水果盘的容积为(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ce3837880?vbadefaultcenterpage=1&amp;parentnodeid=ecd7c22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48450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1363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ce3837880.bracket?vbadefaultcenterpage=1&amp;parentnodeid=ecd7c221c&amp;color=0,0,0&amp;vbapositionanswer=5&amp;vbahtmlprocessed=1"/>
          <p:cNvSpPr/>
          <p:nvPr/>
        </p:nvSpPr>
        <p:spPr>
          <a:xfrm>
            <a:off x="7070408" y="205462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ce3837880.choices?vbadefaultcenterpage=1&amp;parentnodeid=ecd7c221c&amp;color=0,0,0&amp;vbahtmlprocessed=1&amp;bbb=1"/>
              <p:cNvSpPr/>
              <p:nvPr/>
            </p:nvSpPr>
            <p:spPr>
              <a:xfrm>
                <a:off x="502920" y="2536457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3011678" algn="l"/>
                    <a:tab pos="5743956" algn="l"/>
                    <a:tab pos="86413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1440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740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2220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500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ce3837880.choices?vbadefaultcenterpage=1&amp;parentnodeid=ecd7c221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6457"/>
                <a:ext cx="11183112" cy="518478"/>
              </a:xfrm>
              <a:prstGeom prst="rect">
                <a:avLst/>
              </a:prstGeom>
              <a:blipFill>
                <a:blip r:embed="rId4"/>
                <a:stretch>
                  <a:fillRect l="-1690" b="-364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ce3837880?vbadefaultcenterpage=1&amp;parentnodeid=ecd7c221c&amp;color=0,0,0&amp;vbahtmlprocessed=1&amp;bbb=1&amp;hasbroken=1"/>
              <p:cNvSpPr/>
              <p:nvPr/>
            </p:nvSpPr>
            <p:spPr>
              <a:xfrm>
                <a:off x="502920" y="3067190"/>
                <a:ext cx="11183112" cy="24465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由题意可知，正六棱台的上底面面积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上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×8×8×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=96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cm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下底面面积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m:rPr>
                            <m:nor/>
                          </m:rPr>
                          <a:rPr lang="en-US" altLang="zh-CN" sz="2400" baseline="-10000">
                            <a:solidFill>
                              <a:srgbClr val="FF0000"/>
                            </a:solidFill>
                          </a:rPr>
                          <m:t>下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×6×6×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cm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，所以正六棱台的体积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96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96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×54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</m:rad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+54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×10=740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cm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，即该水果盘的容积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740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ce3837880?vbadefaultcenterpage=1&amp;parentnodeid=ecd7c221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67190"/>
                <a:ext cx="11183112" cy="2446528"/>
              </a:xfrm>
              <a:prstGeom prst="rect">
                <a:avLst/>
              </a:prstGeom>
              <a:blipFill>
                <a:blip r:embed="rId5"/>
                <a:stretch>
                  <a:fillRect l="-1690" b="-773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758</Words>
  <Application>Microsoft Office PowerPoint</Application>
  <PresentationFormat>宽屏</PresentationFormat>
  <Paragraphs>200</Paragraphs>
  <Slides>35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4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2024-01-23T11:18:18Z</dcterms:created>
  <dcterms:modified xsi:type="dcterms:W3CDTF">2024-02-03T02:49:32Z</dcterms:modified>
  <cp:category/>
  <cp:contentStatus/>
</cp:coreProperties>
</file>