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5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6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7" r:id="rId32"/>
    <p:sldId id="288" r:id="rId33"/>
    <p:sldId id="284" r:id="rId34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5" d="100"/>
          <a:sy n="45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39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9f8146f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基础课37 空间中点、直线、平面之间的位置关系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88F11BD5-E209-4100-A5A9-ED41CA94227C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41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0FF0EBAB-DDEC-49F7-BC37-6699B4E1070C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9f8146f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基础课37 空间中点、直线、平面之间的位置关系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C49C17F6-9074-4DB2-B9A5-4ADC7336B194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3.xml"/><Relationship Id="rId5" Type="http://schemas.openxmlformats.org/officeDocument/2006/relationships/slide" Target="slide17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AS.16_6#31d6b93aa?vbadefaultcenterpage=1&amp;parentnodeid=1d46e4fd8&amp;color=0,0,0&amp;vbahtmlprocessed=1&amp;bbb=1&amp;hasbroken=1">
                <a:extLst>
                  <a:ext uri="{FF2B5EF4-FFF2-40B4-BE49-F238E27FC236}">
                    <a16:creationId xmlns:a16="http://schemas.microsoft.com/office/drawing/2014/main" id="{888CE20E-4969-8499-BA1E-9D823E78F33C}"/>
                  </a:ext>
                </a:extLst>
              </p:cNvPr>
              <p:cNvSpPr/>
              <p:nvPr/>
            </p:nvSpPr>
            <p:spPr>
              <a:xfrm>
                <a:off x="502920" y="838726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如图2，只有当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𝐸𝐹𝐺𝐻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为平行四边形，此时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3，只有当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𝐸𝐹𝐺𝐻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为梯形，此时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相交于点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，故B错误.故选D.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AS.16_6#31d6b93aa?vbadefaultcenterpage=1&amp;parentnodeid=1d46e4fd8&amp;color=0,0,0&amp;vbahtmlprocessed=1&amp;bbb=1&amp;hasbroken=1">
                <a:extLst>
                  <a:ext uri="{FF2B5EF4-FFF2-40B4-BE49-F238E27FC236}">
                    <a16:creationId xmlns:a16="http://schemas.microsoft.com/office/drawing/2014/main" id="{888CE20E-4969-8499-BA1E-9D823E78F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38726"/>
                <a:ext cx="11183112" cy="2155000"/>
              </a:xfrm>
              <a:prstGeom prst="rect">
                <a:avLst/>
              </a:prstGeom>
              <a:blipFill>
                <a:blip r:embed="rId2"/>
                <a:stretch>
                  <a:fillRect l="-1690" r="-818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C_5_AS.16_4#31d6b93aa?hastextimagelayout=1&amp;vbadefaultcenterpage=1&amp;parentnodeid=1d46e4fd8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6008" y="2651996"/>
            <a:ext cx="2926080" cy="361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4" name="QC_5_AS.16_5#31d6b93aa?hastextimagelayout=1&amp;vbadefaultcenterpage=1&amp;parentnodeid=1d46e4fd8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5048" y="2528256"/>
            <a:ext cx="2544435" cy="373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347111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17_1#92617e3d2?hastextimagelayout=1&amp;vbadefaultcenterpage=1&amp;parentnodeid=1d46e4fd8&amp;color=0,0,0&amp;vbahtmlprocesse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5040" y="1943399"/>
            <a:ext cx="2843784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7_2#92617e3d2?hastextimagelayout=3&amp;segpoint=1&amp;vbadefaultcenterpage=1&amp;parentnodeid=1d46e4fd8&amp;color=0,0,0&amp;vbahtmlprocessed=1&amp;bbb=1&amp;hasbroken=1"/>
              <p:cNvSpPr/>
              <p:nvPr/>
            </p:nvSpPr>
            <p:spPr>
              <a:xfrm>
                <a:off x="502920" y="1897680"/>
                <a:ext cx="825703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如图，在三棱锥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的中点，则四边形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𝐸𝐹𝐺𝐻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7_2#92617e3d2?hastextimagelayout=3&amp;segpoint=1&amp;vbadefaultcenterpage=1&amp;parentnodeid=1d46e4fd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97680"/>
                <a:ext cx="8257032" cy="1033399"/>
              </a:xfrm>
              <a:prstGeom prst="rect">
                <a:avLst/>
              </a:prstGeom>
              <a:blipFill>
                <a:blip r:embed="rId4"/>
                <a:stretch>
                  <a:fillRect l="-2290" r="-1699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18_1#92617e3d2.bracket?vbadefaultcenterpage=1&amp;parentnodeid=1d46e4fd8&amp;color=0,0,0&amp;vbapositionanswer=5&amp;vbahtmlprocessed=1"/>
          <p:cNvSpPr/>
          <p:nvPr/>
        </p:nvSpPr>
        <p:spPr>
          <a:xfrm>
            <a:off x="5440299" y="2445050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5" name="QC_5_BD.19_1#92617e3d2.choices?hastextimagelayout=3&amp;vbadefaultcenterpage=1&amp;parentnodeid=1d46e4fd8&amp;color=0,0,0&amp;vbahtmlprocessed=1&amp;bbb=1"/>
          <p:cNvSpPr/>
          <p:nvPr/>
        </p:nvSpPr>
        <p:spPr>
          <a:xfrm>
            <a:off x="502920" y="2938317"/>
            <a:ext cx="825703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1902333" algn="l"/>
                <a:tab pos="4693666" algn="l"/>
                <a:tab pos="657059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.梯形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B.平行四边形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C.菱形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.矩形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20_1#92617e3d2?hastextimagelayout=3&amp;vbadefaultcenterpage=1&amp;parentnodeid=1d46e4fd8&amp;color=0,0,0&amp;vbahtmlprocessed=1&amp;bbb=1&amp;hasbroken=1"/>
              <p:cNvSpPr/>
              <p:nvPr/>
            </p:nvSpPr>
            <p:spPr>
              <a:xfrm>
                <a:off x="502920" y="3422187"/>
                <a:ext cx="825703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，可知四边形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𝐸𝐹𝐺𝐻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为平行四边形，故选B.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20_1#92617e3d2?hastextimagelayout=3&amp;vbadefaultcenterpage=1&amp;parentnodeid=1d46e4fd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22187"/>
                <a:ext cx="8257032" cy="1596200"/>
              </a:xfrm>
              <a:prstGeom prst="rect">
                <a:avLst/>
              </a:prstGeom>
              <a:blipFill>
                <a:blip r:embed="rId5"/>
                <a:stretch>
                  <a:fillRect l="-2290" r="-148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71fecf0d2?vbadefaultcenterpage=1&amp;parentnodeid=1d46e4fd8&amp;color=0,0,0&amp;vbahtmlprocessed=1&amp;bbb=1&amp;hasbroken=1"/>
              <p:cNvSpPr/>
              <p:nvPr/>
            </p:nvSpPr>
            <p:spPr>
              <a:xfrm>
                <a:off x="502920" y="1966863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已知在直三棱柱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71fecf0d2?vbadefaultcenterpage=1&amp;parentnodeid=1d46e4fd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66863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71fecf0d2.bracket?vbadefaultcenterpage=1&amp;parentnodeid=1d46e4fd8&amp;color=0,0,0&amp;vbapositionanswer=6&amp;vbahtmlprocessed=1"/>
          <p:cNvSpPr/>
          <p:nvPr/>
        </p:nvSpPr>
        <p:spPr>
          <a:xfrm>
            <a:off x="769620" y="2514233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71fecf0d2.choices?vbadefaultcenterpage=1&amp;parentnodeid=1d46e4fd8&amp;color=0,0,0&amp;vbahtmlprocessed=1&amp;bbb=1"/>
              <p:cNvSpPr/>
              <p:nvPr/>
            </p:nvSpPr>
            <p:spPr>
              <a:xfrm>
                <a:off x="502920" y="3010040"/>
                <a:ext cx="11183112" cy="215830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相交，且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相交，且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是异面直线，且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3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是异面直线，且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71fecf0d2.choices?vbadefaultcenterpage=1&amp;parentnodeid=1d46e4fd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10040"/>
                <a:ext cx="11183112" cy="2158302"/>
              </a:xfrm>
              <a:prstGeom prst="rect">
                <a:avLst/>
              </a:prstGeom>
              <a:blipFill>
                <a:blip r:embed="rId4"/>
                <a:stretch>
                  <a:fillRect l="-1690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24_1#71fecf0d2?hastextimagelayout=1&amp;vbadefaultcenterpage=1&amp;parentnodeid=1d46e4fd8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50824" y="1927080"/>
            <a:ext cx="3118104" cy="33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24_2#71fecf0d2?hastextimagelayout=4&amp;vbadefaultcenterpage=1&amp;parentnodeid=1d46e4fd8&amp;color=0,0,0&amp;vbahtmlprocessed=1&amp;bbb=1&amp;hasbroken=1"/>
              <p:cNvSpPr/>
              <p:nvPr/>
            </p:nvSpPr>
            <p:spPr>
              <a:xfrm>
                <a:off x="502920" y="1881360"/>
                <a:ext cx="7936992" cy="31329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∉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是异面直线，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65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.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24_2#71fecf0d2?hastextimagelayout=4&amp;vbadefaultcenterpage=1&amp;parentnodeid=1d46e4fd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81360"/>
                <a:ext cx="7936992" cy="3132900"/>
              </a:xfrm>
              <a:prstGeom prst="rect">
                <a:avLst/>
              </a:prstGeom>
              <a:blipFill>
                <a:blip r:embed="rId4"/>
                <a:stretch>
                  <a:fillRect l="-2381" b="-56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25_1#77d6f7897?vbadefaultcenterpage=1&amp;parentnodeid=1d46e4fd8&amp;color=0,0,0&amp;vbahtmlprocessed=1&amp;bbb=1"/>
          <p:cNvSpPr/>
          <p:nvPr/>
        </p:nvSpPr>
        <p:spPr>
          <a:xfrm>
            <a:off x="502920" y="1665746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7.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下列说法正确的是(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26_1#77d6f7897.bracket?vbadefaultcenterpage=1&amp;parentnodeid=1d46e4fd8&amp;color=0,0,0&amp;vbapositionanswer=7&amp;vbahtmlprocessed=1"/>
          <p:cNvSpPr/>
          <p:nvPr/>
        </p:nvSpPr>
        <p:spPr>
          <a:xfrm>
            <a:off x="3436620" y="1654316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4" name="QC_5_BD.27_1#77d6f7897.choices?vbadefaultcenterpage=1&amp;parentnodeid=1d46e4fd8&amp;color=0,0,0&amp;vbahtmlprocessed=1&amp;bbb=1"/>
          <p:cNvSpPr/>
          <p:nvPr/>
        </p:nvSpPr>
        <p:spPr>
          <a:xfrm>
            <a:off x="502920" y="2215274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400"/>
              </a:lnSpc>
              <a:tabLst>
                <a:tab pos="5699506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.三点确定一个平面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.一条直线和一个点确定一个平面</a:t>
            </a:r>
            <a:endParaRPr lang="en-US" altLang="zh-CN" sz="2400" dirty="0"/>
          </a:p>
          <a:p>
            <a:pPr latinLnBrk="1">
              <a:lnSpc>
                <a:spcPts val="4200"/>
              </a:lnSpc>
              <a:tabLst>
                <a:tab pos="5699506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C.圆心和圆上两点确定一个平面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.两条相交直线确定一个平面</a:t>
            </a:r>
            <a:endParaRPr lang="en-US" altLang="zh-CN" sz="2400" dirty="0"/>
          </a:p>
        </p:txBody>
      </p:sp>
      <p:sp>
        <p:nvSpPr>
          <p:cNvPr id="5" name="QC_5_AS.28_1#77d6f7897?vbadefaultcenterpage=1&amp;parentnodeid=1d46e4fd8&amp;color=0,0,0&amp;vbahtmlprocessed=1&amp;bbb=1&amp;hasbroken=1"/>
          <p:cNvSpPr/>
          <p:nvPr/>
        </p:nvSpPr>
        <p:spPr>
          <a:xfrm>
            <a:off x="502920" y="3318904"/>
            <a:ext cx="11183112" cy="2155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解析</a:t>
            </a:r>
            <a:r>
              <a:rPr lang="en-US" altLang="zh-CN" sz="2400" b="1" i="0" dirty="0">
                <a:solidFill>
                  <a:srgbClr val="FF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对于A,空间中三个不共线的点确定唯一的平面，故A错误;对于B</a:t>
            </a: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，一条直线以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及直线外一点可以确定一个平面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,故B错误;对于C</a:t>
            </a: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，圆心和不与圆心在同一直线上的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两个点才可以确定一个平面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，故C错误;对于D，两条相交直线可以确定一个平面</a:t>
            </a: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，故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正确.故选D.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7a4a2b0e1?segpoint=1&amp;vbadefaultcenterpage=1&amp;parentnodeid=1d46e4fd8&amp;color=0,0,0&amp;vbahtmlprocessed=1&amp;bbb=1&amp;hasbroken=1"/>
              <p:cNvSpPr/>
              <p:nvPr/>
            </p:nvSpPr>
            <p:spPr>
              <a:xfrm>
                <a:off x="502920" y="1520934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如图，在正方体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分别为棱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，下列说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法中正确的是(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7a4a2b0e1?segpoint=1&amp;vbadefaultcenterpage=1&amp;parentnodeid=1d46e4fd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0934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7a4a2b0e1.bracket?vbadefaultcenterpage=1&amp;parentnodeid=1d46e4fd8&amp;color=0,0,0&amp;vbapositionanswer=8&amp;vbahtmlprocessed=1"/>
          <p:cNvSpPr/>
          <p:nvPr/>
        </p:nvSpPr>
        <p:spPr>
          <a:xfrm>
            <a:off x="2598420" y="2068305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p:pic>
        <p:nvPicPr>
          <p:cNvPr id="4" name="QC_5_BD.31_1#7a4a2b0e1?hastextimagelayout=1&amp;vbadefaultcenterpage=1&amp;parentnodeid=1d46e4fd8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0882" y="2688572"/>
            <a:ext cx="2953512" cy="29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1_2#7a4a2b0e1.choices?hastextimagelayout=5&amp;vbadefaultcenterpage=1&amp;parentnodeid=1d46e4fd8&amp;color=0,0,0&amp;vbahtmlprocessed=1&amp;bbb=1"/>
              <p:cNvSpPr/>
              <p:nvPr/>
            </p:nvSpPr>
            <p:spPr>
              <a:xfrm>
                <a:off x="502920" y="2561572"/>
                <a:ext cx="8138160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是异面直线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四点共面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是相交直线</a:t>
                </a:r>
                <a:endParaRPr lang="en-US" altLang="zh-CN" sz="2400" dirty="0"/>
              </a:p>
              <a:p>
                <a:pPr marL="0"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是相交直线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1_2#7a4a2b0e1.choices?hastextimagelayout=5&amp;vbadefaultcenterpage=1&amp;parentnodeid=1d46e4fd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1572"/>
                <a:ext cx="8138160" cy="2155000"/>
              </a:xfrm>
              <a:prstGeom prst="rect">
                <a:avLst/>
              </a:prstGeom>
              <a:blipFill>
                <a:blip r:embed="rId5"/>
                <a:stretch>
                  <a:fillRect l="-2322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32_1#7a4a2b0e1?hastextimagelayout=1&amp;vbadefaultcenterpage=1&amp;parentnodeid=1d46e4fd8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1431" y="1205560"/>
            <a:ext cx="3282696" cy="27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32_2#7a4a2b0e1?hastextimagelayout=6&amp;vbadefaultcenterpage=1&amp;parentnodeid=1d46e4fd8&amp;color=0,0,0&amp;vbahtmlprocessed=1&amp;bbb=1&amp;hasbroken=1&amp;hassurround=1"/>
              <p:cNvSpPr/>
              <p:nvPr/>
            </p:nvSpPr>
            <p:spPr>
              <a:xfrm>
                <a:off x="502920" y="1159841"/>
                <a:ext cx="7772400" cy="3268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∉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∉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是异面直线，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故A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正确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；如图，连接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∉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∉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是异面直线，故B错误；因为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∉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∉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32_2#7a4a2b0e1?hastextimagelayout=6&amp;vbadefaultcenterpage=1&amp;parentnodeid=1d46e4fd8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59841"/>
                <a:ext cx="7772400" cy="3268599"/>
              </a:xfrm>
              <a:prstGeom prst="rect">
                <a:avLst/>
              </a:prstGeom>
              <a:blipFill>
                <a:blip r:embed="rId4"/>
                <a:stretch>
                  <a:fillRect l="-2431" b="-578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32_2#7a4a2b0e1?hastextimagelayout=6&amp;vbadefaultcenterpage=1&amp;parentnodeid=1d46e4fd8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43477A5F-EA3B-6E0C-5815-CB86E4141488}"/>
                  </a:ext>
                </a:extLst>
              </p:cNvPr>
              <p:cNvSpPr/>
              <p:nvPr/>
            </p:nvSpPr>
            <p:spPr>
              <a:xfrm>
                <a:off x="502920" y="4398849"/>
                <a:ext cx="11184010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是异面直线，故C错误；延长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∉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∉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是异面直线，即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是异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面直线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，故D错误.故选A.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32_2#7a4a2b0e1?hastextimagelayout=6&amp;vbadefaultcenterpage=1&amp;parentnodeid=1d46e4fd8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43477A5F-EA3B-6E0C-5815-CB86E4141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398849"/>
                <a:ext cx="11184010" cy="1596200"/>
              </a:xfrm>
              <a:prstGeom prst="rect">
                <a:avLst/>
              </a:prstGeom>
              <a:blipFill>
                <a:blip r:embed="rId5"/>
                <a:stretch>
                  <a:fillRect l="-1690" r="-218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d2d4e8247?vbadefaultcenterpage=1&amp;parentnodeid=6a0e3b9c0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f501bc2aa?vbadefaultcenterpage=1&amp;parentnodeid=d2d4e8247&amp;color=0,0,0&amp;vbahtmlprocessed=1&amp;bbb=1"/>
              <p:cNvSpPr/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外的任意两点，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f501bc2aa?vbadefaultcenterpage=1&amp;parentnodeid=d2d4e824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f501bc2aa.bracket?vbadefaultcenterpage=1&amp;parentnodeid=d2d4e8247&amp;color=0,0,0&amp;vbapositionanswer=9&amp;vbahtmlprocessed=1&amp;bbb=1"/>
          <p:cNvSpPr/>
          <p:nvPr/>
        </p:nvSpPr>
        <p:spPr>
          <a:xfrm>
            <a:off x="7589266" y="1509618"/>
            <a:ext cx="6619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f501bc2aa.choices?vbadefaultcenterpage=1&amp;parentnodeid=d2d4e8247&amp;color=0,0,0&amp;vbahtmlprocessed=1&amp;bbb=1"/>
              <p:cNvSpPr/>
              <p:nvPr/>
            </p:nvSpPr>
            <p:spPr>
              <a:xfrm>
                <a:off x="502920" y="200491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内存在直线与直线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异面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内存在直线与直线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相交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.存在过直线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的平面与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垂直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内存在直线与直线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f501bc2aa.choices?vbadefaultcenterpage=1&amp;parentnodeid=d2d4e824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4918"/>
                <a:ext cx="11183112" cy="1033399"/>
              </a:xfrm>
              <a:prstGeom prst="rect">
                <a:avLst/>
              </a:prstGeom>
              <a:blipFill>
                <a:blip r:embed="rId5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36_1#f501bc2aa?vbadefaultcenterpage=1&amp;parentnodeid=d2d4e8247&amp;color=0,0,0&amp;vbahtmlprocessed=1&amp;bbb=1&amp;hasbroken=1"/>
              <p:cNvSpPr/>
              <p:nvPr/>
            </p:nvSpPr>
            <p:spPr>
              <a:xfrm>
                <a:off x="502920" y="3045048"/>
                <a:ext cx="11183112" cy="3272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是不在平面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内的任意两点，得直线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相交.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A，当直线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相交时，在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内存在直线与直线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异面，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A正确；对于B，当直线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内不存在直线与直线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相交，故B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错误；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C，当直线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相交时，存在过直线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的平面与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垂直，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C正确；对于D，当直线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相交时，在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内不存在直线与直线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平行，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D错误.故选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36_1#f501bc2aa?vbadefaultcenterpage=1&amp;parentnodeid=d2d4e824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45048"/>
                <a:ext cx="11183112" cy="3272600"/>
              </a:xfrm>
              <a:prstGeom prst="rect">
                <a:avLst/>
              </a:prstGeom>
              <a:blipFill>
                <a:blip r:embed="rId6"/>
                <a:stretch>
                  <a:fillRect l="-1690" r="-2563" b="-559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37_1#50b7a6b2d?hastextimagelayout=1&amp;vbadefaultcenterpage=1&amp;parentnodeid=d2d4e8247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99604" y="1579448"/>
            <a:ext cx="3035808" cy="28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7_2#50b7a6b2d?hastextimagelayout=7&amp;segpoint=1&amp;vbadefaultcenterpage=1&amp;parentnodeid=d2d4e8247&amp;color=0,0,0&amp;vbahtmlprocessed=1&amp;bbb=1&amp;hasbroken=1"/>
              <p:cNvSpPr/>
              <p:nvPr/>
            </p:nvSpPr>
            <p:spPr>
              <a:xfrm>
                <a:off x="502920" y="1533729"/>
                <a:ext cx="8055864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（多选题）如图，在棱长为2的正方体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7_2#50b7a6b2d?hastextimagelayout=7&amp;segpoint=1&amp;vbadefaultcenterpage=1&amp;parentnodeid=d2d4e824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33729"/>
                <a:ext cx="8055864" cy="1592199"/>
              </a:xfrm>
              <a:prstGeom prst="rect">
                <a:avLst/>
              </a:prstGeom>
              <a:blipFill>
                <a:blip r:embed="rId4"/>
                <a:stretch>
                  <a:fillRect l="-2347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8_1#50b7a6b2d.bracket?vbadefaultcenterpage=1&amp;parentnodeid=d2d4e8247&amp;color=0,0,0&amp;vbapositionanswer=10&amp;vbahtmlprocessed=1&amp;bbb=1"/>
          <p:cNvSpPr/>
          <p:nvPr/>
        </p:nvSpPr>
        <p:spPr>
          <a:xfrm>
            <a:off x="795020" y="2639900"/>
            <a:ext cx="8651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9_1#50b7a6b2d.choices?hastextimagelayout=7&amp;vbadefaultcenterpage=1&amp;parentnodeid=d2d4e8247&amp;color=0,0,0&amp;vbahtmlprocessed=1&amp;bbb=1"/>
              <p:cNvSpPr/>
              <p:nvPr/>
            </p:nvSpPr>
            <p:spPr>
              <a:xfrm>
                <a:off x="502920" y="3121737"/>
                <a:ext cx="8055864" cy="23241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四点共面</a:t>
                </a:r>
                <a:endParaRPr lang="en-US" altLang="zh-CN" sz="2400" dirty="0"/>
              </a:p>
              <a:p>
                <a:pPr marL="0"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.异面直线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所成角的余弦值为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𝐵𝑀𝑁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截正方体所得截面为等腰梯形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.三棱锥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的体积为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9_1#50b7a6b2d.choices?hastextimagelayout=7&amp;vbadefaultcenterpage=1&amp;parentnodeid=d2d4e824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21737"/>
                <a:ext cx="8055864" cy="2324100"/>
              </a:xfrm>
              <a:prstGeom prst="rect">
                <a:avLst/>
              </a:prstGeom>
              <a:blipFill>
                <a:blip r:embed="rId5"/>
                <a:stretch>
                  <a:fillRect l="-2347" b="-472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40_1#50b7a6b2d?hastextimagelayout=1&amp;vbadefaultcenterpage=1&amp;parentnodeid=d2d4e8247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19848" y="1394220"/>
            <a:ext cx="3154680" cy="269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40_2#50b7a6b2d?hastextimagelayout=8&amp;vbadefaultcenterpage=1&amp;parentnodeid=d2d4e8247&amp;color=0,0,0&amp;vbahtmlprocessed=1&amp;bbb=1&amp;hasbroken=1&amp;hassurround=1"/>
              <p:cNvSpPr/>
              <p:nvPr/>
            </p:nvSpPr>
            <p:spPr>
              <a:xfrm>
                <a:off x="502920" y="1348500"/>
                <a:ext cx="7909560" cy="27513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，如图所示，易知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为异面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直线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不可能四点共面，故A错误；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，易得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为异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面直线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所成的角或其补角，因为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40_2#50b7a6b2d?hastextimagelayout=8&amp;vbadefaultcenterpage=1&amp;parentnodeid=d2d4e8247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500"/>
                <a:ext cx="7909560" cy="2751328"/>
              </a:xfrm>
              <a:prstGeom prst="rect">
                <a:avLst/>
              </a:prstGeom>
              <a:blipFill>
                <a:blip r:embed="rId4"/>
                <a:stretch>
                  <a:fillRect l="-2390" b="-663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40_2#50b7a6b2d?hastextimagelayout=8&amp;vbadefaultcenterpage=1&amp;parentnodeid=d2d4e8247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17F94150-8604-8AAC-49D2-0E1421C57BF4}"/>
                  </a:ext>
                </a:extLst>
              </p:cNvPr>
              <p:cNvSpPr/>
              <p:nvPr/>
            </p:nvSpPr>
            <p:spPr>
              <a:xfrm>
                <a:off x="502920" y="4203968"/>
                <a:ext cx="11184010" cy="13081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9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5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2×2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×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，所以异面直线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所成角的余弦值为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B正确；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40_2#50b7a6b2d?hastextimagelayout=8&amp;vbadefaultcenterpage=1&amp;parentnodeid=d2d4e8247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17F94150-8604-8AAC-49D2-0E1421C57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203968"/>
                <a:ext cx="11184010" cy="1308100"/>
              </a:xfrm>
              <a:prstGeom prst="rect">
                <a:avLst/>
              </a:prstGeom>
              <a:blipFill>
                <a:blip r:embed="rId5"/>
                <a:stretch>
                  <a:fillRect l="-1690" r="-273" b="-934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2#50b7a6b2d?hastextimagelayout=8&amp;vbadefaultcenterpage=1&amp;parentnodeid=d2d4e8247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3971A4EE-A996-F251-8550-4D5C879F5878}"/>
                  </a:ext>
                </a:extLst>
              </p:cNvPr>
              <p:cNvSpPr/>
              <p:nvPr/>
            </p:nvSpPr>
            <p:spPr>
              <a:xfrm>
                <a:off x="502920" y="2108627"/>
                <a:ext cx="11184010" cy="2713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C，连接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，易得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𝐵𝑀𝑁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截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正方体所得截面为梯形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D，易得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𝑀𝑁𝐵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aseline="-10000">
                            <a:solidFill>
                              <a:srgbClr val="FF0000"/>
                            </a:solidFill>
                          </a:rPr>
                          <m:t>三棱锥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𝑀𝑁𝐵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aseline="-10000">
                            <a:solidFill>
                              <a:srgbClr val="FF0000"/>
                            </a:solidFill>
                          </a:rPr>
                          <m:t>三棱锥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𝑀𝑁𝐵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aseline="-10000">
                            <a:solidFill>
                              <a:srgbClr val="FF0000"/>
                            </a:solidFill>
                          </a:rPr>
                          <m:t>三棱锥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𝑀𝑁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×1×1×2=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2#50b7a6b2d?hastextimagelayout=8&amp;vbadefaultcenterpage=1&amp;parentnodeid=d2d4e8247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3971A4EE-A996-F251-8550-4D5C879F5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08627"/>
                <a:ext cx="11184010" cy="2713800"/>
              </a:xfrm>
              <a:prstGeom prst="rect">
                <a:avLst/>
              </a:prstGeom>
              <a:blipFill>
                <a:blip r:embed="rId2"/>
                <a:stretch>
                  <a:fillRect l="-1690" r="-1309" b="-65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185183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a3dd81052?vbadefaultcenterpage=1&amp;parentnodeid=d2d4e8247&amp;color=0,0,0&amp;vbahtmlprocessed=1&amp;bbb=1&amp;hasbroken=1"/>
              <p:cNvSpPr/>
              <p:nvPr/>
            </p:nvSpPr>
            <p:spPr>
              <a:xfrm>
                <a:off x="502920" y="1410698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已知在四棱锥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𝑃𝐹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𝐹𝐶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a3dd81052?vbadefaultcenterpage=1&amp;parentnodeid=d2d4e824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0698"/>
                <a:ext cx="11183112" cy="1117600"/>
              </a:xfrm>
              <a:prstGeom prst="rect">
                <a:avLst/>
              </a:prstGeom>
              <a:blipFill>
                <a:blip r:embed="rId3"/>
                <a:stretch>
                  <a:fillRect l="-1690" b="-923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42_1#a3dd81052.blank?vbadefaultcenterpage=1&amp;parentnodeid=d2d4e8247&amp;color=0,0,0&amp;vbapositionanswer=11&amp;vbahtmlprocessed=1"/>
          <p:cNvSpPr/>
          <p:nvPr/>
        </p:nvSpPr>
        <p:spPr>
          <a:xfrm>
            <a:off x="2958910" y="2018012"/>
            <a:ext cx="3730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</a:t>
            </a:r>
            <a:endParaRPr lang="en-US" altLang="zh-CN" sz="2400" dirty="0"/>
          </a:p>
        </p:txBody>
      </p:sp>
      <p:pic>
        <p:nvPicPr>
          <p:cNvPr id="4" name="QB_5_AS.43_1#a3dd81052?hastextimagelayout=1&amp;vbadefaultcenterpage=1&amp;parentnodeid=d2d4e8247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68512" y="2581130"/>
            <a:ext cx="3008376" cy="300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3_2#a3dd81052?hastextimagelayout=9&amp;vbadefaultcenterpage=1&amp;parentnodeid=d2d4e8247&amp;color=0,0,0&amp;vbahtmlprocessed=1&amp;bbb=1"/>
              <p:cNvSpPr/>
              <p:nvPr/>
            </p:nvSpPr>
            <p:spPr>
              <a:xfrm>
                <a:off x="502920" y="2535410"/>
                <a:ext cx="8055864" cy="223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如图，延长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𝑃𝐷𝐺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的中线，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𝑃𝐷𝐺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的重心，所以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𝑃𝐹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𝐹𝐶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3_2#a3dd81052?hastextimagelayout=9&amp;vbadefaultcenterpage=1&amp;parentnodeid=d2d4e824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35410"/>
                <a:ext cx="8055864" cy="2235200"/>
              </a:xfrm>
              <a:prstGeom prst="rect">
                <a:avLst/>
              </a:prstGeom>
              <a:blipFill>
                <a:blip r:embed="rId5"/>
                <a:stretch>
                  <a:fillRect l="-2347" r="-5753" b="-43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e40228a58?vbadefaultcenterpage=1&amp;parentnodeid=d2d4e8247&amp;color=0,0,0&amp;vbahtmlprocessed=1&amp;bbb=1&amp;hasbroken=1"/>
              <p:cNvSpPr/>
              <p:nvPr/>
            </p:nvSpPr>
            <p:spPr>
              <a:xfrm>
                <a:off x="502920" y="756000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已知在四棱锥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中，底面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为平行四边形，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的中点，则异面直线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所成角的大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小为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e40228a58?vbadefaultcenterpage=1&amp;parentnodeid=d2d4e824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592199"/>
              </a:xfrm>
              <a:prstGeom prst="rect">
                <a:avLst/>
              </a:prstGeom>
              <a:blipFill>
                <a:blip r:embed="rId3"/>
                <a:stretch>
                  <a:fillRect l="-1690" r="-491" b="-118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5_1#e40228a58.blank?vbadefaultcenterpage=1&amp;parentnodeid=d2d4e8247&amp;color=0,0,0&amp;vbapositionanswer=12&amp;vbahtmlprocessed=1&amp;bbb=1&amp;rh=43.2"/>
              <p:cNvSpPr/>
              <p:nvPr/>
            </p:nvSpPr>
            <p:spPr>
              <a:xfrm>
                <a:off x="1112520" y="1803177"/>
                <a:ext cx="306388" cy="4832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5_1#e40228a58.blank?vbadefaultcenterpage=1&amp;parentnodeid=d2d4e8247&amp;color=0,0,0&amp;vbapositionanswer=12&amp;vbahtmlprocessed=1&amp;bbb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20" y="1803177"/>
                <a:ext cx="306388" cy="483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QB_5_AS.46_1#e40228a58?hastextimagelayout=1&amp;vbadefaultcenterpage=1&amp;parentnodeid=d2d4e8247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10197" y="2398871"/>
            <a:ext cx="2990088" cy="286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6_2#e40228a58?hastextimagelayout=10&amp;vbadefaultcenterpage=1&amp;parentnodeid=d2d4e8247&amp;color=0,0,0&amp;vbahtmlprocessed=1&amp;bbb=1&amp;hasbroken=1&amp;hassurround=1"/>
              <p:cNvSpPr/>
              <p:nvPr/>
            </p:nvSpPr>
            <p:spPr>
              <a:xfrm>
                <a:off x="502920" y="2344007"/>
                <a:ext cx="8074152" cy="2806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如图,连接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，再连接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，所以异面直线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所成的角为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为等边三角形，</a:t>
                </a:r>
                <a:endParaRPr lang="en-US" altLang="zh-CN" sz="2400" dirty="0"/>
              </a:p>
              <a:p>
                <a:pPr latinLnBrk="1">
                  <a:lnSpc>
                    <a:spcPts val="4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𝐵𝐷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=1⇒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6_2#e40228a58?hastextimagelayout=10&amp;vbadefaultcenterpage=1&amp;parentnodeid=d2d4e8247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44007"/>
                <a:ext cx="8074152" cy="2806700"/>
              </a:xfrm>
              <a:prstGeom prst="rect">
                <a:avLst/>
              </a:prstGeom>
              <a:blipFill>
                <a:blip r:embed="rId6"/>
                <a:stretch>
                  <a:fillRect l="-2341" b="-369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AS.46_2#e40228a58?hastextimagelayout=10&amp;vbadefaultcenterpage=1&amp;parentnodeid=d2d4e8247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05C50077-7C7F-2F32-578C-B68B0F85254A}"/>
                  </a:ext>
                </a:extLst>
              </p:cNvPr>
              <p:cNvSpPr/>
              <p:nvPr/>
            </p:nvSpPr>
            <p:spPr>
              <a:xfrm>
                <a:off x="503995" y="5341207"/>
                <a:ext cx="11184010" cy="952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75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𝐸𝑂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𝐵𝐸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，故异面直线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所成角的大小为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5_AS.46_2#e40228a58?hastextimagelayout=10&amp;vbadefaultcenterpage=1&amp;parentnodeid=d2d4e8247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05C50077-7C7F-2F32-578C-B68B0F85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5341207"/>
                <a:ext cx="11184010" cy="952500"/>
              </a:xfrm>
              <a:prstGeom prst="rect">
                <a:avLst/>
              </a:prstGeom>
              <a:blipFill>
                <a:blip r:embed="rId7"/>
                <a:stretch>
                  <a:fillRect b="-64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  <p:bldP spid="6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0158ee0bb?vbadefaultcenterpage=1&amp;parentnodeid=6a0e3b9c0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pic>
        <p:nvPicPr>
          <p:cNvPr id="3" name="QB_5_BD.47_1#e40ac4594?hastextimagelayout=1&amp;vbadefaultcenterpage=1&amp;parentnodeid=0158ee0bb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21454" y="1566768"/>
            <a:ext cx="2807208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BD.47_2#e40ac4594?hastextimagelayout=11&amp;segpoint=1&amp;vbadefaultcenterpage=1&amp;parentnodeid=0158ee0bb&amp;color=0,0,0&amp;vbahtmlprocessed=1&amp;bbb=1&amp;hasbroken=1"/>
              <p:cNvSpPr/>
              <p:nvPr/>
            </p:nvSpPr>
            <p:spPr>
              <a:xfrm>
                <a:off x="502920" y="1521048"/>
                <a:ext cx="8284464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如图，在直三棱柱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的中点，在侧面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为圆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心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，2为半径作圆，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上一点，则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BD.47_2#e40ac4594?hastextimagelayout=11&amp;segpoint=1&amp;vbadefaultcenterpage=1&amp;parentnodeid=0158ee0b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8284464" cy="1592199"/>
              </a:xfrm>
              <a:prstGeom prst="rect">
                <a:avLst/>
              </a:prstGeom>
              <a:blipFill>
                <a:blip r:embed="rId5"/>
                <a:stretch>
                  <a:fillRect l="-2281" r="-957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B_5_AN.48_1#e40ac4594.blank?vbadefaultcenterpage=1&amp;parentnodeid=0158ee0bb&amp;color=0,0,0&amp;vbapositionanswer=13&amp;vbahtmlprocessed=1"/>
          <p:cNvSpPr/>
          <p:nvPr/>
        </p:nvSpPr>
        <p:spPr>
          <a:xfrm>
            <a:off x="7608634" y="2589118"/>
            <a:ext cx="3730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4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49_1#e40ac4594?hastextimagelayout=1&amp;vbadefaultcenterpage=1&amp;parentnodeid=0158ee0bb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31498" y="801719"/>
            <a:ext cx="2084832" cy="204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S.49_2#e40ac4594?hastextimagelayout=12&amp;vbadefaultcenterpage=1&amp;parentnodeid=0158ee0bb&amp;color=0,0,0&amp;vbahtmlprocessed=1&amp;bbb=1&amp;hasbroken=1&amp;hassurround=1"/>
              <p:cNvSpPr/>
              <p:nvPr/>
            </p:nvSpPr>
            <p:spPr>
              <a:xfrm>
                <a:off x="502920" y="756000"/>
                <a:ext cx="8970264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，垂足为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，连接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𝑂𝐸</m:t>
                    </m:r>
                  </m:oMath>
                </a14:m>
                <a:r>
                  <a:rPr lang="zh-CN" altLang="en-US" sz="2400" b="0" i="0" kern="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因为三棱柱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为直三棱柱，所以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.因为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S.49_2#e40ac4594?hastextimagelayout=12&amp;vbadefaultcenterpage=1&amp;parentnodeid=0158ee0bb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8970264" cy="2150999"/>
              </a:xfrm>
              <a:prstGeom prst="rect">
                <a:avLst/>
              </a:prstGeom>
              <a:blipFill>
                <a:blip r:embed="rId4"/>
                <a:stretch>
                  <a:fillRect l="-2107" b="-87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9_2#e40ac4594?hastextimagelayout=12&amp;vbadefaultcenterpage=1&amp;parentnodeid=0158ee0bb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948E46DE-E7C0-15D3-F201-F40316BC2DF3}"/>
                  </a:ext>
                </a:extLst>
              </p:cNvPr>
              <p:cNvSpPr/>
              <p:nvPr/>
            </p:nvSpPr>
            <p:spPr>
              <a:xfrm>
                <a:off x="502920" y="2966307"/>
                <a:ext cx="11184010" cy="33101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𝑂𝐸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最小，此时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有最小值，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易求得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</a:t>
                </a:r>
              </a:p>
              <a:p>
                <a:pPr latinLnBrk="1">
                  <a:lnSpc>
                    <a:spcPts val="46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12+4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9_2#e40ac4594?hastextimagelayout=12&amp;vbadefaultcenterpage=1&amp;parentnodeid=0158ee0bb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948E46DE-E7C0-15D3-F201-F40316BC2D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66307"/>
                <a:ext cx="11184010" cy="3310128"/>
              </a:xfrm>
              <a:prstGeom prst="rect">
                <a:avLst/>
              </a:prstGeom>
              <a:blipFill>
                <a:blip r:embed="rId5"/>
                <a:stretch>
                  <a:fillRect l="-1690" r="-1309" b="-534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50_1#30cb28217?vbadefaultcenterpage=1&amp;parentnodeid=0158ee0bb&amp;color=0,0,0&amp;vbahtmlprocessed=1&amp;bbb=1&amp;hasbroken=1"/>
              <p:cNvSpPr/>
              <p:nvPr/>
            </p:nvSpPr>
            <p:spPr>
              <a:xfrm>
                <a:off x="502920" y="2642090"/>
                <a:ext cx="11183112" cy="1676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（双空题）已知正方体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的所有顶点均在体积为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的球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则该正方体的棱长为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在四边形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内运动，且满足直线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与直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所成角的正弦值为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50_1#30cb28217?vbadefaultcenterpage=1&amp;parentnodeid=0158ee0b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42090"/>
                <a:ext cx="11183112" cy="1676400"/>
              </a:xfrm>
              <a:prstGeom prst="rect">
                <a:avLst/>
              </a:prstGeom>
              <a:blipFill>
                <a:blip r:embed="rId3"/>
                <a:stretch>
                  <a:fillRect l="-1690" r="-3490" b="-65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51_1#30cb28217.blank?vbadefaultcenterpage=1&amp;parentnodeid=0158ee0bb&amp;color=0,0,0&amp;vbapositionanswer=14&amp;vbahtmlprocessed=1"/>
          <p:cNvSpPr/>
          <p:nvPr/>
        </p:nvSpPr>
        <p:spPr>
          <a:xfrm>
            <a:off x="3296920" y="3172950"/>
            <a:ext cx="3730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4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2_1#30cb28217.blank?vbadefaultcenterpage=1&amp;parentnodeid=0158ee0bb&amp;color=0,0,0&amp;vbapositionanswer=15&amp;vbahtmlprocessed=1&amp;bbb=1"/>
              <p:cNvSpPr/>
              <p:nvPr/>
            </p:nvSpPr>
            <p:spPr>
              <a:xfrm>
                <a:off x="6351842" y="3776517"/>
                <a:ext cx="524002" cy="3915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2_1#30cb28217.blank?vbadefaultcenterpage=1&amp;parentnodeid=0158ee0bb&amp;color=0,0,0&amp;vbapositionanswer=15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842" y="3776517"/>
                <a:ext cx="524002" cy="3915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53_1#30cb28217?hastextimagelayout=1&amp;vbadefaultcenterpage=1&amp;parentnodeid=0158ee0bb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65110" y="878187"/>
            <a:ext cx="2697480" cy="281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S.53_2#30cb28217?hastextimagelayout=13&amp;vbadefaultcenterpage=1&amp;parentnodeid=0158ee0bb&amp;color=0,0,0&amp;vbahtmlprocessed=1&amp;bbb=1&amp;hasbroken=1&amp;hassurround=1"/>
              <p:cNvSpPr/>
              <p:nvPr/>
            </p:nvSpPr>
            <p:spPr>
              <a:xfrm>
                <a:off x="502920" y="832468"/>
                <a:ext cx="8366760" cy="265372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如图，设正方体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的棱长为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，则球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半径为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故球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的体积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𝑉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.因为</a:t>
                </a:r>
              </a:p>
              <a:p>
                <a:pPr latinLnBrk="1">
                  <a:lnSpc>
                    <a:spcPts val="6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所成角的正弦值为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S.53_2#30cb28217?hastextimagelayout=13&amp;vbadefaultcenterpage=1&amp;parentnodeid=0158ee0bb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32468"/>
                <a:ext cx="8366760" cy="2653729"/>
              </a:xfrm>
              <a:prstGeom prst="rect">
                <a:avLst/>
              </a:prstGeom>
              <a:blipFill>
                <a:blip r:embed="rId4"/>
                <a:stretch>
                  <a:fillRect l="-2259" b="-390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3_2#30cb28217?hastextimagelayout=13&amp;vbadefaultcenterpage=1&amp;parentnodeid=0158ee0bb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56B8811F-1A0B-64CA-2624-608BA0C918B6}"/>
                  </a:ext>
                </a:extLst>
              </p:cNvPr>
              <p:cNvSpPr/>
              <p:nvPr/>
            </p:nvSpPr>
            <p:spPr>
              <a:xfrm>
                <a:off x="502920" y="3969875"/>
                <a:ext cx="11184010" cy="2095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2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的轨迹是以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为圆心，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为半径的圆的四分之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（如图所示）,设正方形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的中心为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，连接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min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53_2#30cb28217?hastextimagelayout=13&amp;vbadefaultcenterpage=1&amp;parentnodeid=0158ee0bb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56B8811F-1A0B-64CA-2624-608BA0C91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969875"/>
                <a:ext cx="11184010" cy="2095500"/>
              </a:xfrm>
              <a:prstGeom prst="rect">
                <a:avLst/>
              </a:prstGeom>
              <a:blipFill>
                <a:blip r:embed="rId5"/>
                <a:stretch>
                  <a:fillRect l="-1690" r="-1200" b="-116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eabd37176?vbadefaultcenterpage=1&amp;parentnodeid=6a0e3b9c0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4_1#1d274ff69?segpoint=1&amp;vbadefaultcenterpage=1&amp;parentnodeid=eabd37176&amp;color=0,0,0&amp;vbahtmlprocessed=1&amp;bbb=1&amp;hasbroken=1"/>
              <p:cNvSpPr/>
              <p:nvPr/>
            </p:nvSpPr>
            <p:spPr>
              <a:xfrm>
                <a:off x="502920" y="1521048"/>
                <a:ext cx="11183112" cy="187299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边上的动点，设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，把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翻折为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，如图所示，若存在某个位置，使得异面直线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所成的角为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</a:t>
                </a:r>
                <a:r>
                  <a:rPr lang="en-US" altLang="zh-CN" sz="3650" b="0" i="0" u="sng" kern="0" spc="-9990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4_1#1d274ff69?segpoint=1&amp;vbadefaultcenterpage=1&amp;parentnodeid=eabd3717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872996"/>
              </a:xfrm>
              <a:prstGeom prst="rect">
                <a:avLst/>
              </a:prstGeom>
              <a:blipFill>
                <a:blip r:embed="rId4"/>
                <a:stretch>
                  <a:fillRect l="-1690" b="-651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5_1#1d274ff69.blank?vbadefaultcenterpage=1&amp;parentnodeid=eabd37176&amp;color=0,0,0&amp;vbapositionanswer=16&amp;vbahtmlprocessed=1&amp;bbb=1&amp;rh=48.6"/>
              <p:cNvSpPr/>
              <p:nvPr/>
            </p:nvSpPr>
            <p:spPr>
              <a:xfrm>
                <a:off x="5396865" y="2693384"/>
                <a:ext cx="1219264" cy="57404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5_1#1d274ff69.blank?vbadefaultcenterpage=1&amp;parentnodeid=eabd37176&amp;color=0,0,0&amp;vbapositionanswer=16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865" y="2693384"/>
                <a:ext cx="1219264" cy="574040"/>
              </a:xfrm>
              <a:prstGeom prst="rect">
                <a:avLst/>
              </a:prstGeom>
              <a:blipFill>
                <a:blip r:embed="rId5"/>
                <a:stretch>
                  <a:fillRect b="-1808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QB_5_BD.56_1#1d274ff69?vbadefaultcenterpage=1&amp;parentnodeid=eabd37176&amp;color=0,0,0&amp;vbahtmlprocessed=1" descr="preencoded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80944" y="3527203"/>
            <a:ext cx="6236208" cy="221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57_1#1d274ff69?hastextimagelayout=1&amp;vbadefaultcenterpage=1&amp;parentnodeid=eabd37176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99876" y="865728"/>
            <a:ext cx="2185416" cy="177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S.57_2#1d274ff69?hastextimagelayout=14&amp;vbadefaultcenterpage=1&amp;parentnodeid=eabd37176&amp;color=0,0,0&amp;vbahtmlprocessed=1&amp;bbb=1"/>
              <p:cNvSpPr/>
              <p:nvPr/>
            </p:nvSpPr>
            <p:spPr>
              <a:xfrm>
                <a:off x="502920" y="756000"/>
                <a:ext cx="8869680" cy="609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S.57_2#1d274ff69?hastextimagelayout=14&amp;vbadefaultcenterpage=1&amp;parentnodeid=eabd3717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8869680" cy="609600"/>
              </a:xfrm>
              <a:prstGeom prst="rect">
                <a:avLst/>
              </a:prstGeom>
              <a:blipFill>
                <a:blip r:embed="rId4"/>
                <a:stretch>
                  <a:fillRect l="-2131" r="-1306" b="-180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7_3#1d274ff69?hastextimagelayout=14&amp;vbadefaultcenterpage=1&amp;parentnodeid=eabd37176&amp;color=0,0,0&amp;vbahtmlprocessed=1&amp;bbb=1&amp;hasbroken=1&amp;hassurround=1"/>
              <p:cNvSpPr/>
              <p:nvPr/>
            </p:nvSpPr>
            <p:spPr>
              <a:xfrm>
                <a:off x="502920" y="1353916"/>
                <a:ext cx="8869680" cy="139636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翻折为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为轴截面的圆锥的母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线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共线，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为圆锥的轴，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不重合，如图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，过</a:t>
                </a:r>
              </a:p>
              <a:p>
                <a:pPr latinLnBrk="1">
                  <a:lnSpc>
                    <a:spcPts val="3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所成的角等于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所成的角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，设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S.57_3#1d274ff69?hastextimagelayout=14&amp;vbadefaultcenterpage=1&amp;parentnodeid=eabd37176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53916"/>
                <a:ext cx="8869680" cy="1396365"/>
              </a:xfrm>
              <a:prstGeom prst="rect">
                <a:avLst/>
              </a:prstGeom>
              <a:blipFill>
                <a:blip r:embed="rId5"/>
                <a:stretch>
                  <a:fillRect l="-2131" t="-1747" r="-69" b="-131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7_3#1d274ff69?hastextimagelayout=14&amp;vbadefaultcenterpage=1&amp;parentnodeid=eabd37176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9D802C70-A9C1-10AA-4FC3-A20C8031C101}"/>
                  </a:ext>
                </a:extLst>
              </p:cNvPr>
              <p:cNvSpPr/>
              <p:nvPr/>
            </p:nvSpPr>
            <p:spPr>
              <a:xfrm>
                <a:off x="502920" y="2750916"/>
                <a:ext cx="11184010" cy="376174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，易知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𝐸𝐶𝐹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，如图，若存在某个位置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，使得异面直线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</a:p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所成的角为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ts val="4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中，由正弦定理得</a:t>
                </a:r>
              </a:p>
              <a:p>
                <a:pPr latinLnBrk="1">
                  <a:lnSpc>
                    <a:spcPts val="63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𝐵𝐷𝐶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𝐵𝐷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𝐵𝐷𝐶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12</m:t>
                            </m:r>
                          </m:den>
                        </m:f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5_AS.57_3#1d274ff69?hastextimagelayout=14&amp;vbadefaultcenterpage=1&amp;parentnodeid=eabd37176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9D802C70-A9C1-10AA-4FC3-A20C8031C1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50916"/>
                <a:ext cx="11184010" cy="3761740"/>
              </a:xfrm>
              <a:prstGeom prst="rect">
                <a:avLst/>
              </a:prstGeom>
              <a:blipFill>
                <a:blip r:embed="rId6"/>
                <a:stretch>
                  <a:fillRect l="-55" b="-29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O_5_BD.58_1#536208c14?hastextimagelayout=1&amp;vbadefaultcenterpage=1&amp;parentnodeid=eabd37176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60202" y="2238388"/>
            <a:ext cx="3054096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8_2#536208c14?hastextimagelayout=15&amp;segpoint=1&amp;vbadefaultcenterpage=1&amp;parentnodeid=eabd37176&amp;color=0,0,0&amp;vbahtmlprocessed=1&amp;bbb=1&amp;hasbroken=1"/>
              <p:cNvSpPr/>
              <p:nvPr/>
            </p:nvSpPr>
            <p:spPr>
              <a:xfrm>
                <a:off x="502920" y="2192668"/>
                <a:ext cx="8046720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如图，在四棱锥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中，底面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是正方形，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底面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=1.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内一动点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（不与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三点重合）.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8_2#536208c14?hastextimagelayout=15&amp;segpoint=1&amp;vbadefaultcenterpage=1&amp;parentnodeid=eabd3717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92668"/>
                <a:ext cx="8046720" cy="1596200"/>
              </a:xfrm>
              <a:prstGeom prst="rect">
                <a:avLst/>
              </a:prstGeom>
              <a:blipFill>
                <a:blip r:embed="rId4"/>
                <a:stretch>
                  <a:fillRect l="-2348" b="-11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8_3#536208c14?hastextimagelayout=15&amp;segpoint=1&amp;vbadefaultcenterpage=1&amp;parentnodeid=eabd37176&amp;color=0,0,0&amp;vbahtmlprocessed=1&amp;bbb=1"/>
              <p:cNvSpPr/>
              <p:nvPr/>
            </p:nvSpPr>
            <p:spPr>
              <a:xfrm>
                <a:off x="502920" y="3836619"/>
                <a:ext cx="8046720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（1）求直线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所成的角；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8_3#536208c14?hastextimagelayout=15&amp;segpoint=1&amp;vbadefaultcenterpage=1&amp;parentnodeid=eabd3717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36619"/>
                <a:ext cx="8046720" cy="478600"/>
              </a:xfrm>
              <a:prstGeom prst="rect">
                <a:avLst/>
              </a:prstGeom>
              <a:blipFill>
                <a:blip r:embed="rId5"/>
                <a:stretch>
                  <a:fillRect l="-2348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BD.58_4#536208c14?hastextimagelayout=15&amp;segpoint=1&amp;vbadefaultcenterpage=1&amp;parentnodeid=eabd37176&amp;color=0,0,0&amp;vbahtmlprocessed=1&amp;bbb=1"/>
              <p:cNvSpPr/>
              <p:nvPr/>
            </p:nvSpPr>
            <p:spPr>
              <a:xfrm>
                <a:off x="502920" y="4315347"/>
                <a:ext cx="8046720" cy="62198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的轨迹所围成图形的面积.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BD.58_4#536208c14?hastextimagelayout=15&amp;segpoint=1&amp;vbadefaultcenterpage=1&amp;parentnodeid=eabd3717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315347"/>
                <a:ext cx="8046720" cy="621983"/>
              </a:xfrm>
              <a:prstGeom prst="rect">
                <a:avLst/>
              </a:prstGeom>
              <a:blipFill>
                <a:blip r:embed="rId6"/>
                <a:stretch>
                  <a:fillRect l="-2348" b="-16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9f8146f20.fixed?vbadefaultcenterpage=1&amp;parentnodeid=22f985872&amp;color=1,68,141&amp;vbahtmlprocessed=1&amp;bbb=1"/>
          <p:cNvSpPr/>
          <p:nvPr/>
        </p:nvSpPr>
        <p:spPr>
          <a:xfrm>
            <a:off x="558292" y="1078992"/>
            <a:ext cx="11108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基础课37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空间中点、直线、平面之间的位置关系</a:t>
            </a:r>
            <a:endParaRPr lang="en-US" altLang="zh-CN" sz="4000" dirty="0"/>
          </a:p>
        </p:txBody>
      </p:sp>
      <p:pic>
        <p:nvPicPr>
          <p:cNvPr id="3" name="C_0#9f8146f20?linknodeid=1d46e4fd8&amp;catalogrefid=1d46e4fd8&amp;parentnodeid=22f985872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9f8146f20?linknodeid=1d46e4fd8&amp;catalogrefid=1d46e4fd8&amp;parentnodeid=22f985872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9f8146f20?linknodeid=d2d4e8247&amp;catalogrefid=d2d4e8247&amp;parentnodeid=22f985872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9f8146f20?linknodeid=d2d4e8247&amp;catalogrefid=d2d4e8247&amp;parentnodeid=22f985872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9f8146f20?linknodeid=0158ee0bb&amp;catalogrefid=0158ee0bb&amp;parentnodeid=22f985872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9f8146f20?linknodeid=0158ee0bb&amp;catalogrefid=0158ee0bb&amp;parentnodeid=22f985872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9f8146f20?linknodeid=eabd37176&amp;catalogrefid=eabd37176&amp;parentnodeid=22f985872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9f8146f20?linknodeid=eabd37176&amp;catalogrefid=eabd37176&amp;parentnodeid=22f985872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9f8146f20?linknodeid=1d46e4fd8&amp;catalogrefid=1d46e4fd8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9f8146f20?linknodeid=1d46e4fd8&amp;catalogrefid=1d46e4fd8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9f8146f20?linknodeid=d2d4e8247&amp;catalogrefid=d2d4e8247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9f8146f20?linknodeid=d2d4e8247&amp;catalogrefid=d2d4e8247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9f8146f20?linknodeid=0158ee0bb&amp;catalogrefid=0158ee0bb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9f8146f20?linknodeid=0158ee0bb&amp;catalogrefid=0158ee0bb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9f8146f20?linknodeid=eabd37176&amp;catalogrefid=eabd37176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9f8146f20?linknodeid=eabd37176&amp;catalogrefid=eabd37176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O_5_AS.59_1#536208c14?hastextimagelayout=1&amp;vbadefaultcenterpage=1&amp;parentnodeid=eabd37176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82637" y="1301986"/>
            <a:ext cx="2109364" cy="157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AS.59_2#536208c14?hastextimagelayout=16&amp;vbadefaultcenterpage=1&amp;parentnodeid=eabd37176&amp;color=0,0,0&amp;vbahtmlprocessed=1&amp;bbb=1&amp;hasbroken=1&amp;hassurround=1"/>
              <p:cNvSpPr/>
              <p:nvPr/>
            </p:nvSpPr>
            <p:spPr>
              <a:xfrm>
                <a:off x="502920" y="1314685"/>
                <a:ext cx="8951976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𝑃𝐷𝐴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所成的角或其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补角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底面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AS.59_2#536208c14?hastextimagelayout=16&amp;vbadefaultcenterpage=1&amp;parentnodeid=eabd37176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14685"/>
                <a:ext cx="8951976" cy="1592199"/>
              </a:xfrm>
              <a:prstGeom prst="rect">
                <a:avLst/>
              </a:prstGeom>
              <a:blipFill>
                <a:blip r:embed="rId4"/>
                <a:stretch>
                  <a:fillRect l="-2112" r="-477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AS.59_3#536208c14?vbadefaultcenterpage=1&amp;parentnodeid=eabd37176&amp;color=0,0,0&amp;vbahtmlprocessed=1&amp;bbb=1&amp;hasbroken=1"/>
              <p:cNvSpPr/>
              <p:nvPr/>
            </p:nvSpPr>
            <p:spPr>
              <a:xfrm>
                <a:off x="502920" y="4023658"/>
                <a:ext cx="11183112" cy="1676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底面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,如图，取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的交点.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AS.59_3#536208c14?vbadefaultcenterpage=1&amp;parentnodeid=eabd3717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23658"/>
                <a:ext cx="11183112" cy="1676400"/>
              </a:xfrm>
              <a:prstGeom prst="rect">
                <a:avLst/>
              </a:prstGeom>
              <a:blipFill>
                <a:blip r:embed="rId5"/>
                <a:stretch>
                  <a:fillRect l="-1690" b="-727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AS.59_2#536208c14?hastextimagelayout=16&amp;vbadefaultcenterpage=1&amp;parentnodeid=eabd37176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D301BD69-1998-CCEC-417C-611AA4FB0C55}"/>
                  </a:ext>
                </a:extLst>
              </p:cNvPr>
              <p:cNvSpPr/>
              <p:nvPr/>
            </p:nvSpPr>
            <p:spPr>
              <a:xfrm>
                <a:off x="503995" y="2902694"/>
                <a:ext cx="11184010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𝑃𝐷𝐴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AS.59_2#536208c14?hastextimagelayout=16&amp;vbadefaultcenterpage=1&amp;parentnodeid=eabd37176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D301BD69-1998-CCEC-417C-611AA4FB0C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2902694"/>
                <a:ext cx="11184010" cy="1117600"/>
              </a:xfrm>
              <a:prstGeom prst="rect">
                <a:avLst/>
              </a:prstGeom>
              <a:blipFill>
                <a:blip r:embed="rId6"/>
                <a:stretch>
                  <a:fillRect l="-1690" b="-983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9_3#536208c14?vbadefaultcenterpage=1&amp;parentnodeid=eabd37176&amp;color=0,0,0&amp;vbahtmlprocessed=1&amp;bbb=1&amp;hasbroken=1">
                <a:extLst>
                  <a:ext uri="{FF2B5EF4-FFF2-40B4-BE49-F238E27FC236}">
                    <a16:creationId xmlns:a16="http://schemas.microsoft.com/office/drawing/2014/main" id="{0B06F621-F303-5D83-F0DC-13A5CC19AF29}"/>
                  </a:ext>
                </a:extLst>
              </p:cNvPr>
              <p:cNvSpPr/>
              <p:nvPr/>
            </p:nvSpPr>
            <p:spPr>
              <a:xfrm>
                <a:off x="502920" y="807987"/>
                <a:ext cx="11183112" cy="55499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𝐴𝑁𝐺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𝐴𝑁𝐺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𝐴𝑁𝐺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𝐴𝑁𝐺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三点共线，由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aseline="-10000">
                            <a:solidFill>
                              <a:srgbClr val="FF0000"/>
                            </a:solidFill>
                          </a:rPr>
                          <m:t>三棱锥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𝐴𝐵𝐷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aseline="-10000">
                            <a:solidFill>
                              <a:srgbClr val="FF0000"/>
                            </a:solidFill>
                          </a:rPr>
                          <m:t>三棱锥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𝑃𝐵𝐷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,得</a:t>
                </a: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×1=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9_3#536208c14?vbadefaultcenterpage=1&amp;parentnodeid=eabd37176&amp;color=0,0,0&amp;vbahtmlprocessed=1&amp;bbb=1&amp;hasbroken=1">
                <a:extLst>
                  <a:ext uri="{FF2B5EF4-FFF2-40B4-BE49-F238E27FC236}">
                    <a16:creationId xmlns:a16="http://schemas.microsoft.com/office/drawing/2014/main" id="{0B06F621-F303-5D83-F0DC-13A5CC19A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07987"/>
                <a:ext cx="11183112" cy="5549900"/>
              </a:xfrm>
              <a:prstGeom prst="rect">
                <a:avLst/>
              </a:prstGeom>
              <a:blipFill>
                <a:blip r:embed="rId2"/>
                <a:stretch>
                  <a:fillRect l="-1690" b="-153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396477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9_3#536208c14?vbadefaultcenterpage=1&amp;parentnodeid=eabd37176&amp;color=0,0,0&amp;vbahtmlprocessed=1&amp;bbb=1&amp;hasbroken=1">
                <a:extLst>
                  <a:ext uri="{FF2B5EF4-FFF2-40B4-BE49-F238E27FC236}">
                    <a16:creationId xmlns:a16="http://schemas.microsoft.com/office/drawing/2014/main" id="{328B083D-F637-7339-1ABC-C64956379F38}"/>
                  </a:ext>
                </a:extLst>
              </p:cNvPr>
              <p:cNvSpPr/>
              <p:nvPr/>
            </p:nvSpPr>
            <p:spPr>
              <a:xfrm>
                <a:off x="502920" y="2799538"/>
                <a:ext cx="11183112" cy="154228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因此点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的轨迹围成的图形是以点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为圆心，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为半径的圆，所以面积为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6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9_3#536208c14?vbadefaultcenterpage=1&amp;parentnodeid=eabd37176&amp;color=0,0,0&amp;vbahtmlprocessed=1&amp;bbb=1&amp;hasbroken=1">
                <a:extLst>
                  <a:ext uri="{FF2B5EF4-FFF2-40B4-BE49-F238E27FC236}">
                    <a16:creationId xmlns:a16="http://schemas.microsoft.com/office/drawing/2014/main" id="{328B083D-F637-7339-1ABC-C64956379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99538"/>
                <a:ext cx="11183112" cy="1542288"/>
              </a:xfrm>
              <a:prstGeom prst="rect">
                <a:avLst/>
              </a:prstGeom>
              <a:blipFill>
                <a:blip r:embed="rId2"/>
                <a:stretch>
                  <a:fillRect l="-1690" r="-1745" b="-632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572376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6a0e3b9c0.fixed?vbadefaultcenterpage=1&amp;parentnodeid=9f8146f20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6a0e3b9c0.fixed?vbadefaultcenterpage=1&amp;parentnodeid=9f8146f20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1d46e4fd8?vbadefaultcenterpage=1&amp;parentnodeid=6a0e3b9c0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482709363?vbadefaultcenterpage=1&amp;parentnodeid=1d46e4fd8&amp;color=0,0,0&amp;vbahtmlprocessed=1&amp;bbb=1"/>
              <p:cNvSpPr/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在正方体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所成角的大小为(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482709363?vbadefaultcenterpage=1&amp;parentnodeid=1d46e4fd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482709363.bracket?vbadefaultcenterpage=1&amp;parentnodeid=1d46e4fd8&amp;color=0,0,0&amp;vbapositionanswer=1&amp;vbahtmlprocessed=1"/>
          <p:cNvSpPr/>
          <p:nvPr/>
        </p:nvSpPr>
        <p:spPr>
          <a:xfrm>
            <a:off x="9973564" y="150961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_1#482709363.choices?vbadefaultcenterpage=1&amp;parentnodeid=1d46e4fd8&amp;color=0,0,0&amp;vbahtmlprocessed=1&amp;bbb=1"/>
              <p:cNvSpPr/>
              <p:nvPr/>
            </p:nvSpPr>
            <p:spPr>
              <a:xfrm>
                <a:off x="502920" y="2060861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62453" algn="l"/>
                    <a:tab pos="56995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_1#482709363.choices?vbadefaultcenterpage=1&amp;parentnodeid=1d46e4fd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60861"/>
                <a:ext cx="11183112" cy="467805"/>
              </a:xfrm>
              <a:prstGeom prst="rect">
                <a:avLst/>
              </a:prstGeom>
              <a:blipFill>
                <a:blip r:embed="rId5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QC_5_AS.4_1#482709363?hastextimagelayout=1&amp;vbadefaultcenterpage=1&amp;parentnodeid=1d46e4fd8&amp;color=0,0,0&amp;vbahtmlprocessed=1" descr="preencoded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60456" y="2594452"/>
            <a:ext cx="3008376" cy="282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5_AS.4_2#482709363?hastextimagelayout=1&amp;vbadefaultcenterpage=1&amp;parentnodeid=1d46e4fd8&amp;color=0,0,0&amp;vbahtmlprocessed=1&amp;bbb=1&amp;hasbroken=1"/>
              <p:cNvSpPr/>
              <p:nvPr/>
            </p:nvSpPr>
            <p:spPr>
              <a:xfrm>
                <a:off x="502920" y="2539588"/>
                <a:ext cx="8055864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由于在正方体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所成角为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5_AS.4_2#482709363?hastextimagelayout=1&amp;vbadefaultcenterpage=1&amp;parentnodeid=1d46e4fd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39588"/>
                <a:ext cx="8055864" cy="1033399"/>
              </a:xfrm>
              <a:prstGeom prst="rect">
                <a:avLst/>
              </a:prstGeom>
              <a:blipFill>
                <a:blip r:embed="rId7"/>
                <a:stretch>
                  <a:fillRect l="-2347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7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07ba16d67?vbadefaultcenterpage=1&amp;parentnodeid=1d46e4fd8&amp;color=0,0,0&amp;vbahtmlprocessed=1&amp;bbb=1&amp;hasbroken=1"/>
              <p:cNvSpPr/>
              <p:nvPr/>
            </p:nvSpPr>
            <p:spPr>
              <a:xfrm>
                <a:off x="502920" y="1986072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平行，且直线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的位置关系不可能为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07ba16d67?vbadefaultcenterpage=1&amp;parentnodeid=1d46e4fd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86072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07ba16d67.bracket?vbadefaultcenterpage=1&amp;parentnodeid=1d46e4fd8&amp;color=0,0,0&amp;vbapositionanswer=2&amp;vbahtmlprocessed=1"/>
          <p:cNvSpPr/>
          <p:nvPr/>
        </p:nvSpPr>
        <p:spPr>
          <a:xfrm>
            <a:off x="769620" y="253344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5_BD.7_1#07ba16d67.choices?vbadefaultcenterpage=1&amp;parentnodeid=1d46e4fd8&amp;color=0,0,0&amp;vbahtmlprocessed=1&amp;bbb=1"/>
          <p:cNvSpPr/>
          <p:nvPr/>
        </p:nvSpPr>
        <p:spPr>
          <a:xfrm>
            <a:off x="502920" y="3085193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633853" algn="l"/>
                <a:tab pos="5242306" algn="l"/>
                <a:tab pos="78507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.平行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B.异面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C.相交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.没有公共点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07ba16d67?vbadefaultcenterpage=1&amp;parentnodeid=1d46e4fd8&amp;color=0,0,0&amp;vbahtmlprocessed=1&amp;bbb=1&amp;hasbroken=1"/>
              <p:cNvSpPr/>
              <p:nvPr/>
            </p:nvSpPr>
            <p:spPr>
              <a:xfrm>
                <a:off x="502920" y="3563920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平行，且直线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的位置关系可能平行，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可能异面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，即没有公共点，也不可能相交，因为若直线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相交，则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相交，均与已知条件矛盾.故选C.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07ba16d67?vbadefaultcenterpage=1&amp;parentnodeid=1d46e4fd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63920"/>
                <a:ext cx="11183112" cy="1592199"/>
              </a:xfrm>
              <a:prstGeom prst="rect">
                <a:avLst/>
              </a:prstGeom>
              <a:blipFill>
                <a:blip r:embed="rId4"/>
                <a:stretch>
                  <a:fillRect l="-1690" r="-2345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7eef10a7a?vbadefaultcenterpage=1&amp;parentnodeid=1d46e4fd8&amp;color=0,0,0&amp;vbahtmlprocessed=1&amp;bbb=1"/>
              <p:cNvSpPr/>
              <p:nvPr/>
            </p:nvSpPr>
            <p:spPr>
              <a:xfrm>
                <a:off x="502920" y="2533442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用符号表示“点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不在直线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内”，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7eef10a7a?vbadefaultcenterpage=1&amp;parentnodeid=1d46e4fd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33442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7eef10a7a.bracket?vbadefaultcenterpage=1&amp;parentnodeid=1d46e4fd8&amp;color=0,0,0&amp;vbapositionanswer=3&amp;vbahtmlprocessed=1"/>
          <p:cNvSpPr/>
          <p:nvPr/>
        </p:nvSpPr>
        <p:spPr>
          <a:xfrm>
            <a:off x="9340914" y="252201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1_1#7eef10a7a.choices?vbadefaultcenterpage=1&amp;parentnodeid=1d46e4fd8&amp;color=0,0,0&amp;vbahtmlprocessed=1&amp;bbb=1"/>
              <p:cNvSpPr/>
              <p:nvPr/>
            </p:nvSpPr>
            <p:spPr>
              <a:xfrm>
                <a:off x="502920" y="3076302"/>
                <a:ext cx="11183112" cy="4686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62453" algn="l"/>
                    <a:tab pos="56614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∉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∉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⊄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⊄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1_1#7eef10a7a.choices?vbadefaultcenterpage=1&amp;parentnodeid=1d46e4fd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76302"/>
                <a:ext cx="11183112" cy="468630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7eef10a7a?vbadefaultcenterpage=1&amp;parentnodeid=1d46e4fd8&amp;color=0,0,0&amp;vbahtmlprocessed=1&amp;bbb=1&amp;hasbroken=1"/>
              <p:cNvSpPr/>
              <p:nvPr/>
            </p:nvSpPr>
            <p:spPr>
              <a:xfrm>
                <a:off x="502920" y="3555029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由题意用符号表示“点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不在直线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内”，即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∉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7eef10a7a?vbadefaultcenterpage=1&amp;parentnodeid=1d46e4fd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55029"/>
                <a:ext cx="11183112" cy="1033399"/>
              </a:xfrm>
              <a:prstGeom prst="rect">
                <a:avLst/>
              </a:prstGeom>
              <a:blipFill>
                <a:blip r:embed="rId5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31d6b93aa?vbadefaultcenterpage=1&amp;parentnodeid=1d46e4fd8&amp;color=0,0,0&amp;vbahtmlprocessed=1&amp;bbb=1&amp;hasbroken=1"/>
              <p:cNvSpPr/>
              <p:nvPr/>
            </p:nvSpPr>
            <p:spPr>
              <a:xfrm>
                <a:off x="502920" y="2528362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分别在空间四边形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，则下列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说法中正确的是(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31d6b93aa?vbadefaultcenterpage=1&amp;parentnodeid=1d46e4fd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28362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1363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31d6b93aa.bracket?vbadefaultcenterpage=1&amp;parentnodeid=1d46e4fd8&amp;color=0,0,0&amp;vbapositionanswer=4&amp;vbahtmlprocessed=1"/>
          <p:cNvSpPr/>
          <p:nvPr/>
        </p:nvSpPr>
        <p:spPr>
          <a:xfrm>
            <a:off x="2903220" y="307573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31d6b93aa.choices?vbadefaultcenterpage=1&amp;parentnodeid=1d46e4fd8&amp;color=0,0,0&amp;vbahtmlprocessed=1&amp;bbb=1"/>
              <p:cNvSpPr/>
              <p:nvPr/>
            </p:nvSpPr>
            <p:spPr>
              <a:xfrm>
                <a:off x="502920" y="3568999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𝐸𝐻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𝐹𝐺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一定平行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𝐸𝐻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一定相交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𝐸𝐻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𝐹𝐺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可能异面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𝐸𝐻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一定共面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31d6b93aa.choices?vbadefaultcenterpage=1&amp;parentnodeid=1d46e4fd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68999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16_1#31d6b93aa?vbadefaultcenterpage=1&amp;parentnodeid=1d46e4fd8&amp;color=0,0,0&amp;vbahtmlprocessed=1&amp;bbb=1&amp;hasbroken=1"/>
              <p:cNvSpPr/>
              <p:nvPr/>
            </p:nvSpPr>
            <p:spPr>
              <a:xfrm>
                <a:off x="502920" y="880854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如图1，由于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四点确定一个平面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𝐸𝐹𝐺𝐻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一定共面，故D正确，C错误；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16_1#31d6b93aa?vbadefaultcenterpage=1&amp;parentnodeid=1d46e4fd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80854"/>
                <a:ext cx="11183112" cy="1037400"/>
              </a:xfrm>
              <a:prstGeom prst="rect">
                <a:avLst/>
              </a:prstGeom>
              <a:blipFill>
                <a:blip r:embed="rId3"/>
                <a:stretch>
                  <a:fillRect l="-1690" r="-218" b="-169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C_5_AS.16_3#31d6b93aa?hastextimagelayout=1&amp;vbadefaultcenterpage=1&amp;parentnodeid=1d46e4fd8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3544" y="2670284"/>
            <a:ext cx="2889504" cy="359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971</Words>
  <Application>Microsoft Office PowerPoint</Application>
  <PresentationFormat>宽屏</PresentationFormat>
  <Paragraphs>222</Paragraphs>
  <Slides>33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只只战斗机</cp:lastModifiedBy>
  <cp:revision>4</cp:revision>
  <dcterms:created xsi:type="dcterms:W3CDTF">2024-01-23T11:18:19Z</dcterms:created>
  <dcterms:modified xsi:type="dcterms:W3CDTF">2024-01-24T11:00:25Z</dcterms:modified>
  <cp:category/>
  <cp:contentStatus/>
</cp:coreProperties>
</file>