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6" r:id="rId17"/>
    <p:sldId id="270" r:id="rId18"/>
    <p:sldId id="271" r:id="rId19"/>
    <p:sldId id="287" r:id="rId20"/>
    <p:sldId id="288" r:id="rId21"/>
    <p:sldId id="272" r:id="rId22"/>
    <p:sldId id="273" r:id="rId23"/>
    <p:sldId id="289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90" r:id="rId33"/>
    <p:sldId id="282" r:id="rId34"/>
    <p:sldId id="283" r:id="rId35"/>
    <p:sldId id="291" r:id="rId36"/>
    <p:sldId id="284" r:id="rId3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7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f3fb20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基础课38 空间直线、平面的平行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870F141-417B-47A2-B2A9-1DDDE1F2E99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2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AC6A5F5-F08C-437E-B616-91AD9DF6BA4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f3fb20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基础课38 空间直线、平面的平行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4446554-65E5-4AEC-8B73-FF05D5E6FA7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75db6332e?vbadefaultcenterpage=1&amp;parentnodeid=ecd762baf&amp;color=0,0,0&amp;vbahtmlprocessed=1&amp;bbb=1&amp;hasbroken=1"/>
              <p:cNvSpPr/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是两条不同的直线，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是两个不同的平面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，下列结论中正确的是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75db6332e?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75db6332e.bracket?vbadefaultcenterpage=1&amp;parentnodeid=ecd762baf&amp;color=0,0,0&amp;vbapositionanswer=4&amp;vbahtmlprocessed=1"/>
          <p:cNvSpPr/>
          <p:nvPr/>
        </p:nvSpPr>
        <p:spPr>
          <a:xfrm>
            <a:off x="769620" y="13033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75db6332e.choices?vbadefaultcenterpage=1&amp;parentnodeid=ecd762baf&amp;color=0,0,0&amp;vbahtmlprocessed=1&amp;bbb=1"/>
              <p:cNvSpPr/>
              <p:nvPr/>
            </p:nvSpPr>
            <p:spPr>
              <a:xfrm>
                <a:off x="502920" y="1799178"/>
                <a:ext cx="11183112" cy="21450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75db6332e.choices?vbadefaultcenterpage=1&amp;parentnodeid=ecd762ba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9178"/>
                <a:ext cx="11183112" cy="2145030"/>
              </a:xfrm>
              <a:prstGeom prst="rect">
                <a:avLst/>
              </a:prstGeom>
              <a:blipFill>
                <a:blip r:embed="rId4"/>
                <a:stretch>
                  <a:fillRect l="-1690" b="-90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75db6332e?vbadefaultcenterpage=1&amp;parentnodeid=ecd762baf&amp;color=0,0,0&amp;vbahtmlprocessed=1&amp;bbb=1&amp;hasbroken=1"/>
              <p:cNvSpPr/>
              <p:nvPr/>
            </p:nvSpPr>
            <p:spPr>
              <a:xfrm>
                <a:off x="502920" y="3932778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是两条不同的直线，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是两个不同的平面，若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可能相交、平行或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故B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相交，故C错误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确定一个平面，设为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，则由面面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平行的判定定理得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75db6332e?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32778"/>
                <a:ext cx="11183112" cy="2709799"/>
              </a:xfrm>
              <a:prstGeom prst="rect">
                <a:avLst/>
              </a:prstGeom>
              <a:blipFill>
                <a:blip r:embed="rId5"/>
                <a:stretch>
                  <a:fillRect l="-1690" r="-545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79cf95fd2?vbadefaultcenterpage=1&amp;parentnodeid=ecd762baf&amp;color=0,0,0&amp;vbahtmlprocessed=1&amp;bbb=1"/>
              <p:cNvSpPr/>
              <p:nvPr/>
            </p:nvSpPr>
            <p:spPr>
              <a:xfrm>
                <a:off x="502920" y="227744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的一个充分条件是(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79cf95fd2?vbadefaultcenterpage=1&amp;parentnodeid=ecd762ba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744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79cf95fd2.bracket?vbadefaultcenterpage=1&amp;parentnodeid=ecd762baf&amp;color=0,0,0&amp;vbapositionanswer=5&amp;vbahtmlprocessed=1"/>
          <p:cNvSpPr/>
          <p:nvPr/>
        </p:nvSpPr>
        <p:spPr>
          <a:xfrm>
            <a:off x="8740394" y="226601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79cf95fd2.choices?vbadefaultcenterpage=1&amp;parentnodeid=ecd762baf&amp;color=0,0,0&amp;vbahtmlprocessed=1&amp;bbb=1"/>
              <p:cNvSpPr/>
              <p:nvPr/>
            </p:nvSpPr>
            <p:spPr>
              <a:xfrm>
                <a:off x="502920" y="2764359"/>
                <a:ext cx="11183112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A.存在一条直线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.存在一条直线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.存在一个平面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.存在一个平面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79cf95fd2.choices?vbadefaultcenterpage=1&amp;parentnodeid=ecd762ba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4359"/>
                <a:ext cx="11183112" cy="1027430"/>
              </a:xfrm>
              <a:prstGeom prst="rect">
                <a:avLst/>
              </a:prstGeom>
              <a:blipFill>
                <a:blip r:embed="rId4"/>
                <a:stretch>
                  <a:fillRect l="-1690" b="-183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79cf95fd2?vbadefaultcenterpage=1&amp;parentnodeid=ecd762baf&amp;color=0,0,0&amp;vbahtmlprocessed=1&amp;bbb=1&amp;hasbroken=1"/>
              <p:cNvSpPr/>
              <p:nvPr/>
            </p:nvSpPr>
            <p:spPr>
              <a:xfrm>
                <a:off x="502920" y="380448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A，B，D中，均有可能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，故A,B,D错误；C中，两平面平行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，则其中一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个平面内的任一条直线都平行于另一平面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79cf95fd2?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0448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e9e3f908b?vbadefaultcenterpage=1&amp;parentnodeid=ecd762baf&amp;color=0,0,0&amp;vbahtmlprocessed=1&amp;bbb=1&amp;hasbroken=1"/>
              <p:cNvSpPr/>
              <p:nvPr/>
            </p:nvSpPr>
            <p:spPr>
              <a:xfrm>
                <a:off x="502920" y="185288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已知三条互相平行的直线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为两个不同的平面，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则两个平面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的位置关系是(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e9e3f908b?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288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2126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e9e3f908b.bracket?vbadefaultcenterpage=1&amp;parentnodeid=ecd762baf&amp;color=0,0,0&amp;vbapositionanswer=6&amp;vbahtmlprocessed=1"/>
          <p:cNvSpPr/>
          <p:nvPr/>
        </p:nvSpPr>
        <p:spPr>
          <a:xfrm>
            <a:off x="5117148" y="240025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23_1#e9e3f908b.choices?vbadefaultcenterpage=1&amp;parentnodeid=ecd762baf&amp;color=0,0,0&amp;vbahtmlprocessed=1&amp;bbb=1"/>
          <p:cNvSpPr/>
          <p:nvPr/>
        </p:nvSpPr>
        <p:spPr>
          <a:xfrm>
            <a:off x="502920" y="289351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633853" algn="l"/>
                <a:tab pos="5242306" algn="l"/>
                <a:tab pos="78507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.平行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B.相交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C.垂直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.平行或相交</a:t>
            </a:r>
            <a:endParaRPr lang="en-US" altLang="zh-CN" sz="2400" dirty="0"/>
          </a:p>
        </p:txBody>
      </p:sp>
      <p:pic>
        <p:nvPicPr>
          <p:cNvPr id="5" name="QC_5_AS.24_1#e9e3f908b?hastextimagelayout=1&amp;vbadefaultcenterpage=1&amp;parentnodeid=ecd762baf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8183" y="3479051"/>
            <a:ext cx="7104888" cy="18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6" name="QC_5_AS.24_2#e9e3f908b?hastextimagelayout=1&amp;vbadefaultcenterpage=1&amp;parentnodeid=ecd762baf&amp;color=0,0,0&amp;vbahtmlprocessed=1&amp;bbb=1"/>
          <p:cNvSpPr/>
          <p:nvPr/>
        </p:nvSpPr>
        <p:spPr>
          <a:xfrm>
            <a:off x="502920" y="3433331"/>
            <a:ext cx="395935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如图，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24_3#e9e3f908b?hastextimagelayout=1&amp;vbadefaultcenterpage=1&amp;parentnodeid=ecd762baf&amp;color=0,0,0&amp;vbahtmlprocessed=1&amp;bbb=1&amp;hasbroken=1"/>
              <p:cNvSpPr/>
              <p:nvPr/>
            </p:nvSpPr>
            <p:spPr>
              <a:xfrm>
                <a:off x="502920" y="3912058"/>
                <a:ext cx="395935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由题意易得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可能平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，也可能相交.故选D.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24_3#e9e3f908b?hastextimagelayout=1&amp;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12058"/>
                <a:ext cx="3959352" cy="1037400"/>
              </a:xfrm>
              <a:prstGeom prst="rect">
                <a:avLst/>
              </a:prstGeom>
              <a:blipFill>
                <a:blip r:embed="rId5"/>
                <a:stretch>
                  <a:fillRect l="-4777" r="-1079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32f484e27?hastextimagelayout=1&amp;vbadefaultcenterpage=1&amp;parentnodeid=ecd762baf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9587" y="1674572"/>
            <a:ext cx="3008376" cy="23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5_2#32f484e27?hastextimagelayout=2&amp;segpoint=1&amp;vbadefaultcenterpage=1&amp;parentnodeid=ecd762baf&amp;color=0,0,0&amp;vbahtmlprocessed=1&amp;bbb=1&amp;hasbroken=1"/>
              <p:cNvSpPr/>
              <p:nvPr/>
            </p:nvSpPr>
            <p:spPr>
              <a:xfrm>
                <a:off x="502920" y="1628853"/>
                <a:ext cx="8092440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是梯形，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5_2#32f484e27?hastextimagelayout=2&amp;segpoint=1&amp;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28853"/>
                <a:ext cx="8092440" cy="1592199"/>
              </a:xfrm>
              <a:prstGeom prst="rect">
                <a:avLst/>
              </a:prstGeom>
              <a:blipFill>
                <a:blip r:embed="rId4"/>
                <a:stretch>
                  <a:fillRect l="-2336" r="-226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32f484e27.bracket?vbadefaultcenterpage=1&amp;parentnodeid=ecd762baf&amp;color=0,0,0&amp;vbapositionanswer=7&amp;vbahtmlprocessed=1"/>
          <p:cNvSpPr/>
          <p:nvPr/>
        </p:nvSpPr>
        <p:spPr>
          <a:xfrm>
            <a:off x="4968177" y="2735023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5_BD.27_1#32f484e27.choices?hastextimagelayout=2&amp;vbadefaultcenterpage=1&amp;parentnodeid=ecd762baf&amp;color=0,0,0&amp;vbahtmlprocessed=1&amp;bbb=1"/>
          <p:cNvSpPr/>
          <p:nvPr/>
        </p:nvSpPr>
        <p:spPr>
          <a:xfrm>
            <a:off x="502920" y="3216860"/>
            <a:ext cx="8092440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146935" algn="l"/>
                <a:tab pos="4039870" algn="l"/>
                <a:tab pos="61614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.4.5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C.5.4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.5.5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8_1#32f484e27?hastextimagelayout=2&amp;vbadefaultcenterpage=1&amp;parentnodeid=ecd762baf&amp;color=0,0,0&amp;vbahtmlprocessed=1&amp;bbb=1&amp;hasbroken=1&amp;hassurround=1"/>
              <p:cNvSpPr/>
              <p:nvPr/>
            </p:nvSpPr>
            <p:spPr>
              <a:xfrm>
                <a:off x="502920" y="3756673"/>
                <a:ext cx="8092440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8_1#32f484e27?hastextimagelayout=2&amp;vbadefaultcenterpage=1&amp;parentnodeid=ecd762baf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56673"/>
                <a:ext cx="8092440" cy="474599"/>
              </a:xfrm>
              <a:prstGeom prst="rect">
                <a:avLst/>
              </a:prstGeom>
              <a:blipFill>
                <a:blip r:embed="rId5"/>
                <a:stretch>
                  <a:fillRect l="-2336" r="-1809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28_1#32f484e27?hastextimagelayout=2&amp;vbadefaultcenterpage=1&amp;parentnodeid=ecd762ba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5C01707-83ED-1A89-888B-DC1A82EDAA9F}"/>
                  </a:ext>
                </a:extLst>
              </p:cNvPr>
              <p:cNvSpPr/>
              <p:nvPr/>
            </p:nvSpPr>
            <p:spPr>
              <a:xfrm>
                <a:off x="503995" y="4235399"/>
                <a:ext cx="11184010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是梯形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的中位线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28_1#32f484e27?hastextimagelayout=2&amp;vbadefaultcenterpage=1&amp;parentnodeid=ecd762ba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5C01707-83ED-1A89-888B-DC1A82EDA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235399"/>
                <a:ext cx="11184010" cy="1117600"/>
              </a:xfrm>
              <a:prstGeom prst="rect">
                <a:avLst/>
              </a:prstGeom>
              <a:blipFill>
                <a:blip r:embed="rId6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9_1#c962ecb6e?hastextimagelayout=1&amp;vbadefaultcenterpage=1&amp;parentnodeid=ecd762baf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98864" y="1946701"/>
            <a:ext cx="2496312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9_2#c962ecb6e?hastextimagelayout=3&amp;segpoint=1&amp;vbadefaultcenterpage=1&amp;parentnodeid=ecd762baf&amp;color=0,0,0&amp;vbahtmlprocessed=1&amp;bbb=1&amp;hasbroken=1"/>
              <p:cNvSpPr/>
              <p:nvPr/>
            </p:nvSpPr>
            <p:spPr>
              <a:xfrm>
                <a:off x="502920" y="1900982"/>
                <a:ext cx="8595360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如图,这是棱长为1的正四面体形状的木块，点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将木块锯开，并使得截面平行于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，则下列关于截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面的说法正确的个数为(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9_2#c962ecb6e?hastextimagelayout=3&amp;segpoint=1&amp;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0982"/>
                <a:ext cx="8595360" cy="1592199"/>
              </a:xfrm>
              <a:prstGeom prst="rect">
                <a:avLst/>
              </a:prstGeom>
              <a:blipFill>
                <a:blip r:embed="rId4"/>
                <a:stretch>
                  <a:fillRect l="-2199" r="-5532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0_1#c962ecb6e.bracket?vbadefaultcenterpage=1&amp;parentnodeid=ecd762baf&amp;color=0,0,0&amp;vbapositionanswer=8&amp;vbahtmlprocessed=1"/>
          <p:cNvSpPr/>
          <p:nvPr/>
        </p:nvSpPr>
        <p:spPr>
          <a:xfrm>
            <a:off x="3817620" y="300715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1_1#c962ecb6e?hastextimagelayout=3&amp;vbadefaultcenterpage=1&amp;parentnodeid=ecd762baf&amp;color=0,0,0&amp;vbahtmlprocessed=1&amp;bbb=1&amp;hasbroken=1"/>
              <p:cNvSpPr/>
              <p:nvPr/>
            </p:nvSpPr>
            <p:spPr>
              <a:xfrm>
                <a:off x="502920" y="3488989"/>
                <a:ext cx="8595360" cy="1266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①截面是矩形；②截面不是平行四边形；③截面的面积为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；④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截面与侧面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的交线平行于侧面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1_1#c962ecb6e?hastextimagelayout=3&amp;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8989"/>
                <a:ext cx="8595360" cy="1266000"/>
              </a:xfrm>
              <a:prstGeom prst="rect">
                <a:avLst/>
              </a:prstGeom>
              <a:blipFill>
                <a:blip r:embed="rId5"/>
                <a:stretch>
                  <a:fillRect l="-2199" b="-144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5_BD.31_2#c962ecb6e.choices?hastextimagelayout=3&amp;vbadefaultcenterpage=1&amp;parentnodeid=ecd762baf&amp;color=0,0,0&amp;vbahtmlprocessed=1&amp;bbb=1"/>
          <p:cNvSpPr/>
          <p:nvPr/>
        </p:nvSpPr>
        <p:spPr>
          <a:xfrm>
            <a:off x="503995" y="4756195"/>
            <a:ext cx="11184010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215515" algn="l"/>
                <a:tab pos="4405630" algn="l"/>
                <a:tab pos="659574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2_1#c962ecb6e?hastextimagelayout=1&amp;vbadefaultcenterpage=1&amp;parentnodeid=ecd762baf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4504" y="896856"/>
            <a:ext cx="3072384" cy="32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2_2#c962ecb6e?hastextimagelayout=4&amp;vbadefaultcenterpage=1&amp;parentnodeid=ecd762baf&amp;color=0,0,0&amp;vbahtmlprocessed=1&amp;bbb=1&amp;hasbroken=1"/>
              <p:cNvSpPr/>
              <p:nvPr/>
            </p:nvSpPr>
            <p:spPr>
              <a:xfrm>
                <a:off x="502920" y="851136"/>
                <a:ext cx="7991856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的中心，如图，过点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,分别交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2_2#c962ecb6e?hastextimagelayout=4&amp;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1136"/>
                <a:ext cx="7991856" cy="1037400"/>
              </a:xfrm>
              <a:prstGeom prst="rect">
                <a:avLst/>
              </a:prstGeom>
              <a:blipFill>
                <a:blip r:embed="rId4"/>
                <a:stretch>
                  <a:fillRect l="-2365" r="-915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2_3#c962ecb6e?hastextimagelayout=4&amp;vbadefaultcenterpage=1&amp;parentnodeid=ecd762baf&amp;color=0,0,0&amp;vbahtmlprocessed=1&amp;bbb=1&amp;hasbroken=1&amp;hassurround=1"/>
              <p:cNvSpPr/>
              <p:nvPr/>
            </p:nvSpPr>
            <p:spPr>
              <a:xfrm>
                <a:off x="502920" y="1891774"/>
                <a:ext cx="7991856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，同理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为截面，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,同理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2_3#c962ecb6e?hastextimagelayout=4&amp;vbadefaultcenterpage=1&amp;parentnodeid=ecd762baf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1774"/>
                <a:ext cx="7991856" cy="2709799"/>
              </a:xfrm>
              <a:prstGeom prst="rect">
                <a:avLst/>
              </a:prstGeom>
              <a:blipFill>
                <a:blip r:embed="rId5"/>
                <a:stretch>
                  <a:fillRect l="-1373" r="-5416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3#c962ecb6e?hastextimagelayout=4&amp;vbadefaultcenterpage=1&amp;parentnodeid=ecd762ba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3DAD2D1-90B9-DC6E-C365-0DC3475D290C}"/>
                  </a:ext>
                </a:extLst>
              </p:cNvPr>
              <p:cNvSpPr/>
              <p:nvPr/>
            </p:nvSpPr>
            <p:spPr>
              <a:xfrm>
                <a:off x="503995" y="4584174"/>
                <a:ext cx="11184010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为平行四边形，即截面是平行四边形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，②错误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𝐴𝐷𝑀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3#c962ecb6e?hastextimagelayout=4&amp;vbadefaultcenterpage=1&amp;parentnodeid=ecd762ba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3DAD2D1-90B9-DC6E-C365-0DC3475D2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584174"/>
                <a:ext cx="11184010" cy="1676400"/>
              </a:xfrm>
              <a:prstGeom prst="rect">
                <a:avLst/>
              </a:prstGeom>
              <a:blipFill>
                <a:blip r:embed="rId6"/>
                <a:stretch>
                  <a:fillRect l="-1690" b="-69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3#c962ecb6e?hastextimagelayout=4&amp;vbadefaultcenterpage=1&amp;parentnodeid=ecd762ba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0F16C46-81FB-3C52-FF52-519995D532AB}"/>
                  </a:ext>
                </a:extLst>
              </p:cNvPr>
              <p:cNvSpPr/>
              <p:nvPr/>
            </p:nvSpPr>
            <p:spPr>
              <a:xfrm>
                <a:off x="502920" y="1314082"/>
                <a:ext cx="11184010" cy="4517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为矩形，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即截面是矩形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，①正确；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,即截面的面积为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，③正确；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由于截面与侧面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，即截面与侧面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的交线平行于侧面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，④正确.故选C.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3#c962ecb6e?hastextimagelayout=4&amp;vbadefaultcenterpage=1&amp;parentnodeid=ecd762ba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0F16C46-81FB-3C52-FF52-519995D53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4082"/>
                <a:ext cx="11184010" cy="4517200"/>
              </a:xfrm>
              <a:prstGeom prst="rect">
                <a:avLst/>
              </a:prstGeom>
              <a:blipFill>
                <a:blip r:embed="rId2"/>
                <a:stretch>
                  <a:fillRect l="-1690" r="-3490" b="-39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01352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4e92ccee?vbadefaultcenterpage=1&amp;parentnodeid=e26bc358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94489f318?vbadefaultcenterpage=1&amp;parentnodeid=64e92ccee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（多选题）如图，在下列四个正方体中，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为正方体的两个顶点，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所在棱的中点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，则在这四个正方体中，直线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94489f318?vbadefaultcenterpage=1&amp;parentnodeid=64e92cc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92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94489f318.bracket?vbadefaultcenterpage=1&amp;parentnodeid=64e92ccee&amp;color=0,0,0&amp;vbapositionanswer=9&amp;vbahtmlprocessed=1&amp;bbb=1"/>
          <p:cNvSpPr/>
          <p:nvPr/>
        </p:nvSpPr>
        <p:spPr>
          <a:xfrm>
            <a:off x="9819640" y="20684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ABC</a:t>
            </a:r>
            <a:endParaRPr lang="en-US" altLang="zh-CN" sz="2400" dirty="0"/>
          </a:p>
        </p:txBody>
      </p:sp>
      <p:sp>
        <p:nvSpPr>
          <p:cNvPr id="5" name="QC_5_BD.35_1#94489f318.choices?vbadefaultcenterpage=1&amp;parentnodeid=64e92ccee&amp;color=0,0,0&amp;vbahtmlprocessed=1&amp;bbb=1"/>
          <p:cNvSpPr/>
          <p:nvPr/>
        </p:nvSpPr>
        <p:spPr>
          <a:xfrm>
            <a:off x="502920" y="2628742"/>
            <a:ext cx="11183112" cy="2048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8300"/>
              </a:lnSpc>
              <a:tabLst>
                <a:tab pos="2792603" algn="l"/>
                <a:tab pos="5445506" algn="l"/>
                <a:tab pos="8441309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102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6" name="QC_5_BD.35_1#94489f318.choice_image?vbadefaultcenterpage=1&amp;parentnodeid=64e92ccee&amp;color=0,0,0&amp;inlineimagemarkindex=1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388" y="2624678"/>
            <a:ext cx="2130552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35_1#94489f318.choice_image?vbadefaultcenterpage=1&amp;parentnodeid=64e92ccee&amp;color=0,0,0&amp;inlineimagemarkindex=2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9654" y="2624678"/>
            <a:ext cx="2048256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35_1#94489f318.choice_image?vbadefaultcenterpage=1&amp;parentnodeid=64e92ccee&amp;color=0,0,0&amp;inlineimagemarkindex=3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4970" y="2624678"/>
            <a:ext cx="2386584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9" name="QC_5_BD.35_1#94489f318.choice_image?vbadefaultcenterpage=1&amp;parentnodeid=64e92ccee&amp;color=0,0,0&amp;inlineimagemarkindex=4&amp;vbahtmlprocessed=1" descr="preencoded.pn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2013" y="2624678"/>
            <a:ext cx="2340864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94489f318?vbadefaultcenterpage=1&amp;parentnodeid=64e92ccee&amp;color=0,0,0&amp;vbahtmlprocessed=1&amp;bbb=1&amp;hasbroken=1"/>
              <p:cNvSpPr/>
              <p:nvPr/>
            </p:nvSpPr>
            <p:spPr>
              <a:xfrm>
                <a:off x="502920" y="131417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对于A，如图1，连接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分别为所在棱的中点，所以由三角形中位线定理可得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B，如图2,连接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94489f318?vbadefaultcenterpage=1&amp;parentnodeid=64e92cc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4178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36_2#94489f318?vbadefaultcenterpage=1&amp;parentnodeid=64e92ccee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7" y="3575285"/>
            <a:ext cx="5672045" cy="2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3#94489f318?vbadefaultcenterpage=1&amp;parentnodeid=64e92ccee&amp;color=0,0,0&amp;vbahtmlprocessed=1&amp;bbb=1&amp;hasbroken=1">
                <a:extLst>
                  <a:ext uri="{FF2B5EF4-FFF2-40B4-BE49-F238E27FC236}">
                    <a16:creationId xmlns:a16="http://schemas.microsoft.com/office/drawing/2014/main" id="{4CAE97FE-FC70-8B69-C6A3-DCB45E849396}"/>
                  </a:ext>
                </a:extLst>
              </p:cNvPr>
              <p:cNvSpPr/>
              <p:nvPr/>
            </p:nvSpPr>
            <p:spPr>
              <a:xfrm>
                <a:off x="502920" y="756000"/>
                <a:ext cx="11183112" cy="3827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C，如图3，连接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分别为所在棱的中点，所以由三角形中位线定理可得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D，如图4,取底面中心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3#94489f318?vbadefaultcenterpage=1&amp;parentnodeid=64e92ccee&amp;color=0,0,0&amp;vbahtmlprocessed=1&amp;bbb=1&amp;hasbroken=1">
                <a:extLst>
                  <a:ext uri="{FF2B5EF4-FFF2-40B4-BE49-F238E27FC236}">
                    <a16:creationId xmlns:a16="http://schemas.microsoft.com/office/drawing/2014/main" id="{4CAE97FE-FC70-8B69-C6A3-DCB45E849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3827399"/>
              </a:xfrm>
              <a:prstGeom prst="rect">
                <a:avLst/>
              </a:prstGeom>
              <a:blipFill>
                <a:blip r:embed="rId2"/>
                <a:stretch>
                  <a:fillRect l="-1690" r="-436" b="-49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36_4#94489f318?vbadefaultcenterpage=1&amp;parentnodeid=64e92ccee&amp;color=0,0,0&amp;vbahtmlprocessed=1" descr="preencoded.png">
            <a:extLst>
              <a:ext uri="{FF2B5EF4-FFF2-40B4-BE49-F238E27FC236}">
                <a16:creationId xmlns:a16="http://schemas.microsoft.com/office/drawing/2014/main" id="{4DA5B2CF-0D1E-12B0-30C2-680ABDC0DA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4663440"/>
            <a:ext cx="419709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71995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5#94489f318?vbadefaultcenterpage=1&amp;parentnodeid=64e92ccee&amp;color=0,0,0&amp;vbahtmlprocessed=1&amp;bbb=1&amp;hasbroken=1">
                <a:extLst>
                  <a:ext uri="{FF2B5EF4-FFF2-40B4-BE49-F238E27FC236}">
                    <a16:creationId xmlns:a16="http://schemas.microsoft.com/office/drawing/2014/main" id="{DEC5B620-EC11-1F79-5612-E88516BC9121}"/>
                  </a:ext>
                </a:extLst>
              </p:cNvPr>
              <p:cNvSpPr/>
              <p:nvPr/>
            </p:nvSpPr>
            <p:spPr>
              <a:xfrm>
                <a:off x="502920" y="3053665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为所在棱的中点，所以由三角形中位线定理可得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5#94489f318?vbadefaultcenterpage=1&amp;parentnodeid=64e92ccee&amp;color=0,0,0&amp;vbahtmlprocessed=1&amp;bbb=1&amp;hasbroken=1">
                <a:extLst>
                  <a:ext uri="{FF2B5EF4-FFF2-40B4-BE49-F238E27FC236}">
                    <a16:creationId xmlns:a16="http://schemas.microsoft.com/office/drawing/2014/main" id="{DEC5B620-EC11-1F79-5612-E88516BC9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665"/>
                <a:ext cx="11183112" cy="1037400"/>
              </a:xfrm>
              <a:prstGeom prst="rect">
                <a:avLst/>
              </a:prstGeom>
              <a:blipFill>
                <a:blip r:embed="rId2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60256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37_1#89bd2a810?hastextimagelayout=1&amp;vbadefaultcenterpage=1&amp;parentnodeid=64e92ccee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25569" y="2010740"/>
            <a:ext cx="290779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2#89bd2a810?hastextimagelayout=5&amp;segpoint=1&amp;vbadefaultcenterpage=1&amp;parentnodeid=64e92ccee&amp;color=0,0,0&amp;vbahtmlprocessed=1&amp;bbb=1&amp;hasbroken=1"/>
              <p:cNvSpPr/>
              <p:nvPr/>
            </p:nvSpPr>
            <p:spPr>
              <a:xfrm>
                <a:off x="502920" y="1965021"/>
                <a:ext cx="8193024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（多选题）如图，在正方体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2#89bd2a810?hastextimagelayout=5&amp;segpoint=1&amp;vbadefaultcenterpage=1&amp;parentnodeid=64e92cc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5021"/>
                <a:ext cx="8193024" cy="1033399"/>
              </a:xfrm>
              <a:prstGeom prst="rect">
                <a:avLst/>
              </a:prstGeom>
              <a:blipFill>
                <a:blip r:embed="rId4"/>
                <a:stretch>
                  <a:fillRect l="-2307" r="-967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89bd2a810.bracket?vbadefaultcenterpage=1&amp;parentnodeid=64e92ccee&amp;color=0,0,0&amp;vbapositionanswer=10&amp;vbahtmlprocessed=1&amp;bbb=1"/>
          <p:cNvSpPr/>
          <p:nvPr/>
        </p:nvSpPr>
        <p:spPr>
          <a:xfrm>
            <a:off x="5468366" y="2512391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89bd2a810.choices?hastextimagelayout=5&amp;vbadefaultcenterpage=1&amp;parentnodeid=64e92ccee&amp;color=0,0,0&amp;vbahtmlprocessed=1&amp;bbb=1"/>
              <p:cNvSpPr/>
              <p:nvPr/>
            </p:nvSpPr>
            <p:spPr>
              <a:xfrm>
                <a:off x="502920" y="3005658"/>
                <a:ext cx="8193024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异面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截正方体所得的截面是平行四边形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的距离相等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89bd2a810.choices?hastextimagelayout=5&amp;vbadefaultcenterpage=1&amp;parentnodeid=64e92cc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5658"/>
                <a:ext cx="8193024" cy="2155000"/>
              </a:xfrm>
              <a:prstGeom prst="rect">
                <a:avLst/>
              </a:prstGeom>
              <a:blipFill>
                <a:blip r:embed="rId5"/>
                <a:stretch>
                  <a:fillRect l="-2307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89bd2a810?vbadefaultcenterpage=1&amp;parentnodeid=64e92ccee&amp;color=0,0,0&amp;vbahtmlprocessed=1&amp;bbb=1&amp;hasbroken=1"/>
              <p:cNvSpPr/>
              <p:nvPr/>
            </p:nvSpPr>
            <p:spPr>
              <a:xfrm>
                <a:off x="502920" y="871456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对于A，由图可知,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显然不平行，且不相交，所以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异面，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故A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，如图1所示,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89bd2a810?vbadefaultcenterpage=1&amp;parentnodeid=64e92cc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71456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709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40_2#89bd2a810?imagetipindex=1&amp;vbadefaultcenterpage=1&amp;parentnodeid=64e92ccee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586464"/>
            <a:ext cx="2039112" cy="19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4" name="QC_5_AS.40_3#89bd2a810?imagetipindex=1&amp;vbadefaultcenterpage=1&amp;parentnodeid=64e92ccee&amp;color=0,0,0&amp;vbahtmlprocessed=1&amp;bbb=1"/>
          <p:cNvSpPr/>
          <p:nvPr/>
        </p:nvSpPr>
        <p:spPr>
          <a:xfrm>
            <a:off x="1278033" y="4642848"/>
            <a:ext cx="525462" cy="895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图1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4#89bd2a810?vbadefaultcenterpage=1&amp;parentnodeid=64e92ccee&amp;color=0,0,0&amp;vbahtmlprocessed=1&amp;bbb=1"/>
              <p:cNvSpPr/>
              <p:nvPr/>
            </p:nvSpPr>
            <p:spPr>
              <a:xfrm>
                <a:off x="502920" y="5139164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4#89bd2a810?vbadefaultcenterpage=1&amp;parentnodeid=64e92cc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139164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b="-109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40_4#89bd2a810?vbadefaultcenterpage=1&amp;parentnodeid=64e92ccee&amp;color=0,0,0&amp;vbahtmlprocessed=1&amp;bbb=1">
                <a:extLst>
                  <a:ext uri="{FF2B5EF4-FFF2-40B4-BE49-F238E27FC236}">
                    <a16:creationId xmlns:a16="http://schemas.microsoft.com/office/drawing/2014/main" id="{74566649-E427-7E5F-7456-03F631FC57DB}"/>
                  </a:ext>
                </a:extLst>
              </p:cNvPr>
              <p:cNvSpPr/>
              <p:nvPr/>
            </p:nvSpPr>
            <p:spPr>
              <a:xfrm>
                <a:off x="502920" y="750704"/>
                <a:ext cx="11183112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，如图2所示,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40_4#89bd2a810?vbadefaultcenterpage=1&amp;parentnodeid=64e92ccee&amp;color=0,0,0&amp;vbahtmlprocessed=1&amp;bbb=1">
                <a:extLst>
                  <a:ext uri="{FF2B5EF4-FFF2-40B4-BE49-F238E27FC236}">
                    <a16:creationId xmlns:a16="http://schemas.microsoft.com/office/drawing/2014/main" id="{74566649-E427-7E5F-7456-03F631FC5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0704"/>
                <a:ext cx="11183112" cy="3268599"/>
              </a:xfrm>
              <a:prstGeom prst="rect">
                <a:avLst/>
              </a:prstGeom>
              <a:blipFill>
                <a:blip r:embed="rId2"/>
                <a:stretch>
                  <a:fillRect b="-57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40_5#89bd2a810?imagetipindex=2&amp;vbadefaultcenterpage=1&amp;parentnodeid=64e92ccee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3515" y="3478322"/>
            <a:ext cx="2221992" cy="22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4" name="QC_5_AS.40_6#89bd2a810?imagetipindex=2&amp;vbadefaultcenterpage=1&amp;parentnodeid=64e92ccee&amp;color=0,0,0&amp;vbahtmlprocessed=1&amp;bbb=1"/>
          <p:cNvSpPr/>
          <p:nvPr/>
        </p:nvSpPr>
        <p:spPr>
          <a:xfrm>
            <a:off x="8131780" y="5818170"/>
            <a:ext cx="525462" cy="895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图2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7995627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AS.40_7#89bd2a810?vbadefaultcenterpage=1&amp;parentnodeid=64e92ccee&amp;color=0,0,0&amp;vbahtmlprocessed=1&amp;bbb=1"/>
              <p:cNvSpPr/>
              <p:nvPr/>
            </p:nvSpPr>
            <p:spPr>
              <a:xfrm>
                <a:off x="162678" y="1295434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截正方体所得的截面为等腰梯形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平分，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的距离相等，故D正确.故选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AS.40_7#89bd2a810?vbadefaultcenterpage=1&amp;parentnodeid=64e92cc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78" y="1295434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r="-3926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1_1#fd17bd802?hastextimagelayout=1&amp;vbadefaultcenterpage=1&amp;parentnodeid=64e92ccee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8093" y="1713529"/>
            <a:ext cx="2788920" cy="2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1_2#fd17bd802?hastextimagelayout=6&amp;segpoint=1&amp;vbadefaultcenterpage=1&amp;parentnodeid=64e92ccee&amp;color=0,0,0&amp;vbahtmlprocessed=1&amp;bbb=1&amp;hasbroken=1"/>
              <p:cNvSpPr/>
              <p:nvPr/>
            </p:nvSpPr>
            <p:spPr>
              <a:xfrm>
                <a:off x="502920" y="1667809"/>
                <a:ext cx="8302752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如图，在空间四边形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=1:4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填序号）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1_2#fd17bd802?hastextimagelayout=6&amp;segpoint=1&amp;vbadefaultcenterpage=1&amp;parentnodeid=64e92cc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7809"/>
                <a:ext cx="8302752" cy="1596390"/>
              </a:xfrm>
              <a:prstGeom prst="rect">
                <a:avLst/>
              </a:prstGeom>
              <a:blipFill>
                <a:blip r:embed="rId4"/>
                <a:stretch>
                  <a:fillRect l="-2276" r="-1542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2_1#fd17bd802.blank?vbadefaultcenterpage=1&amp;parentnodeid=64e92ccee&amp;color=0,0,0&amp;vbapositionanswer=11&amp;vbahtmlprocessed=1"/>
          <p:cNvSpPr/>
          <p:nvPr/>
        </p:nvSpPr>
        <p:spPr>
          <a:xfrm>
            <a:off x="8105902" y="2198669"/>
            <a:ext cx="525463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②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BD.43_1#fd17bd802?hastextimagelayout=6&amp;vbadefaultcenterpage=1&amp;parentnodeid=64e92ccee&amp;color=0,0,0&amp;vbahtmlprocessed=1&amp;bbb=1"/>
              <p:cNvSpPr/>
              <p:nvPr/>
            </p:nvSpPr>
            <p:spPr>
              <a:xfrm>
                <a:off x="502920" y="3311760"/>
                <a:ext cx="8302752" cy="478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是平行四边形；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BD.43_1#fd17bd802?hastextimagelayout=6&amp;vbadefaultcenterpage=1&amp;parentnodeid=64e92cc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1760"/>
                <a:ext cx="8302752" cy="478790"/>
              </a:xfrm>
              <a:prstGeom prst="rect">
                <a:avLst/>
              </a:prstGeom>
              <a:blipFill>
                <a:blip r:embed="rId5"/>
                <a:stretch>
                  <a:fillRect l="-1762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BD.43_2#fd17bd802?hastextimagelayout=6&amp;segpoint=1&amp;vbadefaultcenterpage=1&amp;parentnodeid=64e92ccee&amp;color=0,0,0&amp;vbahtmlprocessed=1&amp;bbb=1"/>
              <p:cNvSpPr/>
              <p:nvPr/>
            </p:nvSpPr>
            <p:spPr>
              <a:xfrm>
                <a:off x="502920" y="3859130"/>
                <a:ext cx="8302752" cy="478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是梯形；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BD.43_2#fd17bd802?hastextimagelayout=6&amp;segpoint=1&amp;vbadefaultcenterpage=1&amp;parentnodeid=64e92cc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9130"/>
                <a:ext cx="8302752" cy="478790"/>
              </a:xfrm>
              <a:prstGeom prst="rect">
                <a:avLst/>
              </a:prstGeom>
              <a:blipFill>
                <a:blip r:embed="rId6"/>
                <a:stretch>
                  <a:fillRect l="-2276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BD.43_3#fd17bd802?hastextimagelayout=6&amp;segpoint=1&amp;vbadefaultcenterpage=1&amp;parentnodeid=64e92ccee&amp;color=0,0,0&amp;vbahtmlprocessed=1&amp;bbb=1"/>
              <p:cNvSpPr/>
              <p:nvPr/>
            </p:nvSpPr>
            <p:spPr>
              <a:xfrm>
                <a:off x="503995" y="4406501"/>
                <a:ext cx="11184010" cy="478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𝐻𝐺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是平行四边形；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BD.43_3#fd17bd802?hastextimagelayout=6&amp;segpoint=1&amp;vbadefaultcenterpage=1&amp;parentnodeid=64e92cc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406501"/>
                <a:ext cx="11184010" cy="478790"/>
              </a:xfrm>
              <a:prstGeom prst="rect">
                <a:avLst/>
              </a:prstGeom>
              <a:blipFill>
                <a:blip r:embed="rId7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B_5_BD.43_4#fd17bd802?hastextimagelayout=6&amp;segpoint=1&amp;vbadefaultcenterpage=1&amp;parentnodeid=64e92ccee&amp;color=0,0,0&amp;vbahtmlprocessed=1&amp;bbb=1"/>
              <p:cNvSpPr/>
              <p:nvPr/>
            </p:nvSpPr>
            <p:spPr>
              <a:xfrm>
                <a:off x="503995" y="4953871"/>
                <a:ext cx="11184010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是梯形.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B_5_BD.43_4#fd17bd802?hastextimagelayout=6&amp;segpoint=1&amp;vbadefaultcenterpage=1&amp;parentnodeid=64e92cc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953871"/>
                <a:ext cx="11184010" cy="478600"/>
              </a:xfrm>
              <a:prstGeom prst="rect">
                <a:avLst/>
              </a:prstGeom>
              <a:blipFill>
                <a:blip r:embed="rId8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4_1#fd17bd802?vbadefaultcenterpage=1&amp;parentnodeid=64e92ccee&amp;color=0,0,0&amp;vbahtmlprocessed=1&amp;bbb=1"/>
              <p:cNvSpPr/>
              <p:nvPr/>
            </p:nvSpPr>
            <p:spPr>
              <a:xfrm>
                <a:off x="502920" y="756000"/>
                <a:ext cx="11183112" cy="52434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=1:4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为梯形.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，则由线面平行的性质可得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不平行，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4_1#fd17bd802?vbadefaultcenterpage=1&amp;parentnodeid=64e92cc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243449"/>
              </a:xfrm>
              <a:prstGeom prst="rect">
                <a:avLst/>
              </a:prstGeom>
              <a:blipFill>
                <a:blip r:embed="rId3"/>
                <a:stretch>
                  <a:fillRect l="-1690" t="-465" b="-36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5_1#8f108c9dc?vbadefaultcenterpage=1&amp;parentnodeid=64e92ccee&amp;color=0,0,0&amp;vbahtmlprocessed=1&amp;bbb=1&amp;hasbroken=1"/>
              <p:cNvSpPr/>
              <p:nvPr/>
            </p:nvSpPr>
            <p:spPr>
              <a:xfrm>
                <a:off x="502920" y="197772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已知在正四面体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分别在棱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5_1#8f108c9dc?vbadefaultcenterpage=1&amp;parentnodeid=64e92cc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772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6_1#8f108c9dc.blank?vbadefaultcenterpage=1&amp;parentnodeid=64e92ccee&amp;color=0,0,0&amp;vbapositionanswer=12&amp;vbahtmlprocessed=1"/>
          <p:cNvSpPr/>
          <p:nvPr/>
        </p:nvSpPr>
        <p:spPr>
          <a:xfrm>
            <a:off x="5940870" y="2486991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7_1#8f108c9dc?vbadefaultcenterpage=1&amp;parentnodeid=64e92ccee&amp;color=0,0,0&amp;vbahtmlprocessed=1&amp;bbb=1&amp;hasbroken=1"/>
              <p:cNvSpPr/>
              <p:nvPr/>
            </p:nvSpPr>
            <p:spPr>
              <a:xfrm>
                <a:off x="502920" y="301835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因为正四面体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的每个面都是等边三角形，所以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也为等边三角形，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7_1#8f108c9dc?vbadefaultcenterpage=1&amp;parentnodeid=64e92cc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8358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r="-1908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4db56c1f?vbadefaultcenterpage=1&amp;parentnodeid=e26bc358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8_1#29ca46b50?hastextimagelayout=1&amp;vbadefaultcenterpage=1&amp;parentnodeid=44db56c1f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6253" y="1566768"/>
            <a:ext cx="3072384" cy="226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8_2#29ca46b50?hastextimagelayout=7&amp;segpoint=1&amp;vbadefaultcenterpage=1&amp;parentnodeid=44db56c1f&amp;color=0,0,0&amp;vbahtmlprocessed=1&amp;bbb=1&amp;hasbroken=1"/>
              <p:cNvSpPr/>
              <p:nvPr/>
            </p:nvSpPr>
            <p:spPr>
              <a:xfrm>
                <a:off x="502920" y="1521048"/>
                <a:ext cx="8028432" cy="21551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如图，在直三棱柱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上运动，当点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.（填一个满足题意的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条件即可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8_2#29ca46b50?hastextimagelayout=7&amp;segpoint=1&amp;vbadefaultcenterpage=1&amp;parentnodeid=44db56c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028432" cy="2155190"/>
              </a:xfrm>
              <a:prstGeom prst="rect">
                <a:avLst/>
              </a:prstGeom>
              <a:blipFill>
                <a:blip r:embed="rId5"/>
                <a:stretch>
                  <a:fillRect l="-2354" r="-1443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9_1#29ca46b50.blank?vbadefaultcenterpage=1&amp;parentnodeid=44db56c1f&amp;color=0,0,0&amp;vbapositionanswer=13&amp;vbahtmlprocessed=1&amp;bbb=1&amp;hasbroken=1"/>
              <p:cNvSpPr/>
              <p:nvPr/>
            </p:nvSpPr>
            <p:spPr>
              <a:xfrm>
                <a:off x="502920" y="2051908"/>
                <a:ext cx="8028432" cy="103886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                     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的连线线段上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N.49_1#29ca46b50.blank?vbadefaultcenterpage=1&amp;parentnodeid=44db56c1f&amp;color=0,0,0&amp;vbapositionanswer=1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1908"/>
                <a:ext cx="8028432" cy="1038860"/>
              </a:xfrm>
              <a:prstGeom prst="rect">
                <a:avLst/>
              </a:prstGeom>
              <a:blipFill>
                <a:blip r:embed="rId6"/>
                <a:stretch>
                  <a:fillRect l="-235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50_1#29ca46b50?hastextimagelayout=7&amp;vbadefaultcenterpage=1&amp;parentnodeid=44db56c1f&amp;color=0,0,0&amp;vbahtmlprocessed=1&amp;bbb=1&amp;hasbroken=1&amp;hassurround=1"/>
              <p:cNvSpPr/>
              <p:nvPr/>
            </p:nvSpPr>
            <p:spPr>
              <a:xfrm>
                <a:off x="502920" y="3723291"/>
                <a:ext cx="802843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50_1#29ca46b50?hastextimagelayout=7&amp;vbadefaultcenterpage=1&amp;parentnodeid=44db56c1f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23291"/>
                <a:ext cx="8028432" cy="474599"/>
              </a:xfrm>
              <a:prstGeom prst="rect">
                <a:avLst/>
              </a:prstGeom>
              <a:blipFill>
                <a:blip r:embed="rId7"/>
                <a:stretch>
                  <a:fillRect l="-2354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AS.50_1#29ca46b50?hastextimagelayout=7&amp;vbadefaultcenterpage=1&amp;parentnodeid=44db56c1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C1FA48D-0259-5808-1120-182E4EE45744}"/>
                  </a:ext>
                </a:extLst>
              </p:cNvPr>
              <p:cNvSpPr/>
              <p:nvPr/>
            </p:nvSpPr>
            <p:spPr>
              <a:xfrm>
                <a:off x="502920" y="4202018"/>
                <a:ext cx="11184010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.同理，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的任意一点与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的连线都平行于平面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．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AS.50_1#29ca46b50?hastextimagelayout=7&amp;vbadefaultcenterpage=1&amp;parentnodeid=44db56c1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C1FA48D-0259-5808-1120-182E4EE45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02018"/>
                <a:ext cx="11184010" cy="1596390"/>
              </a:xfrm>
              <a:prstGeom prst="rect">
                <a:avLst/>
              </a:prstGeom>
              <a:blipFill>
                <a:blip r:embed="rId8"/>
                <a:stretch>
                  <a:fillRect l="-1690" r="-1363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1_1#3b5b3a0b7?hastextimagelayout=1&amp;vbadefaultcenterpage=1&amp;parentnodeid=44db56c1f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2551" y="1494581"/>
            <a:ext cx="2203704" cy="28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1_2#3b5b3a0b7?hastextimagelayout=8&amp;segpoint=1&amp;vbadefaultcenterpage=1&amp;parentnodeid=44db56c1f&amp;color=0,0,0&amp;vbahtmlprocessed=1&amp;bbb=1&amp;hasbroken=1"/>
              <p:cNvSpPr/>
              <p:nvPr/>
            </p:nvSpPr>
            <p:spPr>
              <a:xfrm>
                <a:off x="502920" y="1448861"/>
                <a:ext cx="8887968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的直径，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上异于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的点，直线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的中点.记平面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的交线为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，求证：直线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1_2#3b5b3a0b7?hastextimagelayout=8&amp;segpoint=1&amp;vbadefaultcenterpage=1&amp;parentnodeid=44db56c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8861"/>
                <a:ext cx="8887968" cy="1596200"/>
              </a:xfrm>
              <a:prstGeom prst="rect">
                <a:avLst/>
              </a:prstGeom>
              <a:blipFill>
                <a:blip r:embed="rId4"/>
                <a:stretch>
                  <a:fillRect l="-2126" r="-1989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2_1#3b5b3a0b7?hastextimagelayout=8&amp;vbadefaultcenterpage=1&amp;parentnodeid=44db56c1f&amp;color=0,0,0&amp;vbahtmlprocessed=1&amp;bbb=1&amp;hasbroken=1&amp;hassurround=1"/>
              <p:cNvSpPr/>
              <p:nvPr/>
            </p:nvSpPr>
            <p:spPr>
              <a:xfrm>
                <a:off x="502920" y="3036869"/>
                <a:ext cx="8887968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2_1#3b5b3a0b7?hastextimagelayout=8&amp;vbadefaultcenterpage=1&amp;parentnodeid=44db56c1f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6869"/>
                <a:ext cx="8887968" cy="1592199"/>
              </a:xfrm>
              <a:prstGeom prst="rect">
                <a:avLst/>
              </a:prstGeom>
              <a:blipFill>
                <a:blip r:embed="rId5"/>
                <a:stretch>
                  <a:fillRect l="-2126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2_1#3b5b3a0b7?hastextimagelayout=8&amp;vbadefaultcenterpage=1&amp;parentnodeid=44db56c1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E7CC1E6-7465-B530-B87C-CB07FC603581}"/>
                  </a:ext>
                </a:extLst>
              </p:cNvPr>
              <p:cNvSpPr/>
              <p:nvPr/>
            </p:nvSpPr>
            <p:spPr>
              <a:xfrm>
                <a:off x="503995" y="4624370"/>
                <a:ext cx="11184010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2_1#3b5b3a0b7?hastextimagelayout=8&amp;vbadefaultcenterpage=1&amp;parentnodeid=44db56c1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E7CC1E6-7465-B530-B87C-CB07FC603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624370"/>
                <a:ext cx="11184010" cy="1033399"/>
              </a:xfrm>
              <a:prstGeom prst="rect">
                <a:avLst/>
              </a:prstGeom>
              <a:blipFill>
                <a:blip r:embed="rId6"/>
                <a:stretch>
                  <a:fillRect l="-981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8f3fb2044.fixed?vbadefaultcenterpage=1&amp;parentnodeid=22f985872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基础课38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空间直线、平面的平行</a:t>
            </a:r>
            <a:endParaRPr lang="en-US" altLang="zh-CN" sz="4000" dirty="0"/>
          </a:p>
        </p:txBody>
      </p:sp>
      <p:pic>
        <p:nvPicPr>
          <p:cNvPr id="3" name="C_0#8f3fb2044?linknodeid=ecd762baf&amp;catalogrefid=ecd762baf&amp;parentnodeid=22f98587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8f3fb2044?linknodeid=ecd762baf&amp;catalogrefid=ecd762baf&amp;parentnodeid=22f98587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8f3fb2044?linknodeid=64e92ccee&amp;catalogrefid=64e92ccee&amp;parentnodeid=22f98587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8f3fb2044?linknodeid=64e92ccee&amp;catalogrefid=64e92ccee&amp;parentnodeid=22f98587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8f3fb2044?linknodeid=44db56c1f&amp;catalogrefid=44db56c1f&amp;parentnodeid=22f98587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8f3fb2044?linknodeid=44db56c1f&amp;catalogrefid=44db56c1f&amp;parentnodeid=22f98587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8f3fb2044?linknodeid=1a83802d6&amp;catalogrefid=1a83802d6&amp;parentnodeid=22f98587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8f3fb2044?linknodeid=1a83802d6&amp;catalogrefid=1a83802d6&amp;parentnodeid=22f98587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8f3fb2044?linknodeid=ecd762baf&amp;catalogrefid=ecd762ba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8f3fb2044?linknodeid=ecd762baf&amp;catalogrefid=ecd762ba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8f3fb2044?linknodeid=64e92ccee&amp;catalogrefid=64e92ccee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8f3fb2044?linknodeid=64e92ccee&amp;catalogrefid=64e92ccee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8f3fb2044?linknodeid=44db56c1f&amp;catalogrefid=44db56c1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8f3fb2044?linknodeid=44db56c1f&amp;catalogrefid=44db56c1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8f3fb2044?linknodeid=1a83802d6&amp;catalogrefid=1a83802d6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8f3fb2044?linknodeid=1a83802d6&amp;catalogrefid=1a83802d6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a83802d6?vbadefaultcenterpage=1&amp;parentnodeid=e26bc358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9f7cddd0d?vbadefaultcenterpage=1&amp;parentnodeid=1a83802d6&amp;color=0,0,0&amp;vbahtmlprocessed=1&amp;bbb=1&amp;hasbroken=1"/>
              <p:cNvSpPr/>
              <p:nvPr/>
            </p:nvSpPr>
            <p:spPr>
              <a:xfrm>
                <a:off x="502920" y="1521048"/>
                <a:ext cx="11183112" cy="1879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已知在长方体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40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9f7cddd0d?vbadefaultcenterpage=1&amp;parentnodeid=1a83802d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879600"/>
              </a:xfrm>
              <a:prstGeom prst="rect">
                <a:avLst/>
              </a:prstGeom>
              <a:blipFill>
                <a:blip r:embed="rId4"/>
                <a:stretch>
                  <a:fillRect l="-1690" r="-600" b="-90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9f7cddd0d.blank?vbadefaultcenterpage=1&amp;parentnodeid=1a83802d6&amp;color=0,0,0&amp;vbapositionanswer=14&amp;vbahtmlprocessed=1&amp;bbb=1&amp;rh=48.6"/>
              <p:cNvSpPr/>
              <p:nvPr/>
            </p:nvSpPr>
            <p:spPr>
              <a:xfrm>
                <a:off x="553720" y="2737327"/>
                <a:ext cx="816039" cy="57461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9f7cddd0d.blank?vbadefaultcenterpage=1&amp;parentnodeid=1a83802d6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2737327"/>
                <a:ext cx="816039" cy="574612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5_1#9f7cddd0d?hastextimagelayout=1&amp;vbadefaultcenterpage=1&amp;parentnodeid=1a83802d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574" y="884156"/>
            <a:ext cx="373989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5_2#9f7cddd0d?hastextimagelayout=9&amp;vbadefaultcenterpage=1&amp;parentnodeid=1a83802d6&amp;color=0,0,0&amp;vbahtmlprocessed=1&amp;bbb=1&amp;hasbroken=1"/>
              <p:cNvSpPr/>
              <p:nvPr/>
            </p:nvSpPr>
            <p:spPr>
              <a:xfrm>
                <a:off x="502920" y="838436"/>
                <a:ext cx="7315200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5_2#9f7cddd0d?hastextimagelayout=9&amp;vbadefaultcenterpage=1&amp;parentnodeid=1a83802d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38436"/>
                <a:ext cx="7315200" cy="1037400"/>
              </a:xfrm>
              <a:prstGeom prst="rect">
                <a:avLst/>
              </a:prstGeom>
              <a:blipFill>
                <a:blip r:embed="rId4"/>
                <a:stretch>
                  <a:fillRect l="-2583" r="-1333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5_3#9f7cddd0d?hastextimagelayout=9&amp;vbadefaultcenterpage=1&amp;parentnodeid=1a83802d6&amp;color=0,0,0&amp;vbahtmlprocessed=1&amp;bbb=1&amp;hasbroken=1&amp;hassurround=1"/>
              <p:cNvSpPr/>
              <p:nvPr/>
            </p:nvSpPr>
            <p:spPr>
              <a:xfrm>
                <a:off x="502920" y="1879074"/>
                <a:ext cx="7315200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5_3#9f7cddd0d?hastextimagelayout=9&amp;vbadefaultcenterpage=1&amp;parentnodeid=1a83802d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9074"/>
                <a:ext cx="7315200" cy="2709799"/>
              </a:xfrm>
              <a:prstGeom prst="rect">
                <a:avLst/>
              </a:prstGeom>
              <a:blipFill>
                <a:blip r:embed="rId5"/>
                <a:stretch>
                  <a:fillRect l="-150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3#9f7cddd0d?hastextimagelayout=9&amp;vbadefaultcenterpage=1&amp;parentnodeid=1a83802d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AE8BE89-93C6-6838-3D2D-8A95CA6F7BA0}"/>
                  </a:ext>
                </a:extLst>
              </p:cNvPr>
              <p:cNvSpPr/>
              <p:nvPr/>
            </p:nvSpPr>
            <p:spPr>
              <a:xfrm>
                <a:off x="503995" y="4571474"/>
                <a:ext cx="11184010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同理可得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3#9f7cddd0d?hastextimagelayout=9&amp;vbadefaultcenterpage=1&amp;parentnodeid=1a83802d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AE8BE89-93C6-6838-3D2D-8A95CA6F7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571474"/>
                <a:ext cx="11184010" cy="1676400"/>
              </a:xfrm>
              <a:prstGeom prst="rect">
                <a:avLst/>
              </a:prstGeom>
              <a:blipFill>
                <a:blip r:embed="rId6"/>
                <a:stretch>
                  <a:fillRect b="-69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3#9f7cddd0d?hastextimagelayout=9&amp;vbadefaultcenterpage=1&amp;parentnodeid=1a83802d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00214C0-19E1-2EDD-DA22-36BB292F7D4C}"/>
                  </a:ext>
                </a:extLst>
              </p:cNvPr>
              <p:cNvSpPr/>
              <p:nvPr/>
            </p:nvSpPr>
            <p:spPr>
              <a:xfrm>
                <a:off x="503995" y="2219688"/>
                <a:ext cx="11184010" cy="256190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最小即可，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5_3#9f7cddd0d?hastextimagelayout=9&amp;vbadefaultcenterpage=1&amp;parentnodeid=1a83802d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00214C0-19E1-2EDD-DA22-36BB292F7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219688"/>
                <a:ext cx="11184010" cy="256190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70478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d1054d5a5?vbadefaultcenterpage=1&amp;parentnodeid=1a83802d6&amp;color=0,0,0&amp;vbahtmlprocessed=1&amp;bbb=1&amp;hasbroken=1"/>
              <p:cNvSpPr/>
              <p:nvPr/>
            </p:nvSpPr>
            <p:spPr>
              <a:xfrm>
                <a:off x="502920" y="3053665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的棱长为2，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的中点，且点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在四边形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内部及其边界上运动.若总是保持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的轨迹长度.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d1054d5a5?vbadefaultcenterpage=1&amp;parentnodeid=1a83802d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665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57_1#d1054d5a5?hastextimagelayout=1&amp;vbadefaultcenterpage=1&amp;parentnodeid=1a83802d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1896" y="1340086"/>
            <a:ext cx="3364992" cy="32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7_2#d1054d5a5?hastextimagelayout=10&amp;vbadefaultcenterpage=1&amp;parentnodeid=1a83802d6&amp;color=0,0,0&amp;vbahtmlprocessed=1&amp;bbb=1&amp;hasbroken=1"/>
              <p:cNvSpPr/>
              <p:nvPr/>
            </p:nvSpPr>
            <p:spPr>
              <a:xfrm>
                <a:off x="502920" y="1294366"/>
                <a:ext cx="7699248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如图，分别取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7_2#d1054d5a5?hastextimagelayout=10&amp;vbadefaultcenterpage=1&amp;parentnodeid=1a83802d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4366"/>
                <a:ext cx="7699248" cy="1596390"/>
              </a:xfrm>
              <a:prstGeom prst="rect">
                <a:avLst/>
              </a:prstGeom>
              <a:blipFill>
                <a:blip r:embed="rId4"/>
                <a:stretch>
                  <a:fillRect l="-2454" r="-2771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7_3#d1054d5a5?hastextimagelayout=10&amp;vbadefaultcenterpage=1&amp;parentnodeid=1a83802d6&amp;color=0,0,0&amp;vbahtmlprocessed=1&amp;bbb=1&amp;hasbroken=1&amp;hassurround=1"/>
              <p:cNvSpPr/>
              <p:nvPr/>
            </p:nvSpPr>
            <p:spPr>
              <a:xfrm>
                <a:off x="502920" y="2893740"/>
                <a:ext cx="7699248" cy="15862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𝐵𝐹𝐺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为平行四边形，所以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7_3#d1054d5a5?hastextimagelayout=10&amp;vbadefaultcenterpage=1&amp;parentnodeid=1a83802d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3740"/>
                <a:ext cx="7699248" cy="1586230"/>
              </a:xfrm>
              <a:prstGeom prst="rect">
                <a:avLst/>
              </a:prstGeom>
              <a:blipFill>
                <a:blip r:embed="rId5"/>
                <a:stretch>
                  <a:fillRect b="-11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7_3#d1054d5a5?hastextimagelayout=10&amp;vbadefaultcenterpage=1&amp;parentnodeid=1a83802d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08C7E4D-FCE4-BA04-F2FA-3E0493C99A4E}"/>
                  </a:ext>
                </a:extLst>
              </p:cNvPr>
              <p:cNvSpPr/>
              <p:nvPr/>
            </p:nvSpPr>
            <p:spPr>
              <a:xfrm>
                <a:off x="503995" y="4693394"/>
                <a:ext cx="11184010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7_3#d1054d5a5?hastextimagelayout=10&amp;vbadefaultcenterpage=1&amp;parentnodeid=1a83802d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08C7E4D-FCE4-BA04-F2FA-3E0493C99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693394"/>
                <a:ext cx="11184010" cy="1117600"/>
              </a:xfrm>
              <a:prstGeom prst="rect">
                <a:avLst/>
              </a:prstGeom>
              <a:blipFill>
                <a:blip r:embed="rId6"/>
                <a:stretch>
                  <a:fillRect l="-1690" b="-103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3#d1054d5a5?hastextimagelayout=10&amp;vbadefaultcenterpage=1&amp;parentnodeid=1a83802d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332D1B4-1463-9C56-777B-E39C15528996}"/>
                  </a:ext>
                </a:extLst>
              </p:cNvPr>
              <p:cNvSpPr/>
              <p:nvPr/>
            </p:nvSpPr>
            <p:spPr>
              <a:xfrm>
                <a:off x="503995" y="2491786"/>
                <a:ext cx="11184010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内部及其边界上运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的轨迹是线段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的轨迹长度为2.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3#d1054d5a5?hastextimagelayout=10&amp;vbadefaultcenterpage=1&amp;parentnodeid=1a83802d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332D1B4-1463-9C56-777B-E39C15528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491786"/>
                <a:ext cx="11184010" cy="2150999"/>
              </a:xfrm>
              <a:prstGeom prst="rect">
                <a:avLst/>
              </a:prstGeom>
              <a:blipFill>
                <a:blip r:embed="rId2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52263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26bc3581.fixed?vbadefaultcenterpage=1&amp;parentnodeid=8f3fb204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e26bc3581.fixed?vbadefaultcenterpage=1&amp;parentnodeid=8f3fb204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cd762baf?vbadefaultcenterpage=1&amp;parentnodeid=e26bc358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b61c5d0ba?vbadefaultcenterpage=1&amp;parentnodeid=ecd762baf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为两条直线，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为两个平面，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下列说法中正确的是(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b61c5d0ba?vbadefaultcenterpage=1&amp;parentnodeid=ecd762ba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b61c5d0ba.bracket?vbadefaultcenterpage=1&amp;parentnodeid=ecd762baf&amp;color=0,0,0&amp;vbapositionanswer=1&amp;vbahtmlprocessed=1"/>
          <p:cNvSpPr/>
          <p:nvPr/>
        </p:nvSpPr>
        <p:spPr>
          <a:xfrm>
            <a:off x="8895207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b61c5d0ba.choices?vbadefaultcenterpage=1&amp;parentnodeid=ecd762baf&amp;color=0,0,0&amp;vbahtmlprocessed=1&amp;bbb=1"/>
              <p:cNvSpPr/>
              <p:nvPr/>
            </p:nvSpPr>
            <p:spPr>
              <a:xfrm>
                <a:off x="502920" y="2004918"/>
                <a:ext cx="11183112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b61c5d0ba.choices?vbadefaultcenterpage=1&amp;parentnodeid=ecd762ba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1027430"/>
              </a:xfrm>
              <a:prstGeom prst="rect">
                <a:avLst/>
              </a:prstGeom>
              <a:blipFill>
                <a:blip r:embed="rId5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_1#b61c5d0ba?vbadefaultcenterpage=1&amp;parentnodeid=ecd762baf&amp;color=0,0,0&amp;vbahtmlprocessed=1&amp;bbb=1"/>
              <p:cNvSpPr/>
              <p:nvPr/>
            </p:nvSpPr>
            <p:spPr>
              <a:xfrm>
                <a:off x="502920" y="756000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对于A，如图1，满足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不平行，A错误；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_1#b61c5d0ba?vbadefaultcenterpage=1&amp;parentnodeid=ecd762ba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4_2#b61c5d0ba?vbadefaultcenterpage=1&amp;parentnodeid=ecd762baf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1367378"/>
            <a:ext cx="2990088" cy="167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_3#b61c5d0ba?vbadefaultcenterpage=1&amp;parentnodeid=ecd762baf&amp;color=0,0,0&amp;vbahtmlprocessed=1&amp;bbb=1"/>
              <p:cNvSpPr/>
              <p:nvPr/>
            </p:nvSpPr>
            <p:spPr>
              <a:xfrm>
                <a:off x="502920" y="31707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对于B，如图2，满足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不平行，B错误；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4_3#b61c5d0ba?vbadefaultcenterpage=1&amp;parentnodeid=ecd762ba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70778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C_5_AS.4_4#b61c5d0ba?vbadefaultcenterpage=1&amp;parentnodeid=ecd762baf&amp;color=0,0,0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3781648"/>
            <a:ext cx="2899606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_5#b61c5d0ba?vbadefaultcenterpage=1&amp;parentnodeid=ecd762baf&amp;color=0,0,0&amp;vbahtmlprocessed=1&amp;bbb=1">
                <a:extLst>
                  <a:ext uri="{FF2B5EF4-FFF2-40B4-BE49-F238E27FC236}">
                    <a16:creationId xmlns:a16="http://schemas.microsoft.com/office/drawing/2014/main" id="{DB21B6A0-2C91-A566-D88A-E343648027C5}"/>
                  </a:ext>
                </a:extLst>
              </p:cNvPr>
              <p:cNvSpPr/>
              <p:nvPr/>
            </p:nvSpPr>
            <p:spPr>
              <a:xfrm>
                <a:off x="502920" y="1796635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对于C，如图3，满足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不平行，C错误；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_5#b61c5d0ba?vbadefaultcenterpage=1&amp;parentnodeid=ecd762baf&amp;color=0,0,0&amp;vbahtmlprocessed=1&amp;bbb=1">
                <a:extLst>
                  <a:ext uri="{FF2B5EF4-FFF2-40B4-BE49-F238E27FC236}">
                    <a16:creationId xmlns:a16="http://schemas.microsoft.com/office/drawing/2014/main" id="{DB21B6A0-2C91-A566-D88A-E34364802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6635"/>
                <a:ext cx="11183112" cy="474599"/>
              </a:xfrm>
              <a:prstGeom prst="rect">
                <a:avLst/>
              </a:prstGeom>
              <a:blipFill>
                <a:blip r:embed="rId2"/>
                <a:stretch>
                  <a:fillRect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4_6#b61c5d0ba?vbadefaultcenterpage=1&amp;parentnodeid=ecd762baf&amp;color=0,0,0&amp;vbahtmlprocessed=1" descr="preencoded.png">
            <a:extLst>
              <a:ext uri="{FF2B5EF4-FFF2-40B4-BE49-F238E27FC236}">
                <a16:creationId xmlns:a16="http://schemas.microsoft.com/office/drawing/2014/main" id="{749F0B3F-3294-F29C-A17B-3D780EC97A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400806"/>
            <a:ext cx="2907792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_7#b61c5d0ba?vbadefaultcenterpage=1&amp;parentnodeid=ecd762baf&amp;color=0,0,0&amp;vbahtmlprocessed=1&amp;bbb=1">
                <a:extLst>
                  <a:ext uri="{FF2B5EF4-FFF2-40B4-BE49-F238E27FC236}">
                    <a16:creationId xmlns:a16="http://schemas.microsoft.com/office/drawing/2014/main" id="{8C676CED-6013-D032-C749-98DB00031008}"/>
                  </a:ext>
                </a:extLst>
              </p:cNvPr>
              <p:cNvSpPr/>
              <p:nvPr/>
            </p:nvSpPr>
            <p:spPr>
              <a:xfrm>
                <a:off x="502920" y="4851906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对于D，若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，由线面平行的判定定理可得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，D正确.故选D.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4" name="QC_5_AS.4_7#b61c5d0ba?vbadefaultcenterpage=1&amp;parentnodeid=ecd762baf&amp;color=0,0,0&amp;vbahtmlprocessed=1&amp;bbb=1">
                <a:extLst>
                  <a:ext uri="{FF2B5EF4-FFF2-40B4-BE49-F238E27FC236}">
                    <a16:creationId xmlns:a16="http://schemas.microsoft.com/office/drawing/2014/main" id="{8C676CED-6013-D032-C749-98DB00031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851906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r="-109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1643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656656ac1?vbadefaultcenterpage=1&amp;parentnodeid=ecd762baf&amp;color=0,0,0&amp;vbahtmlprocessed=1&amp;bbb=1"/>
              <p:cNvSpPr/>
              <p:nvPr/>
            </p:nvSpPr>
            <p:spPr>
              <a:xfrm>
                <a:off x="502920" y="1493503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内两条直线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都平行于平面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的关系是(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656656ac1?vbadefaultcenterpage=1&amp;parentnodeid=ecd762ba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93503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656656ac1.bracket?vbadefaultcenterpage=1&amp;parentnodeid=ecd762baf&amp;color=0,0,0&amp;vbapositionanswer=2&amp;vbahtmlprocessed=1"/>
          <p:cNvSpPr/>
          <p:nvPr/>
        </p:nvSpPr>
        <p:spPr>
          <a:xfrm>
            <a:off x="9219502" y="148207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7_1#656656ac1.choices?vbadefaultcenterpage=1&amp;parentnodeid=ecd762baf&amp;color=0,0,0&amp;vbahtmlprocessed=1&amp;bbb=1"/>
          <p:cNvSpPr/>
          <p:nvPr/>
        </p:nvSpPr>
        <p:spPr>
          <a:xfrm>
            <a:off x="502920" y="1980420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86253" algn="l"/>
                <a:tab pos="5547106" algn="l"/>
                <a:tab pos="83079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.平行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B.相交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C.重合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.不确定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656656ac1?vbadefaultcenterpage=1&amp;parentnodeid=ecd762baf&amp;color=0,0,0&amp;vbahtmlprocessed=1&amp;bbb=1"/>
              <p:cNvSpPr/>
              <p:nvPr/>
            </p:nvSpPr>
            <p:spPr>
              <a:xfrm>
                <a:off x="502920" y="246429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为相交直线，根据平面与平面平行的判定定理可得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，如图，可能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，也可能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656656ac1?vbadefaultcenterpage=1&amp;parentnodeid=ecd762ba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4290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QC_5_AS.8_2#656656ac1?vbadefaultcenterpage=1&amp;parentnodeid=ecd762baf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3631419"/>
            <a:ext cx="6812280" cy="19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7b693f963?vbadefaultcenterpage=1&amp;parentnodeid=ecd762baf&amp;color=0,0,0&amp;vbahtmlprocessed=1&amp;bbb=1&amp;hasbroken=1"/>
              <p:cNvSpPr/>
              <p:nvPr/>
            </p:nvSpPr>
            <p:spPr>
              <a:xfrm>
                <a:off x="502920" y="145902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是空间中两个不同的平面，命题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”，命题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内有无数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条直线与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7b693f963?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902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25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7b693f963.bracket?vbadefaultcenterpage=1&amp;parentnodeid=ecd762baf&amp;color=0,0,0&amp;vbapositionanswer=3&amp;vbahtmlprocessed=1"/>
          <p:cNvSpPr/>
          <p:nvPr/>
        </p:nvSpPr>
        <p:spPr>
          <a:xfrm>
            <a:off x="4644644" y="200639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1_1#7b693f963.choices?vbadefaultcenterpage=1&amp;parentnodeid=ecd762baf&amp;color=0,0,0&amp;vbahtmlprocessed=1&amp;bbb=1"/>
          <p:cNvSpPr/>
          <p:nvPr/>
        </p:nvSpPr>
        <p:spPr>
          <a:xfrm>
            <a:off x="502920" y="2499659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7b693f963?vbadefaultcenterpage=1&amp;parentnodeid=ecd762baf&amp;color=0,0,0&amp;vbahtmlprocessed=1&amp;bbb=1&amp;hasbroken=1"/>
              <p:cNvSpPr/>
              <p:nvPr/>
            </p:nvSpPr>
            <p:spPr>
              <a:xfrm>
                <a:off x="502920" y="3539789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内的任意一条直线平行于平面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内有无数条直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可以推出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.根据面面平行的判定定理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，如果一个平面内的两条相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交直线与另一个平面平行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，那么这两个平面平行.若平面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内有无数条直线与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可能相交，不一定平行，所以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不能推出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7b693f963?vbadefaultcenterpage=1&amp;parentnodeid=ecd762ba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9789"/>
                <a:ext cx="11183112" cy="2150999"/>
              </a:xfrm>
              <a:prstGeom prst="rect">
                <a:avLst/>
              </a:prstGeom>
              <a:blipFill>
                <a:blip r:embed="rId4"/>
                <a:stretch>
                  <a:fillRect l="-1690" r="-3926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1247</Words>
  <Application>Microsoft Office PowerPoint</Application>
  <PresentationFormat>宽屏</PresentationFormat>
  <Paragraphs>233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4</cp:revision>
  <dcterms:created xsi:type="dcterms:W3CDTF">2024-01-23T11:18:04Z</dcterms:created>
  <dcterms:modified xsi:type="dcterms:W3CDTF">2024-01-24T11:03:29Z</dcterms:modified>
  <cp:category/>
  <cp:contentStatus/>
</cp:coreProperties>
</file>