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98" r:id="rId18"/>
    <p:sldId id="299" r:id="rId19"/>
    <p:sldId id="273" r:id="rId20"/>
    <p:sldId id="274" r:id="rId21"/>
    <p:sldId id="293" r:id="rId22"/>
    <p:sldId id="294" r:id="rId23"/>
    <p:sldId id="275" r:id="rId24"/>
    <p:sldId id="276" r:id="rId25"/>
    <p:sldId id="29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6" r:id="rId40"/>
    <p:sldId id="290" r:id="rId41"/>
    <p:sldId id="297" r:id="rId42"/>
    <p:sldId id="291" r:id="rId4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65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55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7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9e89f9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基础课39 空间直线、平面的垂直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7914B9E-95E4-4874-AA79-B1B5684ED41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3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55F264D1-9574-4767-A662-2FD8C100259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9e89f9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基础课39 空间直线、平面的垂直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6DD54686-F198-4642-B11A-C01D8B979AED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5" Type="http://schemas.openxmlformats.org/officeDocument/2006/relationships/image" Target="../media/image46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8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9.xml"/><Relationship Id="rId5" Type="http://schemas.openxmlformats.org/officeDocument/2006/relationships/slide" Target="slide19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435b8328f?vbadefaultcenterpage=1&amp;parentnodeid=25906d7dd&amp;color=0,0,0&amp;vbahtmlprocessed=1&amp;bbb=1&amp;hasbroken=1"/>
              <p:cNvSpPr/>
              <p:nvPr/>
            </p:nvSpPr>
            <p:spPr>
              <a:xfrm>
                <a:off x="502920" y="146022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（2024·济南摸底）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所在平面外一点，且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所在平面内的射影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435b8328f?vbadefaultcenterpage=1&amp;parentnodeid=25906d7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0229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435b8328f.bracket?vbadefaultcenterpage=1&amp;parentnodeid=25906d7dd&amp;color=0,0,0&amp;vbapositionanswer=4&amp;vbahtmlprocessed=1"/>
          <p:cNvSpPr/>
          <p:nvPr/>
        </p:nvSpPr>
        <p:spPr>
          <a:xfrm>
            <a:off x="6159056" y="2007599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15_1#435b8328f.choices?vbadefaultcenterpage=1&amp;parentnodeid=25906d7dd&amp;color=0,0,0&amp;vbahtmlprocessed=1&amp;bbb=1"/>
          <p:cNvSpPr/>
          <p:nvPr/>
        </p:nvSpPr>
        <p:spPr>
          <a:xfrm>
            <a:off x="502920" y="2500866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.内心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B.外心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C.重心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.垂心</a:t>
            </a:r>
            <a:endParaRPr lang="en-US" altLang="zh-CN" sz="2400" dirty="0"/>
          </a:p>
        </p:txBody>
      </p:sp>
      <p:pic>
        <p:nvPicPr>
          <p:cNvPr id="5" name="QC_5_AS.16_1#435b8328f?hastextimagelayout=1&amp;vbadefaultcenterpage=1&amp;parentnodeid=25906d7dd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9386" y="3030456"/>
            <a:ext cx="2642616" cy="26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16_2#435b8328f?hastextimagelayout=2&amp;vbadefaultcenterpage=1&amp;parentnodeid=25906d7dd&amp;color=0,0,0&amp;vbahtmlprocessed=1&amp;bbb=1&amp;hasbroken=1"/>
              <p:cNvSpPr/>
              <p:nvPr/>
            </p:nvSpPr>
            <p:spPr>
              <a:xfrm>
                <a:off x="502920" y="2984736"/>
                <a:ext cx="8412480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16_2#435b8328f?hastextimagelayout=2&amp;vbadefaultcenterpage=1&amp;parentnodeid=25906d7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4736"/>
                <a:ext cx="8412480" cy="1033399"/>
              </a:xfrm>
              <a:prstGeom prst="rect">
                <a:avLst/>
              </a:prstGeom>
              <a:blipFill>
                <a:blip r:embed="rId5"/>
                <a:stretch>
                  <a:fillRect l="-2246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16_3#435b8328f?hastextimagelayout=2&amp;vbadefaultcenterpage=1&amp;parentnodeid=25906d7dd&amp;color=0,0,0&amp;vbahtmlprocessed=1&amp;bbb=1"/>
              <p:cNvSpPr/>
              <p:nvPr/>
            </p:nvSpPr>
            <p:spPr>
              <a:xfrm>
                <a:off x="502920" y="4024866"/>
                <a:ext cx="8412480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的垂心.故选D.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16_3#435b8328f?hastextimagelayout=2&amp;vbadefaultcenterpage=1&amp;parentnodeid=25906d7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24866"/>
                <a:ext cx="8412480" cy="1037400"/>
              </a:xfrm>
              <a:prstGeom prst="rect">
                <a:avLst/>
              </a:prstGeom>
              <a:blipFill>
                <a:blip r:embed="rId6"/>
                <a:stretch>
                  <a:fillRect l="-2246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17_1#bd7cfd6fc?hastextimagelayout=1&amp;vbadefaultcenterpage=1&amp;parentnodeid=25906d7dd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14463" y="1191273"/>
            <a:ext cx="3136392" cy="26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7_2#bd7cfd6fc?hastextimagelayout=3&amp;segpoint=1&amp;vbadefaultcenterpage=1&amp;parentnodeid=25906d7dd&amp;color=0,0,0&amp;vbahtmlprocessed=1&amp;bbb=1&amp;hasbroken=1&amp;hassurround=1"/>
              <p:cNvSpPr/>
              <p:nvPr/>
            </p:nvSpPr>
            <p:spPr>
              <a:xfrm>
                <a:off x="502920" y="1145554"/>
                <a:ext cx="7964424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（改编）阅读下面题目及其证明过程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，在横线处应填写的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正确结论是(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是正方形，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上的任意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，求证：平面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7_2#bd7cfd6fc?hastextimagelayout=3&amp;segpoint=1&amp;vbadefaultcenterpage=1&amp;parentnodeid=25906d7dd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45554"/>
                <a:ext cx="7964424" cy="2709799"/>
              </a:xfrm>
              <a:prstGeom prst="rect">
                <a:avLst/>
              </a:prstGeom>
              <a:blipFill>
                <a:blip r:embed="rId4"/>
                <a:stretch>
                  <a:fillRect l="-2374" r="-1531" b="-67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8_1#bd7cfd6fc.bracket?vbadefaultcenterpage=1&amp;parentnodeid=25906d7dd&amp;color=0,0,0&amp;vbapositionanswer=5&amp;vbahtmlprocessed=1"/>
          <p:cNvSpPr/>
          <p:nvPr/>
        </p:nvSpPr>
        <p:spPr>
          <a:xfrm>
            <a:off x="2293620" y="171451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9_1#bd7cfd6fc.choices?vbadefaultcenterpage=1&amp;parentnodeid=25906d7dd&amp;color=0,0,0&amp;vbahtmlprocessed=1&amp;bbb=1"/>
              <p:cNvSpPr/>
              <p:nvPr/>
            </p:nvSpPr>
            <p:spPr>
              <a:xfrm>
                <a:off x="502920" y="5469586"/>
                <a:ext cx="11183112" cy="4686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71978" algn="l"/>
                    <a:tab pos="5705856" algn="l"/>
                    <a:tab pos="8539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𝑃𝐵𝐷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9_1#bd7cfd6fc.choices?vbadefaultcenterpage=1&amp;parentnodeid=25906d7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469586"/>
                <a:ext cx="11183112" cy="468630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17_2#bd7cfd6fc?hastextimagelayout=3&amp;segpoint=1&amp;vbadefaultcenterpage=1&amp;parentnodeid=25906d7d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B6F6CDFD-EC27-0057-7E24-9C06C5149770}"/>
                  </a:ext>
                </a:extLst>
              </p:cNvPr>
              <p:cNvSpPr/>
              <p:nvPr/>
            </p:nvSpPr>
            <p:spPr>
              <a:xfrm>
                <a:off x="503995" y="3838843"/>
                <a:ext cx="11184010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证明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，所以____.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17_2#bd7cfd6fc?hastextimagelayout=3&amp;segpoint=1&amp;vbadefaultcenterpage=1&amp;parentnodeid=25906d7d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B6F6CDFD-EC27-0057-7E24-9C06C5149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838843"/>
                <a:ext cx="11184010" cy="1592199"/>
              </a:xfrm>
              <a:prstGeom prst="rect">
                <a:avLst/>
              </a:prstGeom>
              <a:blipFill>
                <a:blip r:embed="rId6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0_1#bd7cfd6fc?vbadefaultcenterpage=1&amp;parentnodeid=25906d7dd&amp;color=0,0,0&amp;vbahtmlprocessed=1&amp;bbb=1&amp;hasbroken=1"/>
              <p:cNvSpPr/>
              <p:nvPr/>
            </p:nvSpPr>
            <p:spPr>
              <a:xfrm>
                <a:off x="502920" y="2781346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0_1#bd7cfd6fc?vbadefaultcenterpage=1&amp;parentnodeid=25906d7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1346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1363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1_1#2b267fb4a?hastextimagelayout=1&amp;vbadefaultcenterpage=1&amp;parentnodeid=25906d7dd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62487" y="2251692"/>
            <a:ext cx="2560320" cy="2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1_2#2b267fb4a?hastextimagelayout=4&amp;segpoint=1&amp;vbadefaultcenterpage=1&amp;parentnodeid=25906d7dd&amp;color=0,0,0&amp;vbahtmlprocessed=1&amp;bbb=1&amp;hasbroken=1"/>
              <p:cNvSpPr/>
              <p:nvPr/>
            </p:nvSpPr>
            <p:spPr>
              <a:xfrm>
                <a:off x="502920" y="2187684"/>
                <a:ext cx="8531352" cy="1084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如图，在正三棱柱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所成的角的大小为(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1_2#2b267fb4a?hastextimagelayout=4&amp;segpoint=1&amp;vbadefaultcenterpage=1&amp;parentnodeid=25906d7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87684"/>
                <a:ext cx="8531352" cy="1084199"/>
              </a:xfrm>
              <a:prstGeom prst="rect">
                <a:avLst/>
              </a:prstGeom>
              <a:blipFill>
                <a:blip r:embed="rId4"/>
                <a:stretch>
                  <a:fillRect l="-2216" b="-168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2_1#2b267fb4a.bracket?vbadefaultcenterpage=1&amp;parentnodeid=25906d7dd&amp;color=0,0,0&amp;vbapositionanswer=6&amp;vbahtmlprocessed=1"/>
          <p:cNvSpPr/>
          <p:nvPr/>
        </p:nvSpPr>
        <p:spPr>
          <a:xfrm>
            <a:off x="5663756" y="278585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3_1#2b267fb4a.choices?hastextimagelayout=4&amp;vbadefaultcenterpage=1&amp;parentnodeid=25906d7dd&amp;color=0,0,0&amp;vbahtmlprocessed=1&amp;bbb=1"/>
              <p:cNvSpPr/>
              <p:nvPr/>
            </p:nvSpPr>
            <p:spPr>
              <a:xfrm>
                <a:off x="502920" y="3337986"/>
                <a:ext cx="853135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199513" algn="l"/>
                    <a:tab pos="4373626" algn="l"/>
                    <a:tab pos="654773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3_1#2b267fb4a.choices?hastextimagelayout=4&amp;vbadefaultcenterpage=1&amp;parentnodeid=25906d7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37986"/>
                <a:ext cx="8531352" cy="467805"/>
              </a:xfrm>
              <a:prstGeom prst="rect">
                <a:avLst/>
              </a:prstGeom>
              <a:blipFill>
                <a:blip r:embed="rId5"/>
                <a:stretch>
                  <a:fillRect l="-2216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4_1#2b267fb4a?hastextimagelayout=1&amp;vbadefaultcenterpage=1&amp;parentnodeid=25906d7dd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993" y="1357516"/>
            <a:ext cx="2907792" cy="26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4_2#2b267fb4a?hastextimagelayout=5&amp;vbadefaultcenterpage=1&amp;parentnodeid=25906d7dd&amp;color=0,0,0&amp;vbahtmlprocessed=1&amp;bbb=1"/>
              <p:cNvSpPr/>
              <p:nvPr/>
            </p:nvSpPr>
            <p:spPr>
              <a:xfrm>
                <a:off x="502920" y="1311796"/>
                <a:ext cx="8156448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4_2#2b267fb4a?hastextimagelayout=5&amp;vbadefaultcenterpage=1&amp;parentnodeid=25906d7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1796"/>
                <a:ext cx="8156448" cy="474599"/>
              </a:xfrm>
              <a:prstGeom prst="rect">
                <a:avLst/>
              </a:prstGeom>
              <a:blipFill>
                <a:blip r:embed="rId4"/>
                <a:stretch>
                  <a:fillRect l="-2317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4_3#2b267fb4a?hastextimagelayout=5&amp;vbadefaultcenterpage=1&amp;parentnodeid=25906d7dd&amp;color=0,0,0&amp;vbahtmlprocessed=1&amp;bbb=1&amp;hasbroken=1&amp;hassurround=1"/>
              <p:cNvSpPr/>
              <p:nvPr/>
            </p:nvSpPr>
            <p:spPr>
              <a:xfrm>
                <a:off x="502920" y="1796174"/>
                <a:ext cx="8156448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C_5_AS.24_3#2b267fb4a?hastextimagelayout=5&amp;vbadefaultcenterpage=1&amp;parentnodeid=25906d7dd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6174"/>
                <a:ext cx="8156448" cy="2155000"/>
              </a:xfrm>
              <a:prstGeom prst="rect">
                <a:avLst/>
              </a:prstGeom>
              <a:blipFill>
                <a:blip r:embed="rId5"/>
                <a:stretch>
                  <a:fillRect l="-1345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3#2b267fb4a?hastextimagelayout=5&amp;vbadefaultcenterpage=1&amp;parentnodeid=25906d7d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743ACF1-8824-95F3-9BEA-207C85E93929}"/>
                  </a:ext>
                </a:extLst>
              </p:cNvPr>
              <p:cNvSpPr/>
              <p:nvPr/>
            </p:nvSpPr>
            <p:spPr>
              <a:xfrm>
                <a:off x="503995" y="3942474"/>
                <a:ext cx="11184010" cy="1820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C_5_AS.24_3#2b267fb4a?hastextimagelayout=5&amp;vbadefaultcenterpage=1&amp;parentnodeid=25906d7d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743ACF1-8824-95F3-9BEA-207C85E9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942474"/>
                <a:ext cx="11184010" cy="1820799"/>
              </a:xfrm>
              <a:prstGeom prst="rect">
                <a:avLst/>
              </a:prstGeom>
              <a:blipFill>
                <a:blip r:embed="rId6"/>
                <a:stretch>
                  <a:fillRect l="-1690" b="-100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5_1#163aa7951?hastextimagelayout=1&amp;vbadefaultcenterpage=1&amp;parentnodeid=25906d7dd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6478" y="2011916"/>
            <a:ext cx="3246120" cy="30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5_2#163aa7951?hastextimagelayout=6&amp;segpoint=1&amp;vbadefaultcenterpage=1&amp;parentnodeid=25906d7dd&amp;color=0,0,0&amp;vbahtmlprocessed=1&amp;bbb=1&amp;hasbroken=1"/>
              <p:cNvSpPr/>
              <p:nvPr/>
            </p:nvSpPr>
            <p:spPr>
              <a:xfrm>
                <a:off x="502920" y="1966196"/>
                <a:ext cx="784555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（改编）如图，已知正方体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5_2#163aa7951?hastextimagelayout=6&amp;segpoint=1&amp;vbadefaultcenterpage=1&amp;parentnodeid=25906d7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6196"/>
                <a:ext cx="7845552" cy="1033399"/>
              </a:xfrm>
              <a:prstGeom prst="rect">
                <a:avLst/>
              </a:prstGeom>
              <a:blipFill>
                <a:blip r:embed="rId4"/>
                <a:stretch>
                  <a:fillRect l="-2409" r="-932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6_1#163aa7951.bracket?vbadefaultcenterpage=1&amp;parentnodeid=25906d7dd&amp;color=0,0,0&amp;vbapositionanswer=7&amp;vbahtmlprocessed=1"/>
          <p:cNvSpPr/>
          <p:nvPr/>
        </p:nvSpPr>
        <p:spPr>
          <a:xfrm>
            <a:off x="4291648" y="251356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7_1#163aa7951.choices?hastextimagelayout=6&amp;vbadefaultcenterpage=1&amp;parentnodeid=25906d7dd&amp;color=0,0,0&amp;vbahtmlprocessed=1&amp;bbb=1"/>
              <p:cNvSpPr/>
              <p:nvPr/>
            </p:nvSpPr>
            <p:spPr>
              <a:xfrm>
                <a:off x="502920" y="3006834"/>
                <a:ext cx="7845552" cy="21450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异面，直线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7_1#163aa7951.choices?hastextimagelayout=6&amp;vbadefaultcenterpage=1&amp;parentnodeid=25906d7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6834"/>
                <a:ext cx="7845552" cy="2145030"/>
              </a:xfrm>
              <a:prstGeom prst="rect">
                <a:avLst/>
              </a:prstGeom>
              <a:blipFill>
                <a:blip r:embed="rId5"/>
                <a:stretch>
                  <a:fillRect l="-2409" b="-90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8_1#163aa7951?hastextimagelayout=1&amp;vbadefaultcenterpage=1&amp;parentnodeid=25906d7dd&amp;color=0,0,0&amp;vbahtmlprocessed=1" descr="preencoded.png">
            <a:extLst>
              <a:ext uri="{FF2B5EF4-FFF2-40B4-BE49-F238E27FC236}">
                <a16:creationId xmlns:a16="http://schemas.microsoft.com/office/drawing/2014/main" id="{3194EDEC-BACA-5B55-2173-585458B408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7384" y="2247120"/>
            <a:ext cx="2889504" cy="2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8_2#163aa7951?hastextimagelayout=7&amp;vbadefaultcenterpage=1&amp;parentnodeid=25906d7dd&amp;color=0,0,0&amp;vbahtmlprocessed=1&amp;bbb=1&amp;hasbroken=1">
                <a:extLst>
                  <a:ext uri="{FF2B5EF4-FFF2-40B4-BE49-F238E27FC236}">
                    <a16:creationId xmlns:a16="http://schemas.microsoft.com/office/drawing/2014/main" id="{A7AF670E-05C9-22E6-18FA-49865B9CBD2E}"/>
                  </a:ext>
                </a:extLst>
              </p:cNvPr>
              <p:cNvSpPr/>
              <p:nvPr/>
            </p:nvSpPr>
            <p:spPr>
              <a:xfrm>
                <a:off x="502920" y="2192256"/>
                <a:ext cx="816559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，易知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互相平分，即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，又四边形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是正方形，则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8_2#163aa7951?hastextimagelayout=7&amp;vbadefaultcenterpage=1&amp;parentnodeid=25906d7dd&amp;color=0,0,0&amp;vbahtmlprocessed=1&amp;bbb=1&amp;hasbroken=1">
                <a:extLst>
                  <a:ext uri="{FF2B5EF4-FFF2-40B4-BE49-F238E27FC236}">
                    <a16:creationId xmlns:a16="http://schemas.microsoft.com/office/drawing/2014/main" id="{A7AF670E-05C9-22E6-18FA-49865B9CB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2256"/>
                <a:ext cx="8165592" cy="2713800"/>
              </a:xfrm>
              <a:prstGeom prst="rect">
                <a:avLst/>
              </a:prstGeom>
              <a:blipFill>
                <a:blip r:embed="rId3"/>
                <a:stretch>
                  <a:fillRect l="-2315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03218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C_5_AN.30_1#24abf9ebf.bracket?vbadefaultcenterpage=1&amp;parentnodeid=25906d7dd&amp;color=0,0,0&amp;vbapositionanswer=8&amp;vbahtmlprocessed=1"/>
          <p:cNvSpPr/>
          <p:nvPr/>
        </p:nvSpPr>
        <p:spPr>
          <a:xfrm>
            <a:off x="2309251" y="2207901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89476" y="1479673"/>
          <a:ext cx="1081405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9928089" imgH="3824993" progId="Word.Document.12">
                  <p:embed/>
                </p:oleObj>
              </mc:Choice>
              <mc:Fallback>
                <p:oleObj name="文档" r:id="rId4" imgW="9928089" imgH="3824993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76" y="1479673"/>
                        <a:ext cx="10814050" cy="416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68984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90563" y="1504218"/>
          <a:ext cx="1081405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9928089" imgH="2225038" progId="Word.Document.12">
                  <p:embed/>
                </p:oleObj>
              </mc:Choice>
              <mc:Fallback>
                <p:oleObj name="文档" r:id="rId4" imgW="9928089" imgH="2225038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504218"/>
                        <a:ext cx="1081405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035264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1e0c001f?vbadefaultcenterpage=1&amp;parentnodeid=b6557012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9a3a43eec?vbadefaultcenterpage=1&amp;parentnodeid=51e0c001f&amp;color=0,0,0&amp;vbahtmlprocessed=1&amp;bbb=1"/>
          <p:cNvSpPr/>
          <p:nvPr/>
        </p:nvSpPr>
        <p:spPr>
          <a:xfrm>
            <a:off x="502920" y="152104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下列说法中正确的是(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9a3a43eec.bracket?vbadefaultcenterpage=1&amp;parentnodeid=51e0c001f&amp;color=0,0,0&amp;vbapositionanswer=9&amp;vbahtmlprocessed=1&amp;bbb=1"/>
          <p:cNvSpPr/>
          <p:nvPr/>
        </p:nvSpPr>
        <p:spPr>
          <a:xfrm>
            <a:off x="5290820" y="15096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9a3a43eec.choices?vbadefaultcenterpage=1&amp;parentnodeid=51e0c001f&amp;color=0,0,0&amp;vbahtmlprocessed=1&amp;bbb=1&amp;hasbroken=1"/>
              <p:cNvSpPr/>
              <p:nvPr/>
            </p:nvSpPr>
            <p:spPr>
              <a:xfrm>
                <a:off x="502920" y="2067529"/>
                <a:ext cx="11183112" cy="32626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A.夹在两个平行平面间的平行线段相等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.三个两两垂直的平面的交线也两两垂直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.如果直线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且平行于直线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的直线有无数条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为异面直线，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相交，且交线平行于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9a3a43eec.choices?vbadefaultcenterpage=1&amp;parentnodeid=51e0c00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7529"/>
                <a:ext cx="11183112" cy="3262630"/>
              </a:xfrm>
              <a:prstGeom prst="rect">
                <a:avLst/>
              </a:prstGeom>
              <a:blipFill>
                <a:blip r:embed="rId4"/>
                <a:stretch>
                  <a:fillRect l="-1690" b="-59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9a3a43eec?vbadefaultcenterpage=1&amp;parentnodeid=51e0c001f&amp;color=0,0,0&amp;vbahtmlprocessed=1&amp;bbb=1"/>
              <p:cNvSpPr/>
              <p:nvPr/>
            </p:nvSpPr>
            <p:spPr>
              <a:xfrm>
                <a:off x="502920" y="87482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9a3a43eec?vbadefaultcenterpage=1&amp;parentnodeid=51e0c001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7482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36_2#9a3a43eec?vbadefaultcenterpage=1&amp;parentnodeid=51e0c001f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1486200"/>
            <a:ext cx="2697480" cy="24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3#9a3a43eec?vbadefaultcenterpage=1&amp;parentnodeid=51e0c001f&amp;color=0,0,0&amp;vbahtmlprocessed=1&amp;bbb=1&amp;hasbroken=1"/>
              <p:cNvSpPr/>
              <p:nvPr/>
            </p:nvSpPr>
            <p:spPr>
              <a:xfrm>
                <a:off x="502920" y="4102400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可作平面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分别相交于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，所以四边形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𝐴𝐵𝐷𝐶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是平行四边形，所以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spc="-5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故A正确</a:t>
                </a:r>
                <a:r>
                  <a:rPr lang="en-US" altLang="zh-CN" sz="2400" b="0" i="0" spc="-5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4" name="QC_5_AS.36_3#9a3a43eec?vbadefaultcenterpage=1&amp;parentnodeid=51e0c00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02400"/>
                <a:ext cx="11183112" cy="2150999"/>
              </a:xfrm>
              <a:prstGeom prst="rect">
                <a:avLst/>
              </a:prstGeom>
              <a:blipFill>
                <a:blip r:embed="rId5"/>
                <a:stretch>
                  <a:fillRect l="-1690" r="-26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4#9a3a43eec?vbadefaultcenterpage=1&amp;parentnodeid=51e0c001f&amp;color=0,0,0&amp;vbahtmlprocessed=1" descr="preencoded.png">
            <a:extLst>
              <a:ext uri="{FF2B5EF4-FFF2-40B4-BE49-F238E27FC236}">
                <a16:creationId xmlns:a16="http://schemas.microsoft.com/office/drawing/2014/main" id="{8513910F-AB93-253A-48F1-38A17E45DC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1493727"/>
            <a:ext cx="2724912" cy="257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6_5#9a3a43eec?vbadefaultcenterpage=1&amp;parentnodeid=51e0c001f&amp;color=0,0,0&amp;vbahtmlprocessed=1&amp;bbb=1&amp;hasbroken=1">
                <a:extLst>
                  <a:ext uri="{FF2B5EF4-FFF2-40B4-BE49-F238E27FC236}">
                    <a16:creationId xmlns:a16="http://schemas.microsoft.com/office/drawing/2014/main" id="{18F69853-E0F0-B3E4-F476-EAEE18016356}"/>
                  </a:ext>
                </a:extLst>
              </p:cNvPr>
              <p:cNvSpPr/>
              <p:nvPr/>
            </p:nvSpPr>
            <p:spPr>
              <a:xfrm>
                <a:off x="502920" y="4204827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内作异于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同理可得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6_5#9a3a43eec?vbadefaultcenterpage=1&amp;parentnodeid=51e0c001f&amp;color=0,0,0&amp;vbahtmlprocessed=1&amp;bbb=1&amp;hasbroken=1">
                <a:extLst>
                  <a:ext uri="{FF2B5EF4-FFF2-40B4-BE49-F238E27FC236}">
                    <a16:creationId xmlns:a16="http://schemas.microsoft.com/office/drawing/2014/main" id="{18F69853-E0F0-B3E4-F476-EAEE18016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04827"/>
                <a:ext cx="11183112" cy="2235200"/>
              </a:xfrm>
              <a:prstGeom prst="rect">
                <a:avLst/>
              </a:prstGeom>
              <a:blipFill>
                <a:blip r:embed="rId3"/>
                <a:stretch>
                  <a:fillRect l="-1690" b="-54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1208" y="776459"/>
                <a:ext cx="10749304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ts val="42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如图2，平面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，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776459"/>
                <a:ext cx="10749304" cy="630942"/>
              </a:xfrm>
              <a:prstGeom prst="rect">
                <a:avLst/>
              </a:prstGeom>
              <a:blipFill>
                <a:blip r:embed="rId4"/>
                <a:stretch>
                  <a:fillRect l="-908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0302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5#9a3a43eec?vbadefaultcenterpage=1&amp;parentnodeid=51e0c001f&amp;color=0,0,0&amp;vbahtmlprocessed=1&amp;bbb=1&amp;hasbroken=1">
                <a:extLst>
                  <a:ext uri="{FF2B5EF4-FFF2-40B4-BE49-F238E27FC236}">
                    <a16:creationId xmlns:a16="http://schemas.microsoft.com/office/drawing/2014/main" id="{697AE50B-80D5-03A6-D455-528EFA97AB07}"/>
                  </a:ext>
                </a:extLst>
              </p:cNvPr>
              <p:cNvSpPr/>
              <p:nvPr/>
            </p:nvSpPr>
            <p:spPr>
              <a:xfrm>
                <a:off x="502920" y="2215465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且平行于直线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的直线有且只有一条，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为异面直线，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但未必垂直，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且交线垂直于直线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，所以交线平行于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5#9a3a43eec?vbadefaultcenterpage=1&amp;parentnodeid=51e0c001f&amp;color=0,0,0&amp;vbahtmlprocessed=1&amp;bbb=1&amp;hasbroken=1">
                <a:extLst>
                  <a:ext uri="{FF2B5EF4-FFF2-40B4-BE49-F238E27FC236}">
                    <a16:creationId xmlns:a16="http://schemas.microsoft.com/office/drawing/2014/main" id="{697AE50B-80D5-03A6-D455-528EFA97A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5465"/>
                <a:ext cx="11183112" cy="2713800"/>
              </a:xfrm>
              <a:prstGeom prst="rect">
                <a:avLst/>
              </a:prstGeom>
              <a:blipFill>
                <a:blip r:embed="rId2"/>
                <a:stretch>
                  <a:fillRect l="-1690" r="-3326" b="-650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8738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37_1#d3f21628f?hastextimagelayout=1&amp;vbadefaultcenterpage=1&amp;parentnodeid=51e0c001f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3732" y="1565892"/>
            <a:ext cx="3099816" cy="40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2#d3f21628f?hastextimagelayout=9&amp;segpoint=1&amp;vbadefaultcenterpage=1&amp;parentnodeid=51e0c001f&amp;color=0,0,0&amp;vbahtmlprocessed=1&amp;bbb=1&amp;hasbroken=1"/>
              <p:cNvSpPr/>
              <p:nvPr/>
            </p:nvSpPr>
            <p:spPr>
              <a:xfrm>
                <a:off x="502920" y="1520172"/>
                <a:ext cx="7991856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（多选题）在《九章算术》中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，将四个面都为直角三角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形的三棱锥称之为鳖臑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.如图，在鳖臑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2#d3f21628f?hastextimagelayout=9&amp;segpoint=1&amp;vbadefaultcenterpage=1&amp;parentnodeid=51e0c00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0172"/>
                <a:ext cx="7991856" cy="2150999"/>
              </a:xfrm>
              <a:prstGeom prst="rect">
                <a:avLst/>
              </a:prstGeom>
              <a:blipFill>
                <a:blip r:embed="rId4"/>
                <a:stretch>
                  <a:fillRect l="-2365" r="-381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d3f21628f.bracket?vbadefaultcenterpage=1&amp;parentnodeid=51e0c001f&amp;color=0,0,0&amp;vbapositionanswer=10&amp;vbahtmlprocessed=1&amp;bbb=1"/>
          <p:cNvSpPr/>
          <p:nvPr/>
        </p:nvSpPr>
        <p:spPr>
          <a:xfrm>
            <a:off x="2915920" y="3185142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1#d3f21628f.choices?hastextimagelayout=9&amp;vbadefaultcenterpage=1&amp;parentnodeid=51e0c001f&amp;color=0,0,0&amp;vbahtmlprocessed=1&amp;bbb=1"/>
              <p:cNvSpPr/>
              <p:nvPr/>
            </p:nvSpPr>
            <p:spPr>
              <a:xfrm>
                <a:off x="502920" y="3671933"/>
                <a:ext cx="7991856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4103878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4103878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𝐵𝐶𝐸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是鳖臑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是鳖臑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1#d3f21628f.choices?hastextimagelayout=9&amp;vbadefaultcenterpage=1&amp;parentnodeid=51e0c001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71933"/>
                <a:ext cx="7991856" cy="1033399"/>
              </a:xfrm>
              <a:prstGeom prst="rect">
                <a:avLst/>
              </a:prstGeom>
              <a:blipFill>
                <a:blip r:embed="rId5"/>
                <a:stretch>
                  <a:fillRect l="-2365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d3f21628f?vbadefaultcenterpage=1&amp;parentnodeid=51e0c001f&amp;color=0,0,0&amp;vbahtmlprocessed=1&amp;bbb=1&amp;hasbroken=1"/>
              <p:cNvSpPr/>
              <p:nvPr/>
            </p:nvSpPr>
            <p:spPr>
              <a:xfrm>
                <a:off x="502920" y="912223"/>
                <a:ext cx="11183112" cy="502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不垂直，所以B不正确；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都为直角三角形，又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为直角三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为直角三</a:t>
                </a:r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d3f21628f?vbadefaultcenterpage=1&amp;parentnodeid=51e0c00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12223"/>
                <a:ext cx="11183112" cy="5029200"/>
              </a:xfrm>
              <a:prstGeom prst="rect">
                <a:avLst/>
              </a:prstGeom>
              <a:blipFill>
                <a:blip r:embed="rId3"/>
                <a:stretch>
                  <a:fillRect l="-1690" r="-1472" b="-230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d3f21628f?vbadefaultcenterpage=1&amp;parentnodeid=51e0c001f&amp;color=0,0,0&amp;vbahtmlprocessed=1&amp;bbb=1&amp;hasbroken=1">
                <a:extLst>
                  <a:ext uri="{FF2B5EF4-FFF2-40B4-BE49-F238E27FC236}">
                    <a16:creationId xmlns:a16="http://schemas.microsoft.com/office/drawing/2014/main" id="{4F0C0AA7-494B-25DC-2053-905B809A938F}"/>
                  </a:ext>
                </a:extLst>
              </p:cNvPr>
              <p:cNvSpPr/>
              <p:nvPr/>
            </p:nvSpPr>
            <p:spPr>
              <a:xfrm>
                <a:off x="502920" y="1674445"/>
                <a:ext cx="11183112" cy="3831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，根据鳖臑的定义，可得三棱锥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是一个鳖臑，所以C正确；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都为直角三角形，因为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为直角三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为直角三角形，根据鳖臑的定义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，可得三棱锥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是一个鳖臑，所以D正确.故选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d3f21628f?vbadefaultcenterpage=1&amp;parentnodeid=51e0c001f&amp;color=0,0,0&amp;vbahtmlprocessed=1&amp;bbb=1&amp;hasbroken=1">
                <a:extLst>
                  <a:ext uri="{FF2B5EF4-FFF2-40B4-BE49-F238E27FC236}">
                    <a16:creationId xmlns:a16="http://schemas.microsoft.com/office/drawing/2014/main" id="{4F0C0AA7-494B-25DC-2053-905B809A9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74445"/>
                <a:ext cx="11183112" cy="3831400"/>
              </a:xfrm>
              <a:prstGeom prst="rect">
                <a:avLst/>
              </a:prstGeom>
              <a:blipFill>
                <a:blip r:embed="rId2"/>
                <a:stretch>
                  <a:fillRect l="-1690" r="-1636" b="-47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5213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19ad56854?vbadefaultcenterpage=1&amp;parentnodeid=51e0c001f&amp;color=0,0,0&amp;vbahtmlprocessed=1&amp;bbb=1&amp;hasbroken=1"/>
              <p:cNvSpPr/>
              <p:nvPr/>
            </p:nvSpPr>
            <p:spPr>
              <a:xfrm>
                <a:off x="502920" y="145403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已知在长方形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上任意一点,现将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折起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19ad56854?vbadefaultcenterpage=1&amp;parentnodeid=51e0c00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403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19ad56854.blank?vbadefaultcenterpage=1&amp;parentnodeid=51e0c001f&amp;color=0,0,0&amp;vbapositionanswer=11&amp;vbahtmlprocessed=1&amp;bbb=1"/>
              <p:cNvSpPr/>
              <p:nvPr/>
            </p:nvSpPr>
            <p:spPr>
              <a:xfrm>
                <a:off x="7976870" y="2076653"/>
                <a:ext cx="787400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19ad56854.blank?vbadefaultcenterpage=1&amp;parentnodeid=51e0c001f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70" y="2076653"/>
                <a:ext cx="787400" cy="353949"/>
              </a:xfrm>
              <a:prstGeom prst="rect">
                <a:avLst/>
              </a:prstGeom>
              <a:blipFill>
                <a:blip r:embed="rId4"/>
                <a:stretch>
                  <a:fillRect l="-9302" r="-8527" b="-39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B_5_AS.43_1#19ad56854?hastextimagelayout=1&amp;vbadefaultcenterpage=1&amp;parentnodeid=51e0c001f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9517" y="2540393"/>
            <a:ext cx="2743200" cy="18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2#19ad56854?hastextimagelayout=10&amp;vbadefaultcenterpage=1&amp;parentnodeid=51e0c001f&amp;color=0,0,0&amp;vbahtmlprocessed=1&amp;bbb=1&amp;hasbroken=1&amp;hassurround=1"/>
              <p:cNvSpPr/>
              <p:nvPr/>
            </p:nvSpPr>
            <p:spPr>
              <a:xfrm>
                <a:off x="502920" y="2494674"/>
                <a:ext cx="8311896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恰好在直线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的正上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翻折到平面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上时，点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一定在直线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的下方，如图.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2#19ad56854?hastextimagelayout=10&amp;vbadefaultcenterpage=1&amp;parentnodeid=51e0c001f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4674"/>
                <a:ext cx="8311896" cy="2150999"/>
              </a:xfrm>
              <a:prstGeom prst="rect">
                <a:avLst/>
              </a:prstGeom>
              <a:blipFill>
                <a:blip r:embed="rId6"/>
                <a:stretch>
                  <a:fillRect l="-2274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3_2#19ad56854?hastextimagelayout=10&amp;vbadefaultcenterpage=1&amp;parentnodeid=51e0c001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7AFD49BC-723C-88E0-C3D6-AAFEB7D0A2F2}"/>
                  </a:ext>
                </a:extLst>
              </p:cNvPr>
              <p:cNvSpPr/>
              <p:nvPr/>
            </p:nvSpPr>
            <p:spPr>
              <a:xfrm>
                <a:off x="503995" y="4639323"/>
                <a:ext cx="11184010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3_2#19ad56854?hastextimagelayout=10&amp;vbadefaultcenterpage=1&amp;parentnodeid=51e0c001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7AFD49BC-723C-88E0-C3D6-AAFEB7D0A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639323"/>
                <a:ext cx="11184010" cy="1037400"/>
              </a:xfrm>
              <a:prstGeom prst="rect">
                <a:avLst/>
              </a:prstGeom>
              <a:blipFill>
                <a:blip r:embed="rId7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7ca8b717b?segpoint=1&amp;vbadefaultcenterpage=1&amp;parentnodeid=51e0c001f&amp;color=0,0,0&amp;vbahtmlprocessed=1&amp;bbb=1"/>
              <p:cNvSpPr/>
              <p:nvPr/>
            </p:nvSpPr>
            <p:spPr>
              <a:xfrm>
                <a:off x="502920" y="2271091"/>
                <a:ext cx="11183112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中，能证明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的条件是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ts val="4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kumimoji="0" lang="en-US" altLang="zh-CN" sz="100" b="0" i="0" u="none" strike="noStrike" kern="0" cap="none" spc="-999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ts val="4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kumimoji="0" lang="en-US" altLang="zh-CN" sz="100" b="0" i="0" u="none" strike="noStrike" kern="0" cap="none" spc="-999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7ca8b717b?segpoint=1&amp;vbadefaultcenterpage=1&amp;parentnodeid=51e0c001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1091"/>
                <a:ext cx="11183112" cy="1596390"/>
              </a:xfrm>
              <a:prstGeom prst="rect">
                <a:avLst/>
              </a:prstGeom>
              <a:blipFill>
                <a:blip r:embed="rId3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BD.44_4#7ca8b717b?segpoint=1&amp;vbadefaultcenterpage=1&amp;parentnodeid=51e0c001f&amp;color=0,0,0&amp;vbahtmlprocessed=1&amp;bbb=1"/>
              <p:cNvSpPr/>
              <p:nvPr/>
            </p:nvSpPr>
            <p:spPr>
              <a:xfrm>
                <a:off x="502920" y="386163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④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BD.44_4#7ca8b717b?segpoint=1&amp;vbadefaultcenterpage=1&amp;parentnodeid=51e0c001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61639"/>
                <a:ext cx="11183112" cy="1037400"/>
              </a:xfrm>
              <a:prstGeom prst="rect">
                <a:avLst/>
              </a:prstGeom>
              <a:blipFill>
                <a:blip r:embed="rId4"/>
                <a:stretch>
                  <a:fillRect l="-1690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B_5_AN.45_1#7ca8b717b.blank?vbadefaultcenterpage=1&amp;parentnodeid=51e0c001f&amp;color=0,0,0&amp;vbapositionanswer=12&amp;vbahtmlprocessed=1&amp;bbb=1"/>
          <p:cNvSpPr/>
          <p:nvPr/>
        </p:nvSpPr>
        <p:spPr>
          <a:xfrm>
            <a:off x="7202551" y="2243151"/>
            <a:ext cx="1135063" cy="47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①③④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6_1#7ca8b717b?hastextimagelayout=1&amp;vbadefaultcenterpage=1&amp;parentnodeid=51e0c001f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0264" y="931240"/>
            <a:ext cx="2706624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6_2#7ca8b717b?hastextimagelayout=11&amp;vbadefaultcenterpage=1&amp;parentnodeid=51e0c001f&amp;color=0,0,0&amp;vbahtmlprocessed=1&amp;bbb=1&amp;hasbroken=1&amp;hassurround=1"/>
              <p:cNvSpPr/>
              <p:nvPr/>
            </p:nvSpPr>
            <p:spPr>
              <a:xfrm>
                <a:off x="502920" y="885521"/>
                <a:ext cx="8348472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对于①，因为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，①满足条件；对于②，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，无法证明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，②不满足条件；对于③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6_2#7ca8b717b?hastextimagelayout=11&amp;vbadefaultcenterpage=1&amp;parentnodeid=51e0c001f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5521"/>
                <a:ext cx="8348472" cy="3268599"/>
              </a:xfrm>
              <a:prstGeom prst="rect">
                <a:avLst/>
              </a:prstGeom>
              <a:blipFill>
                <a:blip r:embed="rId4"/>
                <a:stretch>
                  <a:fillRect l="-2264" r="-1972" b="-57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2#7ca8b717b?hastextimagelayout=11&amp;vbadefaultcenterpage=1&amp;parentnodeid=51e0c001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7B1974A-D036-1ED4-A517-DF182ACC22DB}"/>
                  </a:ext>
                </a:extLst>
              </p:cNvPr>
              <p:cNvSpPr/>
              <p:nvPr/>
            </p:nvSpPr>
            <p:spPr>
              <a:xfrm>
                <a:off x="502920" y="4124528"/>
                <a:ext cx="11184010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，③满足条件；对于④，如图，取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，同理可得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，④满足条件.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2#7ca8b717b?hastextimagelayout=11&amp;vbadefaultcenterpage=1&amp;parentnodeid=51e0c001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7B1974A-D036-1ED4-A517-DF182ACC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24528"/>
                <a:ext cx="11184010" cy="2155000"/>
              </a:xfrm>
              <a:prstGeom prst="rect">
                <a:avLst/>
              </a:prstGeom>
              <a:blipFill>
                <a:blip r:embed="rId5"/>
                <a:stretch>
                  <a:fillRect l="-1690" r="-1636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a41f7026?vbadefaultcenterpage=1&amp;parentnodeid=b6557012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7_1#9e9ec9b9c?hastextimagelayout=1&amp;vbadefaultcenterpage=1&amp;parentnodeid=ea41f7026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8634" y="1566768"/>
            <a:ext cx="2779776" cy="23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7_2#9e9ec9b9c?hastextimagelayout=12&amp;segpoint=1&amp;vbadefaultcenterpage=1&amp;parentnodeid=ea41f7026&amp;color=0,0,0&amp;vbahtmlprocessed=1&amp;bbb=1&amp;hasbroken=1"/>
              <p:cNvSpPr/>
              <p:nvPr/>
            </p:nvSpPr>
            <p:spPr>
              <a:xfrm>
                <a:off x="502920" y="1521048"/>
                <a:ext cx="8321040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是一块直角梯形加热片，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.现将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折起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，成为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二面角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的加热零件，则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间的距离是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.（所有器件厚度忽略不计）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7_2#9e9ec9b9c?hastextimagelayout=12&amp;segpoint=1&amp;vbadefaultcenterpage=1&amp;parentnodeid=ea41f702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321040" cy="2155000"/>
              </a:xfrm>
              <a:prstGeom prst="rect">
                <a:avLst/>
              </a:prstGeom>
              <a:blipFill>
                <a:blip r:embed="rId5"/>
                <a:stretch>
                  <a:fillRect l="-2271" r="-1392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48_1#9e9ec9b9c.blank?vbadefaultcenterpage=1&amp;parentnodeid=ea41f7026&amp;color=0,0,0&amp;vbapositionanswer=13&amp;vbahtmlprocessed=1"/>
          <p:cNvSpPr/>
          <p:nvPr/>
        </p:nvSpPr>
        <p:spPr>
          <a:xfrm>
            <a:off x="8037132" y="261070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69e89f9ff.fixed?vbadefaultcenterpage=1&amp;parentnodeid=22f985872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基础课39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空间直线、平面的垂直</a:t>
            </a:r>
            <a:endParaRPr lang="en-US" altLang="zh-CN" sz="4000" dirty="0"/>
          </a:p>
        </p:txBody>
      </p:sp>
      <p:pic>
        <p:nvPicPr>
          <p:cNvPr id="3" name="C_0#69e89f9ff?linknodeid=25906d7dd&amp;catalogrefid=25906d7dd&amp;parentnodeid=22f98587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69e89f9ff?linknodeid=25906d7dd&amp;catalogrefid=25906d7dd&amp;parentnodeid=22f98587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69e89f9ff?linknodeid=51e0c001f&amp;catalogrefid=51e0c001f&amp;parentnodeid=22f98587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69e89f9ff?linknodeid=51e0c001f&amp;catalogrefid=51e0c001f&amp;parentnodeid=22f98587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69e89f9ff?linknodeid=ea41f7026&amp;catalogrefid=ea41f7026&amp;parentnodeid=22f98587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69e89f9ff?linknodeid=ea41f7026&amp;catalogrefid=ea41f7026&amp;parentnodeid=22f98587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69e89f9ff?linknodeid=149ee745c&amp;catalogrefid=149ee745c&amp;parentnodeid=22f98587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69e89f9ff?linknodeid=149ee745c&amp;catalogrefid=149ee745c&amp;parentnodeid=22f98587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69e89f9ff?linknodeid=25906d7dd&amp;catalogrefid=25906d7dd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69e89f9ff?linknodeid=25906d7dd&amp;catalogrefid=25906d7dd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69e89f9ff?linknodeid=51e0c001f&amp;catalogrefid=51e0c001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69e89f9ff?linknodeid=51e0c001f&amp;catalogrefid=51e0c001f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69e89f9ff?linknodeid=ea41f7026&amp;catalogrefid=ea41f7026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69e89f9ff?linknodeid=ea41f7026&amp;catalogrefid=ea41f7026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69e89f9ff?linknodeid=149ee745c&amp;catalogrefid=149ee745c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69e89f9ff?linknodeid=149ee745c&amp;catalogrefid=149ee745c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9_1#9e9ec9b9c?hastextimagelayout=1&amp;vbadefaultcenterpage=1&amp;parentnodeid=ea41f7026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9941" y="1956163"/>
            <a:ext cx="1975104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9_2#9e9ec9b9c?hastextimagelayout=13&amp;vbadefaultcenterpage=1&amp;parentnodeid=ea41f7026&amp;color=0,0,0&amp;vbahtmlprocessed=1&amp;bbb=1&amp;hasbroken=1"/>
              <p:cNvSpPr/>
              <p:nvPr/>
            </p:nvSpPr>
            <p:spPr>
              <a:xfrm>
                <a:off x="502920" y="1910443"/>
                <a:ext cx="907999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是一块直角梯形加热片，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为等边三角形，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，又二面角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9_2#9e9ec9b9c?hastextimagelayout=13&amp;vbadefaultcenterpage=1&amp;parentnodeid=ea41f702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0443"/>
                <a:ext cx="9079992" cy="2150999"/>
              </a:xfrm>
              <a:prstGeom prst="rect">
                <a:avLst/>
              </a:prstGeom>
              <a:blipFill>
                <a:blip r:embed="rId4"/>
                <a:stretch>
                  <a:fillRect l="-2082" r="-1679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9_3#9e9ec9b9c?vbadefaultcenterpage=1&amp;parentnodeid=ea41f7026&amp;color=0,0,0&amp;vbahtmlprocessed=1&amp;bbb=1&amp;hasbroken=1"/>
              <p:cNvSpPr/>
              <p:nvPr/>
            </p:nvSpPr>
            <p:spPr>
              <a:xfrm>
                <a:off x="502920" y="4062648"/>
                <a:ext cx="11183112" cy="11353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dm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S.49_3#9e9ec9b9c?vbadefaultcenterpage=1&amp;parentnodeid=ea41f702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62648"/>
                <a:ext cx="11183112" cy="1135317"/>
              </a:xfrm>
              <a:prstGeom prst="rect">
                <a:avLst/>
              </a:prstGeom>
              <a:blipFill>
                <a:blip r:embed="rId5"/>
                <a:stretch>
                  <a:fillRect b="-155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50_1#3acfec446?hastextimagelayout=1&amp;vbadefaultcenterpage=1&amp;parentnodeid=ea41f702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9458" y="2280680"/>
            <a:ext cx="3264408" cy="19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0_2#3acfec446?hastextimagelayout=14&amp;segpoint=1&amp;vbadefaultcenterpage=1&amp;parentnodeid=ea41f7026&amp;color=0,0,0&amp;vbahtmlprocessed=1&amp;bbb=1&amp;hasbroken=1&amp;hassurround=1"/>
              <p:cNvSpPr/>
              <p:nvPr/>
            </p:nvSpPr>
            <p:spPr>
              <a:xfrm>
                <a:off x="502920" y="2234960"/>
                <a:ext cx="7827264" cy="21583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庑殿顶是中国古代建筑的一种屋顶样式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，它的屋面有四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，前后坡屋面全等且相交成一条正脊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，两山屋面全等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与前后屋面相交成四条垂脊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，由于屋顶四面斜坡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，也称 </a:t>
                </a:r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四阿顶”.庑殿顶的顶盖几何模型图如图所示，底面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0_2#3acfec446?hastextimagelayout=14&amp;segpoint=1&amp;vbadefaultcenterpage=1&amp;parentnodeid=ea41f702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4960"/>
                <a:ext cx="7827264" cy="2158302"/>
              </a:xfrm>
              <a:prstGeom prst="rect">
                <a:avLst/>
              </a:prstGeom>
              <a:blipFill>
                <a:blip r:embed="rId4"/>
                <a:stretch>
                  <a:fillRect l="-2414" r="-701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1_1#3acfec446.blank?vbadefaultcenterpage=1&amp;parentnodeid=ea41f7026&amp;color=0,0,0&amp;vbapositionanswer=14&amp;vbahtmlprocessed=1"/>
          <p:cNvSpPr/>
          <p:nvPr/>
        </p:nvSpPr>
        <p:spPr>
          <a:xfrm>
            <a:off x="10344463" y="4375481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BD.50_2#3acfec446?hastextimagelayout=14&amp;segpoint=1&amp;vbadefaultcenterpage=1&amp;parentnodeid=ea41f702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CDF83C25-F39D-BFEF-4FEC-DF6CC898B27E}"/>
                  </a:ext>
                </a:extLst>
              </p:cNvPr>
              <p:cNvSpPr/>
              <p:nvPr/>
            </p:nvSpPr>
            <p:spPr>
              <a:xfrm>
                <a:off x="503995" y="4425011"/>
                <a:ext cx="11184010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是矩形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，若四个侧面与底面所成的角均相等，且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BD.50_2#3acfec446?hastextimagelayout=14&amp;segpoint=1&amp;vbadefaultcenterpage=1&amp;parentnodeid=ea41f702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CDF83C25-F39D-BFEF-4FEC-DF6CC898B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425011"/>
                <a:ext cx="11184010" cy="474599"/>
              </a:xfrm>
              <a:prstGeom prst="rect">
                <a:avLst/>
              </a:prstGeom>
              <a:blipFill>
                <a:blip r:embed="rId5"/>
                <a:stretch>
                  <a:fillRect l="-1690" t="-2564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2_1#3acfec446?hastextimagelayout=1&amp;vbadefaultcenterpage=1&amp;parentnodeid=ea41f702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0616" y="801720"/>
            <a:ext cx="2176272" cy="18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2_2#3acfec446?hastextimagelayout=15&amp;vbadefaultcenterpage=1&amp;parentnodeid=ea41f7026&amp;color=0,0,0&amp;vbahtmlprocessed=1&amp;bbb=1&amp;hasbroken=1&amp;hassurround=1"/>
              <p:cNvSpPr/>
              <p:nvPr/>
            </p:nvSpPr>
            <p:spPr>
              <a:xfrm>
                <a:off x="502920" y="756000"/>
                <a:ext cx="8887968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𝐸𝐿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𝐿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是矩形，所以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𝐶𝐷𝐹𝐸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𝐶𝐷𝐹𝐸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𝐶𝐷𝐹𝐸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2_2#3acfec446?hastextimagelayout=15&amp;vbadefaultcenterpage=1&amp;parentnodeid=ea41f702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8887968" cy="2150999"/>
              </a:xfrm>
              <a:prstGeom prst="rect">
                <a:avLst/>
              </a:prstGeom>
              <a:blipFill>
                <a:blip r:embed="rId4"/>
                <a:stretch>
                  <a:fillRect l="-2126" r="-3292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2#3acfec446?hastextimagelayout=15&amp;vbadefaultcenterpage=1&amp;parentnodeid=ea41f702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4FDB0AC-9F47-B305-8C77-13FA6BB8E53F}"/>
                  </a:ext>
                </a:extLst>
              </p:cNvPr>
              <p:cNvSpPr/>
              <p:nvPr/>
            </p:nvSpPr>
            <p:spPr>
              <a:xfrm>
                <a:off x="502920" y="2890108"/>
                <a:ext cx="11184010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𝐶𝐷𝐹𝐸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𝐶𝐷𝐹𝐸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所成的角相等，所以点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𝐿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𝑂𝐿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，根据三垂线定理可得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𝐹𝐻𝑂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𝐹𝐻𝑂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为公共边，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≌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𝑂𝐹𝐻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，同理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𝑀𝐿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𝑂𝐿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𝐿𝑀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=1+1+1=3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2#3acfec446?hastextimagelayout=15&amp;vbadefaultcenterpage=1&amp;parentnodeid=ea41f702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4FDB0AC-9F47-B305-8C77-13FA6BB8E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0108"/>
                <a:ext cx="11184010" cy="3272600"/>
              </a:xfrm>
              <a:prstGeom prst="rect">
                <a:avLst/>
              </a:prstGeom>
              <a:blipFill>
                <a:blip r:embed="rId5"/>
                <a:stretch>
                  <a:fillRect l="-1690" r="-1527" b="-55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49ee745c?vbadefaultcenterpage=1&amp;parentnodeid=b6557012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53_1#fca2cc7a5?hastextimagelayout=1&amp;vbadefaultcenterpage=1&amp;parentnodeid=149ee745c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20658" y="1566767"/>
            <a:ext cx="1792224" cy="340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53_2#fca2cc7a5?hastextimagelayout=16&amp;segpoint=1&amp;vbadefaultcenterpage=1&amp;parentnodeid=149ee745c&amp;color=0,0,0&amp;vbahtmlprocessed=1&amp;bbb=1&amp;hasbroken=1"/>
              <p:cNvSpPr/>
              <p:nvPr/>
            </p:nvSpPr>
            <p:spPr>
              <a:xfrm>
                <a:off x="502920" y="1521048"/>
                <a:ext cx="9299448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如图，在直三棱柱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中，底面是以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为直角的等腰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直角三角形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53_2#fca2cc7a5?hastextimagelayout=16&amp;segpoint=1&amp;vbadefaultcenterpage=1&amp;parentnodeid=149ee745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9299448" cy="1592199"/>
              </a:xfrm>
              <a:prstGeom prst="rect">
                <a:avLst/>
              </a:prstGeom>
              <a:blipFill>
                <a:blip r:embed="rId5"/>
                <a:stretch>
                  <a:fillRect l="-2033" r="-656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4_1#fca2cc7a5.blank?vbadefaultcenterpage=1&amp;parentnodeid=149ee745c&amp;color=0,0,0&amp;vbapositionanswer=15&amp;vbahtmlprocessed=1&amp;bbb=1"/>
              <p:cNvSpPr/>
              <p:nvPr/>
            </p:nvSpPr>
            <p:spPr>
              <a:xfrm>
                <a:off x="2171129" y="2686146"/>
                <a:ext cx="983234" cy="34874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4_1#fca2cc7a5.blank?vbadefaultcenterpage=1&amp;parentnodeid=149ee745c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129" y="2686146"/>
                <a:ext cx="983234" cy="348742"/>
              </a:xfrm>
              <a:prstGeom prst="rect">
                <a:avLst/>
              </a:prstGeom>
              <a:blipFill>
                <a:blip r:embed="rId6"/>
                <a:stretch>
                  <a:fillRect t="-33333" r="-2484" b="-52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1#fca2cc7a5?vbadefaultcenterpage=1&amp;parentnodeid=149ee745c&amp;color=0,0,0&amp;vbahtmlprocessed=1&amp;bbb=1&amp;hasbroken=1"/>
              <p:cNvSpPr/>
              <p:nvPr/>
            </p:nvSpPr>
            <p:spPr>
              <a:xfrm>
                <a:off x="502920" y="814655"/>
                <a:ext cx="11183112" cy="550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由已知得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是等腰直角三角形，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∴10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5_1#fca2cc7a5?vbadefaultcenterpage=1&amp;parentnodeid=149ee745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14655"/>
                <a:ext cx="11183112" cy="5507800"/>
              </a:xfrm>
              <a:prstGeom prst="rect">
                <a:avLst/>
              </a:prstGeom>
              <a:blipFill>
                <a:blip r:embed="rId3"/>
                <a:stretch>
                  <a:fillRect l="-1690" r="-436" b="-33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6_1#259b997ac?hastextimagelayout=1&amp;vbadefaultcenterpage=1&amp;parentnodeid=149ee745c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9445" y="1046779"/>
            <a:ext cx="5980176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259b997ac?hastextimagelayout=17&amp;segpoint=1&amp;vbadefaultcenterpage=1&amp;parentnodeid=149ee745c&amp;color=0,0,0&amp;vbahtmlprocessed=1&amp;bbb=1&amp;hasbroken=1"/>
              <p:cNvSpPr/>
              <p:nvPr/>
            </p:nvSpPr>
            <p:spPr>
              <a:xfrm>
                <a:off x="502920" y="1001059"/>
                <a:ext cx="5120640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如图，五边形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𝑆𝐵𝐴𝐷𝐶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中的四边形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是矩形，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折叠成四棱锥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259b997ac?hastextimagelayout=17&amp;segpoint=1&amp;vbadefaultcenterpage=1&amp;parentnodeid=149ee745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01059"/>
                <a:ext cx="5120640" cy="2155000"/>
              </a:xfrm>
              <a:prstGeom prst="rect">
                <a:avLst/>
              </a:prstGeom>
              <a:blipFill>
                <a:blip r:embed="rId4"/>
                <a:stretch>
                  <a:fillRect l="-3690" r="-3452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259b997ac?hastextimagelayout=17&amp;segpoint=1&amp;vbadefaultcenterpage=1&amp;parentnodeid=149ee745c&amp;color=0,0,0&amp;vbahtmlprocessed=1&amp;bbb=1&amp;hasbroken=1&amp;hassurround=1"/>
              <p:cNvSpPr/>
              <p:nvPr/>
            </p:nvSpPr>
            <p:spPr>
              <a:xfrm>
                <a:off x="502920" y="3147867"/>
                <a:ext cx="5120640" cy="10749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，可以满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足条件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259b997ac?hastextimagelayout=17&amp;segpoint=1&amp;vbadefaultcenterpage=1&amp;parentnodeid=149ee745c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7867"/>
                <a:ext cx="5120640" cy="1074928"/>
              </a:xfrm>
              <a:prstGeom prst="rect">
                <a:avLst/>
              </a:prstGeom>
              <a:blipFill>
                <a:blip r:embed="rId5"/>
                <a:stretch>
                  <a:fillRect l="-3690" b="-169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6_4#259b997ac?hastextimagelayout=17&amp;segpoint=1&amp;vbadefaultcenterpage=1&amp;parentnodeid=149ee745c&amp;color=0,0,0&amp;vbahtmlprocessed=1&amp;bbb=1&amp;hasbroken=1"/>
              <p:cNvSpPr/>
              <p:nvPr/>
            </p:nvSpPr>
            <p:spPr>
              <a:xfrm>
                <a:off x="503995" y="5409293"/>
                <a:ext cx="11184010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（2）在（1）的条件下,求点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6_4#259b997ac?hastextimagelayout=17&amp;segpoint=1&amp;vbadefaultcenterpage=1&amp;parentnodeid=149ee745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5409293"/>
                <a:ext cx="11184010" cy="478600"/>
              </a:xfrm>
              <a:prstGeom prst="rect">
                <a:avLst/>
              </a:prstGeom>
              <a:blipFill>
                <a:blip r:embed="rId6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5_BD.56_3#259b997ac?hastextimagelayout=17&amp;segpoint=1&amp;vbadefaultcenterpage=1&amp;parentnodeid=149ee745c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E72CEF3-DB56-22C3-98CC-F20E3AF9D1DB}"/>
                  </a:ext>
                </a:extLst>
              </p:cNvPr>
              <p:cNvSpPr/>
              <p:nvPr/>
            </p:nvSpPr>
            <p:spPr>
              <a:xfrm>
                <a:off x="503995" y="4225336"/>
                <a:ext cx="11184010" cy="11222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.请从中任选两个作为补充条件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证明：侧面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.（注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：若选择不同的组合分别解答，则按第一个解答计分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5_BD.56_3#259b997ac?hastextimagelayout=17&amp;segpoint=1&amp;vbadefaultcenterpage=1&amp;parentnodeid=149ee745c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E72CEF3-DB56-22C3-98CC-F20E3AF9D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225336"/>
                <a:ext cx="11184010" cy="1122299"/>
              </a:xfrm>
              <a:prstGeom prst="rect">
                <a:avLst/>
              </a:prstGeom>
              <a:blipFill>
                <a:blip r:embed="rId7"/>
                <a:stretch>
                  <a:fillRect l="-981" b="-168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259b997ac?vbadefaultcenterpage=1&amp;parentnodeid=149ee745c&amp;color=0,0,0&amp;vbahtmlprocessed=1&amp;bbb=1&amp;hasbroken=1"/>
              <p:cNvSpPr/>
              <p:nvPr/>
            </p:nvSpPr>
            <p:spPr>
              <a:xfrm>
                <a:off x="502920" y="1254520"/>
                <a:ext cx="11183112" cy="4500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（1）方案一：选条件①②.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为矩形，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259b997ac?vbadefaultcenterpage=1&amp;parentnodeid=149ee745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54520"/>
                <a:ext cx="11183112" cy="4500499"/>
              </a:xfrm>
              <a:prstGeom prst="rect">
                <a:avLst/>
              </a:prstGeom>
              <a:blipFill>
                <a:blip r:embed="rId3"/>
                <a:stretch>
                  <a:fillRect l="-1690" r="-3435" b="-406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2#259b997ac?vbadefaultcenterpage=1&amp;parentnodeid=149ee745c&amp;color=0,0,0&amp;vbahtmlprocessed=1&amp;bbb=1"/>
              <p:cNvSpPr/>
              <p:nvPr/>
            </p:nvSpPr>
            <p:spPr>
              <a:xfrm>
                <a:off x="502920" y="1354659"/>
                <a:ext cx="11183112" cy="43988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方案二：选条件①③.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𝑆𝑀𝐴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𝑆𝐴𝑀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𝑆𝑀𝐴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2#259b997ac?vbadefaultcenterpage=1&amp;parentnodeid=149ee745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4659"/>
                <a:ext cx="11183112" cy="4398899"/>
              </a:xfrm>
              <a:prstGeom prst="rect">
                <a:avLst/>
              </a:prstGeom>
              <a:blipFill>
                <a:blip r:embed="rId3"/>
                <a:stretch>
                  <a:fillRect l="-1690" b="-41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3#259b997ac?vbadefaultcenterpage=1&amp;parentnodeid=149ee745c&amp;color=0,0,0&amp;vbahtmlprocessed=1&amp;bbb=1"/>
              <p:cNvSpPr/>
              <p:nvPr/>
            </p:nvSpPr>
            <p:spPr>
              <a:xfrm>
                <a:off x="502920" y="1092055"/>
                <a:ext cx="11183112" cy="4851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方案三：选条件②③.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为矩形，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𝑆𝐴𝑀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，由余弦定理可得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3#259b997ac?vbadefaultcenterpage=1&amp;parentnodeid=149ee745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92055"/>
                <a:ext cx="11183112" cy="4851400"/>
              </a:xfrm>
              <a:prstGeom prst="rect">
                <a:avLst/>
              </a:prstGeom>
              <a:blipFill>
                <a:blip r:embed="rId3"/>
                <a:stretch>
                  <a:fillRect l="-1690" r="-3435" b="-251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3#259b997ac?vbadefaultcenterpage=1&amp;parentnodeid=149ee745c&amp;color=0,0,0&amp;vbahtmlprocessed=1&amp;bbb=1">
                <a:extLst>
                  <a:ext uri="{FF2B5EF4-FFF2-40B4-BE49-F238E27FC236}">
                    <a16:creationId xmlns:a16="http://schemas.microsoft.com/office/drawing/2014/main" id="{9F18A282-E222-DE44-5519-9CD8564B1972}"/>
                  </a:ext>
                </a:extLst>
              </p:cNvPr>
              <p:cNvSpPr/>
              <p:nvPr/>
            </p:nvSpPr>
            <p:spPr>
              <a:xfrm>
                <a:off x="502920" y="2128883"/>
                <a:ext cx="11183112" cy="2798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（舍去），所以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3#259b997ac?vbadefaultcenterpage=1&amp;parentnodeid=149ee745c&amp;color=0,0,0&amp;vbahtmlprocessed=1&amp;bbb=1">
                <a:extLst>
                  <a:ext uri="{FF2B5EF4-FFF2-40B4-BE49-F238E27FC236}">
                    <a16:creationId xmlns:a16="http://schemas.microsoft.com/office/drawing/2014/main" id="{9F18A282-E222-DE44-5519-9CD8564B1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8883"/>
                <a:ext cx="11183112" cy="2798699"/>
              </a:xfrm>
              <a:prstGeom prst="rect">
                <a:avLst/>
              </a:prstGeom>
              <a:blipFill>
                <a:blip r:embed="rId2"/>
                <a:stretch>
                  <a:fillRect l="-1690" b="-67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15407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65570121.fixed?vbadefaultcenterpage=1&amp;parentnodeid=69e89f9ff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b65570121.fixed?vbadefaultcenterpage=1&amp;parentnodeid=69e89f9ff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4#259b997ac?vbadefaultcenterpage=1&amp;parentnodeid=149ee745c&amp;color=0,0,0&amp;vbahtmlprocessed=1&amp;bbb=1"/>
              <p:cNvSpPr/>
              <p:nvPr/>
            </p:nvSpPr>
            <p:spPr>
              <a:xfrm>
                <a:off x="502920" y="1006711"/>
                <a:ext cx="11183112" cy="5067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（2）在（1）的条件下，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𝐴𝐷𝑀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三棱锥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𝐴𝐷𝑀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𝐴𝐷𝑀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×1×2=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𝐴𝑆𝐷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6+6−4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𝐴𝑆𝐷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𝐴𝑆𝐷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𝐴𝑆𝐷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𝑆𝐷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𝐴𝑆𝐷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×6×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4#259b997ac?vbadefaultcenterpage=1&amp;parentnodeid=149ee745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06711"/>
                <a:ext cx="11183112" cy="5067300"/>
              </a:xfrm>
              <a:prstGeom prst="rect">
                <a:avLst/>
              </a:prstGeom>
              <a:blipFill>
                <a:blip r:embed="rId3"/>
                <a:stretch>
                  <a:fillRect l="-1690" b="-18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4#259b997ac?vbadefaultcenterpage=1&amp;parentnodeid=149ee745c&amp;color=0,0,0&amp;vbahtmlprocessed=1&amp;bbb=1">
                <a:extLst>
                  <a:ext uri="{FF2B5EF4-FFF2-40B4-BE49-F238E27FC236}">
                    <a16:creationId xmlns:a16="http://schemas.microsoft.com/office/drawing/2014/main" id="{46EAA275-9002-7686-B0B4-7513F7A23401}"/>
                  </a:ext>
                </a:extLst>
              </p:cNvPr>
              <p:cNvSpPr/>
              <p:nvPr/>
            </p:nvSpPr>
            <p:spPr>
              <a:xfrm>
                <a:off x="502920" y="2513185"/>
                <a:ext cx="11183112" cy="20199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到平面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𝑆𝐴𝐷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spc="-50" baseline="-10000">
                            <a:solidFill>
                              <a:srgbClr val="FF0000"/>
                            </a:solidFill>
                          </a:rPr>
                          <m:t>三棱锥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𝐴𝐷𝑀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spc="-50" baseline="-10000">
                            <a:solidFill>
                              <a:srgbClr val="FF0000"/>
                            </a:solidFill>
                          </a:rPr>
                          <m:t>三棱锥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𝐴𝑆𝐷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𝑆𝐴𝐷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algn="l"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𝑆𝐴𝐷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4#259b997ac?vbadefaultcenterpage=1&amp;parentnodeid=149ee745c&amp;color=0,0,0&amp;vbahtmlprocessed=1&amp;bbb=1">
                <a:extLst>
                  <a:ext uri="{FF2B5EF4-FFF2-40B4-BE49-F238E27FC236}">
                    <a16:creationId xmlns:a16="http://schemas.microsoft.com/office/drawing/2014/main" id="{46EAA275-9002-7686-B0B4-7513F7A23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3185"/>
                <a:ext cx="11183112" cy="2019935"/>
              </a:xfrm>
              <a:prstGeom prst="rect">
                <a:avLst/>
              </a:prstGeom>
              <a:blipFill>
                <a:blip r:embed="rId2"/>
                <a:stretch>
                  <a:fillRect l="-1690" r="-491" b="-512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08845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5906d7dd?vbadefaultcenterpage=1&amp;parentnodeid=b6557012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1_1#437d9879d?vbadefaultcenterpage=1&amp;parentnodeid=25906d7dd&amp;color=0,0,0&amp;vbahtmlprocessed=1&amp;bbb=1&amp;hasbroken=1"/>
          <p:cNvSpPr/>
          <p:nvPr/>
        </p:nvSpPr>
        <p:spPr>
          <a:xfrm>
            <a:off x="502920" y="1521048"/>
            <a:ext cx="11183112" cy="2150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下面四个说法：①如果一条直线垂直于一个平面内的无数条直线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，那么这条直线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和这个平面垂直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；②过空间一定点有且只有一条直线和已知平面垂直；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③垂直于同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一平面的两条直线互相平行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；④经过一个平面的垂线的平面与这个平面垂直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.其中正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确的说法个数是(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2_1#437d9879d.bracket?vbadefaultcenterpage=1&amp;parentnodeid=25906d7dd&amp;color=0,0,0&amp;vbapositionanswer=1&amp;vbahtmlprocessed=1"/>
          <p:cNvSpPr/>
          <p:nvPr/>
        </p:nvSpPr>
        <p:spPr>
          <a:xfrm>
            <a:off x="2903220" y="31860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3_1#437d9879d.choices?vbadefaultcenterpage=1&amp;parentnodeid=25906d7dd&amp;color=0,0,0&amp;vbahtmlprocessed=1&amp;bbb=1"/>
          <p:cNvSpPr/>
          <p:nvPr/>
        </p:nvSpPr>
        <p:spPr>
          <a:xfrm>
            <a:off x="502920" y="371059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AS.4_1#437d9879d?vbadefaultcenterpage=1&amp;parentnodeid=25906d7dd&amp;color=0,0,0&amp;vbahtmlprocessed=1&amp;bbb=1&amp;hasbroken=1"/>
          <p:cNvSpPr/>
          <p:nvPr/>
        </p:nvSpPr>
        <p:spPr>
          <a:xfrm>
            <a:off x="502920" y="2230705"/>
            <a:ext cx="11183112" cy="2713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如果一条直线与一个平面内的无数条平行线垂直，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那么这条直线可能在平面内，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可能与平面平行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，也可能与平面斜交，故①错误；由线面垂直的性质可知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，过空间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一定点有且只有一条直线和已知平面垂直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，故②正确；由线面垂直的性质可知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，垂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直于同一平面的两条直线互相平行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，故③正确；由面面垂直的判定定理可知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，经过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一个平面的垂线的平面与这个平面垂直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，故④正确.故选C.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7abafea60?vbadefaultcenterpage=1&amp;parentnodeid=25906d7dd&amp;color=0,0,0&amp;vbahtmlprocessed=1&amp;bbb=1&amp;hasbroken=1"/>
              <p:cNvSpPr/>
              <p:nvPr/>
            </p:nvSpPr>
            <p:spPr>
              <a:xfrm>
                <a:off x="502920" y="198607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是不同的直线，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是不同的平面，则下列条件能使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7abafea60?vbadefaultcenterpage=1&amp;parentnodeid=25906d7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607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92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7abafea60.bracket?vbadefaultcenterpage=1&amp;parentnodeid=25906d7dd&amp;color=0,0,0&amp;vbapositionanswer=2&amp;vbahtmlprocessed=1"/>
          <p:cNvSpPr/>
          <p:nvPr/>
        </p:nvSpPr>
        <p:spPr>
          <a:xfrm>
            <a:off x="782320" y="253344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7abafea60.choices?vbadefaultcenterpage=1&amp;parentnodeid=25906d7dd&amp;color=0,0,0&amp;vbahtmlprocessed=1&amp;bbb=1"/>
              <p:cNvSpPr/>
              <p:nvPr/>
            </p:nvSpPr>
            <p:spPr>
              <a:xfrm>
                <a:off x="502920" y="3085192"/>
                <a:ext cx="11183112" cy="4686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03728" algn="l"/>
                    <a:tab pos="5680456" algn="l"/>
                    <a:tab pos="84571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7abafea60.choices?vbadefaultcenterpage=1&amp;parentnodeid=25906d7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5192"/>
                <a:ext cx="11183112" cy="468630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7abafea60?vbadefaultcenterpage=1&amp;parentnodeid=25906d7dd&amp;color=0,0,0&amp;vbahtmlprocessed=1&amp;bbb=1&amp;hasbroken=1"/>
              <p:cNvSpPr/>
              <p:nvPr/>
            </p:nvSpPr>
            <p:spPr>
              <a:xfrm>
                <a:off x="502920" y="3563919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，不能说明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的关系，A错误；由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能够推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，B正确；由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可以得到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平行、相交或在平面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可能平行，D错误.故选B.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7abafea60?vbadefaultcenterpage=1&amp;parentnodeid=25906d7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3919"/>
                <a:ext cx="11183112" cy="1592199"/>
              </a:xfrm>
              <a:prstGeom prst="rect">
                <a:avLst/>
              </a:prstGeom>
              <a:blipFill>
                <a:blip r:embed="rId5"/>
                <a:stretch>
                  <a:fillRect l="-1690" r="-2835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9_1#81a0a1553?hastextimagelayout=1&amp;vbadefaultcenterpage=1&amp;parentnodeid=25906d7dd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8085" y="2015726"/>
            <a:ext cx="2743200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9_2#81a0a1553?hastextimagelayout=1&amp;segpoint=1&amp;vbadefaultcenterpage=1&amp;parentnodeid=25906d7dd&amp;color=0,0,0&amp;vbahtmlprocessed=1&amp;bbb=1&amp;hasbroken=1"/>
              <p:cNvSpPr/>
              <p:nvPr/>
            </p:nvSpPr>
            <p:spPr>
              <a:xfrm>
                <a:off x="502920" y="1970006"/>
                <a:ext cx="8357616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则下列说法中正确的是(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9_2#81a0a1553?hastextimagelayout=1&amp;segpoint=1&amp;vbadefaultcenterpage=1&amp;parentnodeid=25906d7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0006"/>
                <a:ext cx="8357616" cy="1033399"/>
              </a:xfrm>
              <a:prstGeom prst="rect">
                <a:avLst/>
              </a:prstGeom>
              <a:blipFill>
                <a:blip r:embed="rId4"/>
                <a:stretch>
                  <a:fillRect l="-2261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0_1#81a0a1553.bracket?vbadefaultcenterpage=1&amp;parentnodeid=25906d7dd&amp;color=0,0,0&amp;vbapositionanswer=3&amp;vbahtmlprocessed=1"/>
          <p:cNvSpPr/>
          <p:nvPr/>
        </p:nvSpPr>
        <p:spPr>
          <a:xfrm>
            <a:off x="5036820" y="251737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1_1#81a0a1553.choices?hastextimagelayout=1&amp;vbadefaultcenterpage=1&amp;parentnodeid=25906d7dd&amp;color=0,0,0&amp;vbahtmlprocessed=1&amp;bbb=1"/>
              <p:cNvSpPr/>
              <p:nvPr/>
            </p:nvSpPr>
            <p:spPr>
              <a:xfrm>
                <a:off x="502920" y="3010644"/>
                <a:ext cx="8357616" cy="21450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1_1#81a0a1553.choices?hastextimagelayout=1&amp;vbadefaultcenterpage=1&amp;parentnodeid=25906d7d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0644"/>
                <a:ext cx="8357616" cy="2145030"/>
              </a:xfrm>
              <a:prstGeom prst="rect">
                <a:avLst/>
              </a:prstGeom>
              <a:blipFill>
                <a:blip r:embed="rId5"/>
                <a:stretch>
                  <a:fillRect l="-2261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2_1#81a0a1553?vbadefaultcenterpage=1&amp;parentnodeid=25906d7dd&amp;color=0,0,0&amp;vbahtmlprocessed=1&amp;bbb=1&amp;hasbroken=1"/>
              <p:cNvSpPr/>
              <p:nvPr/>
            </p:nvSpPr>
            <p:spPr>
              <a:xfrm>
                <a:off x="502920" y="1956385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，同理，平面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正确；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A，B，由于平面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，故平面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不垂直，同理可得，平面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不垂直，A，B错误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；对于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不一定垂直，D错误.故选C.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2_1#81a0a1553?vbadefaultcenterpage=1&amp;parentnodeid=25906d7d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6385"/>
                <a:ext cx="11183112" cy="3272600"/>
              </a:xfrm>
              <a:prstGeom prst="rect">
                <a:avLst/>
              </a:prstGeom>
              <a:blipFill>
                <a:blip r:embed="rId3"/>
                <a:stretch>
                  <a:fillRect l="-1690" r="-3108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1736</Words>
  <Application>Microsoft Office PowerPoint</Application>
  <PresentationFormat>宽屏</PresentationFormat>
  <Paragraphs>282</Paragraphs>
  <Slides>42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2024-01-23T11:18:19Z</dcterms:created>
  <dcterms:modified xsi:type="dcterms:W3CDTF">2024-02-03T02:50:04Z</dcterms:modified>
  <cp:category/>
  <cp:contentStatus/>
</cp:coreProperties>
</file>