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6" r:id="rId14"/>
    <p:sldId id="268" r:id="rId15"/>
    <p:sldId id="269" r:id="rId16"/>
    <p:sldId id="287" r:id="rId17"/>
    <p:sldId id="270" r:id="rId18"/>
    <p:sldId id="271" r:id="rId19"/>
    <p:sldId id="272" r:id="rId20"/>
    <p:sldId id="273" r:id="rId21"/>
    <p:sldId id="288" r:id="rId22"/>
    <p:sldId id="274" r:id="rId23"/>
    <p:sldId id="275" r:id="rId24"/>
    <p:sldId id="276" r:id="rId25"/>
    <p:sldId id="277" r:id="rId26"/>
    <p:sldId id="278" r:id="rId27"/>
    <p:sldId id="279" r:id="rId28"/>
    <p:sldId id="290" r:id="rId29"/>
    <p:sldId id="280" r:id="rId30"/>
    <p:sldId id="281" r:id="rId31"/>
    <p:sldId id="282" r:id="rId32"/>
    <p:sldId id="283" r:id="rId33"/>
    <p:sldId id="284" r:id="rId34"/>
    <p:sldId id="285" r:id="rId35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5" d="100"/>
          <a:sy n="45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7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6ddf20d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基础课40 空间向量及其运算和空间位置关系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3D61E012-5DDF-4589-8DC6-B64EDCB1FC90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44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25FCA325-6996-4343-B9C9-768AB8B99C7A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6ddf20d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基础课40 空间向量及其运算和空间位置关系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217FCD09-2C1E-41A7-8350-B0C75ED42828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4.xml"/><Relationship Id="rId5" Type="http://schemas.openxmlformats.org/officeDocument/2006/relationships/slide" Target="slide17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2c6526474?vbadefaultcenterpage=1&amp;parentnodeid=6c450cb94&amp;color=0,0,0&amp;vbahtmlprocessed=1&amp;bbb=1&amp;hasbroken=1"/>
              <p:cNvSpPr/>
              <p:nvPr/>
            </p:nvSpPr>
            <p:spPr>
              <a:xfrm>
                <a:off x="502920" y="1051764"/>
                <a:ext cx="11183112" cy="11480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所在的平面外一点，若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−2,1,4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1,−2,1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4,−2,0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2c6526474?vbadefaultcenterpage=1&amp;parentnodeid=6c450cb9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51764"/>
                <a:ext cx="11183112" cy="1148017"/>
              </a:xfrm>
              <a:prstGeom prst="rect">
                <a:avLst/>
              </a:prstGeom>
              <a:blipFill>
                <a:blip r:embed="rId3"/>
                <a:stretch>
                  <a:fillRect l="-1690" b="-1595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2c6526474.bracket?vbadefaultcenterpage=1&amp;parentnodeid=6c450cb94&amp;color=0,0,0&amp;vbapositionanswer=6&amp;vbahtmlprocessed=1"/>
          <p:cNvSpPr/>
          <p:nvPr/>
        </p:nvSpPr>
        <p:spPr>
          <a:xfrm>
            <a:off x="3324606" y="1657681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2c6526474.choices?vbadefaultcenterpage=1&amp;parentnodeid=6c450cb94&amp;color=0,0,0&amp;vbahtmlprocessed=1&amp;bbb=1"/>
              <p:cNvSpPr/>
              <p:nvPr/>
            </p:nvSpPr>
            <p:spPr>
              <a:xfrm>
                <a:off x="502920" y="2210385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24353" algn="l"/>
                    <a:tab pos="5623306" algn="l"/>
                    <a:tab pos="84984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2c6526474.choices?vbadefaultcenterpage=1&amp;parentnodeid=6c450cb9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10385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21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4_1#2c6526474?vbadefaultcenterpage=1&amp;parentnodeid=6c450cb94&amp;color=0,0,0&amp;vbahtmlprocessed=1&amp;bbb=1"/>
              <p:cNvSpPr/>
              <p:nvPr/>
            </p:nvSpPr>
            <p:spPr>
              <a:xfrm>
                <a:off x="502920" y="2681555"/>
                <a:ext cx="11183112" cy="30149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依题意，有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3,−3,−3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6,−3,−4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A，因为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不平行，故A错误；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不平行，故B错误；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=−2−2+4=0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，故C正确；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=1×3+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=6≠0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，故D错误.故选C.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4_1#2c6526474?vbadefaultcenterpage=1&amp;parentnodeid=6c450cb9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81555"/>
                <a:ext cx="11183112" cy="3014917"/>
              </a:xfrm>
              <a:prstGeom prst="rect">
                <a:avLst/>
              </a:prstGeom>
              <a:blipFill>
                <a:blip r:embed="rId5"/>
                <a:stretch>
                  <a:fillRect l="-1690" b="-607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25_1#38914c56a?hastextimagelayout=1&amp;vbadefaultcenterpage=1&amp;parentnodeid=6c450cb94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35304" y="2219688"/>
            <a:ext cx="2971800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25_2#38914c56a?hastextimagelayout=1&amp;segpoint=1&amp;vbadefaultcenterpage=1&amp;parentnodeid=6c450cb94&amp;color=0,0,0&amp;vbahtmlprocessed=1&amp;bbb=1&amp;hasbroken=1"/>
              <p:cNvSpPr/>
              <p:nvPr/>
            </p:nvSpPr>
            <p:spPr>
              <a:xfrm>
                <a:off x="502920" y="2173968"/>
                <a:ext cx="8129016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如图，在正方体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25_2#38914c56a?hastextimagelayout=1&amp;segpoint=1&amp;vbadefaultcenterpage=1&amp;parentnodeid=6c450cb9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73968"/>
                <a:ext cx="8129016" cy="1033399"/>
              </a:xfrm>
              <a:prstGeom prst="rect">
                <a:avLst/>
              </a:prstGeom>
              <a:blipFill>
                <a:blip r:embed="rId4"/>
                <a:stretch>
                  <a:fillRect l="-2326" r="-45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6_1#38914c56a.bracket?vbadefaultcenterpage=1&amp;parentnodeid=6c450cb94&amp;color=0,0,0&amp;vbapositionanswer=7&amp;vbahtmlprocessed=1"/>
          <p:cNvSpPr/>
          <p:nvPr/>
        </p:nvSpPr>
        <p:spPr>
          <a:xfrm>
            <a:off x="1988820" y="2721339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27_1#38914c56a.choices?hastextimagelayout=1&amp;vbadefaultcenterpage=1&amp;parentnodeid=6c450cb94&amp;color=0,0,0&amp;vbahtmlprocessed=1&amp;bbb=1"/>
              <p:cNvSpPr/>
              <p:nvPr/>
            </p:nvSpPr>
            <p:spPr>
              <a:xfrm>
                <a:off x="502920" y="3214606"/>
                <a:ext cx="8129016" cy="10274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4172458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4172458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27_1#38914c56a.choices?hastextimagelayout=1&amp;vbadefaultcenterpage=1&amp;parentnodeid=6c450cb9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14606"/>
                <a:ext cx="8129016" cy="1027430"/>
              </a:xfrm>
              <a:prstGeom prst="rect">
                <a:avLst/>
              </a:prstGeom>
              <a:blipFill>
                <a:blip r:embed="rId5"/>
                <a:stretch>
                  <a:fillRect l="-2326" b="-1834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28_1#38914c56a?hastextimagelayout=1&amp;vbadefaultcenterpage=1&amp;parentnodeid=6c450cb94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27564" y="1359421"/>
            <a:ext cx="3218688" cy="298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28_2#38914c56a?hastextimagelayout=2&amp;vbadefaultcenterpage=1&amp;parentnodeid=6c450cb94&amp;color=0,0,0&amp;vbahtmlprocessed=1&amp;bbb=1&amp;hasbroken=1&amp;hassurround=1"/>
              <p:cNvSpPr/>
              <p:nvPr/>
            </p:nvSpPr>
            <p:spPr>
              <a:xfrm>
                <a:off x="502920" y="1222261"/>
                <a:ext cx="7845552" cy="4089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𝐷𝐴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的方向为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轴的正方向建立空间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直角坐标系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，如图，设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2,2,2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2,1,0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 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2,0,2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0,2,2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−2,−2,2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 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2,0,2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.设平面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10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的一个法向量为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𝐸𝐹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𝐸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28_2#38914c56a?hastextimagelayout=2&amp;vbadefaultcenterpage=1&amp;parentnodeid=6c450cb94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22261"/>
                <a:ext cx="7845552" cy="4089400"/>
              </a:xfrm>
              <a:prstGeom prst="rect">
                <a:avLst/>
              </a:prstGeom>
              <a:blipFill>
                <a:blip r:embed="rId4"/>
                <a:stretch>
                  <a:fillRect l="-2409" r="-202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28_2#38914c56a?hastextimagelayout=2&amp;vbadefaultcenterpage=1&amp;parentnodeid=6c450cb94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52772747-17DA-FC40-3261-EE313CA6605D}"/>
                  </a:ext>
                </a:extLst>
              </p:cNvPr>
              <p:cNvSpPr/>
              <p:nvPr/>
            </p:nvSpPr>
            <p:spPr>
              <a:xfrm>
                <a:off x="502920" y="2216671"/>
                <a:ext cx="11184010" cy="23926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2,2,−1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不平行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</a:p>
              <a:p>
                <a:pPr latinLnBrk="1">
                  <a:lnSpc>
                    <a:spcPts val="49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不垂直，A错误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不平行，所以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</a:t>
                </a:r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垂直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，B错误；因为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外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，C</a:t>
                </a:r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;因为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不平行，D错误.故选C.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28_2#38914c56a?hastextimagelayout=2&amp;vbadefaultcenterpage=1&amp;parentnodeid=6c450cb94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52772747-17DA-FC40-3261-EE313CA660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16671"/>
                <a:ext cx="11184010" cy="2392617"/>
              </a:xfrm>
              <a:prstGeom prst="rect">
                <a:avLst/>
              </a:prstGeom>
              <a:blipFill>
                <a:blip r:embed="rId2"/>
                <a:stretch>
                  <a:fillRect l="-1690" r="-1472" b="-765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532367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29_1#80bb3ab02?hastextimagelayout=1&amp;vbadefaultcenterpage=1&amp;parentnodeid=6c450cb94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2767" y="2151107"/>
            <a:ext cx="2926080" cy="288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29_2#80bb3ab02?hastextimagelayout=3&amp;segpoint=1&amp;vbadefaultcenterpage=1&amp;parentnodeid=6c450cb94&amp;color=0,0,0&amp;vbahtmlprocessed=1&amp;bbb=1&amp;hasbroken=1"/>
              <p:cNvSpPr/>
              <p:nvPr/>
            </p:nvSpPr>
            <p:spPr>
              <a:xfrm>
                <a:off x="502920" y="2105388"/>
                <a:ext cx="8174736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如图，在正方体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上，且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29_2#80bb3ab02?hastextimagelayout=3&amp;segpoint=1&amp;vbadefaultcenterpage=1&amp;parentnodeid=6c450cb9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05388"/>
                <a:ext cx="8174736" cy="1592199"/>
              </a:xfrm>
              <a:prstGeom prst="rect">
                <a:avLst/>
              </a:prstGeom>
              <a:blipFill>
                <a:blip r:embed="rId4"/>
                <a:stretch>
                  <a:fillRect l="-2312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0_1#80bb3ab02.bracket?vbadefaultcenterpage=1&amp;parentnodeid=6c450cb94&amp;color=0,0,0&amp;vbapositionanswer=8&amp;vbahtmlprocessed=1"/>
          <p:cNvSpPr/>
          <p:nvPr/>
        </p:nvSpPr>
        <p:spPr>
          <a:xfrm>
            <a:off x="1243648" y="321155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1_1#80bb3ab02.choices?hastextimagelayout=3&amp;vbadefaultcenterpage=1&amp;parentnodeid=6c450cb94&amp;color=0,0,0&amp;vbahtmlprocessed=1&amp;bbb=1"/>
              <p:cNvSpPr/>
              <p:nvPr/>
            </p:nvSpPr>
            <p:spPr>
              <a:xfrm>
                <a:off x="502920" y="3708381"/>
                <a:ext cx="8174736" cy="7108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110359" algn="l"/>
                    <a:tab pos="4195318" algn="l"/>
                    <a:tab pos="6280277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1_1#80bb3ab02.choices?hastextimagelayout=3&amp;vbadefaultcenterpage=1&amp;parentnodeid=6c450cb9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08381"/>
                <a:ext cx="8174736" cy="710819"/>
              </a:xfrm>
              <a:prstGeom prst="rect">
                <a:avLst/>
              </a:prstGeom>
              <a:blipFill>
                <a:blip r:embed="rId5"/>
                <a:stretch>
                  <a:fillRect l="-2312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32_1#80bb3ab02?hastextimagelayout=1&amp;vbadefaultcenterpage=1&amp;parentnodeid=6c450cb94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17847" y="991376"/>
            <a:ext cx="3236976" cy="316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32_2#80bb3ab02?hastextimagelayout=4&amp;vbadefaultcenterpage=1&amp;parentnodeid=6c450cb94&amp;color=0,0,0&amp;vbahtmlprocessed=1&amp;bbb=1&amp;hasbroken=1"/>
              <p:cNvSpPr/>
              <p:nvPr/>
            </p:nvSpPr>
            <p:spPr>
              <a:xfrm>
                <a:off x="502920" y="945656"/>
                <a:ext cx="7827264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为原点，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所在直线分别为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轴、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轴、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轴，建立空间直角坐标系，设正方体的棱长为1，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32_2#80bb3ab02?hastextimagelayout=4&amp;vbadefaultcenterpage=1&amp;parentnodeid=6c450cb9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45656"/>
                <a:ext cx="7827264" cy="1037400"/>
              </a:xfrm>
              <a:prstGeom prst="rect">
                <a:avLst/>
              </a:prstGeom>
              <a:blipFill>
                <a:blip r:embed="rId4"/>
                <a:stretch>
                  <a:fillRect l="-2414" r="-2103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32_3#80bb3ab02?hastextimagelayout=4&amp;vbadefaultcenterpage=1&amp;parentnodeid=6c450cb94&amp;color=0,0,0&amp;vbahtmlprocessed=1&amp;bbb=1"/>
              <p:cNvSpPr/>
              <p:nvPr/>
            </p:nvSpPr>
            <p:spPr>
              <a:xfrm>
                <a:off x="502920" y="1986294"/>
                <a:ext cx="7827264" cy="4191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,1,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=(−1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,1,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的一个法向量，</a:t>
                </a:r>
                <a:endParaRPr lang="en-US" altLang="zh-CN" sz="2400" dirty="0"/>
              </a:p>
              <a:p>
                <a:pPr latinLnBrk="1">
                  <a:lnSpc>
                    <a:spcPts val="11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𝐵𝐸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2,1,2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/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32_3#80bb3ab02?hastextimagelayout=4&amp;vbadefaultcenterpage=1&amp;parentnodeid=6c450cb9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86294"/>
                <a:ext cx="7827264" cy="4191000"/>
              </a:xfrm>
              <a:prstGeom prst="rect">
                <a:avLst/>
              </a:prstGeom>
              <a:blipFill>
                <a:blip r:embed="rId5"/>
                <a:stretch>
                  <a:fillRect l="-2414" b="-291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2_3#80bb3ab02?hastextimagelayout=4&amp;vbadefaultcenterpage=1&amp;parentnodeid=6c450cb94&amp;color=0,0,0&amp;vbahtmlprocessed=1&amp;bbb=1">
                <a:extLst>
                  <a:ext uri="{FF2B5EF4-FFF2-40B4-BE49-F238E27FC236}">
                    <a16:creationId xmlns:a16="http://schemas.microsoft.com/office/drawing/2014/main" id="{F9D21086-353E-D259-47BD-4B843A823E2D}"/>
                  </a:ext>
                </a:extLst>
              </p:cNvPr>
              <p:cNvSpPr/>
              <p:nvPr/>
            </p:nvSpPr>
            <p:spPr>
              <a:xfrm>
                <a:off x="502920" y="2585702"/>
                <a:ext cx="11184010" cy="186905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,1,1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−1,1,0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+1×1+0×2=0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2_3#80bb3ab02?hastextimagelayout=4&amp;vbadefaultcenterpage=1&amp;parentnodeid=6c450cb94&amp;color=0,0,0&amp;vbahtmlprocessed=1&amp;bbb=1">
                <a:extLst>
                  <a:ext uri="{FF2B5EF4-FFF2-40B4-BE49-F238E27FC236}">
                    <a16:creationId xmlns:a16="http://schemas.microsoft.com/office/drawing/2014/main" id="{F9D21086-353E-D259-47BD-4B843A823E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85702"/>
                <a:ext cx="11184010" cy="1869059"/>
              </a:xfrm>
              <a:prstGeom prst="rect">
                <a:avLst/>
              </a:prstGeom>
              <a:blipFill>
                <a:blip r:embed="rId2"/>
                <a:stretch>
                  <a:fillRect l="-1690" r="-600" b="-553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771256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9a51fbe3e?vbadefaultcenterpage=1&amp;parentnodeid=52636954d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1029a017d?vbadefaultcenterpage=1&amp;parentnodeid=9a51fbe3e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−4,6,−1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4,3,2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,则下列各向量中是平面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是坐标原点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一个法向量的是(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1029a017d?vbadefaultcenterpage=1&amp;parentnodeid=9a51fbe3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r="-1418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1029a017d.bracket?vbadefaultcenterpage=1&amp;parentnodeid=9a51fbe3e&amp;color=0,0,0&amp;vbapositionanswer=9&amp;vbahtmlprocessed=1&amp;bbb=1"/>
          <p:cNvSpPr/>
          <p:nvPr/>
        </p:nvSpPr>
        <p:spPr>
          <a:xfrm>
            <a:off x="2966720" y="2068418"/>
            <a:ext cx="6445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1029a017d.choices?vbadefaultcenterpage=1&amp;parentnodeid=9a51fbe3e&amp;color=0,0,0&amp;vbahtmlprocessed=1&amp;bbb=1"/>
              <p:cNvSpPr/>
              <p:nvPr/>
            </p:nvSpPr>
            <p:spPr>
              <a:xfrm>
                <a:off x="502920" y="2561178"/>
                <a:ext cx="11183112" cy="70212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000"/>
                  </a:lnSpc>
                  <a:tabLst>
                    <a:tab pos="2770378" algn="l"/>
                    <a:tab pos="5464556" algn="l"/>
                    <a:tab pos="83873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,1,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9)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,1,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−9)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−15,4,36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15,4,−36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1029a017d.choices?vbadefaultcenterpage=1&amp;parentnodeid=9a51fbe3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1178"/>
                <a:ext cx="11183112" cy="702120"/>
              </a:xfrm>
              <a:prstGeom prst="rect">
                <a:avLst/>
              </a:prstGeom>
              <a:blipFill>
                <a:blip r:embed="rId5"/>
                <a:stretch>
                  <a:fillRect l="-1690" b="-156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36_1#1029a017d?vbadefaultcenterpage=1&amp;parentnodeid=9a51fbe3e&amp;color=0,0,0&amp;vbahtmlprocessed=1&amp;bbb=1&amp;hasbroken=1"/>
              <p:cNvSpPr/>
              <p:nvPr/>
            </p:nvSpPr>
            <p:spPr>
              <a:xfrm>
                <a:off x="502920" y="3268759"/>
                <a:ext cx="11183112" cy="2667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是坐标原点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的一个法向量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11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𝑂𝐴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𝑂𝐵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&amp;−4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+6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9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15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=−9,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15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,1,−9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，代入知B,D满足.故选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36_1#1029a017d?vbadefaultcenterpage=1&amp;parentnodeid=9a51fbe3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68759"/>
                <a:ext cx="11183112" cy="2667000"/>
              </a:xfrm>
              <a:prstGeom prst="rect">
                <a:avLst/>
              </a:prstGeom>
              <a:blipFill>
                <a:blip r:embed="rId6"/>
                <a:stretch>
                  <a:fillRect l="-1690" b="-365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e89216aad?vbadefaultcenterpage=1&amp;parentnodeid=9a51fbe3e&amp;color=0,0,0&amp;vbahtmlprocessed=1&amp;bbb=1&amp;hasbroken=1"/>
              <p:cNvSpPr/>
              <p:nvPr/>
            </p:nvSpPr>
            <p:spPr>
              <a:xfrm>
                <a:off x="502920" y="2437779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（多选题）已知在直三棱柱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上的动点（不含端点），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e89216aad?vbadefaultcenterpage=1&amp;parentnodeid=9a51fbe3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37779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55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e89216aad.bracket?vbadefaultcenterpage=1&amp;parentnodeid=9a51fbe3e&amp;color=0,0,0&amp;vbapositionanswer=10&amp;vbahtmlprocessed=1&amp;bbb=1"/>
          <p:cNvSpPr/>
          <p:nvPr/>
        </p:nvSpPr>
        <p:spPr>
          <a:xfrm>
            <a:off x="6119622" y="2985149"/>
            <a:ext cx="6619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e89216aad.choices?vbadefaultcenterpage=1&amp;parentnodeid=9a51fbe3e&amp;color=0,0,0&amp;vbahtmlprocessed=1&amp;bbb=1"/>
              <p:cNvSpPr/>
              <p:nvPr/>
            </p:nvSpPr>
            <p:spPr>
              <a:xfrm>
                <a:off x="502920" y="3478416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不垂直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e89216aad.choices?vbadefaultcenterpage=1&amp;parentnodeid=9a51fbe3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78416"/>
                <a:ext cx="11183112" cy="1117600"/>
              </a:xfrm>
              <a:prstGeom prst="rect">
                <a:avLst/>
              </a:prstGeom>
              <a:blipFill>
                <a:blip r:embed="rId4"/>
                <a:stretch>
                  <a:fillRect l="-1690" b="-92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QC_5_AS.40_2#e89216aad?hastextimagelayout=5&amp;vbadefaultcenterpage=1&amp;parentnodeid=9a51fbe3e&amp;color=0,0,0&amp;vbahtmlprocessed=1&amp;bbb=1"/>
          <p:cNvSpPr/>
          <p:nvPr/>
        </p:nvSpPr>
        <p:spPr>
          <a:xfrm>
            <a:off x="502920" y="1067757"/>
            <a:ext cx="807415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解析</a:t>
            </a:r>
            <a:r>
              <a:rPr lang="en-US" altLang="zh-CN" sz="2400" b="1" i="0" dirty="0">
                <a:solidFill>
                  <a:srgbClr val="FF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依题作图，如图1，并将其补成正方体，如图2.</a:t>
            </a:r>
            <a:endParaRPr lang="en-US" altLang="zh-CN" sz="2400" dirty="0"/>
          </a:p>
        </p:txBody>
      </p:sp>
      <p:pic>
        <p:nvPicPr>
          <p:cNvPr id="4" name="QC_5_AS.40_4#e89216aad?hastextimagelayout=1&amp;vbadefaultcenterpage=1&amp;parentnodeid=9a51fbe3e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37360" y="2596470"/>
            <a:ext cx="3136392" cy="358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5" name="QC_5_AS.40_5#e89216aad?hastextimagelayout=1&amp;vbadefaultcenterpage=1&amp;parentnodeid=9a51fbe3e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34072" y="3126822"/>
            <a:ext cx="2926080" cy="306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5_AS.40_6#e89216aad?vbadefaultcenterpage=1&amp;parentnodeid=9a51fbe3e&amp;color=0,0,0&amp;vbahtmlprocessed=1&amp;bbb=1&amp;hasbroken=1"/>
              <p:cNvSpPr/>
              <p:nvPr/>
            </p:nvSpPr>
            <p:spPr>
              <a:xfrm>
                <a:off x="269004" y="836759"/>
                <a:ext cx="11183112" cy="1676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对于A,因为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故A正确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．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对于B,如图1，以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为坐标原点，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轴，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轴，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5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轴建立空间直角坐标系</a:t>
                </a:r>
                <a:r>
                  <a:rPr lang="en-US" altLang="zh-CN" sz="2400" b="0" i="0" spc="-5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0,0,0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0,1,0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1,0,0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0,0,1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0,1,1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1,0,1</m:t>
                        </m:r>
                      </m:e>
                    </m:d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endParaRPr lang="en-US" altLang="zh-CN" sz="240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−1,1,1</m:t>
                        </m:r>
                      </m:e>
                    </m:d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𝐵𝐷</m:t>
                        </m:r>
                      </m:e>
                    </m:acc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e>
                    </m:acc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</m:t>
                        </m:r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0,1,1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e>
                    </m:acc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e>
                    </m:acc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不垂直，故B错误.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对于C,判断以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为直径的球与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的交点情况，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endParaRPr lang="en-US" altLang="zh-CN" sz="2400" spc="-5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4" name="QC_5_AS.40_6#e89216aad?vbadefaultcenterpage=1&amp;parentnodeid=9a51fbe3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04" y="836759"/>
                <a:ext cx="11183112" cy="1676400"/>
              </a:xfrm>
              <a:prstGeom prst="rect">
                <a:avLst/>
              </a:prstGeom>
              <a:blipFill>
                <a:blip r:embed="rId3"/>
                <a:stretch>
                  <a:fillRect l="-1635" r="-3379" b="-20727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AS.40_6#e89216aad?vbadefaultcenterpage=1&amp;parentnodeid=9a51fbe3e&amp;color=0,0,0&amp;vbahtmlprocessed=1&amp;bbb=1&amp;hasbroken=1">
                <a:extLst>
                  <a:ext uri="{FF2B5EF4-FFF2-40B4-BE49-F238E27FC236}">
                    <a16:creationId xmlns:a16="http://schemas.microsoft.com/office/drawing/2014/main" id="{3C12A9DE-74C6-7579-0B5A-8A01A692AC30}"/>
                  </a:ext>
                </a:extLst>
              </p:cNvPr>
              <p:cNvSpPr/>
              <p:nvPr/>
            </p:nvSpPr>
            <p:spPr>
              <a:xfrm>
                <a:off x="502920" y="756000"/>
                <a:ext cx="11183112" cy="47962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3，取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6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AS.40_6#e89216aad?vbadefaultcenterpage=1&amp;parentnodeid=9a51fbe3e&amp;color=0,0,0&amp;vbahtmlprocessed=1&amp;bbb=1&amp;hasbroken=1">
                <a:extLst>
                  <a:ext uri="{FF2B5EF4-FFF2-40B4-BE49-F238E27FC236}">
                    <a16:creationId xmlns:a16="http://schemas.microsoft.com/office/drawing/2014/main" id="{3C12A9DE-74C6-7579-0B5A-8A01A692A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4796219"/>
              </a:xfrm>
              <a:prstGeom prst="rect">
                <a:avLst/>
              </a:prstGeom>
              <a:blipFill>
                <a:blip r:embed="rId2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5_AS.40_7#e89216aad?vbadefaultcenterpage=1&amp;parentnodeid=9a51fbe3e&amp;color=0,0,0&amp;vbahtmlprocessed=1&amp;bbb=1&amp;hasbroken=1">
                <a:extLst>
                  <a:ext uri="{FF2B5EF4-FFF2-40B4-BE49-F238E27FC236}">
                    <a16:creationId xmlns:a16="http://schemas.microsoft.com/office/drawing/2014/main" id="{88815C57-6008-5810-BD3B-8A8DBB476BA5}"/>
                  </a:ext>
                </a:extLst>
              </p:cNvPr>
              <p:cNvSpPr/>
              <p:nvPr/>
            </p:nvSpPr>
            <p:spPr>
              <a:xfrm>
                <a:off x="502920" y="2417509"/>
                <a:ext cx="11183112" cy="736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为直径的球与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没有交点，所以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，故C错误.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QC_5_AS.40_7#e89216aad?vbadefaultcenterpage=1&amp;parentnodeid=9a51fbe3e&amp;color=0,0,0&amp;vbahtmlprocessed=1&amp;bbb=1&amp;hasbroken=1">
                <a:extLst>
                  <a:ext uri="{FF2B5EF4-FFF2-40B4-BE49-F238E27FC236}">
                    <a16:creationId xmlns:a16="http://schemas.microsoft.com/office/drawing/2014/main" id="{88815C57-6008-5810-BD3B-8A8DBB476B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17509"/>
                <a:ext cx="11183112" cy="736600"/>
              </a:xfrm>
              <a:prstGeom prst="rect">
                <a:avLst/>
              </a:prstGeom>
              <a:blipFill>
                <a:blip r:embed="rId3"/>
                <a:stretch>
                  <a:fillRect l="-1690" b="-58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QC_5_AS.40_1#e89216aad?hastextimagelayout=1&amp;vbadefaultcenterpage=1&amp;parentnodeid=9a51fbe3e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01912" y="1905889"/>
            <a:ext cx="2628768" cy="264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40_7#e89216aad?vbadefaultcenterpage=1&amp;parentnodeid=9a51fbe3e&amp;color=0,0,0&amp;vbahtmlprocessed=1&amp;bbb=1&amp;hasbroken=1">
                <a:extLst>
                  <a:ext uri="{FF2B5EF4-FFF2-40B4-BE49-F238E27FC236}">
                    <a16:creationId xmlns:a16="http://schemas.microsoft.com/office/drawing/2014/main" id="{8A651E6A-45DF-7344-70BD-D328FB2D25AC}"/>
                  </a:ext>
                </a:extLst>
              </p:cNvPr>
              <p:cNvSpPr/>
              <p:nvPr/>
            </p:nvSpPr>
            <p:spPr>
              <a:xfrm>
                <a:off x="358272" y="4683927"/>
                <a:ext cx="11183112" cy="10749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对于D,将平面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翻折至与平面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共面，此时点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重合，所以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小值为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40_7#e89216aad?vbadefaultcenterpage=1&amp;parentnodeid=9a51fbe3e&amp;color=0,0,0&amp;vbahtmlprocessed=1&amp;bbb=1&amp;hasbroken=1">
                <a:extLst>
                  <a:ext uri="{FF2B5EF4-FFF2-40B4-BE49-F238E27FC236}">
                    <a16:creationId xmlns:a16="http://schemas.microsoft.com/office/drawing/2014/main" id="{8A651E6A-45DF-7344-70BD-D328FB2D25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72" y="4683927"/>
                <a:ext cx="11183112" cy="1074928"/>
              </a:xfrm>
              <a:prstGeom prst="rect">
                <a:avLst/>
              </a:prstGeom>
              <a:blipFill>
                <a:blip r:embed="rId5"/>
                <a:stretch>
                  <a:fillRect l="-1690" b="-1694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769457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  <p:bldP spid="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BD.41_1#4d3ddb782?hastextimagelayout=1&amp;vbadefaultcenterpage=1&amp;parentnodeid=9a51fbe3e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55864" y="903935"/>
            <a:ext cx="3639312" cy="309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1_2#4d3ddb782?hastextimagelayout=8&amp;segpoint=1&amp;vbadefaultcenterpage=1&amp;parentnodeid=9a51fbe3e&amp;color=0,0,0&amp;vbahtmlprocessed=1&amp;bbb=1&amp;hasbroken=1"/>
              <p:cNvSpPr/>
              <p:nvPr/>
            </p:nvSpPr>
            <p:spPr>
              <a:xfrm>
                <a:off x="502920" y="858216"/>
                <a:ext cx="7452360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如图,在平行六面体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，已知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上一点，且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1_2#4d3ddb782?hastextimagelayout=8&amp;segpoint=1&amp;vbadefaultcenterpage=1&amp;parentnodeid=9a51fbe3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58216"/>
                <a:ext cx="7452360" cy="2150999"/>
              </a:xfrm>
              <a:prstGeom prst="rect">
                <a:avLst/>
              </a:prstGeom>
              <a:blipFill>
                <a:blip r:embed="rId4"/>
                <a:stretch>
                  <a:fillRect l="-2537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2_1#4d3ddb782.blank?vbadefaultcenterpage=1&amp;parentnodeid=9a51fbe3e&amp;color=0,0,0&amp;vbapositionanswer=11&amp;vbahtmlprocessed=1&amp;bbb=1"/>
              <p:cNvSpPr/>
              <p:nvPr/>
            </p:nvSpPr>
            <p:spPr>
              <a:xfrm>
                <a:off x="3570351" y="2549157"/>
                <a:ext cx="1054799" cy="3915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2_1#4d3ddb782.blank?vbadefaultcenterpage=1&amp;parentnodeid=9a51fbe3e&amp;color=0,0,0&amp;vbapositionanswer=11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351" y="2549157"/>
                <a:ext cx="1054799" cy="3915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3_1#4d3ddb782?hastextimagelayout=8&amp;vbadefaultcenterpage=1&amp;parentnodeid=9a51fbe3e&amp;color=0,0,0&amp;vbahtmlprocessed=1&amp;bbb=1&amp;hasbroken=1"/>
              <p:cNvSpPr/>
              <p:nvPr/>
            </p:nvSpPr>
            <p:spPr>
              <a:xfrm>
                <a:off x="502920" y="2992324"/>
                <a:ext cx="7452360" cy="30307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取空间中一个基底：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</a:t>
                </a:r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3_1#4d3ddb782?hastextimagelayout=8&amp;vbadefaultcenterpage=1&amp;parentnodeid=9a51fbe3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92324"/>
                <a:ext cx="7452360" cy="3030728"/>
              </a:xfrm>
              <a:prstGeom prst="rect">
                <a:avLst/>
              </a:prstGeom>
              <a:blipFill>
                <a:blip r:embed="rId6"/>
                <a:stretch>
                  <a:fillRect l="-2537" r="-5074" b="-583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608d2c953?vbadefaultcenterpage=1&amp;parentnodeid=9a51fbe3e&amp;color=0,0,0&amp;vbahtmlprocessed=1&amp;bbb=1&amp;hasbroken=1"/>
              <p:cNvSpPr/>
              <p:nvPr/>
            </p:nvSpPr>
            <p:spPr>
              <a:xfrm>
                <a:off x="502920" y="125267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（2024·河南模拟）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2,−1,3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,0,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的坐标为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608d2c953?vbadefaultcenterpage=1&amp;parentnodeid=9a51fbe3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52678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5_1#608d2c953.blank?vbadefaultcenterpage=1&amp;parentnodeid=9a51fbe3e&amp;color=0,0,0&amp;vbapositionanswer=12&amp;vbahtmlprocessed=1&amp;bbb=1"/>
              <p:cNvSpPr/>
              <p:nvPr/>
            </p:nvSpPr>
            <p:spPr>
              <a:xfrm>
                <a:off x="4070223" y="1875802"/>
                <a:ext cx="1315022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1,0,−4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5_1#608d2c953.blank?vbadefaultcenterpage=1&amp;parentnodeid=9a51fbe3e&amp;color=0,0,0&amp;vbapositionanswer=12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223" y="1875802"/>
                <a:ext cx="1315022" cy="353441"/>
              </a:xfrm>
              <a:prstGeom prst="rect">
                <a:avLst/>
              </a:prstGeom>
              <a:blipFill>
                <a:blip r:embed="rId4"/>
                <a:stretch>
                  <a:fillRect b="-103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6_1#608d2c953?vbadefaultcenterpage=1&amp;parentnodeid=9a51fbe3e&amp;color=0,0,0&amp;vbahtmlprocessed=1&amp;bbb=1&amp;hasbroken=1"/>
              <p:cNvSpPr/>
              <p:nvPr/>
            </p:nvSpPr>
            <p:spPr>
              <a:xfrm>
                <a:off x="502920" y="2293316"/>
                <a:ext cx="11183112" cy="357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2,−1,3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,0,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2,0,1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9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3,−3,3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,2,−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10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𝐴𝐵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𝑃𝐴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𝐴𝐶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𝑃𝐴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&amp;2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−6−3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=−4,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1,0,−4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6_1#608d2c953?vbadefaultcenterpage=1&amp;parentnodeid=9a51fbe3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93316"/>
                <a:ext cx="11183112" cy="3577400"/>
              </a:xfrm>
              <a:prstGeom prst="rect">
                <a:avLst/>
              </a:prstGeom>
              <a:blipFill>
                <a:blip r:embed="rId5"/>
                <a:stretch>
                  <a:fillRect l="-1690" b="-511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dd55f9772?vbadefaultcenterpage=1&amp;parentnodeid=52636954d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pic>
        <p:nvPicPr>
          <p:cNvPr id="3" name="QB_5_BD.47_1#2c0683ebd?hastextimagelayout=1&amp;vbadefaultcenterpage=1&amp;parentnodeid=dd55f9772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25536" y="1566767"/>
            <a:ext cx="575157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BD.47_2#2c0683ebd?hastextimagelayout=9&amp;segpoint=1&amp;vbadefaultcenterpage=1&amp;parentnodeid=dd55f9772&amp;color=0,0,0&amp;vbahtmlprocessed=1&amp;bbb=1&amp;hasbroken=1&amp;hassurround=1"/>
              <p:cNvSpPr/>
              <p:nvPr/>
            </p:nvSpPr>
            <p:spPr>
              <a:xfrm>
                <a:off x="502920" y="1521048"/>
                <a:ext cx="5349240" cy="2709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如图1，在直角梯形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zh-CN" altLang="en-US" sz="2400" b="0" i="0" kern="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分别为线段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把四边形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𝐴𝐸𝐹𝐷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折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起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𝐴𝐸𝐹𝐷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𝐸𝐵𝐶𝐹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，得到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BD.47_2#2c0683ebd?hastextimagelayout=9&amp;segpoint=1&amp;vbadefaultcenterpage=1&amp;parentnodeid=dd55f9772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5349240" cy="2709799"/>
              </a:xfrm>
              <a:prstGeom prst="rect">
                <a:avLst/>
              </a:prstGeom>
              <a:blipFill>
                <a:blip r:embed="rId5"/>
                <a:stretch>
                  <a:fillRect l="-3535" r="-3307" b="-675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N.48_1#2c0683ebd.blank?vbadefaultcenterpage=1&amp;parentnodeid=dd55f9772&amp;color=0,0,0&amp;vbapositionanswer=13&amp;vbahtmlprocessed=1&amp;bbb=1"/>
              <p:cNvSpPr/>
              <p:nvPr/>
            </p:nvSpPr>
            <p:spPr>
              <a:xfrm>
                <a:off x="8164195" y="4884516"/>
                <a:ext cx="3462909" cy="35496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9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−1,2,1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（答案不唯一）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5_AN.48_1#2c0683ebd.blank?vbadefaultcenterpage=1&amp;parentnodeid=dd55f9772&amp;color=0,0,0&amp;vbapositionanswer=13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195" y="4884516"/>
                <a:ext cx="3462909" cy="354965"/>
              </a:xfrm>
              <a:prstGeom prst="rect">
                <a:avLst/>
              </a:prstGeom>
              <a:blipFill>
                <a:blip r:embed="rId6"/>
                <a:stretch>
                  <a:fillRect t="-31034" r="-2289" b="-5172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BD.47_2#2c0683ebd?hastextimagelayout=9&amp;segpoint=1&amp;vbadefaultcenterpage=1&amp;parentnodeid=dd55f9772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5C0AA671-A9E7-D033-47B5-39E962EE27F1}"/>
                  </a:ext>
                </a:extLst>
              </p:cNvPr>
              <p:cNvSpPr/>
              <p:nvPr/>
            </p:nvSpPr>
            <p:spPr>
              <a:xfrm>
                <a:off x="502920" y="4213448"/>
                <a:ext cx="11184010" cy="10968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2所示的立体图形.以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为坐标原点，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𝐸𝐹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𝐸𝐴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的方向分别为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轴的正方向建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立空间直角坐标系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𝑥𝑦𝑧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的一个法向量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5_BD.47_2#2c0683ebd?hastextimagelayout=9&amp;segpoint=1&amp;vbadefaultcenterpage=1&amp;parentnodeid=dd55f9772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5C0AA671-A9E7-D033-47B5-39E962EE27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213448"/>
                <a:ext cx="11184010" cy="1096899"/>
              </a:xfrm>
              <a:prstGeom prst="rect">
                <a:avLst/>
              </a:prstGeom>
              <a:blipFill>
                <a:blip r:embed="rId7"/>
                <a:stretch>
                  <a:fillRect l="-1690" r="-1963" b="-1722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9_1#2c0683ebd?vbadefaultcenterpage=1&amp;parentnodeid=dd55f9772&amp;color=0,0,0&amp;vbahtmlprocessed=1&amp;bbb=1&amp;hasbroken=1"/>
              <p:cNvSpPr/>
              <p:nvPr/>
            </p:nvSpPr>
            <p:spPr>
              <a:xfrm>
                <a:off x="502920" y="2478324"/>
                <a:ext cx="11183112" cy="2209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6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2,4,0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0,2,2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0,3,0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2,1,0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36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0,−1,2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，设平面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的一个法向量为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102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𝐹𝐶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𝐹𝐷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−1,2,1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9_1#2c0683ebd?vbadefaultcenterpage=1&amp;parentnodeid=dd55f977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78324"/>
                <a:ext cx="11183112" cy="2209800"/>
              </a:xfrm>
              <a:prstGeom prst="rect">
                <a:avLst/>
              </a:prstGeom>
              <a:blipFill>
                <a:blip r:embed="rId3"/>
                <a:stretch>
                  <a:fillRect l="-1690" t="-221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BD.50_1#39d238dc5?hastextimagelayout=1&amp;vbadefaultcenterpage=1&amp;parentnodeid=dd55f9772&amp;color=0,0,0&amp;vbahtmlprocesse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95944" y="2059096"/>
            <a:ext cx="3008376" cy="290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0_2#39d238dc5?hastextimagelayout=10&amp;segpoint=1&amp;vbadefaultcenterpage=1&amp;parentnodeid=dd55f9772&amp;color=0,0,0&amp;vbahtmlprocessed=1&amp;bbb=1&amp;hasbroken=1"/>
              <p:cNvSpPr/>
              <p:nvPr/>
            </p:nvSpPr>
            <p:spPr>
              <a:xfrm>
                <a:off x="502920" y="2013377"/>
                <a:ext cx="8092440" cy="297707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古代城池中的“瓮城”，又叫“曲池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”，是加装在城门前面或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里面的又一层门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，若敌人攻入瓮城中，可形成“瓮中捉鳖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”之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势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.“曲池”的简易图如图所示，上、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下底面均为半圆环，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limUp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  <m:li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⌢</m:t>
                        </m:r>
                      </m:lim>
                    </m:limUp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limUpp>
                      <m:limUp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limUp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e>
                      <m:li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⌢</m:t>
                        </m:r>
                      </m:lim>
                    </m:limUp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limUpp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  <m:li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⌢</m:t>
                        </m:r>
                      </m:lim>
                    </m:limUp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</a:t>
                </a:r>
              </a:p>
              <a:p>
                <a:pPr latinLnBrk="1">
                  <a:lnSpc>
                    <a:spcPts val="69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𝐷𝐸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所成角的正弦值为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</a:t>
                </a:r>
                <a:r>
                  <a:rPr lang="en-US" altLang="zh-CN" sz="3950" b="0" i="0" u="sng" kern="0" spc="-9990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0_2#39d238dc5?hastextimagelayout=10&amp;segpoint=1&amp;vbadefaultcenterpage=1&amp;parentnodeid=dd55f977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13377"/>
                <a:ext cx="8092440" cy="2977071"/>
              </a:xfrm>
              <a:prstGeom prst="rect">
                <a:avLst/>
              </a:prstGeom>
              <a:blipFill>
                <a:blip r:embed="rId4"/>
                <a:stretch>
                  <a:fillRect l="-2336" r="-5953" b="-572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1_1#39d238dc5.blank?vbadefaultcenterpage=1&amp;parentnodeid=dd55f9772&amp;color=0,0,0&amp;vbapositionanswer=14&amp;vbahtmlprocessed=1&amp;bbb=1&amp;rh=48.6"/>
              <p:cNvSpPr/>
              <p:nvPr/>
            </p:nvSpPr>
            <p:spPr>
              <a:xfrm>
                <a:off x="5914898" y="4334365"/>
                <a:ext cx="558864" cy="5742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1_1#39d238dc5.blank?vbadefaultcenterpage=1&amp;parentnodeid=dd55f9772&amp;color=0,0,0&amp;vbapositionanswer=14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898" y="4334365"/>
                <a:ext cx="558864" cy="574294"/>
              </a:xfrm>
              <a:prstGeom prst="rect">
                <a:avLst/>
              </a:prstGeom>
              <a:blipFill>
                <a:blip r:embed="rId5"/>
                <a:stretch>
                  <a:fillRect b="-106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52_1#39d238dc5?hastextimagelayout=1&amp;vbadefaultcenterpage=1&amp;parentnodeid=dd55f9772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71955" y="1192639"/>
            <a:ext cx="2295144" cy="223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52_2#39d238dc5?hastextimagelayout=11&amp;vbadefaultcenterpage=1&amp;parentnodeid=dd55f9772&amp;color=0,0,0&amp;vbahtmlprocessed=1&amp;bbb=1&amp;hasbroken=1"/>
              <p:cNvSpPr/>
              <p:nvPr/>
            </p:nvSpPr>
            <p:spPr>
              <a:xfrm>
                <a:off x="502920" y="1055479"/>
                <a:ext cx="8759952" cy="32727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limUp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  <m:li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⌢</m:t>
                        </m:r>
                      </m:lim>
                    </m:limUp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所在圆的半径为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𝑅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limUp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e>
                      <m:li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⌢</m:t>
                        </m:r>
                      </m:lim>
                    </m:limUp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所在圆的半径为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为原点，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所在直线为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所在直线为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轴，平面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内垂直于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的直线为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轴，建立空间直角坐标系，如图所示，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52_2#39d238dc5?hastextimagelayout=11&amp;vbadefaultcenterpage=1&amp;parentnodeid=dd55f977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55479"/>
                <a:ext cx="8759952" cy="3272790"/>
              </a:xfrm>
              <a:prstGeom prst="rect">
                <a:avLst/>
              </a:prstGeom>
              <a:blipFill>
                <a:blip r:embed="rId4"/>
                <a:stretch>
                  <a:fillRect l="-2157" b="-558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2_3#39d238dc5?vbadefaultcenterpage=1&amp;parentnodeid=dd55f9772&amp;color=0,0,0&amp;vbahtmlprocessed=1&amp;bbb=1&amp;hasbroken=1"/>
              <p:cNvSpPr/>
              <p:nvPr/>
            </p:nvSpPr>
            <p:spPr>
              <a:xfrm>
                <a:off x="502920" y="4338746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0,4,0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0,3,0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0,4,3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0,3,3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0,1,3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limUpp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  <m:li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⌢</m:t>
                        </m:r>
                      </m:lim>
                    </m:limUp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2,2,3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52_3#39d238dc5?vbadefaultcenterpage=1&amp;parentnodeid=dd55f977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338746"/>
                <a:ext cx="11183112" cy="1117600"/>
              </a:xfrm>
              <a:prstGeom prst="rect">
                <a:avLst/>
              </a:prstGeom>
              <a:blipFill>
                <a:blip r:embed="rId5"/>
                <a:stretch>
                  <a:fillRect l="-1690" b="-1038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AS.52_3#39d238dc5?vbadefaultcenterpage=1&amp;parentnodeid=dd55f9772&amp;color=0,0,0&amp;vbahtmlprocessed=1&amp;bbb=1&amp;hasbroken=1">
                <a:extLst>
                  <a:ext uri="{FF2B5EF4-FFF2-40B4-BE49-F238E27FC236}">
                    <a16:creationId xmlns:a16="http://schemas.microsoft.com/office/drawing/2014/main" id="{49AD3CDE-3AC7-63BC-9C91-69BC7C2E67AC}"/>
                  </a:ext>
                </a:extLst>
              </p:cNvPr>
              <p:cNvSpPr/>
              <p:nvPr/>
            </p:nvSpPr>
            <p:spPr>
              <a:xfrm>
                <a:off x="502920" y="1442512"/>
                <a:ext cx="11183112" cy="4241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2,−2,0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0,−3,−3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2,−1,3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𝐷𝐸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的一个法向量为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10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limUpp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𝐸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limUpp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𝐷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1,1,−1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6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𝐷𝐸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endParaRPr lang="en-US" altLang="zh-CN" sz="2400" b="0" i="0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3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⟨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𝐶𝐸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⟩=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𝐶𝐸</m:t>
                                </m:r>
                              </m:e>
                            </m:acc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𝐶𝐸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2−1−3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14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AS.52_3#39d238dc5?vbadefaultcenterpage=1&amp;parentnodeid=dd55f9772&amp;color=0,0,0&amp;vbahtmlprocessed=1&amp;bbb=1&amp;hasbroken=1">
                <a:extLst>
                  <a:ext uri="{FF2B5EF4-FFF2-40B4-BE49-F238E27FC236}">
                    <a16:creationId xmlns:a16="http://schemas.microsoft.com/office/drawing/2014/main" id="{49AD3CDE-3AC7-63BC-9C91-69BC7C2E67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42512"/>
                <a:ext cx="11183112" cy="4241800"/>
              </a:xfrm>
              <a:prstGeom prst="rect">
                <a:avLst/>
              </a:prstGeom>
              <a:blipFill>
                <a:blip r:embed="rId2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218769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3d0508ec3?vbadefaultcenterpage=1&amp;parentnodeid=52636954d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pic>
        <p:nvPicPr>
          <p:cNvPr id="3" name="QB_5_BD.53_1#f7be5f1fd?hastextimagelayout=1&amp;vbadefaultcenterpage=1&amp;parentnodeid=3d0508ec3&amp;color=0,0,0&amp;vbahtmlprocessed=1&amp;hassurroun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97870" y="1566768"/>
            <a:ext cx="3072384" cy="302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BD.53_2#f7be5f1fd?hastextimagelayout=12&amp;segpoint=1&amp;vbadefaultcenterpage=1&amp;parentnodeid=3d0508ec3&amp;color=0,0,0&amp;vbahtmlprocessed=1&amp;bbb=1&amp;hasbroken=1"/>
              <p:cNvSpPr/>
              <p:nvPr/>
            </p:nvSpPr>
            <p:spPr>
              <a:xfrm>
                <a:off x="502920" y="1521048"/>
                <a:ext cx="8028432" cy="15963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如图，在棱长为2的正方体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为棱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为底面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内一点，给出下列三个论断：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②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BD.53_2#f7be5f1fd?hastextimagelayout=12&amp;segpoint=1&amp;vbadefaultcenterpage=1&amp;parentnodeid=3d0508ec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8028432" cy="1596390"/>
              </a:xfrm>
              <a:prstGeom prst="rect">
                <a:avLst/>
              </a:prstGeom>
              <a:blipFill>
                <a:blip r:embed="rId5"/>
                <a:stretch>
                  <a:fillRect l="-2354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BD.53_3#f7be5f1fd?hastextimagelayout=12&amp;segpoint=1&amp;vbadefaultcenterpage=1&amp;parentnodeid=3d0508ec3&amp;color=0,0,0&amp;vbahtmlprocessed=1&amp;bbb=1&amp;hasbroken=1"/>
              <p:cNvSpPr/>
              <p:nvPr/>
            </p:nvSpPr>
            <p:spPr>
              <a:xfrm>
                <a:off x="502920" y="3108548"/>
                <a:ext cx="8028432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𝐴𝐷𝐹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𝐴𝐵𝐹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以其中的一个论断作为条件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，另一个论断作为结论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，写出一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个真命题：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__________________________________________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BD.53_3#f7be5f1fd?hastextimagelayout=12&amp;segpoint=1&amp;vbadefaultcenterpage=1&amp;parentnodeid=3d0508ec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08548"/>
                <a:ext cx="8028432" cy="2150999"/>
              </a:xfrm>
              <a:prstGeom prst="rect">
                <a:avLst/>
              </a:prstGeom>
              <a:blipFill>
                <a:blip r:embed="rId6"/>
                <a:stretch>
                  <a:fillRect l="-2354" r="-987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AN.54_1#f7be5f1fd.blank?vbadefaultcenterpage=1&amp;parentnodeid=3d0508ec3&amp;color=0,0,0&amp;vbapositionanswer=15&amp;vbahtmlprocessed=1&amp;bbb=1&amp;hasbroken=1"/>
              <p:cNvSpPr/>
              <p:nvPr/>
            </p:nvSpPr>
            <p:spPr>
              <a:xfrm>
                <a:off x="502920" y="4111085"/>
                <a:ext cx="8028432" cy="1032637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   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𝐴𝐷𝐹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𝐴𝐵𝐹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𝐴𝐷𝐹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𝐴𝐵𝐹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5_AN.54_1#f7be5f1fd.blank?vbadefaultcenterpage=1&amp;parentnodeid=3d0508ec3&amp;color=0,0,0&amp;vbapositionanswer=1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11085"/>
                <a:ext cx="8028432" cy="1032637"/>
              </a:xfrm>
              <a:prstGeom prst="rect">
                <a:avLst/>
              </a:prstGeom>
              <a:blipFill>
                <a:blip r:embed="rId7"/>
                <a:stretch>
                  <a:fillRect l="-1367" b="-1823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6ddf20d1b.fixed?vbadefaultcenterpage=1&amp;parentnodeid=22f985872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基础课40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空间向量及其运算和空间位置关系</a:t>
            </a:r>
            <a:endParaRPr lang="en-US" altLang="zh-CN" sz="4000" dirty="0"/>
          </a:p>
        </p:txBody>
      </p:sp>
      <p:pic>
        <p:nvPicPr>
          <p:cNvPr id="3" name="C_0#6ddf20d1b?linknodeid=6c450cb94&amp;catalogrefid=6c450cb94&amp;parentnodeid=22f985872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6ddf20d1b?linknodeid=6c450cb94&amp;catalogrefid=6c450cb94&amp;parentnodeid=22f985872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6ddf20d1b?linknodeid=9a51fbe3e&amp;catalogrefid=9a51fbe3e&amp;parentnodeid=22f985872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6ddf20d1b?linknodeid=9a51fbe3e&amp;catalogrefid=9a51fbe3e&amp;parentnodeid=22f985872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6ddf20d1b?linknodeid=dd55f9772&amp;catalogrefid=dd55f9772&amp;parentnodeid=22f985872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6ddf20d1b?linknodeid=dd55f9772&amp;catalogrefid=dd55f9772&amp;parentnodeid=22f985872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6ddf20d1b?linknodeid=3d0508ec3&amp;catalogrefid=3d0508ec3&amp;parentnodeid=22f985872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6ddf20d1b?linknodeid=3d0508ec3&amp;catalogrefid=3d0508ec3&amp;parentnodeid=22f985872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6ddf20d1b?linknodeid=6c450cb94&amp;catalogrefid=6c450cb94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6ddf20d1b?linknodeid=6c450cb94&amp;catalogrefid=6c450cb94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6ddf20d1b?linknodeid=9a51fbe3e&amp;catalogrefid=9a51fbe3e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6ddf20d1b?linknodeid=9a51fbe3e&amp;catalogrefid=9a51fbe3e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6ddf20d1b?linknodeid=dd55f9772&amp;catalogrefid=dd55f9772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6ddf20d1b?linknodeid=dd55f9772&amp;catalogrefid=dd55f9772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6ddf20d1b?linknodeid=3d0508ec3&amp;catalogrefid=3d0508ec3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6ddf20d1b?linknodeid=3d0508ec3&amp;catalogrefid=3d0508ec3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55_1#f7be5f1fd?hastextimagelayout=1&amp;vbadefaultcenterpage=1&amp;parentnodeid=3d0508ec3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18932" y="1162698"/>
            <a:ext cx="2322576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55_2#f7be5f1fd?hastextimagelayout=13&amp;vbadefaultcenterpage=1&amp;parentnodeid=3d0508ec3&amp;color=0,0,0&amp;vbahtmlprocessed=1&amp;bbb=1"/>
              <p:cNvSpPr/>
              <p:nvPr/>
            </p:nvSpPr>
            <p:spPr>
              <a:xfrm>
                <a:off x="502920" y="1116978"/>
                <a:ext cx="8741664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如图，建立空间直角坐标系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𝑥𝑦𝑧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55_2#f7be5f1fd?hastextimagelayout=13&amp;vbadefaultcenterpage=1&amp;parentnodeid=3d0508ec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16978"/>
                <a:ext cx="8741664" cy="474599"/>
              </a:xfrm>
              <a:prstGeom prst="rect">
                <a:avLst/>
              </a:prstGeom>
              <a:blipFill>
                <a:blip r:embed="rId4"/>
                <a:stretch>
                  <a:fillRect l="-2162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5_3#f7be5f1fd?hastextimagelayout=13&amp;vbadefaultcenterpage=1&amp;parentnodeid=3d0508ec3&amp;color=0,0,0&amp;vbahtmlprocessed=1&amp;bbb=1"/>
              <p:cNvSpPr/>
              <p:nvPr/>
            </p:nvSpPr>
            <p:spPr>
              <a:xfrm>
                <a:off x="502920" y="1601356"/>
                <a:ext cx="8741664" cy="2489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2,0,2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−2,−1,0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∈[0,2]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∈[0,2]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,−2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𝐴𝐷𝐹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×2⋅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𝐴𝐵𝐹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×2⋅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𝐵𝐸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⇔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𝐹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𝐵𝐸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=−2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=0⇔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△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𝐴𝐷𝐹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△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𝐴𝐵𝐹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1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55_3#f7be5f1fd?hastextimagelayout=13&amp;vbadefaultcenterpage=1&amp;parentnodeid=3d0508ec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01356"/>
                <a:ext cx="8741664" cy="2489200"/>
              </a:xfrm>
              <a:prstGeom prst="rect">
                <a:avLst/>
              </a:prstGeom>
              <a:blipFill>
                <a:blip r:embed="rId5"/>
                <a:stretch>
                  <a:fillRect l="-2162" b="-41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5_3#f7be5f1fd?hastextimagelayout=13&amp;vbadefaultcenterpage=1&amp;parentnodeid=3d0508ec3&amp;color=0,0,0&amp;vbahtmlprocessed=1&amp;bbb=1">
                <a:extLst>
                  <a:ext uri="{FF2B5EF4-FFF2-40B4-BE49-F238E27FC236}">
                    <a16:creationId xmlns:a16="http://schemas.microsoft.com/office/drawing/2014/main" id="{A7B9F867-D25D-51E8-C36C-AECE16A46034}"/>
                  </a:ext>
                </a:extLst>
              </p:cNvPr>
              <p:cNvSpPr/>
              <p:nvPr/>
            </p:nvSpPr>
            <p:spPr>
              <a:xfrm>
                <a:off x="502920" y="4091953"/>
                <a:ext cx="11184010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4−2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+24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所以以其中的一个论断作为条件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，另一个论断作为结论，可以写出两个真命题：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𝐴𝐷𝐹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𝐴𝐵𝐹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𝐴𝐷𝐹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𝐴𝐵𝐹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5_3#f7be5f1fd?hastextimagelayout=13&amp;vbadefaultcenterpage=1&amp;parentnodeid=3d0508ec3&amp;color=0,0,0&amp;vbahtmlprocessed=1&amp;bbb=1">
                <a:extLst>
                  <a:ext uri="{FF2B5EF4-FFF2-40B4-BE49-F238E27FC236}">
                    <a16:creationId xmlns:a16="http://schemas.microsoft.com/office/drawing/2014/main" id="{A7B9F867-D25D-51E8-C36C-AECE16A46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91953"/>
                <a:ext cx="11184010" cy="1596200"/>
              </a:xfrm>
              <a:prstGeom prst="rect">
                <a:avLst/>
              </a:prstGeom>
              <a:blipFill>
                <a:blip r:embed="rId6"/>
                <a:stretch>
                  <a:fillRect l="-1690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O_5_BD.56_1#a1fe36873?hastextimagelayout=1&amp;vbadefaultcenterpage=1&amp;parentnodeid=3d0508ec3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4825" y="1498042"/>
            <a:ext cx="3776472" cy="334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6_2#a1fe36873?hastextimagelayout=14&amp;segpoint=1&amp;vbadefaultcenterpage=1&amp;parentnodeid=3d0508ec3&amp;color=0,0,0&amp;vbahtmlprocessed=1&amp;bbb=1&amp;hasbroken=1"/>
              <p:cNvSpPr/>
              <p:nvPr/>
            </p:nvSpPr>
            <p:spPr>
              <a:xfrm>
                <a:off x="502920" y="1452322"/>
                <a:ext cx="7324344" cy="2713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已知在棱长为1的正方体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𝑄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0&lt;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分别为棱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的动点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（均不与顶点重合），且满足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𝐴𝑁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𝐷𝑀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记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𝐷𝑀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为原点，分别以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的方向为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轴的正方向，建立如图所示的空间直角坐标系.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6_2#a1fe36873?hastextimagelayout=14&amp;segpoint=1&amp;vbadefaultcenterpage=1&amp;parentnodeid=3d0508ec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52322"/>
                <a:ext cx="7324344" cy="2713800"/>
              </a:xfrm>
              <a:prstGeom prst="rect">
                <a:avLst/>
              </a:prstGeom>
              <a:blipFill>
                <a:blip r:embed="rId4"/>
                <a:stretch>
                  <a:fillRect l="-2581" r="-1249" b="-67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6_3#a1fe36873?hastextimagelayout=14&amp;segpoint=1&amp;vbadefaultcenterpage=1&amp;parentnodeid=3d0508ec3&amp;color=0,0,0&amp;vbahtmlprocessed=1&amp;bbb=1"/>
              <p:cNvSpPr/>
              <p:nvPr/>
            </p:nvSpPr>
            <p:spPr>
              <a:xfrm>
                <a:off x="502920" y="4227780"/>
                <a:ext cx="7324344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的坐标；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6_3#a1fe36873?hastextimagelayout=14&amp;segpoint=1&amp;vbadefaultcenterpage=1&amp;parentnodeid=3d0508ec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227780"/>
                <a:ext cx="7324344" cy="474599"/>
              </a:xfrm>
              <a:prstGeom prst="rect">
                <a:avLst/>
              </a:prstGeom>
              <a:blipFill>
                <a:blip r:embed="rId5"/>
                <a:stretch>
                  <a:fillRect l="-2581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BD.56_4#a1fe36873?hastextimagelayout=14&amp;segpoint=1&amp;vbadefaultcenterpage=1&amp;parentnodeid=3d0508ec3&amp;color=0,0,0&amp;vbahtmlprocessed=1&amp;bbb=1"/>
              <p:cNvSpPr/>
              <p:nvPr/>
            </p:nvSpPr>
            <p:spPr>
              <a:xfrm>
                <a:off x="503995" y="4706507"/>
                <a:ext cx="11184010" cy="6911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9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，求常数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BD.56_4#a1fe36873?hastextimagelayout=14&amp;segpoint=1&amp;vbadefaultcenterpage=1&amp;parentnodeid=3d0508ec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706507"/>
                <a:ext cx="11184010" cy="691134"/>
              </a:xfrm>
              <a:prstGeom prst="rect">
                <a:avLst/>
              </a:prstGeom>
              <a:blipFill>
                <a:blip r:embed="rId6"/>
                <a:stretch>
                  <a:fillRect l="-1690" b="-1592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1#a1fe36873?vbadefaultcenterpage=1&amp;parentnodeid=3d0508ec3&amp;color=0,0,0&amp;vbahtmlprocessed=1&amp;bbb=1"/>
              <p:cNvSpPr/>
              <p:nvPr/>
            </p:nvSpPr>
            <p:spPr>
              <a:xfrm>
                <a:off x="502920" y="2452924"/>
                <a:ext cx="11183112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（1）由已知可得，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,0,0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𝑄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,1,1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1#a1fe36873?vbadefaultcenterpage=1&amp;parentnodeid=3d0508ec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52924"/>
                <a:ext cx="11183112" cy="2150999"/>
              </a:xfrm>
              <a:prstGeom prst="rect">
                <a:avLst/>
              </a:prstGeom>
              <a:blipFill>
                <a:blip r:embed="rId3"/>
                <a:stretch>
                  <a:fillRect l="-1690" b="-87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2#a1fe36873?vbadefaultcenterpage=1&amp;parentnodeid=3d0508ec3&amp;color=0,0,0&amp;vbahtmlprocessed=1&amp;bbb=1"/>
              <p:cNvSpPr/>
              <p:nvPr/>
            </p:nvSpPr>
            <p:spPr>
              <a:xfrm>
                <a:off x="502920" y="756000"/>
                <a:ext cx="11183112" cy="574948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7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（2）由已知可得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，0，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,0,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⟨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⟩=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𝑀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𝑁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𝑁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7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+20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是锐角，所以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+20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8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𝐴𝑀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𝑀𝑁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𝜆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+20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11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2#a1fe36873?vbadefaultcenterpage=1&amp;parentnodeid=3d0508ec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749481"/>
              </a:xfrm>
              <a:prstGeom prst="rect">
                <a:avLst/>
              </a:prstGeom>
              <a:blipFill>
                <a:blip r:embed="rId3"/>
                <a:stretch>
                  <a:fillRect l="-1690" b="-190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52636954d.fixed?vbadefaultcenterpage=1&amp;parentnodeid=6ddf20d1b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52636954d.fixed?vbadefaultcenterpage=1&amp;parentnodeid=6ddf20d1b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c450cb94?vbadefaultcenterpage=1&amp;parentnodeid=52636954d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238b060e9?vbadefaultcenterpage=1&amp;parentnodeid=6c450cb94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（2024·孝感模拟）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的一个方向向量可以为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238b060e9?vbadefaultcenterpage=1&amp;parentnodeid=6c450cb9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r="-60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238b060e9.bracket?vbadefaultcenterpage=1&amp;parentnodeid=6c450cb94&amp;color=0,0,0&amp;vbapositionanswer=1&amp;vbahtmlprocessed=1"/>
          <p:cNvSpPr/>
          <p:nvPr/>
        </p:nvSpPr>
        <p:spPr>
          <a:xfrm>
            <a:off x="769620" y="206841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_1#238b060e9.choices?vbadefaultcenterpage=1&amp;parentnodeid=6c450cb94&amp;color=0,0,0&amp;vbahtmlprocessed=1&amp;bbb=1"/>
              <p:cNvSpPr/>
              <p:nvPr/>
            </p:nvSpPr>
            <p:spPr>
              <a:xfrm>
                <a:off x="502920" y="2617121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3243453" algn="l"/>
                    <a:tab pos="5953506" algn="l"/>
                    <a:tab pos="8663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−2,−1,−1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1,−2,1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4,2,−2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4,−2,2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_1#238b060e9.choices?vbadefaultcenterpage=1&amp;parentnodeid=6c450cb9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17121"/>
                <a:ext cx="11183112" cy="467805"/>
              </a:xfrm>
              <a:prstGeom prst="rect">
                <a:avLst/>
              </a:prstGeom>
              <a:blipFill>
                <a:blip r:embed="rId5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238b060e9?vbadefaultcenterpage=1&amp;parentnodeid=6c450cb94&amp;color=0,0,0&amp;vbahtmlprocessed=1&amp;bbb=1&amp;hasbroken=1"/>
              <p:cNvSpPr/>
              <p:nvPr/>
            </p:nvSpPr>
            <p:spPr>
              <a:xfrm>
                <a:off x="502920" y="3095848"/>
                <a:ext cx="11183112" cy="1723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由题意得，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𝑃𝑄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−2,−1,1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的方向向量为</a:t>
                </a:r>
              </a:p>
              <a:p>
                <a:pPr latinLnBrk="1">
                  <a:lnSpc>
                    <a:spcPts val="4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𝑃𝑄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逐项分析即可知只有选项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C符合要求.故选C.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238b060e9?vbadefaultcenterpage=1&amp;parentnodeid=6c450cb9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95848"/>
                <a:ext cx="11183112" cy="1723200"/>
              </a:xfrm>
              <a:prstGeom prst="rect">
                <a:avLst/>
              </a:prstGeom>
              <a:blipFill>
                <a:blip r:embed="rId6"/>
                <a:stretch>
                  <a:fillRect l="-1690" b="-102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5cb9cb92a?vbadefaultcenterpage=1&amp;parentnodeid=6c450cb94&amp;color=0,0,0&amp;vbahtmlprocessed=1&amp;bbb=1"/>
              <p:cNvSpPr/>
              <p:nvPr/>
            </p:nvSpPr>
            <p:spPr>
              <a:xfrm>
                <a:off x="502920" y="1079133"/>
                <a:ext cx="11183112" cy="71075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夹角的余弦值为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5cb9cb92a?vbadefaultcenterpage=1&amp;parentnodeid=6c450cb9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79133"/>
                <a:ext cx="11183112" cy="710756"/>
              </a:xfrm>
              <a:prstGeom prst="rect">
                <a:avLst/>
              </a:prstGeom>
              <a:blipFill>
                <a:blip r:embed="rId3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5cb9cb92a.bracket?vbadefaultcenterpage=1&amp;parentnodeid=6c450cb94&amp;color=0,0,0&amp;vbapositionanswer=2&amp;vbahtmlprocessed=1"/>
          <p:cNvSpPr/>
          <p:nvPr/>
        </p:nvSpPr>
        <p:spPr>
          <a:xfrm>
            <a:off x="10410317" y="1359485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4" name="QC_5_BD.7_1#5cb9cb92a.choices?vbadefaultcenterpage=1&amp;parentnodeid=6c450cb94&amp;color=0,0,0&amp;vbahtmlprocessed=1&amp;bbb=1"/>
          <p:cNvSpPr/>
          <p:nvPr/>
        </p:nvSpPr>
        <p:spPr>
          <a:xfrm>
            <a:off x="502920" y="1790777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B.3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C.2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.4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5cb9cb92a?vbadefaultcenterpage=1&amp;parentnodeid=6c450cb94&amp;color=0,0,0&amp;vbahtmlprocessed=1&amp;bbb=1&amp;hasbroken=1"/>
              <p:cNvSpPr/>
              <p:nvPr/>
            </p:nvSpPr>
            <p:spPr>
              <a:xfrm>
                <a:off x="502920" y="2274647"/>
                <a:ext cx="11183112" cy="3348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−2,1,1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．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夹角的余弦值为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．故选A.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5cb9cb92a?vbadefaultcenterpage=1&amp;parentnodeid=6c450cb9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74647"/>
                <a:ext cx="11183112" cy="3348800"/>
              </a:xfrm>
              <a:prstGeom prst="rect">
                <a:avLst/>
              </a:prstGeom>
              <a:blipFill>
                <a:blip r:embed="rId4"/>
                <a:stretch>
                  <a:fillRect l="-1690" b="-546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33db3ac4c?vbadefaultcenterpage=1&amp;parentnodeid=6c450cb94&amp;color=0,0,0&amp;vbahtmlprocessed=1&amp;bbb=1&amp;hasbroken=1"/>
              <p:cNvSpPr/>
              <p:nvPr/>
            </p:nvSpPr>
            <p:spPr>
              <a:xfrm>
                <a:off x="502920" y="2392441"/>
                <a:ext cx="11183112" cy="1261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的一个方向向量为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=(−1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,2,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的一个法向量为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33db3ac4c?vbadefaultcenterpage=1&amp;parentnodeid=6c450cb9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92441"/>
                <a:ext cx="11183112" cy="1261999"/>
              </a:xfrm>
              <a:prstGeom prst="rect">
                <a:avLst/>
              </a:prstGeom>
              <a:blipFill>
                <a:blip r:embed="rId3"/>
                <a:stretch>
                  <a:fillRect l="-1690" r="-1254" b="-1497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33db3ac4c.bracket?vbadefaultcenterpage=1&amp;parentnodeid=6c450cb94&amp;color=0,0,0&amp;vbapositionanswer=3&amp;vbahtmlprocessed=1"/>
          <p:cNvSpPr/>
          <p:nvPr/>
        </p:nvSpPr>
        <p:spPr>
          <a:xfrm>
            <a:off x="3525520" y="3168411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1_1#33db3ac4c.choices?vbadefaultcenterpage=1&amp;parentnodeid=6c450cb94&amp;color=0,0,0&amp;vbahtmlprocessed=1&amp;bbb=1"/>
              <p:cNvSpPr/>
              <p:nvPr/>
            </p:nvSpPr>
            <p:spPr>
              <a:xfrm>
                <a:off x="502920" y="3721431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741803" algn="l"/>
                    <a:tab pos="5458206" algn="l"/>
                    <a:tab pos="84159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1_1#33db3ac4c.choices?vbadefaultcenterpage=1&amp;parentnodeid=6c450cb9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21431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33db3ac4c?vbadefaultcenterpage=1&amp;parentnodeid=6c450cb94&amp;color=0,0,0&amp;vbahtmlprocessed=1&amp;bbb=1"/>
              <p:cNvSpPr/>
              <p:nvPr/>
            </p:nvSpPr>
            <p:spPr>
              <a:xfrm>
                <a:off x="502920" y="4256101"/>
                <a:ext cx="11403013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33db3ac4c?vbadefaultcenterpage=1&amp;parentnodeid=6c450cb9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256101"/>
                <a:ext cx="11403013" cy="474599"/>
              </a:xfrm>
              <a:prstGeom prst="rect">
                <a:avLst/>
              </a:prstGeom>
              <a:blipFill>
                <a:blip r:embed="rId5"/>
                <a:stretch>
                  <a:fillRect l="-1658" r="-321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be28c293d?vbadefaultcenterpage=1&amp;parentnodeid=6c450cb94&amp;color=0,0,0&amp;vbahtmlprocessed=1&amp;bbb=1&amp;hasbroken=1"/>
              <p:cNvSpPr/>
              <p:nvPr/>
            </p:nvSpPr>
            <p:spPr>
              <a:xfrm>
                <a:off x="502920" y="1680383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内两向量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0,2,−1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4,−4,1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的一个法向量，则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的值分别为(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be28c293d?vbadefaultcenterpage=1&amp;parentnodeid=6c450cb9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80383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be28c293d.bracket?vbadefaultcenterpage=1&amp;parentnodeid=6c450cb94&amp;color=0,0,0&amp;vbapositionanswer=4&amp;vbahtmlprocessed=1"/>
          <p:cNvSpPr/>
          <p:nvPr/>
        </p:nvSpPr>
        <p:spPr>
          <a:xfrm>
            <a:off x="6736017" y="2227753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be28c293d.choices?vbadefaultcenterpage=1&amp;parentnodeid=6c450cb94&amp;color=0,0,0&amp;vbahtmlprocessed=1&amp;bbb=1"/>
              <p:cNvSpPr/>
              <p:nvPr/>
            </p:nvSpPr>
            <p:spPr>
              <a:xfrm>
                <a:off x="502920" y="2776963"/>
                <a:ext cx="11183112" cy="4686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62453" algn="l"/>
                    <a:tab pos="5699506" algn="l"/>
                    <a:tab pos="82952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.1，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C.1，2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be28c293d.choices?vbadefaultcenterpage=1&amp;parentnodeid=6c450cb9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76963"/>
                <a:ext cx="11183112" cy="468630"/>
              </a:xfrm>
              <a:prstGeom prst="rect">
                <a:avLst/>
              </a:prstGeom>
              <a:blipFill>
                <a:blip r:embed="rId4"/>
                <a:stretch>
                  <a:fillRect l="-1690" b="-421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16_1#be28c293d?vbadefaultcenterpage=1&amp;parentnodeid=6c450cb94&amp;color=0,0,0&amp;vbahtmlprocessed=1&amp;bbb=1&amp;hasbroken=1"/>
              <p:cNvSpPr/>
              <p:nvPr/>
            </p:nvSpPr>
            <p:spPr>
              <a:xfrm>
                <a:off x="502920" y="3255690"/>
                <a:ext cx="11183112" cy="22225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ts val="5200"/>
                  </a:lnSpc>
                </a:pPr>
                <a:r>
                  <a:rPr lang="en-US" altLang="zh-CN" sz="2400" b="1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4,−4,1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4,−4,1</m:t>
                        </m:r>
                      </m:e>
                    </m:d>
                  </m:oMath>
                </a14:m>
                <a:endParaRPr lang="en-US" altLang="zh-CN" sz="2400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5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的一个法向量，得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</a:p>
              <a:p>
                <a:pPr latinLnBrk="1">
                  <a:lnSpc>
                    <a:spcPts val="71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+5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−9=0,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16_1#be28c293d?vbadefaultcenterpage=1&amp;parentnodeid=6c450cb9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55690"/>
                <a:ext cx="11183112" cy="2222500"/>
              </a:xfrm>
              <a:prstGeom prst="rect">
                <a:avLst/>
              </a:prstGeom>
              <a:blipFill>
                <a:blip r:embed="rId5"/>
                <a:stretch>
                  <a:fillRect l="-1690" b="-27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3ed50ad4a?vbadefaultcenterpage=1&amp;parentnodeid=6c450cb94&amp;color=0,0,0&amp;vbahtmlprocessed=1&amp;bbb=1&amp;hasbroken=1"/>
              <p:cNvSpPr/>
              <p:nvPr/>
            </p:nvSpPr>
            <p:spPr>
              <a:xfrm>
                <a:off x="502920" y="2506741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−2,2,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6,−4,4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分别是平面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的一个法向量.若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3ed50ad4a?vbadefaultcenterpage=1&amp;parentnodeid=6c450cb9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06741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3ed50ad4a.bracket?vbadefaultcenterpage=1&amp;parentnodeid=6c450cb94&amp;color=0,0,0&amp;vbapositionanswer=5&amp;vbahtmlprocessed=1"/>
          <p:cNvSpPr/>
          <p:nvPr/>
        </p:nvSpPr>
        <p:spPr>
          <a:xfrm>
            <a:off x="769620" y="3054111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19_1#3ed50ad4a.choices?vbadefaultcenterpage=1&amp;parentnodeid=6c450cb94&amp;color=0,0,0&amp;vbahtmlprocessed=1&amp;bbb=1"/>
          <p:cNvSpPr/>
          <p:nvPr/>
        </p:nvSpPr>
        <p:spPr>
          <a:xfrm>
            <a:off x="502920" y="3605861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.3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B.4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C.5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.6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3ed50ad4a?vbadefaultcenterpage=1&amp;parentnodeid=6c450cb94&amp;color=0,0,0&amp;vbahtmlprocessed=1&amp;bbb=1"/>
              <p:cNvSpPr/>
              <p:nvPr/>
            </p:nvSpPr>
            <p:spPr>
              <a:xfrm>
                <a:off x="502920" y="4140531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=−12−8+4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3ed50ad4a?vbadefaultcenterpage=1&amp;parentnodeid=6c450cb9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40531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491</Words>
  <Application>Microsoft Office PowerPoint</Application>
  <PresentationFormat>宽屏</PresentationFormat>
  <Paragraphs>223</Paragraphs>
  <Slides>34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只只战斗机</cp:lastModifiedBy>
  <cp:revision>4</cp:revision>
  <dcterms:created xsi:type="dcterms:W3CDTF">2024-01-23T11:18:37Z</dcterms:created>
  <dcterms:modified xsi:type="dcterms:W3CDTF">2024-01-24T10:56:29Z</dcterms:modified>
  <cp:category/>
  <cp:contentStatus/>
</cp:coreProperties>
</file>