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2" r:id="rId11"/>
    <p:sldId id="265" r:id="rId12"/>
    <p:sldId id="266" r:id="rId13"/>
    <p:sldId id="267" r:id="rId14"/>
    <p:sldId id="268" r:id="rId15"/>
    <p:sldId id="269" r:id="rId16"/>
    <p:sldId id="293" r:id="rId17"/>
    <p:sldId id="270" r:id="rId18"/>
    <p:sldId id="271" r:id="rId19"/>
    <p:sldId id="294" r:id="rId20"/>
    <p:sldId id="272" r:id="rId21"/>
    <p:sldId id="273" r:id="rId22"/>
    <p:sldId id="295" r:id="rId23"/>
    <p:sldId id="274" r:id="rId24"/>
    <p:sldId id="275" r:id="rId25"/>
    <p:sldId id="296" r:id="rId26"/>
    <p:sldId id="297" r:id="rId27"/>
    <p:sldId id="276" r:id="rId28"/>
    <p:sldId id="277" r:id="rId29"/>
    <p:sldId id="298" r:id="rId30"/>
    <p:sldId id="278" r:id="rId31"/>
    <p:sldId id="279" r:id="rId32"/>
    <p:sldId id="280" r:id="rId33"/>
    <p:sldId id="281" r:id="rId34"/>
    <p:sldId id="299" r:id="rId35"/>
    <p:sldId id="282" r:id="rId36"/>
    <p:sldId id="283" r:id="rId37"/>
    <p:sldId id="300" r:id="rId38"/>
    <p:sldId id="306" r:id="rId39"/>
    <p:sldId id="307" r:id="rId40"/>
    <p:sldId id="308" r:id="rId41"/>
    <p:sldId id="309" r:id="rId42"/>
    <p:sldId id="287" r:id="rId43"/>
    <p:sldId id="288" r:id="rId44"/>
    <p:sldId id="303" r:id="rId45"/>
    <p:sldId id="304" r:id="rId46"/>
    <p:sldId id="289" r:id="rId47"/>
    <p:sldId id="290" r:id="rId48"/>
    <p:sldId id="305" r:id="rId49"/>
    <p:sldId id="291" r:id="rId5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95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52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102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58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7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1979ce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基础课41 空间向量与空间角、距离问题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D22F50C-3E00-47DB-8BF9-79A39E3EE6D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5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9332F30-5548-4DB8-9D9A-CE9019E4674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1979ce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基础课41 空间向量与空间角、距离问题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313BCDE-318B-43A5-A7BE-09EA15FF2B1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4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5.xml"/><Relationship Id="rId5" Type="http://schemas.openxmlformats.org/officeDocument/2006/relationships/slide" Target="slide2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0.jpeg"/><Relationship Id="rId5" Type="http://schemas.openxmlformats.org/officeDocument/2006/relationships/image" Target="../media/image89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2.jpeg"/><Relationship Id="rId5" Type="http://schemas.openxmlformats.org/officeDocument/2006/relationships/image" Target="../media/image9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4.jpeg"/><Relationship Id="rId5" Type="http://schemas.openxmlformats.org/officeDocument/2006/relationships/image" Target="../media/image93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5.e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12_3#af722ef62?hastextimagelayout=2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CC249A58-BD39-A916-5198-AB8E04E39BE5}"/>
                  </a:ext>
                </a:extLst>
              </p:cNvPr>
              <p:cNvSpPr/>
              <p:nvPr/>
            </p:nvSpPr>
            <p:spPr>
              <a:xfrm>
                <a:off x="502920" y="2275314"/>
                <a:ext cx="11184010" cy="258718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=4+4+4=12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𝐴𝐶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C_5_AS.12_3#af722ef62?hastextimagelayout=2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CC249A58-BD39-A916-5198-AB8E04E39B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5314"/>
                <a:ext cx="11184010" cy="2587181"/>
              </a:xfrm>
              <a:prstGeom prst="rect">
                <a:avLst/>
              </a:prstGeom>
              <a:blipFill>
                <a:blip r:embed="rId2"/>
                <a:stretch>
                  <a:fillRect l="-1690" b="-4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5516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38dc18908?vbadefaultcenterpage=1&amp;parentnodeid=334623e1a&amp;color=0,0,0&amp;vbahtmlprocessed=1&amp;bbb=1&amp;hasbroken=1"/>
              <p:cNvSpPr/>
              <p:nvPr/>
            </p:nvSpPr>
            <p:spPr>
              <a:xfrm>
                <a:off x="502920" y="92711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为平面，且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所成的二面角为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所成的锐二面角为(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38dc18908?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2711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527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38dc18908.bracket?vbadefaultcenterpage=1&amp;parentnodeid=334623e1a&amp;color=0,0,0&amp;vbapositionanswer=4&amp;vbahtmlprocessed=1"/>
          <p:cNvSpPr/>
          <p:nvPr/>
        </p:nvSpPr>
        <p:spPr>
          <a:xfrm>
            <a:off x="6303518" y="147448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38dc18908.choices?vbadefaultcenterpage=1&amp;parentnodeid=334623e1a&amp;color=0,0,0&amp;vbahtmlprocessed=1&amp;bbb=1"/>
              <p:cNvSpPr/>
              <p:nvPr/>
            </p:nvSpPr>
            <p:spPr>
              <a:xfrm>
                <a:off x="502920" y="2023694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38dc18908.choices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23694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38dc18908?vbadefaultcenterpage=1&amp;parentnodeid=334623e1a&amp;color=0,0,0&amp;vbahtmlprocessed=1&amp;bbb=1"/>
              <p:cNvSpPr/>
              <p:nvPr/>
            </p:nvSpPr>
            <p:spPr>
              <a:xfrm>
                <a:off x="502920" y="2502421"/>
                <a:ext cx="11183112" cy="3446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𝛾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的单位法向量分别为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上的单位方向向量为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}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构成空间直角坐标系的一个单位正交基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于是所求锐二面角为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38dc18908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2421"/>
                <a:ext cx="11183112" cy="3446399"/>
              </a:xfrm>
              <a:prstGeom prst="rect">
                <a:avLst/>
              </a:prstGeom>
              <a:blipFill>
                <a:blip r:embed="rId5"/>
                <a:stretch>
                  <a:fillRect l="-1690" b="-531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bbc931fd5?vbadefaultcenterpage=1&amp;parentnodeid=334623e1a&amp;color=0,0,0&amp;vbahtmlprocessed=1&amp;bbb=1&amp;hasbroken=1"/>
              <p:cNvSpPr/>
              <p:nvPr/>
            </p:nvSpPr>
            <p:spPr>
              <a:xfrm>
                <a:off x="502920" y="2464735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在《九章算术》中，将四个面都是直角三角形的四面体称为鳖臑，在鳖臑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，则异面直线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夹角的余弦值为(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bbc931fd5?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4735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545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bbc931fd5.bracket?vbadefaultcenterpage=1&amp;parentnodeid=334623e1a&amp;color=0,0,0&amp;vbapositionanswer=5&amp;vbahtmlprocessed=1"/>
          <p:cNvSpPr/>
          <p:nvPr/>
        </p:nvSpPr>
        <p:spPr>
          <a:xfrm>
            <a:off x="4076891" y="357090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bbc931fd5.choices?vbadefaultcenterpage=1&amp;parentnodeid=334623e1a&amp;color=0,0,0&amp;vbahtmlprocessed=1&amp;bbb=1"/>
              <p:cNvSpPr/>
              <p:nvPr/>
            </p:nvSpPr>
            <p:spPr>
              <a:xfrm>
                <a:off x="502920" y="4052742"/>
                <a:ext cx="11183112" cy="62242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bbc931fd5.choices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52742"/>
                <a:ext cx="11183112" cy="622427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0_1#bbc931fd5?hastextimagelayout=1&amp;vbadefaultcenterpage=1&amp;parentnodeid=334623e1a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5758" y="931622"/>
            <a:ext cx="3163824" cy="331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0_2#bbc931fd5?hastextimagelayout=3&amp;vbadefaultcenterpage=1&amp;parentnodeid=334623e1a&amp;color=0,0,0&amp;vbahtmlprocessed=1&amp;bbb=1&amp;hasbroken=1"/>
              <p:cNvSpPr/>
              <p:nvPr/>
            </p:nvSpPr>
            <p:spPr>
              <a:xfrm>
                <a:off x="502920" y="885902"/>
                <a:ext cx="789127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如图，正方体内的三棱锥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为满足题意的鳖臑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0_2#bbc931fd5?hastextimagelayout=3&amp;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5902"/>
                <a:ext cx="7891272" cy="1037590"/>
              </a:xfrm>
              <a:prstGeom prst="rect">
                <a:avLst/>
              </a:prstGeom>
              <a:blipFill>
                <a:blip r:embed="rId4"/>
                <a:stretch>
                  <a:fillRect l="-2396" r="-155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0_3#bbc931fd5?hastextimagelayout=3&amp;vbadefaultcenterpage=1&amp;parentnodeid=334623e1a&amp;color=0,0,0&amp;vbahtmlprocessed=1&amp;bbb=1&amp;hasbroken=1&amp;hassurround=1"/>
              <p:cNvSpPr/>
              <p:nvPr/>
            </p:nvSpPr>
            <p:spPr>
              <a:xfrm>
                <a:off x="502920" y="1926540"/>
                <a:ext cx="789127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为原点，建立如图所示的空间直角坐标系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，设正方体的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棱长为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0_3#bbc931fd5?hastextimagelayout=3&amp;vbadefaultcenterpage=1&amp;parentnodeid=334623e1a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6540"/>
                <a:ext cx="7891272" cy="2235200"/>
              </a:xfrm>
              <a:prstGeom prst="rect">
                <a:avLst/>
              </a:prstGeom>
              <a:blipFill>
                <a:blip r:embed="rId5"/>
                <a:stretch>
                  <a:fillRect l="-2396" r="-1546" b="-49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3#bbc931fd5?hastextimagelayout=3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9DD3B37-4FF1-3BC3-8717-96CCB11A4ECD}"/>
                  </a:ext>
                </a:extLst>
              </p:cNvPr>
              <p:cNvSpPr/>
              <p:nvPr/>
            </p:nvSpPr>
            <p:spPr>
              <a:xfrm>
                <a:off x="503995" y="4170249"/>
                <a:ext cx="11184010" cy="16984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8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𝐵𝑀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𝐶𝐷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𝐵𝑀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𝐶𝐷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夹角的余弦值为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3#bbc931fd5?hastextimagelayout=3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9DD3B37-4FF1-3BC3-8717-96CCB11A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170249"/>
                <a:ext cx="11184010" cy="1698498"/>
              </a:xfrm>
              <a:prstGeom prst="rect">
                <a:avLst/>
              </a:prstGeom>
              <a:blipFill>
                <a:blip r:embed="rId6"/>
                <a:stretch>
                  <a:fillRect l="-1690" b="-60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1_1#a3b7cb69b?hastextimagelayout=1&amp;vbadefaultcenterpage=1&amp;parentnodeid=334623e1a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35858" y="2194733"/>
            <a:ext cx="3867912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1_2#a3b7cb69b?hastextimagelayout=4&amp;segpoint=1&amp;vbadefaultcenterpage=1&amp;parentnodeid=334623e1a&amp;color=0,0,0&amp;vbahtmlprocessed=1&amp;bbb=1&amp;hasbroken=1"/>
              <p:cNvSpPr/>
              <p:nvPr/>
            </p:nvSpPr>
            <p:spPr>
              <a:xfrm>
                <a:off x="502920" y="2130725"/>
                <a:ext cx="7223760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如图，在长方体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上的动点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所成角的正弦值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1_2#a3b7cb69b?hastextimagelayout=4&amp;segpoint=1&amp;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30725"/>
                <a:ext cx="7223760" cy="2150999"/>
              </a:xfrm>
              <a:prstGeom prst="rect">
                <a:avLst/>
              </a:prstGeom>
              <a:blipFill>
                <a:blip r:embed="rId4"/>
                <a:stretch>
                  <a:fillRect l="-2616" r="-506" b="-88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2_1#a3b7cb69b.bracket?vbadefaultcenterpage=1&amp;parentnodeid=334623e1a&amp;color=0,0,0&amp;vbapositionanswer=6&amp;vbahtmlprocessed=1"/>
          <p:cNvSpPr/>
          <p:nvPr/>
        </p:nvSpPr>
        <p:spPr>
          <a:xfrm>
            <a:off x="1074420" y="379569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3_1#a3b7cb69b.choices?hastextimagelayout=4&amp;vbadefaultcenterpage=1&amp;parentnodeid=334623e1a&amp;color=0,0,0&amp;vbahtmlprocessed=1&amp;bbb=1"/>
              <p:cNvSpPr/>
              <p:nvPr/>
            </p:nvSpPr>
            <p:spPr>
              <a:xfrm>
                <a:off x="502920" y="4281914"/>
                <a:ext cx="7223760" cy="6229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1974215" algn="l"/>
                    <a:tab pos="3783330" algn="l"/>
                    <a:tab pos="559244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3_1#a3b7cb69b.choices?hastextimagelayout=4&amp;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81914"/>
                <a:ext cx="7223760" cy="622935"/>
              </a:xfrm>
              <a:prstGeom prst="rect">
                <a:avLst/>
              </a:prstGeom>
              <a:blipFill>
                <a:blip r:embed="rId5"/>
                <a:stretch>
                  <a:fillRect l="-2616" b="-16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4_1#a3b7cb69b?hastextimagelayout=1&amp;vbadefaultcenterpage=1&amp;parentnodeid=334623e1a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1147" y="1131234"/>
            <a:ext cx="3465576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4_2#a3b7cb69b?hastextimagelayout=5&amp;vbadefaultcenterpage=1&amp;parentnodeid=334623e1a&amp;color=0,0,0&amp;vbahtmlprocessed=1&amp;bbb=1&amp;hasbroken=1"/>
              <p:cNvSpPr/>
              <p:nvPr/>
            </p:nvSpPr>
            <p:spPr>
              <a:xfrm>
                <a:off x="502920" y="1085514"/>
                <a:ext cx="7598664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轴建立空间直角坐标系.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4_2#a3b7cb69b?hastextimagelayout=5&amp;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5514"/>
                <a:ext cx="7598664" cy="1596390"/>
              </a:xfrm>
              <a:prstGeom prst="rect">
                <a:avLst/>
              </a:prstGeom>
              <a:blipFill>
                <a:blip r:embed="rId4"/>
                <a:stretch>
                  <a:fillRect l="-2488" r="-722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4_3#a3b7cb69b?hastextimagelayout=5&amp;vbadefaultcenterpage=1&amp;parentnodeid=334623e1a&amp;color=0,0,0&amp;vbahtmlprocessed=1&amp;bbb=1&amp;hasbroken=1&amp;hassurround=1"/>
              <p:cNvSpPr/>
              <p:nvPr/>
            </p:nvSpPr>
            <p:spPr>
              <a:xfrm>
                <a:off x="502920" y="2694159"/>
                <a:ext cx="7598664" cy="5637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4_3#a3b7cb69b?hastextimagelayout=5&amp;vbadefaultcenterpage=1&amp;parentnodeid=334623e1a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4159"/>
                <a:ext cx="7598664" cy="563753"/>
              </a:xfrm>
              <a:prstGeom prst="rect">
                <a:avLst/>
              </a:prstGeom>
              <a:blipFill>
                <a:blip r:embed="rId5"/>
                <a:stretch>
                  <a:fillRect l="-2488" b="-29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3#a3b7cb69b?hastextimagelayout=5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DC0A87A-AA0B-78EA-9671-9A4102CA7D4E}"/>
                  </a:ext>
                </a:extLst>
              </p:cNvPr>
              <p:cNvSpPr/>
              <p:nvPr/>
            </p:nvSpPr>
            <p:spPr>
              <a:xfrm>
                <a:off x="503995" y="3261785"/>
                <a:ext cx="11184010" cy="2730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−1=2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3#a3b7cb69b?hastextimagelayout=5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DC0A87A-AA0B-78EA-9671-9A4102CA7D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261785"/>
                <a:ext cx="11184010" cy="2730500"/>
              </a:xfrm>
              <a:prstGeom prst="rect">
                <a:avLst/>
              </a:prstGeom>
              <a:blipFill>
                <a:blip r:embed="rId6"/>
                <a:stretch>
                  <a:fillRect l="-1690" b="-2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3#a3b7cb69b?hastextimagelayout=5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73A55FC-8CE0-35E0-E49E-77C3048DE173}"/>
                  </a:ext>
                </a:extLst>
              </p:cNvPr>
              <p:cNvSpPr/>
              <p:nvPr/>
            </p:nvSpPr>
            <p:spPr>
              <a:xfrm>
                <a:off x="503995" y="2042872"/>
                <a:ext cx="11184010" cy="2819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所成角的正弦值为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𝐵𝑃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𝐵𝑃</m:t>
                                </m:r>
                              </m:e>
                            </m:acc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3#a3b7cb69b?hastextimagelayout=5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73A55FC-8CE0-35E0-E49E-77C3048D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042872"/>
                <a:ext cx="11184010" cy="2819400"/>
              </a:xfrm>
              <a:prstGeom prst="rect">
                <a:avLst/>
              </a:prstGeom>
              <a:blipFill>
                <a:blip r:embed="rId2"/>
                <a:stretch>
                  <a:fillRect l="-1690" b="-328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026620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b254e683f?hastextimagelayout=1&amp;vbadefaultcenterpage=1&amp;parentnodeid=334623e1a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3839" y="2114532"/>
            <a:ext cx="3017520" cy="29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b254e683f?hastextimagelayout=6&amp;segpoint=1&amp;vbadefaultcenterpage=1&amp;parentnodeid=334623e1a&amp;color=0,0,0&amp;vbahtmlprocessed=1&amp;bbb=1&amp;hasbroken=1"/>
              <p:cNvSpPr/>
              <p:nvPr/>
            </p:nvSpPr>
            <p:spPr>
              <a:xfrm>
                <a:off x="502920" y="2068812"/>
                <a:ext cx="807415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b254e683f?hastextimagelayout=6&amp;segpoint=1&amp;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8812"/>
                <a:ext cx="8074152" cy="1592199"/>
              </a:xfrm>
              <a:prstGeom prst="rect">
                <a:avLst/>
              </a:prstGeom>
              <a:blipFill>
                <a:blip r:embed="rId4"/>
                <a:stretch>
                  <a:fillRect l="-2341" r="-755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b254e683f.bracket?vbadefaultcenterpage=1&amp;parentnodeid=334623e1a&amp;color=0,0,0&amp;vbapositionanswer=7&amp;vbahtmlprocessed=1"/>
          <p:cNvSpPr/>
          <p:nvPr/>
        </p:nvSpPr>
        <p:spPr>
          <a:xfrm>
            <a:off x="3393186" y="317498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b254e683f.choices?hastextimagelayout=6&amp;vbadefaultcenterpage=1&amp;parentnodeid=334623e1a&amp;color=0,0,0&amp;vbahtmlprocessed=1&amp;bbb=1"/>
              <p:cNvSpPr/>
              <p:nvPr/>
            </p:nvSpPr>
            <p:spPr>
              <a:xfrm>
                <a:off x="502920" y="3656819"/>
                <a:ext cx="8074152" cy="62242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1929638" algn="l"/>
                    <a:tab pos="3833876" algn="l"/>
                    <a:tab pos="603021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b254e683f.choices?hastextimagelayout=6&amp;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6819"/>
                <a:ext cx="8074152" cy="622427"/>
              </a:xfrm>
              <a:prstGeom prst="rect">
                <a:avLst/>
              </a:prstGeom>
              <a:blipFill>
                <a:blip r:embed="rId5"/>
                <a:stretch>
                  <a:fillRect l="-2341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8_1#b254e683f?hastextimagelayout=1&amp;vbadefaultcenterpage=1&amp;parentnodeid=334623e1a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42492" y="1091134"/>
            <a:ext cx="3410712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8_2#b254e683f?hastextimagelayout=7&amp;vbadefaultcenterpage=1&amp;parentnodeid=334623e1a&amp;color=0,0,0&amp;vbahtmlprocessed=1&amp;bbb=1&amp;hasbroken=1"/>
              <p:cNvSpPr/>
              <p:nvPr/>
            </p:nvSpPr>
            <p:spPr>
              <a:xfrm>
                <a:off x="502920" y="953974"/>
                <a:ext cx="7644384" cy="11480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如图，设正方体的棱长为1，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8_2#b254e683f?hastextimagelayout=7&amp;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53974"/>
                <a:ext cx="7644384" cy="1148017"/>
              </a:xfrm>
              <a:prstGeom prst="rect">
                <a:avLst/>
              </a:prstGeom>
              <a:blipFill>
                <a:blip r:embed="rId4"/>
                <a:stretch>
                  <a:fillRect l="-2472" r="-399" b="-158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8_3#b254e683f?hastextimagelayout=7&amp;vbadefaultcenterpage=1&amp;parentnodeid=334623e1a&amp;color=0,0,0&amp;vbahtmlprocessed=1&amp;bbb=1&amp;hasbroken=1&amp;hassurround=1"/>
              <p:cNvSpPr/>
              <p:nvPr/>
            </p:nvSpPr>
            <p:spPr>
              <a:xfrm>
                <a:off x="502920" y="2168919"/>
                <a:ext cx="7644384" cy="22021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并以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轴建立如图所示的空间直角坐标系,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8_3#b254e683f?hastextimagelayout=7&amp;vbadefaultcenterpage=1&amp;parentnodeid=334623e1a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8919"/>
                <a:ext cx="7644384" cy="2202117"/>
              </a:xfrm>
              <a:prstGeom prst="rect">
                <a:avLst/>
              </a:prstGeom>
              <a:blipFill>
                <a:blip r:embed="rId5"/>
                <a:stretch>
                  <a:fillRect l="-2472" r="-1276" b="-8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3#b254e683f?hastextimagelayout=7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9B59895-6A51-83ED-C236-8FBC7AAEDD28}"/>
                  </a:ext>
                </a:extLst>
              </p:cNvPr>
              <p:cNvSpPr/>
              <p:nvPr/>
            </p:nvSpPr>
            <p:spPr>
              <a:xfrm>
                <a:off x="503995" y="4377450"/>
                <a:ext cx="1118401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中，体对角线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3#b254e683f?hastextimagelayout=7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9B59895-6A51-83ED-C236-8FBC7AAED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377450"/>
                <a:ext cx="11184010" cy="1117600"/>
              </a:xfrm>
              <a:prstGeom prst="rect">
                <a:avLst/>
              </a:prstGeom>
              <a:blipFill>
                <a:blip r:embed="rId6"/>
                <a:stretch>
                  <a:fillRect l="-1690" b="-10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3#b254e683f?hastextimagelayout=7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CD6FCFE-B84A-F731-7438-8F34430795FB}"/>
                  </a:ext>
                </a:extLst>
              </p:cNvPr>
              <p:cNvSpPr/>
              <p:nvPr/>
            </p:nvSpPr>
            <p:spPr>
              <a:xfrm>
                <a:off x="502920" y="1301161"/>
                <a:ext cx="11184010" cy="450862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⟩|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8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×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itchFamily="34" charset="-122"/>
                                                <a:cs typeface="Times New Roman" pitchFamily="34" charset="-12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itchFamily="34" charset="-122"/>
                                                <a:cs typeface="Times New Roman" pitchFamily="34" charset="-12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itchFamily="34" charset="-122"/>
                                                <a:cs typeface="Times New Roman" pitchFamily="34" charset="-12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itchFamily="34" charset="-122"/>
                                                <a:cs typeface="Times New Roman" pitchFamily="34" charset="-12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itchFamily="34" charset="-122"/>
                                                <a:cs typeface="Times New Roman" pitchFamily="34" charset="-12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b="0" i="0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微软雅黑" pitchFamily="34" charset="-122"/>
                                                <a:cs typeface="Times New Roman" pitchFamily="34" charset="-12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𝜆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3#b254e683f?hastextimagelayout=7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CD6FCFE-B84A-F731-7438-8F344307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01161"/>
                <a:ext cx="11184010" cy="4508627"/>
              </a:xfrm>
              <a:prstGeom prst="rect">
                <a:avLst/>
              </a:prstGeom>
              <a:blipFill>
                <a:blip r:embed="rId2"/>
                <a:stretch>
                  <a:fillRect l="-1690" r="-109" b="-22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1367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074ca42c0?segpoint=1&amp;vbadefaultcenterpage=1&amp;parentnodeid=334623e1a&amp;color=0,0,0&amp;vbahtmlprocessed=1&amp;bbb=1&amp;hasbroken=1"/>
              <p:cNvSpPr/>
              <p:nvPr/>
            </p:nvSpPr>
            <p:spPr>
              <a:xfrm>
                <a:off x="502920" y="1170858"/>
                <a:ext cx="11183112" cy="1633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已知菱形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的边长为4，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的中点（如图1），将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沿直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翻折至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处（如图2），连接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的体积为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074ca42c0?segpoint=1&amp;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0858"/>
                <a:ext cx="11183112" cy="1633728"/>
              </a:xfrm>
              <a:prstGeom prst="rect">
                <a:avLst/>
              </a:prstGeom>
              <a:blipFill>
                <a:blip r:embed="rId3"/>
                <a:stretch>
                  <a:fillRect l="-1690" b="-111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BD.29_2#074ca42c0?vbadefaultcenterpage=1&amp;parentnodeid=334623e1a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4288" y="2923966"/>
            <a:ext cx="758037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4" name="QC_5_AN.30_1#074ca42c0.bracket?vbadefaultcenterpage=1&amp;parentnodeid=334623e1a&amp;color=0,0,0&amp;vbapositionanswer=8&amp;vbahtmlprocessed=1"/>
          <p:cNvSpPr/>
          <p:nvPr/>
        </p:nvSpPr>
        <p:spPr>
          <a:xfrm>
            <a:off x="6858000" y="227626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1_1#074ca42c0.choices?vbadefaultcenterpage=1&amp;parentnodeid=334623e1a&amp;color=0,0,0&amp;vbahtmlprocessed=1&amp;bbb=1"/>
              <p:cNvSpPr/>
              <p:nvPr/>
            </p:nvSpPr>
            <p:spPr>
              <a:xfrm>
                <a:off x="502920" y="5349666"/>
                <a:ext cx="11183112" cy="6217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1_1#074ca42c0.choices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49666"/>
                <a:ext cx="11183112" cy="621729"/>
              </a:xfrm>
              <a:prstGeom prst="rect">
                <a:avLst/>
              </a:prstGeom>
              <a:blipFill>
                <a:blip r:embed="rId5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074ca42c0?vbadefaultcenterpage=1&amp;parentnodeid=334623e1a&amp;color=0,0,0&amp;vbahtmlprocessed=1&amp;bbb=1&amp;hasbroken=1"/>
              <p:cNvSpPr/>
              <p:nvPr/>
            </p:nvSpPr>
            <p:spPr>
              <a:xfrm>
                <a:off x="502920" y="1080593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（图略），因为四边形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为菱形，且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边三角形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因为菱形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的边长为4，所以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所以直角梯形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设四棱锥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074ca42c0?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0593"/>
                <a:ext cx="11183112" cy="4470400"/>
              </a:xfrm>
              <a:prstGeom prst="rect">
                <a:avLst/>
              </a:prstGeom>
              <a:blipFill>
                <a:blip r:embed="rId3"/>
                <a:stretch>
                  <a:fillRect l="-1690" r="-2181" b="-25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074ca42c0?vbadefaultcenterpage=1&amp;parentnodeid=334623e1a&amp;color=0,0,0&amp;vbahtmlprocessed=1&amp;bbb=1&amp;hasbroken=1">
                <a:extLst>
                  <a:ext uri="{FF2B5EF4-FFF2-40B4-BE49-F238E27FC236}">
                    <a16:creationId xmlns:a16="http://schemas.microsoft.com/office/drawing/2014/main" id="{EABB6E99-F8B0-705E-5F20-6DCA4608C7C6}"/>
                  </a:ext>
                </a:extLst>
              </p:cNvPr>
              <p:cNvSpPr/>
              <p:nvPr/>
            </p:nvSpPr>
            <p:spPr>
              <a:xfrm>
                <a:off x="502920" y="1530808"/>
                <a:ext cx="11183112" cy="4060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，建立空间直角坐标系</a:t>
                </a:r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图略），则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所以令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𝐵𝐶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𝐵𝐶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3+4+1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⋅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074ca42c0?vbadefaultcenterpage=1&amp;parentnodeid=334623e1a&amp;color=0,0,0&amp;vbahtmlprocessed=1&amp;bbb=1&amp;hasbroken=1">
                <a:extLst>
                  <a:ext uri="{FF2B5EF4-FFF2-40B4-BE49-F238E27FC236}">
                    <a16:creationId xmlns:a16="http://schemas.microsoft.com/office/drawing/2014/main" id="{EABB6E99-F8B0-705E-5F20-6DCA4608C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0808"/>
                <a:ext cx="11183112" cy="4060000"/>
              </a:xfrm>
              <a:prstGeom prst="rect">
                <a:avLst/>
              </a:prstGeom>
              <a:blipFill>
                <a:blip r:embed="rId2"/>
                <a:stretch>
                  <a:fillRect l="-1690" b="-4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34710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187402a0?vbadefaultcenterpage=1&amp;parentnodeid=10cf3fbd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d64f7822c?vbadefaultcenterpage=1&amp;parentnodeid=f187402a0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（多选题）已知在棱长为1的正方体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不含边界）内的动点，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上的动点，若直线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d64f7822c?vbadefaultcenterpage=1&amp;parentnodeid=f187402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r="-382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d64f7822c.bracket?vbadefaultcenterpage=1&amp;parentnodeid=f187402a0&amp;color=0,0,0&amp;vbapositionanswer=9&amp;vbahtmlprocessed=1&amp;bbb=1"/>
          <p:cNvSpPr/>
          <p:nvPr/>
        </p:nvSpPr>
        <p:spPr>
          <a:xfrm>
            <a:off x="3563620" y="26272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d64f7822c.choices?vbadefaultcenterpage=1&amp;parentnodeid=f187402a0&amp;color=0,0,0&amp;vbahtmlprocessed=1&amp;bbb=1"/>
              <p:cNvSpPr/>
              <p:nvPr/>
            </p:nvSpPr>
            <p:spPr>
              <a:xfrm>
                <a:off x="502920" y="3108548"/>
                <a:ext cx="11183112" cy="22472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的最小值为2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.对任意点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，总存在点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d64f7822c.choices?vbadefaultcenterpage=1&amp;parentnodeid=f187402a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2247202"/>
              </a:xfrm>
              <a:prstGeom prst="rect">
                <a:avLst/>
              </a:prstGeom>
              <a:blipFill>
                <a:blip r:embed="rId5"/>
                <a:stretch>
                  <a:fillRect l="-1690" b="-81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1#d64f7822c?hastextimagelayout=1&amp;vbadefaultcenterpage=1&amp;parentnodeid=f187402a0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7466" y="915144"/>
            <a:ext cx="3465576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2#d64f7822c?hastextimagelayout=8&amp;vbadefaultcenterpage=1&amp;parentnodeid=f187402a0&amp;color=0,0,0&amp;vbahtmlprocessed=1&amp;bbb=1&amp;hasbroken=1"/>
              <p:cNvSpPr/>
              <p:nvPr/>
            </p:nvSpPr>
            <p:spPr>
              <a:xfrm>
                <a:off x="502920" y="869424"/>
                <a:ext cx="7598664" cy="15963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建立如图所示的空间直角坐标系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，根据题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2#d64f7822c?hastextimagelayout=8&amp;vbadefaultcenterpage=1&amp;parentnodeid=f187402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69424"/>
                <a:ext cx="7598664" cy="1596390"/>
              </a:xfrm>
              <a:prstGeom prst="rect">
                <a:avLst/>
              </a:prstGeom>
              <a:blipFill>
                <a:blip r:embed="rId4"/>
                <a:stretch>
                  <a:fillRect l="-2488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d64f7822c?hastextimagelayout=8&amp;vbadefaultcenterpage=1&amp;parentnodeid=f187402a0&amp;color=0,0,0&amp;vbahtmlprocessed=1&amp;bbb=1&amp;hasbroken=1&amp;hassurround=1"/>
              <p:cNvSpPr/>
              <p:nvPr/>
            </p:nvSpPr>
            <p:spPr>
              <a:xfrm>
                <a:off x="502920" y="2457432"/>
                <a:ext cx="7598664" cy="1854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3#d64f7822c?hastextimagelayout=8&amp;vbadefaultcenterpage=1&amp;parentnodeid=f187402a0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7432"/>
                <a:ext cx="7598664" cy="1854200"/>
              </a:xfrm>
              <a:prstGeom prst="rect">
                <a:avLst/>
              </a:prstGeom>
              <a:blipFill>
                <a:blip r:embed="rId5"/>
                <a:stretch>
                  <a:fillRect l="-2488" r="-1284" b="-19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6_3#d64f7822c?hastextimagelayout=8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02C4C06-EFEC-9F31-0906-578425093995}"/>
                  </a:ext>
                </a:extLst>
              </p:cNvPr>
              <p:cNvSpPr/>
              <p:nvPr/>
            </p:nvSpPr>
            <p:spPr>
              <a:xfrm>
                <a:off x="503995" y="4322363"/>
                <a:ext cx="11184010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Q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上的动点，则有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的垂线，垂足为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6_3#d64f7822c?hastextimagelayout=8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02C4C06-EFEC-9F31-0906-578425093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322363"/>
                <a:ext cx="11184010" cy="1676400"/>
              </a:xfrm>
              <a:prstGeom prst="rect">
                <a:avLst/>
              </a:prstGeom>
              <a:blipFill>
                <a:blip r:embed="rId6"/>
                <a:stretch>
                  <a:fillRect l="-1690" b="-7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3#d64f7822c?hastextimagelayout=8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EC6373C4-C5FB-D3E5-A4AD-0E627F8F1F21}"/>
                  </a:ext>
                </a:extLst>
              </p:cNvPr>
              <p:cNvSpPr/>
              <p:nvPr/>
            </p:nvSpPr>
            <p:spPr>
              <a:xfrm>
                <a:off x="503995" y="756000"/>
                <a:ext cx="11184010" cy="525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的最小值等价于求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𝑄𝑅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𝑄𝑃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𝑄𝑃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𝑄𝑅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，等号成立，结合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B错误；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3#d64f7822c?hastextimagelayout=8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EC6373C4-C5FB-D3E5-A4AD-0E627F8F1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756000"/>
                <a:ext cx="11184010" cy="5257800"/>
              </a:xfrm>
              <a:prstGeom prst="rect">
                <a:avLst/>
              </a:prstGeom>
              <a:blipFill>
                <a:blip r:embed="rId2"/>
                <a:stretch>
                  <a:fillRect l="-1690" b="-19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96089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3#d64f7822c?hastextimagelayout=8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42744A8-988C-4071-8652-1CCBA5386D3D}"/>
                  </a:ext>
                </a:extLst>
              </p:cNvPr>
              <p:cNvSpPr/>
              <p:nvPr/>
            </p:nvSpPr>
            <p:spPr>
              <a:xfrm>
                <a:off x="502920" y="791668"/>
                <a:ext cx="11184010" cy="492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,此时点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重合，当点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重合时，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+1]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+1]=−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，故对任意点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，总存在点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D，易知平面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成的角为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的法向量所成的角为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，矛盾，故D错误.故选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3#d64f7822c?hastextimagelayout=8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42744A8-988C-4071-8652-1CCBA5386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1668"/>
                <a:ext cx="11184010" cy="4927600"/>
              </a:xfrm>
              <a:prstGeom prst="rect">
                <a:avLst/>
              </a:prstGeom>
              <a:blipFill>
                <a:blip r:embed="rId2"/>
                <a:stretch>
                  <a:fillRect l="-1690" t="-990" r="-3980" b="-17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79409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bea868988?hastextimagelayout=1&amp;vbadefaultcenterpage=1&amp;parentnodeid=f187402a0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7331" y="1029062"/>
            <a:ext cx="3529584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bea868988?hastextimagelayout=9&amp;segpoint=1&amp;vbadefaultcenterpage=1&amp;parentnodeid=f187402a0&amp;color=0,0,0&amp;vbahtmlprocessed=1&amp;bbb=1&amp;hasbroken=1"/>
              <p:cNvSpPr/>
              <p:nvPr/>
            </p:nvSpPr>
            <p:spPr>
              <a:xfrm>
                <a:off x="502920" y="983342"/>
                <a:ext cx="757123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（多选题）如图，在长方体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上运动.以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建立空间直角坐标系，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bea868988?hastextimagelayout=9&amp;segpoint=1&amp;vbadefaultcenterpage=1&amp;parentnodeid=f187402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3342"/>
                <a:ext cx="7571232" cy="2709799"/>
              </a:xfrm>
              <a:prstGeom prst="rect">
                <a:avLst/>
              </a:prstGeom>
              <a:blipFill>
                <a:blip r:embed="rId4"/>
                <a:stretch>
                  <a:fillRect l="-2496" r="-1047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bea868988.bracket?vbadefaultcenterpage=1&amp;parentnodeid=f187402a0&amp;color=0,0,0&amp;vbapositionanswer=10&amp;vbahtmlprocessed=1&amp;bbb=1"/>
          <p:cNvSpPr/>
          <p:nvPr/>
        </p:nvSpPr>
        <p:spPr>
          <a:xfrm>
            <a:off x="1099820" y="3207112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bea868988.choices?hastextimagelayout=9&amp;vbadefaultcenterpage=1&amp;parentnodeid=f187402a0&amp;color=0,0,0&amp;vbahtmlprocessed=1&amp;bbb=1"/>
              <p:cNvSpPr/>
              <p:nvPr/>
            </p:nvSpPr>
            <p:spPr>
              <a:xfrm>
                <a:off x="503995" y="3693141"/>
                <a:ext cx="11184010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bea868988.choices?hastextimagelayout=9&amp;vbadefaultcenterpage=1&amp;parentnodeid=f187402a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693141"/>
                <a:ext cx="11184010" cy="2235200"/>
              </a:xfrm>
              <a:prstGeom prst="rect">
                <a:avLst/>
              </a:prstGeom>
              <a:blipFill>
                <a:blip r:embed="rId5"/>
                <a:stretch>
                  <a:fillRect l="-1690" b="-49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bea868988?vbadefaultcenterpage=1&amp;parentnodeid=f187402a0&amp;color=0,0,0&amp;vbahtmlprocessed=1&amp;bbb=1&amp;hasbroken=1"/>
              <p:cNvSpPr/>
              <p:nvPr/>
            </p:nvSpPr>
            <p:spPr>
              <a:xfrm>
                <a:off x="502920" y="995503"/>
                <a:ext cx="11183112" cy="5118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的一个法向量，所以A正确；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bea868988?vbadefaultcenterpage=1&amp;parentnodeid=f187402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5503"/>
                <a:ext cx="11183112" cy="5118100"/>
              </a:xfrm>
              <a:prstGeom prst="rect">
                <a:avLst/>
              </a:prstGeom>
              <a:blipFill>
                <a:blip r:embed="rId3"/>
                <a:stretch>
                  <a:fillRect l="-1690" r="-1418" b="-17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bea868988?vbadefaultcenterpage=1&amp;parentnodeid=f187402a0&amp;color=0,0,0&amp;vbahtmlprocessed=1&amp;bbb=1&amp;hasbroken=1">
                <a:extLst>
                  <a:ext uri="{FF2B5EF4-FFF2-40B4-BE49-F238E27FC236}">
                    <a16:creationId xmlns:a16="http://schemas.microsoft.com/office/drawing/2014/main" id="{69FB2C0F-EBA3-5A54-5D0B-F023D3494370}"/>
                  </a:ext>
                </a:extLst>
              </p:cNvPr>
              <p:cNvSpPr/>
              <p:nvPr/>
            </p:nvSpPr>
            <p:spPr>
              <a:xfrm>
                <a:off x="502920" y="755999"/>
                <a:ext cx="11183112" cy="530612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，所以B正确；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不垂直，所以C错误；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，由A可知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的一个法向量，设直线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</m:e>
                    </m:d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bea868988?vbadefaultcenterpage=1&amp;parentnodeid=f187402a0&amp;color=0,0,0&amp;vbahtmlprocessed=1&amp;bbb=1&amp;hasbroken=1">
                <a:extLst>
                  <a:ext uri="{FF2B5EF4-FFF2-40B4-BE49-F238E27FC236}">
                    <a16:creationId xmlns:a16="http://schemas.microsoft.com/office/drawing/2014/main" id="{69FB2C0F-EBA3-5A54-5D0B-F023D3494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5999"/>
                <a:ext cx="11183112" cy="5306124"/>
              </a:xfrm>
              <a:prstGeom prst="rect">
                <a:avLst/>
              </a:prstGeom>
              <a:blipFill>
                <a:blip r:embed="rId2"/>
                <a:stretch>
                  <a:fillRect l="-1690" r="-1309" b="-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52688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1979ce8c.fixed?vbadefaultcenterpage=1&amp;parentnodeid=22f98587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基础课41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空间向量与空间角、距离问题</a:t>
            </a:r>
            <a:endParaRPr lang="en-US" altLang="zh-CN" sz="4000" dirty="0"/>
          </a:p>
        </p:txBody>
      </p:sp>
      <p:pic>
        <p:nvPicPr>
          <p:cNvPr id="3" name="C_0#51979ce8c?linknodeid=334623e1a&amp;catalogrefid=334623e1a&amp;parentnodeid=22f98587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51979ce8c?linknodeid=334623e1a&amp;catalogrefid=334623e1a&amp;parentnodeid=22f98587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51979ce8c?linknodeid=f187402a0&amp;catalogrefid=f187402a0&amp;parentnodeid=22f98587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51979ce8c?linknodeid=f187402a0&amp;catalogrefid=f187402a0&amp;parentnodeid=22f98587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51979ce8c?linknodeid=bcd09aa5d&amp;catalogrefid=bcd09aa5d&amp;parentnodeid=22f98587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51979ce8c?linknodeid=bcd09aa5d&amp;catalogrefid=bcd09aa5d&amp;parentnodeid=22f98587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51979ce8c?linknodeid=c64217fb7&amp;catalogrefid=c64217fb7&amp;parentnodeid=22f98587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51979ce8c?linknodeid=c64217fb7&amp;catalogrefid=c64217fb7&amp;parentnodeid=22f98587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51979ce8c?linknodeid=334623e1a&amp;catalogrefid=334623e1a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51979ce8c?linknodeid=334623e1a&amp;catalogrefid=334623e1a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51979ce8c?linknodeid=f187402a0&amp;catalogrefid=f187402a0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51979ce8c?linknodeid=f187402a0&amp;catalogrefid=f187402a0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51979ce8c?linknodeid=bcd09aa5d&amp;catalogrefid=bcd09aa5d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51979ce8c?linknodeid=bcd09aa5d&amp;catalogrefid=bcd09aa5d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51979ce8c?linknodeid=c64217fb7&amp;catalogrefid=c64217fb7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51979ce8c?linknodeid=c64217fb7&amp;catalogrefid=c64217fb7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ecc02d8b9?hastextimagelayout=1&amp;vbadefaultcenterpage=1&amp;parentnodeid=f187402a0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9864" y="2146536"/>
            <a:ext cx="3099816" cy="28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1_2#ecc02d8b9?hastextimagelayout=10&amp;segpoint=1&amp;vbadefaultcenterpage=1&amp;parentnodeid=f187402a0&amp;color=0,0,0&amp;vbahtmlprocessed=1&amp;bbb=1&amp;hasbroken=1"/>
              <p:cNvSpPr/>
              <p:nvPr/>
            </p:nvSpPr>
            <p:spPr>
              <a:xfrm>
                <a:off x="502920" y="2100817"/>
                <a:ext cx="7991856" cy="24182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（双空题）如图，这个多面体是由底面为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的长方体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被平行四边形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所截得到的，其中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6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距离为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9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1_2#ecc02d8b9?hastextimagelayout=10&amp;segpoint=1&amp;vbadefaultcenterpage=1&amp;parentnodeid=f187402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0817"/>
                <a:ext cx="7991856" cy="2418271"/>
              </a:xfrm>
              <a:prstGeom prst="rect">
                <a:avLst/>
              </a:prstGeom>
              <a:blipFill>
                <a:blip r:embed="rId4"/>
                <a:stretch>
                  <a:fillRect l="-2365" r="-1526" b="-73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2_1#ecc02d8b9.blank?vbadefaultcenterpage=1&amp;parentnodeid=f187402a0&amp;color=0,0,0&amp;vbapositionanswer=11&amp;vbahtmlprocessed=1&amp;bbb=1"/>
              <p:cNvSpPr/>
              <p:nvPr/>
            </p:nvSpPr>
            <p:spPr>
              <a:xfrm>
                <a:off x="4793996" y="3254546"/>
                <a:ext cx="692277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2_1#ecc02d8b9.blank?vbadefaultcenterpage=1&amp;parentnodeid=f187402a0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996" y="3254546"/>
                <a:ext cx="692277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3_1#ecc02d8b9.blank?vbadefaultcenterpage=1&amp;parentnodeid=f187402a0&amp;color=0,0,0&amp;vbapositionanswer=12&amp;vbahtmlprocessed=1&amp;bbb=1&amp;rh=48.6"/>
              <p:cNvSpPr/>
              <p:nvPr/>
            </p:nvSpPr>
            <p:spPr>
              <a:xfrm>
                <a:off x="1455420" y="3869037"/>
                <a:ext cx="687451" cy="5740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3_1#ecc02d8b9.blank?vbadefaultcenterpage=1&amp;parentnodeid=f187402a0&amp;color=0,0,0&amp;vbapositionanswer=12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420" y="3869037"/>
                <a:ext cx="687451" cy="574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4_1#ecc02d8b9?hastextimagelayout=1&amp;vbadefaultcenterpage=1&amp;parentnodeid=f187402a0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5112" y="756000"/>
            <a:ext cx="2122027" cy="186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4_2#ecc02d8b9?hastextimagelayout=11&amp;vbadefaultcenterpage=1&amp;parentnodeid=f187402a0&amp;color=0,0,0&amp;vbahtmlprocessed=1&amp;bbb=1&amp;hasbroken=1"/>
              <p:cNvSpPr/>
              <p:nvPr/>
            </p:nvSpPr>
            <p:spPr>
              <a:xfrm>
                <a:off x="502920" y="768700"/>
                <a:ext cx="8823960" cy="9135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如图，建立空间直角坐标系，则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4_2#ecc02d8b9?hastextimagelayout=11&amp;vbadefaultcenterpage=1&amp;parentnodeid=f187402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8700"/>
                <a:ext cx="8823960" cy="913575"/>
              </a:xfrm>
              <a:prstGeom prst="rect">
                <a:avLst/>
              </a:prstGeom>
              <a:blipFill>
                <a:blip r:embed="rId4"/>
                <a:stretch>
                  <a:fillRect l="-2142" t="-2667" b="-20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4_3#ecc02d8b9?hastextimagelayout=11&amp;vbadefaultcenterpage=1&amp;parentnodeid=f187402a0&amp;color=0,0,0&amp;vbahtmlprocessed=1&amp;bbb=1&amp;hasbroken=1&amp;hassurround=1"/>
              <p:cNvSpPr/>
              <p:nvPr/>
            </p:nvSpPr>
            <p:spPr>
              <a:xfrm>
                <a:off x="502920" y="1683608"/>
                <a:ext cx="8823960" cy="9772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4_3#ecc02d8b9?hastextimagelayout=11&amp;vbadefaultcenterpage=1&amp;parentnodeid=f187402a0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3608"/>
                <a:ext cx="8823960" cy="977265"/>
              </a:xfrm>
              <a:prstGeom prst="rect">
                <a:avLst/>
              </a:prstGeom>
              <a:blipFill>
                <a:blip r:embed="rId5"/>
                <a:stretch>
                  <a:fillRect l="-2142" b="-187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4_3#ecc02d8b9?hastextimagelayout=11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F79E41E-EFC7-01BC-F4DF-F66A02EBA7DE}"/>
                  </a:ext>
                </a:extLst>
              </p:cNvPr>
              <p:cNvSpPr/>
              <p:nvPr/>
            </p:nvSpPr>
            <p:spPr>
              <a:xfrm>
                <a:off x="502920" y="2655222"/>
                <a:ext cx="11184010" cy="392436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−2,−4,2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𝐵𝐹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−4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9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𝐴𝐸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𝐴𝐹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4,−1,4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4_3#ecc02d8b9?hastextimagelayout=11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F79E41E-EFC7-01BC-F4DF-F66A02EB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55222"/>
                <a:ext cx="11184010" cy="3924364"/>
              </a:xfrm>
              <a:prstGeom prst="rect">
                <a:avLst/>
              </a:prstGeom>
              <a:blipFill>
                <a:blip r:embed="rId6"/>
                <a:stretch>
                  <a:fillRect l="-1690" r="-55" b="-17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5_1#ed19d6453?hastextimagelayout=1&amp;vbadefaultcenterpage=1&amp;parentnodeid=f187402a0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31359" y="2273123"/>
            <a:ext cx="2779776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5_2#ed19d6453?hastextimagelayout=12&amp;segpoint=1&amp;vbadefaultcenterpage=1&amp;parentnodeid=f187402a0&amp;color=0,0,0&amp;vbahtmlprocessed=1&amp;bbb=1&amp;hasbroken=1"/>
              <p:cNvSpPr/>
              <p:nvPr/>
            </p:nvSpPr>
            <p:spPr>
              <a:xfrm>
                <a:off x="502920" y="2227403"/>
                <a:ext cx="8321040" cy="24182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（2024·江苏模拟）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，已知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的中点.若点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，则二</a:t>
                </a:r>
              </a:p>
              <a:p>
                <a:pPr latinLnBrk="1">
                  <a:lnSpc>
                    <a:spcPts val="6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的正弦值是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95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5_2#ed19d6453?hastextimagelayout=12&amp;segpoint=1&amp;vbadefaultcenterpage=1&amp;parentnodeid=f187402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27403"/>
                <a:ext cx="8321040" cy="2418271"/>
              </a:xfrm>
              <a:prstGeom prst="rect">
                <a:avLst/>
              </a:prstGeom>
              <a:blipFill>
                <a:blip r:embed="rId4"/>
                <a:stretch>
                  <a:fillRect l="-2271" r="-440" b="-73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ed19d6453.blank?vbadefaultcenterpage=1&amp;parentnodeid=f187402a0&amp;color=0,0,0&amp;vbapositionanswer=13&amp;vbahtmlprocessed=1&amp;bbb=1&amp;rh=48.6"/>
              <p:cNvSpPr/>
              <p:nvPr/>
            </p:nvSpPr>
            <p:spPr>
              <a:xfrm>
                <a:off x="4219575" y="3984702"/>
                <a:ext cx="681101" cy="57454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39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ed19d6453.blank?vbadefaultcenterpage=1&amp;parentnodeid=f187402a0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575" y="3984702"/>
                <a:ext cx="681101" cy="57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7_1#ed19d6453?hastextimagelayout=1&amp;vbadefaultcenterpage=1&amp;parentnodeid=f187402a0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0840" y="3705013"/>
            <a:ext cx="2945392" cy="284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7_2#ed19d6453?hastextimagelayout=13&amp;vbadefaultcenterpage=1&amp;parentnodeid=f187402a0&amp;color=0,0,0&amp;vbahtmlprocessed=1&amp;bbb=1"/>
              <p:cNvSpPr/>
              <p:nvPr/>
            </p:nvSpPr>
            <p:spPr>
              <a:xfrm>
                <a:off x="502920" y="1001154"/>
                <a:ext cx="9208008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7_2#ed19d6453?hastextimagelayout=13&amp;vbadefaultcenterpage=1&amp;parentnodeid=f187402a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1154"/>
                <a:ext cx="9208008" cy="474599"/>
              </a:xfrm>
              <a:prstGeom prst="rect">
                <a:avLst/>
              </a:prstGeom>
              <a:blipFill>
                <a:blip r:embed="rId4"/>
                <a:stretch>
                  <a:fillRect l="-2053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7_3#ed19d6453?hastextimagelayout=13&amp;vbadefaultcenterpage=1&amp;parentnodeid=f187402a0&amp;color=0,0,0&amp;vbahtmlprocessed=1&amp;bbb=1&amp;hasbroken=1&amp;hassurround=1"/>
              <p:cNvSpPr/>
              <p:nvPr/>
            </p:nvSpPr>
            <p:spPr>
              <a:xfrm>
                <a:off x="502920" y="1485533"/>
                <a:ext cx="9208008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两两互相垂直，</a:t>
                </a:r>
                <a:endParaRPr lang="en-US" altLang="zh-CN" sz="1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轴建立空间直角坐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S.47_3#ed19d6453?hastextimagelayout=13&amp;vbadefaultcenterpage=1&amp;parentnodeid=f187402a0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85533"/>
                <a:ext cx="9208008" cy="1596200"/>
              </a:xfrm>
              <a:prstGeom prst="rect">
                <a:avLst/>
              </a:prstGeom>
              <a:blipFill>
                <a:blip r:embed="rId5"/>
                <a:stretch>
                  <a:fillRect l="-2053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3#ed19d6453?hastextimagelayout=13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51D65D9-44F9-C0DA-A275-3DFFB04DA632}"/>
                  </a:ext>
                </a:extLst>
              </p:cNvPr>
              <p:cNvSpPr/>
              <p:nvPr/>
            </p:nvSpPr>
            <p:spPr>
              <a:xfrm>
                <a:off x="503995" y="3073033"/>
                <a:ext cx="11184010" cy="3035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标系，则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ts val="10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𝐷𝐶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𝐷𝐸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S.47_3#ed19d6453?hastextimagelayout=13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051D65D9-44F9-C0DA-A275-3DFFB04DA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073033"/>
                <a:ext cx="11184010" cy="3035300"/>
              </a:xfrm>
              <a:prstGeom prst="rect">
                <a:avLst/>
              </a:prstGeom>
              <a:blipFill>
                <a:blip r:embed="rId6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3#ed19d6453?hastextimagelayout=13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5E23C1C-B656-BC1E-4E21-4619542C381A}"/>
                  </a:ext>
                </a:extLst>
              </p:cNvPr>
              <p:cNvSpPr/>
              <p:nvPr/>
            </p:nvSpPr>
            <p:spPr>
              <a:xfrm>
                <a:off x="503995" y="756000"/>
                <a:ext cx="11184010" cy="558393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ts val="9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𝐷𝐹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𝐷𝐸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2,−7,5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，设二面角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−6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78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39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B_5_AS.47_3#ed19d6453?hastextimagelayout=13&amp;vbadefaultcenterpage=1&amp;parentnodeid=f187402a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85E23C1C-B656-BC1E-4E21-4619542C3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756000"/>
                <a:ext cx="11184010" cy="5583936"/>
              </a:xfrm>
              <a:prstGeom prst="rect">
                <a:avLst/>
              </a:prstGeom>
              <a:blipFill>
                <a:blip r:embed="rId2"/>
                <a:stretch>
                  <a:fillRect l="-1690" b="-15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01055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cd09aa5d?vbadefaultcenterpage=1&amp;parentnodeid=10cf3fbd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8_1#e88aac432?vbadefaultcenterpage=1&amp;parentnodeid=bcd09aa5d&amp;color=0,0,0&amp;vbahtmlprocessed=1&amp;bbb=1&amp;hasbroken=1"/>
          <p:cNvSpPr/>
          <p:nvPr/>
        </p:nvSpPr>
        <p:spPr>
          <a:xfrm>
            <a:off x="502920" y="1521048"/>
            <a:ext cx="11183112" cy="3827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钟鼓楼是中国传统建筑之一，属于钟楼和鼓楼的合称，是主要用于报时的建筑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.中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国古代一般建于城市的中心地带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，在现代城市中，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也常常可以看见附有钟楼的建筑.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某建筑物楼顶有一顶部逐级收拢的四面钟楼，四个大钟对称分布在四棱柱的四个侧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（四棱柱看成正四棱柱，钟面圆心在棱柱侧面中心上），在整点时刻（在0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点至12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点中取整数点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，含0点，不含12点），已知在3点时和9点时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，相邻两钟面上的时针所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在的两条直线相互垂直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，则正面在2点时和右侧面在8点时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，两钟面上的时针所在的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两条直线所成的角的余弦值为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e88aac432.blank?vbadefaultcenterpage=1&amp;parentnodeid=bcd09aa5d&amp;color=0,0,0&amp;vbapositionanswer=14&amp;vbahtmlprocessed=1&amp;bbb=1&amp;rh=40.67"/>
              <p:cNvSpPr/>
              <p:nvPr/>
            </p:nvSpPr>
            <p:spPr>
              <a:xfrm>
                <a:off x="4478020" y="4777455"/>
                <a:ext cx="2841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e88aac432.blank?vbadefaultcenterpage=1&amp;parentnodeid=bcd09aa5d&amp;color=0,0,0&amp;vbapositionanswer=14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20" y="4777455"/>
                <a:ext cx="284163" cy="510096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0_1#e88aac432?hastextimagelayout=1&amp;vbadefaultcenterpage=1&amp;parentnodeid=bcd09aa5d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2251" y="1810462"/>
            <a:ext cx="3264408" cy="336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0_2#e88aac432?hastextimagelayout=14&amp;vbadefaultcenterpage=1&amp;parentnodeid=bcd09aa5d&amp;color=0,0,0&amp;vbahtmlprocessed=1&amp;bbb=1&amp;hasbroken=1&amp;hassurround=1"/>
              <p:cNvSpPr/>
              <p:nvPr/>
            </p:nvSpPr>
            <p:spPr>
              <a:xfrm>
                <a:off x="502920" y="1764742"/>
                <a:ext cx="7790688" cy="34258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如图，在正四棱柱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2点钟时针，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为8点钟时针，则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𝑁𝐸𝐺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，设正四棱柱的底面边长为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，侧棱长为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的方向分别为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轴正方向建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立空间直角坐标系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0_2#e88aac432?hastextimagelayout=14&amp;vbadefaultcenterpage=1&amp;parentnodeid=bcd09aa5d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4742"/>
                <a:ext cx="7790688" cy="3425825"/>
              </a:xfrm>
              <a:prstGeom prst="rect">
                <a:avLst/>
              </a:prstGeom>
              <a:blipFill>
                <a:blip r:embed="rId4"/>
                <a:stretch>
                  <a:fillRect l="-2426" r="-939" b="-30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2#e88aac432?hastextimagelayout=14&amp;vbadefaultcenterpage=1&amp;parentnodeid=bcd09aa5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4F4D3E8-2D41-1752-8DA2-66A8A52D1F94}"/>
                  </a:ext>
                </a:extLst>
              </p:cNvPr>
              <p:cNvSpPr/>
              <p:nvPr/>
            </p:nvSpPr>
            <p:spPr>
              <a:xfrm>
                <a:off x="502920" y="2054842"/>
                <a:ext cx="11184010" cy="24056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zh-CN" altLang="en-US" sz="2400" b="0" i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zh-CN" altLang="en-US" sz="2400" b="0" i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𝐸𝑁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⟩|=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𝐸𝑁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𝐹𝑀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𝐸𝑁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𝐹𝑀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36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所以当正面在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2点时和右侧面在8点时，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相邻两钟钟面上的时针所在的两条直线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2#e88aac432?hastextimagelayout=14&amp;vbadefaultcenterpage=1&amp;parentnodeid=bcd09aa5d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4F4D3E8-2D41-1752-8DA2-66A8A52D1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4842"/>
                <a:ext cx="11184010" cy="2405634"/>
              </a:xfrm>
              <a:prstGeom prst="rect">
                <a:avLst/>
              </a:prstGeom>
              <a:blipFill>
                <a:blip r:embed="rId2"/>
                <a:stretch>
                  <a:fillRect l="-1690" b="-534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21566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90563" y="1273175"/>
          <a:ext cx="1081405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8358243" imgH="2970676" progId="Word.Document.12">
                  <p:embed/>
                </p:oleObj>
              </mc:Choice>
              <mc:Fallback>
                <p:oleObj name="文档" r:id="rId4" imgW="8358243" imgH="2970676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273175"/>
                        <a:ext cx="1081405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25SX9SLKT2.eps" descr="id:2147504378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7374670" y="3401279"/>
            <a:ext cx="3448661" cy="241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4567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00088" y="942975"/>
          <a:ext cx="1081405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9928089" imgH="5211189" progId="Word.Document.12">
                  <p:embed/>
                </p:oleObj>
              </mc:Choice>
              <mc:Fallback>
                <p:oleObj name="文档" r:id="rId4" imgW="9928089" imgH="5211189" progId="Word.Document.1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942975"/>
                        <a:ext cx="10814050" cy="541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25SX9SLKT3.eps" descr="id:2147500177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8976458" y="694592"/>
            <a:ext cx="2339242" cy="15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6417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0cf3fbd6.fixed?vbadefaultcenterpage=1&amp;parentnodeid=51979ce8c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10cf3fbd6.fixed?vbadefaultcenterpage=1&amp;parentnodeid=51979ce8c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00088" y="942975"/>
          <a:ext cx="10814050" cy="384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4" imgW="9928089" imgH="3525586" progId="Word.Document.12">
                  <p:embed/>
                </p:oleObj>
              </mc:Choice>
              <mc:Fallback>
                <p:oleObj name="文档" r:id="rId4" imgW="9928089" imgH="3525586" progId="Word.Document.1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942975"/>
                        <a:ext cx="10814050" cy="384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25SX9SLKT4.eps" descr="id:2147500184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7376258" y="3972926"/>
            <a:ext cx="2506296" cy="23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27599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00088" y="942975"/>
          <a:ext cx="10814050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文档" r:id="rId4" imgW="9928089" imgH="4313328" progId="Word.Document.12">
                  <p:embed/>
                </p:oleObj>
              </mc:Choice>
              <mc:Fallback>
                <p:oleObj name="文档" r:id="rId4" imgW="9928089" imgH="4313328" progId="Word.Document.1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942975"/>
                        <a:ext cx="10814050" cy="470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550368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64217fb7?vbadefaultcenterpage=1&amp;parentnodeid=10cf3fbd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4e95e7099?vbadefaultcenterpage=1&amp;parentnodeid=c64217fb7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的内切球的表面积为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上一动点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的夹角最大时，四面体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4e95e7099?vbadefaultcenterpage=1&amp;parentnodeid=c64217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4e95e7099.blank?vbadefaultcenterpage=1&amp;parentnodeid=c64217fb7&amp;color=0,0,0&amp;vbapositionanswer=15&amp;vbahtmlprocessed=1&amp;bbb=1&amp;rh=40.67"/>
              <p:cNvSpPr/>
              <p:nvPr/>
            </p:nvSpPr>
            <p:spPr>
              <a:xfrm>
                <a:off x="9054592" y="1983455"/>
                <a:ext cx="2841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4e95e7099.blank?vbadefaultcenterpage=1&amp;parentnodeid=c64217fb7&amp;color=0,0,0&amp;vbapositionanswer=15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592" y="1983455"/>
                <a:ext cx="284163" cy="510096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5_1#4e95e7099?hastextimagelayout=1&amp;vbadefaultcenterpage=1&amp;parentnodeid=c64217fb7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1464" y="893160"/>
            <a:ext cx="3447288" cy="321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5_2#4e95e7099?hastextimagelayout=16&amp;vbadefaultcenterpage=1&amp;parentnodeid=c64217fb7&amp;color=0,0,0&amp;vbahtmlprocessed=1&amp;bbb=1&amp;hasbroken=1"/>
              <p:cNvSpPr/>
              <p:nvPr/>
            </p:nvSpPr>
            <p:spPr>
              <a:xfrm>
                <a:off x="502920" y="756000"/>
                <a:ext cx="7616952" cy="11010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轴建立如图所示的空间直角坐标系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5_2#4e95e7099?hastextimagelayout=16&amp;vbadefaultcenterpage=1&amp;parentnodeid=c64217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7616952" cy="1101090"/>
              </a:xfrm>
              <a:prstGeom prst="rect">
                <a:avLst/>
              </a:prstGeom>
              <a:blipFill>
                <a:blip r:embed="rId4"/>
                <a:stretch>
                  <a:fillRect l="-2482" b="-165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5_3#4e95e7099?hastextimagelayout=16&amp;vbadefaultcenterpage=1&amp;parentnodeid=c64217fb7&amp;color=0,0,0&amp;vbahtmlprocessed=1&amp;bbb=1&amp;hasbroken=1&amp;hassurround=1"/>
              <p:cNvSpPr/>
              <p:nvPr/>
            </p:nvSpPr>
            <p:spPr>
              <a:xfrm>
                <a:off x="502920" y="1868774"/>
                <a:ext cx="7616952" cy="21551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的内切球的表面积为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内切球半径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正方体的棱长为1，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S.55_3#4e95e7099?hastextimagelayout=16&amp;vbadefaultcenterpage=1&amp;parentnodeid=c64217fb7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8774"/>
                <a:ext cx="7616952" cy="2155190"/>
              </a:xfrm>
              <a:prstGeom prst="rect">
                <a:avLst/>
              </a:prstGeom>
              <a:blipFill>
                <a:blip r:embed="rId5"/>
                <a:stretch>
                  <a:fillRect l="-2482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3#4e95e7099?hastextimagelayout=16&amp;vbadefaultcenterpage=1&amp;parentnodeid=c64217fb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B13AFD0-F1EC-14E8-36E0-DD5FB8474C5A}"/>
                  </a:ext>
                </a:extLst>
              </p:cNvPr>
              <p:cNvSpPr/>
              <p:nvPr/>
            </p:nvSpPr>
            <p:spPr>
              <a:xfrm>
                <a:off x="503995" y="4036600"/>
                <a:ext cx="11184010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,取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S.55_3#4e95e7099?hastextimagelayout=16&amp;vbadefaultcenterpage=1&amp;parentnodeid=c64217fb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B13AFD0-F1EC-14E8-36E0-DD5FB8474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036600"/>
                <a:ext cx="11184010" cy="2235200"/>
              </a:xfrm>
              <a:prstGeom prst="rect">
                <a:avLst/>
              </a:prstGeom>
              <a:blipFill>
                <a:blip r:embed="rId6"/>
                <a:stretch>
                  <a:fillRect l="-1690" b="-5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3#4e95e7099?hastextimagelayout=16&amp;vbadefaultcenterpage=1&amp;parentnodeid=c64217fb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9D4A871-0BAC-683D-1CE5-F99C03FCEFAF}"/>
                  </a:ext>
                </a:extLst>
              </p:cNvPr>
              <p:cNvSpPr/>
              <p:nvPr/>
            </p:nvSpPr>
            <p:spPr>
              <a:xfrm>
                <a:off x="503995" y="835602"/>
                <a:ext cx="11184010" cy="4749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的夹角的正弦值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⟩|=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𝑢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𝑢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𝑢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𝑣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𝑣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den>
                        </m:f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2" name="QB_5_AS.55_3#4e95e7099?hastextimagelayout=16&amp;vbadefaultcenterpage=1&amp;parentnodeid=c64217fb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9D4A871-0BAC-683D-1CE5-F99C03FCE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835602"/>
                <a:ext cx="11184010" cy="4749800"/>
              </a:xfrm>
              <a:prstGeom prst="rect">
                <a:avLst/>
              </a:prstGeom>
              <a:blipFill>
                <a:blip r:embed="rId2"/>
                <a:stretch>
                  <a:fillRect l="-1690" b="-240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8445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3#4e95e7099?hastextimagelayout=16&amp;vbadefaultcenterpage=1&amp;parentnodeid=c64217fb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977E832-C82A-DD8E-705C-4870624C14B5}"/>
                  </a:ext>
                </a:extLst>
              </p:cNvPr>
              <p:cNvSpPr/>
              <p:nvPr/>
            </p:nvSpPr>
            <p:spPr>
              <a:xfrm>
                <a:off x="502920" y="954451"/>
                <a:ext cx="11184010" cy="52163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的夹角的正弦值取得最大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的夹角也最大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的夹角最大时，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8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⟩|=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B_5_AS.55_3#4e95e7099?hastextimagelayout=16&amp;vbadefaultcenterpage=1&amp;parentnodeid=c64217fb7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977E832-C82A-DD8E-705C-4870624C1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54451"/>
                <a:ext cx="11184010" cy="5216398"/>
              </a:xfrm>
              <a:prstGeom prst="rect">
                <a:avLst/>
              </a:prstGeom>
              <a:blipFill>
                <a:blip r:embed="rId2"/>
                <a:stretch>
                  <a:fillRect l="-1690" b="-19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61394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6_1#4aa9d4851?hastextimagelayout=1&amp;vbadefaultcenterpage=1&amp;parentnodeid=c64217fb7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8943" y="2000581"/>
            <a:ext cx="3072384" cy="213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4aa9d4851?hastextimagelayout=17&amp;segpoint=1&amp;vbadefaultcenterpage=1&amp;parentnodeid=c64217fb7&amp;color=0,0,0&amp;vbahtmlprocessed=1&amp;bbb=1&amp;hasbroken=1"/>
              <p:cNvSpPr/>
              <p:nvPr/>
            </p:nvSpPr>
            <p:spPr>
              <a:xfrm>
                <a:off x="502920" y="1954861"/>
                <a:ext cx="802843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（2024·青岛模拟）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为圆锥的顶点，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为圆锥底面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，圆锥的底面直径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，母线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𝑃𝐻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𝑂𝐵𝐶𝐻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为正方形.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4aa9d4851?hastextimagelayout=17&amp;segpoint=1&amp;vbadefaultcenterpage=1&amp;parentnodeid=c64217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4861"/>
                <a:ext cx="8028432" cy="1596200"/>
              </a:xfrm>
              <a:prstGeom prst="rect">
                <a:avLst/>
              </a:prstGeom>
              <a:blipFill>
                <a:blip r:embed="rId4"/>
                <a:stretch>
                  <a:fillRect l="-2354" r="-759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4aa9d4851?hastextimagelayout=17&amp;segpoint=1&amp;vbadefaultcenterpage=1&amp;parentnodeid=c64217fb7&amp;color=0,0,0&amp;vbahtmlprocessed=1&amp;bbb=1"/>
              <p:cNvSpPr/>
              <p:nvPr/>
            </p:nvSpPr>
            <p:spPr>
              <a:xfrm>
                <a:off x="502920" y="3617735"/>
                <a:ext cx="802843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𝑃𝑂𝐻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，证明：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4aa9d4851?hastextimagelayout=17&amp;segpoint=1&amp;vbadefaultcenterpage=1&amp;parentnodeid=c64217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17735"/>
                <a:ext cx="8028432" cy="474599"/>
              </a:xfrm>
              <a:prstGeom prst="rect">
                <a:avLst/>
              </a:prstGeom>
              <a:blipFill>
                <a:blip r:embed="rId5"/>
                <a:stretch>
                  <a:fillRect l="-2354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6_4#4aa9d4851?hastextimagelayout=17&amp;segpoint=1&amp;vbadefaultcenterpage=1&amp;parentnodeid=c64217fb7&amp;color=0,0,0&amp;vbahtmlprocessed=1&amp;bbb=1&amp;hasbroken=1"/>
              <p:cNvSpPr/>
              <p:nvPr/>
            </p:nvSpPr>
            <p:spPr>
              <a:xfrm>
                <a:off x="503995" y="4141039"/>
                <a:ext cx="11184010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上的一点，当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所成的角最大时，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6_4#4aa9d4851?hastextimagelayout=17&amp;segpoint=1&amp;vbadefaultcenterpage=1&amp;parentnodeid=c64217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141039"/>
                <a:ext cx="11184010" cy="1037400"/>
              </a:xfrm>
              <a:prstGeom prst="rect">
                <a:avLst/>
              </a:prstGeom>
              <a:blipFill>
                <a:blip r:embed="rId6"/>
                <a:stretch>
                  <a:fillRect l="-1690" r="-545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7_1#4aa9d4851?hastextimagelayout=1&amp;vbadefaultcenterpage=1&amp;parentnodeid=c64217fb7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48682" y="1039857"/>
            <a:ext cx="2981719" cy="214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7_2#4aa9d4851?hastextimagelayout=18&amp;vbadefaultcenterpage=1&amp;parentnodeid=c64217fb7&amp;color=0,0,0&amp;vbahtmlprocessed=1&amp;bbb=1"/>
              <p:cNvSpPr/>
              <p:nvPr/>
            </p:nvSpPr>
            <p:spPr>
              <a:xfrm>
                <a:off x="502920" y="994138"/>
                <a:ext cx="8924544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𝑂𝐵𝐶𝐻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为正方形，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7_2#4aa9d4851?hastextimagelayout=18&amp;vbadefaultcenterpage=1&amp;parentnodeid=c64217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94138"/>
                <a:ext cx="8924544" cy="1592199"/>
              </a:xfrm>
              <a:prstGeom prst="rect">
                <a:avLst/>
              </a:prstGeom>
              <a:blipFill>
                <a:blip r:embed="rId4"/>
                <a:stretch>
                  <a:fillRect l="-2117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7_3#4aa9d4851?hastextimagelayout=18&amp;vbadefaultcenterpage=1&amp;parentnodeid=c64217fb7&amp;color=0,0,0&amp;vbahtmlprocessed=1&amp;bbb=1&amp;hasbroken=1"/>
              <p:cNvSpPr/>
              <p:nvPr/>
            </p:nvSpPr>
            <p:spPr>
              <a:xfrm>
                <a:off x="503995" y="2577447"/>
                <a:ext cx="11184010" cy="335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圆锥的母线长为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立如图所示的空间直角坐标系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AS.57_3#4aa9d4851?hastextimagelayout=18&amp;vbadefaultcenterpage=1&amp;parentnodeid=c64217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577447"/>
                <a:ext cx="11184010" cy="3352800"/>
              </a:xfrm>
              <a:prstGeom prst="rect">
                <a:avLst/>
              </a:prstGeom>
              <a:blipFill>
                <a:blip r:embed="rId5"/>
                <a:stretch>
                  <a:fillRect l="-1690" r="-927" b="-34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4aa9d4851?hastextimagelayout=18&amp;vbadefaultcenterpage=1&amp;parentnodeid=c64217fb7&amp;color=0,0,0&amp;vbahtmlprocessed=1&amp;bbb=1&amp;hasbroken=1">
                <a:extLst>
                  <a:ext uri="{FF2B5EF4-FFF2-40B4-BE49-F238E27FC236}">
                    <a16:creationId xmlns:a16="http://schemas.microsoft.com/office/drawing/2014/main" id="{967D3205-CD06-4C45-4307-508B18FEF3F5}"/>
                  </a:ext>
                </a:extLst>
              </p:cNvPr>
              <p:cNvSpPr/>
              <p:nvPr/>
            </p:nvSpPr>
            <p:spPr>
              <a:xfrm>
                <a:off x="503995" y="756000"/>
                <a:ext cx="11184010" cy="57233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,2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−1,−1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1,0,0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1+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𝜆</m:t>
                                        </m:r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𝜆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+3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+10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+10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最大，此时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𝑀𝑁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𝑀𝑁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3#4aa9d4851?hastextimagelayout=18&amp;vbadefaultcenterpage=1&amp;parentnodeid=c64217fb7&amp;color=0,0,0&amp;vbahtmlprocessed=1&amp;bbb=1&amp;hasbroken=1">
                <a:extLst>
                  <a:ext uri="{FF2B5EF4-FFF2-40B4-BE49-F238E27FC236}">
                    <a16:creationId xmlns:a16="http://schemas.microsoft.com/office/drawing/2014/main" id="{967D3205-CD06-4C45-4307-508B18FEF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756000"/>
                <a:ext cx="11184010" cy="5723319"/>
              </a:xfrm>
              <a:prstGeom prst="rect">
                <a:avLst/>
              </a:prstGeom>
              <a:blipFill>
                <a:blip r:embed="rId2"/>
                <a:stretch>
                  <a:fillRect l="-1690" b="-11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9743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34623e1a?vbadefaultcenterpage=1&amp;parentnodeid=10cf3fbd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58cb2df90?vbadefaultcenterpage=1&amp;parentnodeid=334623e1a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在空间直角坐标系中，已知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58cb2df90?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5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58cb2df90.bracket?vbadefaultcenterpage=1&amp;parentnodeid=334623e1a&amp;color=0,0,0&amp;vbapositionanswer=1&amp;vbahtmlprocessed=1"/>
          <p:cNvSpPr/>
          <p:nvPr/>
        </p:nvSpPr>
        <p:spPr>
          <a:xfrm>
            <a:off x="7696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58cb2df90.choices?vbadefaultcenterpage=1&amp;parentnodeid=334623e1a&amp;color=0,0,0&amp;vbahtmlprocessed=1&amp;bbb=1"/>
              <p:cNvSpPr/>
              <p:nvPr/>
            </p:nvSpPr>
            <p:spPr>
              <a:xfrm>
                <a:off x="502920" y="2561178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46578" algn="l"/>
                    <a:tab pos="5655056" algn="l"/>
                    <a:tab pos="84635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58cb2df90.choices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621983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58cb2df90?vbadefaultcenterpage=1&amp;parentnodeid=334623e1a&amp;color=0,0,0&amp;vbahtmlprocessed=1&amp;bbb=1"/>
              <p:cNvSpPr/>
              <p:nvPr/>
            </p:nvSpPr>
            <p:spPr>
              <a:xfrm>
                <a:off x="502920" y="3191606"/>
                <a:ext cx="11183112" cy="3302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𝐴𝑃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方向上的投影</a:t>
                </a: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𝐴𝑃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𝐴𝑃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58cb2df90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1606"/>
                <a:ext cx="11183112" cy="3302000"/>
              </a:xfrm>
              <a:prstGeom prst="rect">
                <a:avLst/>
              </a:prstGeom>
              <a:blipFill>
                <a:blip r:embed="rId6"/>
                <a:stretch>
                  <a:fillRect l="-1690" b="-7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e4eccfb6e?vbadefaultcenterpage=1&amp;parentnodeid=334623e1a&amp;color=0,0,0&amp;vbahtmlprocessed=1&amp;bbb=1&amp;hasbroken=1"/>
              <p:cNvSpPr/>
              <p:nvPr/>
            </p:nvSpPr>
            <p:spPr>
              <a:xfrm>
                <a:off x="502920" y="2737785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e4eccfb6e?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7785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e4eccfb6e.bracket?vbadefaultcenterpage=1&amp;parentnodeid=334623e1a&amp;color=0,0,0&amp;vbapositionanswer=2&amp;vbahtmlprocessed=1"/>
          <p:cNvSpPr/>
          <p:nvPr/>
        </p:nvSpPr>
        <p:spPr>
          <a:xfrm>
            <a:off x="6385624" y="328515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e4eccfb6e.choices?vbadefaultcenterpage=1&amp;parentnodeid=334623e1a&amp;color=0,0,0&amp;vbahtmlprocessed=1&amp;bbb=1"/>
              <p:cNvSpPr/>
              <p:nvPr/>
            </p:nvSpPr>
            <p:spPr>
              <a:xfrm>
                <a:off x="502920" y="3778422"/>
                <a:ext cx="11183112" cy="62242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e4eccfb6e.choices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78422"/>
                <a:ext cx="11183112" cy="622427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8_1#e4eccfb6e?hastextimagelayout=1&amp;vbadefaultcenterpage=1&amp;parentnodeid=334623e1a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8729" y="801720"/>
            <a:ext cx="2843784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8_2#e4eccfb6e?hastextimagelayout=1&amp;vbadefaultcenterpage=1&amp;parentnodeid=334623e1a&amp;color=0,0,0&amp;vbahtmlprocessed=1&amp;bbb=1"/>
              <p:cNvSpPr/>
              <p:nvPr/>
            </p:nvSpPr>
            <p:spPr>
              <a:xfrm>
                <a:off x="502920" y="756000"/>
                <a:ext cx="8220456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为坐标原点，建立如图所示的空间直角坐标系，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8_2#e4eccfb6e?hastextimagelayout=1&amp;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220456" cy="474599"/>
              </a:xfrm>
              <a:prstGeom prst="rect">
                <a:avLst/>
              </a:prstGeom>
              <a:blipFill>
                <a:blip r:embed="rId4"/>
                <a:stretch>
                  <a:fillRect l="-230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8_3#e4eccfb6e?hastextimagelayout=1&amp;vbadefaultcenterpage=1&amp;parentnodeid=334623e1a&amp;color=0,0,0&amp;vbahtmlprocessed=1&amp;bbb=1"/>
              <p:cNvSpPr/>
              <p:nvPr/>
            </p:nvSpPr>
            <p:spPr>
              <a:xfrm>
                <a:off x="502920" y="1240378"/>
                <a:ext cx="8220456" cy="522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0,4,4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0,0,−4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的一个法向量为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𝐴𝑃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=0,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=0</m:t>
                                </m:r>
                              </m:e>
                            </m:eqAr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=−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&amp;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=0,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𝑃𝐶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8_3#e4eccfb6e?hastextimagelayout=1&amp;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0378"/>
                <a:ext cx="8220456" cy="5228400"/>
              </a:xfrm>
              <a:prstGeom prst="rect">
                <a:avLst/>
              </a:prstGeom>
              <a:blipFill>
                <a:blip r:embed="rId5"/>
                <a:stretch>
                  <a:fillRect l="-2300" b="-34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af722ef62?vbadefaultcenterpage=1&amp;parentnodeid=334623e1a&amp;color=0,0,0&amp;vbahtmlprocessed=1&amp;bbb=1&amp;hasbroken=1"/>
              <p:cNvSpPr/>
              <p:nvPr/>
            </p:nvSpPr>
            <p:spPr>
              <a:xfrm>
                <a:off x="502920" y="2465624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已知在平行六面体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是边长为2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的正方形，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所成的角的余弦值为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af722ef62?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5624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af722ef62.bracket?vbadefaultcenterpage=1&amp;parentnodeid=334623e1a&amp;color=0,0,0&amp;vbapositionanswer=3&amp;vbahtmlprocessed=1"/>
          <p:cNvSpPr/>
          <p:nvPr/>
        </p:nvSpPr>
        <p:spPr>
          <a:xfrm>
            <a:off x="769620" y="357179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af722ef62.choices?vbadefaultcenterpage=1&amp;parentnodeid=334623e1a&amp;color=0,0,0&amp;vbahtmlprocessed=1&amp;bbb=1"/>
              <p:cNvSpPr/>
              <p:nvPr/>
            </p:nvSpPr>
            <p:spPr>
              <a:xfrm>
                <a:off x="502920" y="4053631"/>
                <a:ext cx="11183112" cy="6220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773553" algn="l"/>
                    <a:tab pos="5509006" algn="l"/>
                    <a:tab pos="83714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af722ef62.choices?vbadefaultcenterpage=1&amp;parentnodeid=334623e1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53631"/>
                <a:ext cx="11183112" cy="622046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12_1#af722ef62?hastextimagelayout=1&amp;vbadefaultcenterpage=1&amp;parentnodeid=334623e1a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0366" y="1582147"/>
            <a:ext cx="2559834" cy="26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12_2#af722ef62?hastextimagelayout=2&amp;vbadefaultcenterpage=1&amp;parentnodeid=334623e1a&amp;color=0,0,0&amp;vbahtmlprocessed=1&amp;bbb=1&amp;hasbroken=1"/>
              <p:cNvSpPr/>
              <p:nvPr/>
            </p:nvSpPr>
            <p:spPr>
              <a:xfrm>
                <a:off x="502920" y="1594847"/>
                <a:ext cx="811987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如图，在平行六面体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12_2#af722ef62?hastextimagelayout=2&amp;vbadefaultcenterpage=1&amp;parentnodeid=334623e1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4847"/>
                <a:ext cx="8119872" cy="1033399"/>
              </a:xfrm>
              <a:prstGeom prst="rect">
                <a:avLst/>
              </a:prstGeom>
              <a:blipFill>
                <a:blip r:embed="rId4"/>
                <a:stretch>
                  <a:fillRect l="-23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12_3#af722ef62?hastextimagelayout=2&amp;vbadefaultcenterpage=1&amp;parentnodeid=334623e1a&amp;color=0,0,0&amp;vbahtmlprocessed=1&amp;bbb=1&amp;hasbroken=1&amp;hassurround=1"/>
              <p:cNvSpPr/>
              <p:nvPr/>
            </p:nvSpPr>
            <p:spPr>
              <a:xfrm>
                <a:off x="502920" y="2635485"/>
                <a:ext cx="8119872" cy="159321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3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C_5_AS.12_3#af722ef62?hastextimagelayout=2&amp;vbadefaultcenterpage=1&amp;parentnodeid=334623e1a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5485"/>
                <a:ext cx="8119872" cy="1593215"/>
              </a:xfrm>
              <a:prstGeom prst="rect">
                <a:avLst/>
              </a:prstGeom>
              <a:blipFill>
                <a:blip r:embed="rId5"/>
                <a:stretch>
                  <a:fillRect l="-2327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3#af722ef62?hastextimagelayout=2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5B7CDCD-C4A6-3043-D24B-520A0372A36E}"/>
                  </a:ext>
                </a:extLst>
              </p:cNvPr>
              <p:cNvSpPr/>
              <p:nvPr/>
            </p:nvSpPr>
            <p:spPr>
              <a:xfrm>
                <a:off x="502920" y="4227367"/>
                <a:ext cx="11184010" cy="1320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𝐷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𝐴𝐵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+2×4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5" name="QC_5_AS.12_3#af722ef62?hastextimagelayout=2&amp;vbadefaultcenterpage=1&amp;parentnodeid=334623e1a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5B7CDCD-C4A6-3043-D24B-520A0372A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27367"/>
                <a:ext cx="11184010" cy="1320800"/>
              </a:xfrm>
              <a:prstGeom prst="rect">
                <a:avLst/>
              </a:prstGeom>
              <a:blipFill>
                <a:blip r:embed="rId6"/>
                <a:stretch>
                  <a:fillRect l="-1690" r="-273" b="-101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635</Words>
  <Application>Microsoft Office PowerPoint</Application>
  <PresentationFormat>宽屏</PresentationFormat>
  <Paragraphs>324</Paragraphs>
  <Slides>49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7</cp:revision>
  <dcterms:created xsi:type="dcterms:W3CDTF">2024-01-23T11:18:44Z</dcterms:created>
  <dcterms:modified xsi:type="dcterms:W3CDTF">2024-02-03T02:50:59Z</dcterms:modified>
  <cp:category/>
  <cp:contentStatus/>
</cp:coreProperties>
</file>