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76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1e0809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基础课16 导数的概念及其意义、导数的运算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DF52B7B-0748-40AB-878B-FE91372693E5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c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B0681D7-56A2-4F42-921E-36D125FF646D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1e0809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基础课16 导数的概念及其意义、导数的运算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D82DEE0-93EA-4944-B251-6298991F8A1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0_1#7c2fd42d0?hastextimagelayout=1&amp;vbadefaultcenterpage=1&amp;parentnodeid=43b183b6c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0867" y="1435685"/>
            <a:ext cx="3218688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20_2#7c2fd42d0?hastextimagelayout=2&amp;vbadefaultcenterpage=1&amp;parentnodeid=43b183b6c&amp;color=0,0,0&amp;vbahtmlprocessed=1&amp;bbb=1&amp;hasbroken=1&amp;hassurround=1"/>
              <p:cNvSpPr/>
              <p:nvPr/>
            </p:nvSpPr>
            <p:spPr>
              <a:xfrm>
                <a:off x="502920" y="1389965"/>
                <a:ext cx="7845552" cy="3323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如图所示，根据导数的几何意义，可得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表示曲线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处的切线的斜率，即直线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处的切线的斜率，即直线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由平均变化率的定义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两点的割线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20_2#7c2fd42d0?hastextimagelayout=2&amp;vbadefaultcenterpage=1&amp;parentnodeid=43b183b6c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9965"/>
                <a:ext cx="7845552" cy="3323590"/>
              </a:xfrm>
              <a:prstGeom prst="rect">
                <a:avLst/>
              </a:prstGeom>
              <a:blipFill>
                <a:blip r:embed="rId4"/>
                <a:stretch>
                  <a:fillRect l="-2409" r="-2176" b="-55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0_2#7c2fd42d0?hastextimagelayout=2&amp;vbadefaultcenterpage=1&amp;parentnodeid=43b183b6c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47BCA6F-0DD9-CC1B-32EC-BD467DE66D1D}"/>
                  </a:ext>
                </a:extLst>
              </p:cNvPr>
              <p:cNvSpPr/>
              <p:nvPr/>
            </p:nvSpPr>
            <p:spPr>
              <a:xfrm>
                <a:off x="503995" y="4983811"/>
                <a:ext cx="11184010" cy="7359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结合图象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20_2#7c2fd42d0?hastextimagelayout=2&amp;vbadefaultcenterpage=1&amp;parentnodeid=43b183b6c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47BCA6F-0DD9-CC1B-32EC-BD467DE66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983811"/>
                <a:ext cx="11184010" cy="735902"/>
              </a:xfrm>
              <a:prstGeom prst="rect">
                <a:avLst/>
              </a:prstGeom>
              <a:blipFill>
                <a:blip r:embed="rId5"/>
                <a:stretch>
                  <a:fillRect l="-1690" b="-15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a116daf5d?vbadefaultcenterpage=1&amp;parentnodeid=43b183b6c&amp;color=0,0,0&amp;vbahtmlprocessed=1&amp;bbb=1"/>
              <p:cNvSpPr/>
              <p:nvPr/>
            </p:nvSpPr>
            <p:spPr>
              <a:xfrm>
                <a:off x="502920" y="253144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（2024·福建月考）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处的切线方程为(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a116daf5d?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144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a116daf5d.bracket?vbadefaultcenterpage=1&amp;parentnodeid=43b183b6c&amp;color=0,0,0&amp;vbapositionanswer=6&amp;vbahtmlprocessed=1"/>
          <p:cNvSpPr/>
          <p:nvPr/>
        </p:nvSpPr>
        <p:spPr>
          <a:xfrm>
            <a:off x="8993950" y="252001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a116daf5d.choices?vbadefaultcenterpage=1&amp;parentnodeid=43b183b6c&amp;color=0,0,0&amp;vbahtmlprocessed=1&amp;bbb=1"/>
              <p:cNvSpPr/>
              <p:nvPr/>
            </p:nvSpPr>
            <p:spPr>
              <a:xfrm>
                <a:off x="502920" y="3074302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45003" algn="l"/>
                    <a:tab pos="5699506" algn="l"/>
                    <a:tab pos="84540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a116daf5d.choices?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4302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a116daf5d?vbadefaultcenterpage=1&amp;parentnodeid=43b183b6c&amp;color=0,0,0&amp;vbahtmlprocessed=1&amp;bbb=1&amp;hasbroken=1"/>
              <p:cNvSpPr/>
              <p:nvPr/>
            </p:nvSpPr>
            <p:spPr>
              <a:xfrm>
                <a:off x="502920" y="355302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切线方程为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a116daf5d?vbadefaultcenterpage=1&amp;parentnodeid=43b183b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029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r="-1527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5_1#dabf840e9?hastextimagelayout=1&amp;vbadefaultcenterpage=1&amp;parentnodeid=43b183b6c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4740" y="1783411"/>
            <a:ext cx="2926080" cy="288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5_2#dabf840e9?hastextimagelayout=3&amp;segpoint=1&amp;vbadefaultcenterpage=1&amp;parentnodeid=43b183b6c&amp;color=0,0,0&amp;vbahtmlprocessed=1&amp;bbb=1&amp;hasbroken=1"/>
              <p:cNvSpPr/>
              <p:nvPr/>
            </p:nvSpPr>
            <p:spPr>
              <a:xfrm>
                <a:off x="502920" y="1737691"/>
                <a:ext cx="8174736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的导函数为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的图象如图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5_2#dabf840e9?hastextimagelayout=3&amp;segpoint=1&amp;vbadefaultcenterpage=1&amp;parentnodeid=43b183b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37691"/>
                <a:ext cx="8174736" cy="1033399"/>
              </a:xfrm>
              <a:prstGeom prst="rect">
                <a:avLst/>
              </a:prstGeom>
              <a:blipFill>
                <a:blip r:embed="rId4"/>
                <a:stretch>
                  <a:fillRect l="-2312" r="-895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6_1#dabf840e9.bracket?vbadefaultcenterpage=1&amp;parentnodeid=43b183b6c&amp;color=0,0,0&amp;vbapositionanswer=7&amp;vbahtmlprocessed=1"/>
          <p:cNvSpPr/>
          <p:nvPr/>
        </p:nvSpPr>
        <p:spPr>
          <a:xfrm>
            <a:off x="1988820" y="228506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7_1#dabf840e9.choices?hastextimagelayout=3&amp;vbadefaultcenterpage=1&amp;parentnodeid=43b183b6c&amp;color=0,0,0&amp;vbahtmlprocessed=1&amp;bbb=1"/>
              <p:cNvSpPr/>
              <p:nvPr/>
            </p:nvSpPr>
            <p:spPr>
              <a:xfrm>
                <a:off x="502920" y="2778329"/>
                <a:ext cx="8174736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4195318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4195318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7_1#dabf840e9.choices?hastextimagelayout=3&amp;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8329"/>
                <a:ext cx="8174736" cy="1026605"/>
              </a:xfrm>
              <a:prstGeom prst="rect">
                <a:avLst/>
              </a:prstGeom>
              <a:blipFill>
                <a:blip r:embed="rId5"/>
                <a:stretch>
                  <a:fillRect l="-2312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8_1#dabf840e9?hastextimagelayout=3&amp;vbadefaultcenterpage=1&amp;parentnodeid=43b183b6c&amp;color=0,0,0&amp;vbahtmlprocessed=1&amp;bbb=1&amp;hasbroken=1"/>
              <p:cNvSpPr/>
              <p:nvPr/>
            </p:nvSpPr>
            <p:spPr>
              <a:xfrm>
                <a:off x="502920" y="3805759"/>
                <a:ext cx="8174736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的图象在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处对应的切线的斜率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，根据题目图象知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8_1#dabf840e9?hastextimagelayout=3&amp;vbadefaultcenterpage=1&amp;parentnodeid=43b183b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05759"/>
                <a:ext cx="8174736" cy="1596200"/>
              </a:xfrm>
              <a:prstGeom prst="rect">
                <a:avLst/>
              </a:prstGeom>
              <a:blipFill>
                <a:blip r:embed="rId6"/>
                <a:stretch>
                  <a:fillRect l="-2312" r="-746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2083f1b96?vbadefaultcenterpage=1&amp;parentnodeid=43b183b6c&amp;color=0,0,0&amp;vbahtmlprocessed=1&amp;bbb=1&amp;hasbroken=1"/>
              <p:cNvSpPr/>
              <p:nvPr/>
            </p:nvSpPr>
            <p:spPr>
              <a:xfrm>
                <a:off x="502920" y="856438"/>
                <a:ext cx="11183112" cy="10968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（2024·延安测试）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处的切线与两坐标轴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围成的三角形的面积为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2083f1b96?vbadefaultcenterpage=1&amp;parentnodeid=43b183b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56438"/>
                <a:ext cx="11183112" cy="1096899"/>
              </a:xfrm>
              <a:prstGeom prst="rect">
                <a:avLst/>
              </a:prstGeom>
              <a:blipFill>
                <a:blip r:embed="rId3"/>
                <a:stretch>
                  <a:fillRect l="-1690" r="-273" b="-172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2083f1b96.bracket?vbadefaultcenterpage=1&amp;parentnodeid=43b183b6c&amp;color=0,0,0&amp;vbapositionanswer=8&amp;vbahtmlprocessed=1"/>
          <p:cNvSpPr/>
          <p:nvPr/>
        </p:nvSpPr>
        <p:spPr>
          <a:xfrm>
            <a:off x="5081207" y="146730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2083f1b96.choices?vbadefaultcenterpage=1&amp;parentnodeid=43b183b6c&amp;color=0,0,0&amp;vbahtmlprocessed=1&amp;bbb=1"/>
              <p:cNvSpPr/>
              <p:nvPr/>
            </p:nvSpPr>
            <p:spPr>
              <a:xfrm>
                <a:off x="502920" y="1953464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456053" algn="l"/>
                    <a:tab pos="5280406" algn="l"/>
                    <a:tab pos="82317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2±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2083f1b96.choices?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3464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48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2083f1b96?vbadefaultcenterpage=1&amp;parentnodeid=43b183b6c&amp;color=0,0,0&amp;vbahtmlprocessed=1&amp;bbb=1"/>
              <p:cNvSpPr/>
              <p:nvPr/>
            </p:nvSpPr>
            <p:spPr>
              <a:xfrm>
                <a:off x="502920" y="2482927"/>
                <a:ext cx="11183112" cy="3352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切线方程为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可化为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2083f1b96?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2927"/>
                <a:ext cx="11183112" cy="3352800"/>
              </a:xfrm>
              <a:prstGeom prst="rect">
                <a:avLst/>
              </a:prstGeom>
              <a:blipFill>
                <a:blip r:embed="rId5"/>
                <a:stretch>
                  <a:fillRect l="-1690" b="-29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bbceb862?vbadefaultcenterpage=1&amp;parentnodeid=beb77ebe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2d5d7c800?vbadefaultcenterpage=1&amp;parentnodeid=2bbceb862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（2024·德州模拟）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的导函数为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的一个“巧值点”，则下列函数中有“巧值点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2d5d7c800?vbadefaultcenterpage=1&amp;parentnodeid=2bbceb86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2d5d7c800.bracket?vbadefaultcenterpage=1&amp;parentnodeid=2bbceb862&amp;color=0,0,0&amp;vbapositionanswer=9&amp;vbahtmlprocessed=1&amp;bbb=1"/>
          <p:cNvSpPr/>
          <p:nvPr/>
        </p:nvSpPr>
        <p:spPr>
          <a:xfrm>
            <a:off x="795020" y="26272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2d5d7c800.choices?vbadefaultcenterpage=1&amp;parentnodeid=2bbceb862&amp;color=0,0,0&amp;vbahtmlprocessed=1&amp;bbb=1"/>
              <p:cNvSpPr/>
              <p:nvPr/>
            </p:nvSpPr>
            <p:spPr>
              <a:xfrm>
                <a:off x="502920" y="3108548"/>
                <a:ext cx="11183112" cy="64281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200"/>
                  </a:lnSpc>
                  <a:tabLst>
                    <a:tab pos="2805303" algn="l"/>
                    <a:tab pos="5394706" algn="l"/>
                    <a:tab pos="83397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2d5d7c800.choices?vbadefaultcenterpage=1&amp;parentnodeid=2bbceb86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11183112" cy="642811"/>
              </a:xfrm>
              <a:prstGeom prst="rect">
                <a:avLst/>
              </a:prstGeom>
              <a:blipFill>
                <a:blip r:embed="rId5"/>
                <a:stretch>
                  <a:fillRect l="-1690" b="-1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6_1#2d5d7c800?hastextimagelayout=1&amp;vbadefaultcenterpage=1&amp;parentnodeid=2bbceb862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7265" y="756000"/>
            <a:ext cx="3154441" cy="212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6_2#2d5d7c800?hastextimagelayout=4&amp;vbadefaultcenterpage=1&amp;parentnodeid=2bbceb862&amp;color=0,0,0&amp;vbahtmlprocessed=1&amp;bbb=1&amp;hasbroken=1&amp;hassurround=1"/>
              <p:cNvSpPr/>
              <p:nvPr/>
            </p:nvSpPr>
            <p:spPr>
              <a:xfrm>
                <a:off x="502920" y="768700"/>
                <a:ext cx="7808976" cy="192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“巧值点”；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，故有 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“巧值点”；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6_2#2d5d7c800?hastextimagelayout=4&amp;vbadefaultcenterpage=1&amp;parentnodeid=2bbceb862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68700"/>
                <a:ext cx="7808976" cy="1926400"/>
              </a:xfrm>
              <a:prstGeom prst="rect">
                <a:avLst/>
              </a:prstGeom>
              <a:blipFill>
                <a:blip r:embed="rId4"/>
                <a:stretch>
                  <a:fillRect l="-2420" t="-633" r="-468" b="-9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3#2d5d7c800?vbadefaultcenterpage=1&amp;parentnodeid=2bbceb862&amp;color=0,0,0&amp;vbahtmlprocessed=1&amp;bbb=1"/>
              <p:cNvSpPr/>
              <p:nvPr/>
            </p:nvSpPr>
            <p:spPr>
              <a:xfrm>
                <a:off x="502920" y="4762915"/>
                <a:ext cx="11183112" cy="129679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6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的图象，知方程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有解，故有“巧值点”；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，方程无解，故无“巧值点”.故选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3#2d5d7c800?vbadefaultcenterpage=1&amp;parentnodeid=2bbceb86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762915"/>
                <a:ext cx="11183112" cy="1296797"/>
              </a:xfrm>
              <a:prstGeom prst="rect">
                <a:avLst/>
              </a:prstGeom>
              <a:blipFill>
                <a:blip r:embed="rId5"/>
                <a:stretch>
                  <a:fillRect l="-1690" b="-75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6_2#2d5d7c800?hastextimagelayout=4&amp;vbadefaultcenterpage=1&amp;parentnodeid=2bbceb86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DEB0A93F-08C4-DAC1-2505-DFECBBF54BC6}"/>
                  </a:ext>
                </a:extLst>
              </p:cNvPr>
              <p:cNvSpPr/>
              <p:nvPr/>
            </p:nvSpPr>
            <p:spPr>
              <a:xfrm>
                <a:off x="503995" y="2705515"/>
                <a:ext cx="11184010" cy="20664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的部分图象，如图，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6_2#2d5d7c800?hastextimagelayout=4&amp;vbadefaultcenterpage=1&amp;parentnodeid=2bbceb86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DEB0A93F-08C4-DAC1-2505-DFECBBF54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705515"/>
                <a:ext cx="11184010" cy="2066417"/>
              </a:xfrm>
              <a:prstGeom prst="rect">
                <a:avLst/>
              </a:prstGeom>
              <a:blipFill>
                <a:blip r:embed="rId6"/>
                <a:stretch>
                  <a:fillRect l="-1690" b="-501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37_1#a59f7902d?hastextimagelayout=1&amp;vbadefaultcenterpage=1&amp;parentnodeid=2bbceb862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24191" y="1330941"/>
            <a:ext cx="2971800" cy="193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7_2#a59f7902d?hastextimagelayout=5&amp;segpoint=1&amp;vbadefaultcenterpage=1&amp;parentnodeid=2bbceb862&amp;color=0,0,0&amp;vbahtmlprocessed=1&amp;bbb=1&amp;hasbroken=1"/>
              <p:cNvSpPr/>
              <p:nvPr/>
            </p:nvSpPr>
            <p:spPr>
              <a:xfrm>
                <a:off x="502920" y="1285222"/>
                <a:ext cx="8129016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（2024·广东模拟）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吹气球时，记气球的半径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与体积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𝑉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之间的函数关系为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的导函数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[0,3]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上的图象如图所示，若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7_2#a59f7902d?hastextimagelayout=5&amp;segpoint=1&amp;vbadefaultcenterpage=1&amp;parentnodeid=2bbceb86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5222"/>
                <a:ext cx="8129016" cy="2150999"/>
              </a:xfrm>
              <a:prstGeom prst="rect">
                <a:avLst/>
              </a:prstGeom>
              <a:blipFill>
                <a:blip r:embed="rId4"/>
                <a:stretch>
                  <a:fillRect l="-2326" r="-15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8_1#a59f7902d.bracket?vbadefaultcenterpage=1&amp;parentnodeid=2bbceb862&amp;color=0,0,0&amp;vbapositionanswer=10&amp;vbahtmlprocessed=1&amp;bbb=1"/>
          <p:cNvSpPr/>
          <p:nvPr/>
        </p:nvSpPr>
        <p:spPr>
          <a:xfrm>
            <a:off x="2661920" y="2950192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1#a59f7902d.choices?vbadefaultcenterpage=1&amp;parentnodeid=2bbceb862&amp;color=0,0,0&amp;vbahtmlprocessed=1&amp;bbb=1"/>
              <p:cNvSpPr/>
              <p:nvPr/>
            </p:nvSpPr>
            <p:spPr>
              <a:xfrm>
                <a:off x="502920" y="3417171"/>
                <a:ext cx="11183112" cy="2438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1#a59f7902d.choices?vbadefaultcenterpage=1&amp;parentnodeid=2bbceb86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17171"/>
                <a:ext cx="11183112" cy="2438400"/>
              </a:xfrm>
              <a:prstGeom prst="rect">
                <a:avLst/>
              </a:prstGeom>
              <a:blipFill>
                <a:blip r:embed="rId5"/>
                <a:stretch>
                  <a:fillRect l="-1690" b="-22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a59f7902d?vbadefaultcenterpage=1&amp;parentnodeid=2bbceb862&amp;color=0,0,0&amp;vbahtmlprocessed=1&amp;bbb=1&amp;hasbroken=1"/>
              <p:cNvSpPr/>
              <p:nvPr/>
            </p:nvSpPr>
            <p:spPr>
              <a:xfrm>
                <a:off x="502920" y="872408"/>
                <a:ext cx="11183112" cy="5203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1−0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，由题图得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，且均为锐角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由题图得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，随着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值的变大，图象上点的切线的斜率越来越小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，根据导数的几何意义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，所以B正确；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，由题图可知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所以C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两点所在直线的斜率，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处切线的斜率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，所以可以平移直线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使之和曲线相切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，切点就是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a59f7902d?vbadefaultcenterpage=1&amp;parentnodeid=2bbceb86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72408"/>
                <a:ext cx="11183112" cy="5203000"/>
              </a:xfrm>
              <a:prstGeom prst="rect">
                <a:avLst/>
              </a:prstGeom>
              <a:blipFill>
                <a:blip r:embed="rId3"/>
                <a:stretch>
                  <a:fillRect l="-1690" r="-1581" b="-351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f35968648?vbadefaultcenterpage=1&amp;parentnodeid=2bbceb862&amp;color=0,0,0&amp;vbahtmlprocessed=1&amp;bbb=1&amp;hasbroken=1"/>
              <p:cNvSpPr/>
              <p:nvPr/>
            </p:nvSpPr>
            <p:spPr>
              <a:xfrm>
                <a:off x="502920" y="756000"/>
                <a:ext cx="11183112" cy="1211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（2024·上海月考）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为实数，函数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处的切线方程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f35968648?vbadefaultcenterpage=1&amp;parentnodeid=2bbceb86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211199"/>
              </a:xfrm>
              <a:prstGeom prst="rect">
                <a:avLst/>
              </a:prstGeom>
              <a:blipFill>
                <a:blip r:embed="rId3"/>
                <a:stretch>
                  <a:fillRect l="-1690" r="-1254" b="-150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f35968648.blank?vbadefaultcenterpage=1&amp;parentnodeid=2bbceb862&amp;color=0,0,0&amp;vbapositionanswer=11&amp;vbahtmlprocessed=1&amp;bbb=1&amp;rh=43.2"/>
              <p:cNvSpPr/>
              <p:nvPr/>
            </p:nvSpPr>
            <p:spPr>
              <a:xfrm>
                <a:off x="4661916" y="1385158"/>
                <a:ext cx="284163" cy="5102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f35968648.blank?vbadefaultcenterpage=1&amp;parentnodeid=2bbceb862&amp;color=0,0,0&amp;vbapositionanswer=11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916" y="1385158"/>
                <a:ext cx="284163" cy="510286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f35968648?vbadefaultcenterpage=1&amp;parentnodeid=2bbceb862&amp;color=0,0,0&amp;vbahtmlprocessed=1&amp;bbb=1"/>
              <p:cNvSpPr/>
              <p:nvPr/>
            </p:nvSpPr>
            <p:spPr>
              <a:xfrm>
                <a:off x="502920" y="1967199"/>
                <a:ext cx="11183112" cy="4647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|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，得切线的斜率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，所以切点为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代入切线方程得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f35968648?vbadefaultcenterpage=1&amp;parentnodeid=2bbceb86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7199"/>
                <a:ext cx="11183112" cy="4647375"/>
              </a:xfrm>
              <a:prstGeom prst="rect">
                <a:avLst/>
              </a:prstGeom>
              <a:blipFill>
                <a:blip r:embed="rId5"/>
                <a:stretch>
                  <a:fillRect l="-1690" b="-223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487095f92?vbadefaultcenterpage=1&amp;parentnodeid=2bbceb862&amp;color=0,0,0&amp;vbahtmlprocessed=1&amp;bbb=1&amp;hasbroken=1"/>
              <p:cNvSpPr/>
              <p:nvPr/>
            </p:nvSpPr>
            <p:spPr>
              <a:xfrm>
                <a:off x="502920" y="1578115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（2024·重庆月考）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的导函数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处的切线方程为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487095f92?vbadefaultcenterpage=1&amp;parentnodeid=2bbceb86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78115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487095f92.blank?vbadefaultcenterpage=1&amp;parentnodeid=2bbceb862&amp;color=0,0,0&amp;vbapositionanswer=12&amp;vbahtmlprocessed=1&amp;bbb=1&amp;rh=48.6"/>
              <p:cNvSpPr/>
              <p:nvPr/>
            </p:nvSpPr>
            <p:spPr>
              <a:xfrm>
                <a:off x="1524445" y="2037220"/>
                <a:ext cx="1624902" cy="51060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487095f92.blank?vbadefaultcenterpage=1&amp;parentnodeid=2bbceb862&amp;color=0,0,0&amp;vbapositionanswer=12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45" y="2037220"/>
                <a:ext cx="1624902" cy="510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487095f92.blank?vbadefaultcenterpage=1&amp;parentnodeid=2bbceb862&amp;color=0,0,0&amp;vbapositionanswer=13&amp;vbahtmlprocessed=1&amp;bbb=1"/>
              <p:cNvSpPr/>
              <p:nvPr/>
            </p:nvSpPr>
            <p:spPr>
              <a:xfrm>
                <a:off x="8740013" y="2198382"/>
                <a:ext cx="1959674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487095f92.blank?vbadefaultcenterpage=1&amp;parentnodeid=2bbceb862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013" y="2198382"/>
                <a:ext cx="1959674" cy="353441"/>
              </a:xfrm>
              <a:prstGeom prst="rect">
                <a:avLst/>
              </a:prstGeom>
              <a:blipFill>
                <a:blip r:embed="rId5"/>
                <a:stretch>
                  <a:fillRect l="-312" r="-1246" b="-3103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7_1#487095f92?vbadefaultcenterpage=1&amp;parentnodeid=2bbceb862&amp;color=0,0,0&amp;vbahtmlprocessed=1&amp;bbb=1"/>
              <p:cNvSpPr/>
              <p:nvPr/>
            </p:nvSpPr>
            <p:spPr>
              <a:xfrm>
                <a:off x="502920" y="2707335"/>
                <a:ext cx="11183112" cy="2286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7_1#487095f92?vbadefaultcenterpage=1&amp;parentnodeid=2bbceb86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7335"/>
                <a:ext cx="11183112" cy="2286000"/>
              </a:xfrm>
              <a:prstGeom prst="rect">
                <a:avLst/>
              </a:prstGeom>
              <a:blipFill>
                <a:blip r:embed="rId6"/>
                <a:stretch>
                  <a:fillRect l="-1690" b="-42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77a9bd7e?vbadefaultcenterpage=1&amp;parentnodeid=beb77ebe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48_1#c8de1f817?hastextimagelayout=1&amp;vbadefaultcenterpage=1&amp;parentnodeid=177a9bd7e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1458" y="1566768"/>
            <a:ext cx="5093208" cy="337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8_2#c8de1f817?hastextimagelayout=6&amp;segpoint=1&amp;vbadefaultcenterpage=1&amp;parentnodeid=177a9bd7e&amp;color=0,0,0&amp;vbahtmlprocessed=1&amp;bbb=1&amp;hasbroken=1"/>
              <p:cNvSpPr/>
              <p:nvPr/>
            </p:nvSpPr>
            <p:spPr>
              <a:xfrm>
                <a:off x="502920" y="1521048"/>
                <a:ext cx="5998464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（2024·北京月考）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某市实施垃圾分类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庭厨余垃圾的分出量不断增加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.已知甲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、乙两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个小区在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这段时间内的家庭厨余垃圾的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分出量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的关系如图所示.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8_2#c8de1f817?hastextimagelayout=6&amp;segpoint=1&amp;vbadefaultcenterpage=1&amp;parentnodeid=177a9bd7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5998464" cy="2155000"/>
              </a:xfrm>
              <a:prstGeom prst="rect">
                <a:avLst/>
              </a:prstGeom>
              <a:blipFill>
                <a:blip r:embed="rId5"/>
                <a:stretch>
                  <a:fillRect l="-3150" r="-2642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5_BD.48_3#c8de1f817?hastextimagelayout=6&amp;vbadefaultcenterpage=1&amp;parentnodeid=177a9bd7e&amp;color=0,0,0&amp;vbahtmlprocessed=1&amp;bbb=1"/>
          <p:cNvSpPr/>
          <p:nvPr/>
        </p:nvSpPr>
        <p:spPr>
          <a:xfrm>
            <a:off x="502920" y="3667348"/>
            <a:ext cx="5998464" cy="478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给出下列四个结论：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8_4#c8de1f817?hastextimagelayout=7&amp;segpoint=1&amp;vbadefaultcenterpage=1&amp;parentnodeid=177a9bd7e&amp;color=0,0,0&amp;vbahtmlprocessed=1&amp;bbb=1"/>
              <p:cNvSpPr/>
              <p:nvPr/>
            </p:nvSpPr>
            <p:spPr>
              <a:xfrm>
                <a:off x="503994" y="2242612"/>
                <a:ext cx="11184010" cy="4787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这段时间内，甲小区的平均分出量比乙小区的平均分出量大；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8_4#c8de1f817?hastextimagelayout=7&amp;segpoint=1&amp;vbadefaultcenterpage=1&amp;parentnodeid=177a9bd7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4" y="2242612"/>
                <a:ext cx="11184010" cy="478790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5#c8de1f817?hastextimagelayout=7&amp;segpoint=1&amp;vbadefaultcenterpage=1&amp;parentnodeid=177a9bd7e&amp;color=0,0,0&amp;vbahtmlprocessed=1&amp;bbb=1"/>
              <p:cNvSpPr/>
              <p:nvPr/>
            </p:nvSpPr>
            <p:spPr>
              <a:xfrm>
                <a:off x="503994" y="2782933"/>
                <a:ext cx="11184010" cy="4787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这段时间内，乙小区的平均分出量比甲小区的平均分出量大；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5#c8de1f817?hastextimagelayout=7&amp;segpoint=1&amp;vbadefaultcenterpage=1&amp;parentnodeid=177a9bd7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4" y="2782933"/>
                <a:ext cx="11184010" cy="47879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48_6#c8de1f817?hastextimagelayout=7&amp;segpoint=1&amp;vbadefaultcenterpage=1&amp;parentnodeid=177a9bd7e&amp;color=0,0,0&amp;vbahtmlprocessed=1&amp;bbb=1"/>
              <p:cNvSpPr/>
              <p:nvPr/>
            </p:nvSpPr>
            <p:spPr>
              <a:xfrm>
                <a:off x="503994" y="3330302"/>
                <a:ext cx="11184010" cy="4787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时刻，甲小区的分出量比乙小区的分出量增长得慢；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48_6#c8de1f817?hastextimagelayout=7&amp;segpoint=1&amp;vbadefaultcenterpage=1&amp;parentnodeid=177a9bd7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4" y="3330302"/>
                <a:ext cx="11184010" cy="478790"/>
              </a:xfrm>
              <a:prstGeom prst="rect">
                <a:avLst/>
              </a:prstGeom>
              <a:blipFill>
                <a:blip r:embed="rId5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BD.48_7#c8de1f817?hastextimagelayout=7&amp;segpoint=1&amp;vbadefaultcenterpage=1&amp;parentnodeid=177a9bd7e&amp;color=0,0,0&amp;vbahtmlprocessed=1&amp;bbb=1"/>
              <p:cNvSpPr/>
              <p:nvPr/>
            </p:nvSpPr>
            <p:spPr>
              <a:xfrm>
                <a:off x="503995" y="3821730"/>
                <a:ext cx="11184010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④甲小区在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这三段时间中，在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的平均分出量最大.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其中所有正确结论的序号为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BD.48_7#c8de1f817?hastextimagelayout=7&amp;segpoint=1&amp;vbadefaultcenterpage=1&amp;parentnodeid=177a9bd7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821730"/>
                <a:ext cx="11184010" cy="1033399"/>
              </a:xfrm>
              <a:prstGeom prst="rect">
                <a:avLst/>
              </a:prstGeom>
              <a:blipFill>
                <a:blip r:embed="rId6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B_5_AN.49_1#c8de1f817.blank?vbadefaultcenterpage=1&amp;parentnodeid=177a9bd7e&amp;color=0,0,0&amp;vbapositionanswer=14&amp;vbahtmlprocessed=1&amp;bbb=1"/>
          <p:cNvSpPr/>
          <p:nvPr/>
        </p:nvSpPr>
        <p:spPr>
          <a:xfrm>
            <a:off x="4212395" y="4330999"/>
            <a:ext cx="830263" cy="478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②③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0_1#c8de1f817?vbadefaultcenterpage=1&amp;parentnodeid=177a9bd7e&amp;color=0,0,0&amp;vbahtmlprocessed=1&amp;bbb=1&amp;hasbroken=1"/>
              <p:cNvSpPr/>
              <p:nvPr/>
            </p:nvSpPr>
            <p:spPr>
              <a:xfrm>
                <a:off x="502920" y="1937335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对于①，在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这段时间内，甲小区的增长量小于乙小区的增长量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，所以甲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小区的平均分出量小于乙小区的平均分出量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，说法错误.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②,在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这段时间内，甲小区的增长量小于乙小区的增长量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，所以乙小区的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平均分出量大于甲小区的平均分出量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，说法正确.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③,在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时刻，乙小区的图象比甲小区的图象陡，瞬时增长率大，说法正确.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④,甲小区的图象大致为一条直线，所以三个时间段的平均分出量相等，说法错误.</a:t>
                </a:r>
                <a:endParaRPr lang="en-US" altLang="zh-CN" sz="2400" spc="-50" dirty="0"/>
              </a:p>
            </p:txBody>
          </p:sp>
        </mc:Choice>
        <mc:Fallback xmlns="">
          <p:sp>
            <p:nvSpPr>
              <p:cNvPr id="2" name="QB_5_AS.50_1#c8de1f817?vbadefaultcenterpage=1&amp;parentnodeid=177a9bd7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7335"/>
                <a:ext cx="11183112" cy="3272600"/>
              </a:xfrm>
              <a:prstGeom prst="rect">
                <a:avLst/>
              </a:prstGeom>
              <a:blipFill>
                <a:blip r:embed="rId3"/>
                <a:stretch>
                  <a:fillRect l="-1690" r="-1799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51_1#541b8defd?hastextimagelayout=1&amp;vbadefaultcenterpage=1&amp;parentnodeid=177a9bd7e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0722" y="801720"/>
            <a:ext cx="4069080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1_2#541b8defd?hastextimagelayout=8&amp;segpoint=1&amp;vbadefaultcenterpage=1&amp;parentnodeid=177a9bd7e&amp;color=0,0,0&amp;vbahtmlprocessed=1&amp;bbb=1&amp;hasbroken=1&amp;hassurround=1"/>
              <p:cNvSpPr/>
              <p:nvPr/>
            </p:nvSpPr>
            <p:spPr>
              <a:xfrm>
                <a:off x="502920" y="756000"/>
                <a:ext cx="7031736" cy="344030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（2024·重庆检测）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牛顿迭代法是牛顿在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17世纪提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出的一种求方程近似根的方法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.如图，设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，选取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的初始近似值，过点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的切线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轴的交点的横坐标</a:t>
                </a:r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 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一次近似值”，过点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的切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1_2#541b8defd?hastextimagelayout=8&amp;segpoint=1&amp;vbadefaultcenterpage=1&amp;parentnodeid=177a9bd7e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7031736" cy="3440303"/>
              </a:xfrm>
              <a:prstGeom prst="rect">
                <a:avLst/>
              </a:prstGeom>
              <a:blipFill>
                <a:blip r:embed="rId4"/>
                <a:stretch>
                  <a:fillRect l="-2689" r="-607" b="-47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2_1#541b8defd.blank?vbadefaultcenterpage=1&amp;parentnodeid=177a9bd7e&amp;color=0,0,0&amp;vbapositionanswer=15&amp;vbahtmlprocessed=1&amp;bbb=1&amp;rh=48.6"/>
              <p:cNvSpPr/>
              <p:nvPr/>
            </p:nvSpPr>
            <p:spPr>
              <a:xfrm>
                <a:off x="2725830" y="6062822"/>
                <a:ext cx="421407" cy="46046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577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2_1#541b8defd.blank?vbadefaultcenterpage=1&amp;parentnodeid=177a9bd7e&amp;color=0,0,0&amp;vbapositionanswer=15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830" y="6062822"/>
                <a:ext cx="421407" cy="460467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BD.51_2#541b8defd?hastextimagelayout=8&amp;segpoint=1&amp;vbadefaultcenterpage=1&amp;parentnodeid=177a9bd7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B706BA1-C7D5-134C-A733-7966546BB0F2}"/>
                  </a:ext>
                </a:extLst>
              </p:cNvPr>
              <p:cNvSpPr/>
              <p:nvPr/>
            </p:nvSpPr>
            <p:spPr>
              <a:xfrm>
                <a:off x="502920" y="4242023"/>
                <a:ext cx="11184010" cy="1820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线，则该切线与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轴的交点的横坐标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的“二次近似值”，重复以上过程，得到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的近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似值序列.若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的初始近似值，则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的正根的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“三次近似值”为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请用分数作答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BD.51_2#541b8defd?hastextimagelayout=8&amp;segpoint=1&amp;vbadefaultcenterpage=1&amp;parentnodeid=177a9bd7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6B706BA1-C7D5-134C-A733-7966546BB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42023"/>
                <a:ext cx="11184010" cy="1820799"/>
              </a:xfrm>
              <a:prstGeom prst="rect">
                <a:avLst/>
              </a:prstGeom>
              <a:blipFill>
                <a:blip r:embed="rId6"/>
                <a:stretch>
                  <a:fillRect l="-1690" b="-451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3_1#541b8defd?vbadefaultcenterpage=1&amp;parentnodeid=177a9bd7e&amp;color=0,0,0&amp;vbahtmlprocessed=1&amp;bbb=1"/>
              <p:cNvSpPr/>
              <p:nvPr/>
            </p:nvSpPr>
            <p:spPr>
              <a:xfrm>
                <a:off x="502920" y="2837574"/>
                <a:ext cx="11183112" cy="1371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577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3_1#541b8defd?vbadefaultcenterpage=1&amp;parentnodeid=177a9bd7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37574"/>
                <a:ext cx="11183112" cy="1371600"/>
              </a:xfrm>
              <a:prstGeom prst="rect">
                <a:avLst/>
              </a:prstGeom>
              <a:blipFill>
                <a:blip r:embed="rId3"/>
                <a:stretch>
                  <a:fillRect l="-1690" b="-44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9945add9?vbadefaultcenterpage=1&amp;parentnodeid=beb77ebe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fae177e2c?vbadefaultcenterpage=1&amp;parentnodeid=69945add9&amp;color=0,0,0&amp;vbahtmlprocessed=1&amp;bbb=1&amp;hasbroken=1"/>
              <p:cNvSpPr/>
              <p:nvPr/>
            </p:nvSpPr>
            <p:spPr>
              <a:xfrm>
                <a:off x="502920" y="1521048"/>
                <a:ext cx="1118311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在18世纪，法国著名数学家拉格朗日在他的《解析函数论》中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，第一次提到拉格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朗日中值定理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，其定理陈述如下：如果函数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上连续不断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，在区间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内可导（存在导函数），在区间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内至少存在一个点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上的中值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[−1,1]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上的中值点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fae177e2c?vbadefaultcenterpage=1&amp;parentnodeid=69945add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709799"/>
              </a:xfrm>
              <a:prstGeom prst="rect">
                <a:avLst/>
              </a:prstGeom>
              <a:blipFill>
                <a:blip r:embed="rId4"/>
                <a:stretch>
                  <a:fillRect l="-1690" r="-491" b="-67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5_1#fae177e2c.blank?vbadefaultcenterpage=1&amp;parentnodeid=69945add9&amp;color=0,0,0&amp;vbapositionanswer=16&amp;vbahtmlprocessed=1&amp;bbb=1&amp;rh=48.6"/>
              <p:cNvSpPr/>
              <p:nvPr/>
            </p:nvSpPr>
            <p:spPr>
              <a:xfrm>
                <a:off x="7519416" y="3601816"/>
                <a:ext cx="1120458" cy="56102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5_1#fae177e2c.blank?vbadefaultcenterpage=1&amp;parentnodeid=69945add9&amp;color=0,0,0&amp;vbapositionanswer=16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416" y="3601816"/>
                <a:ext cx="1120458" cy="561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6_1#fae177e2c?vbadefaultcenterpage=1&amp;parentnodeid=69945add9&amp;color=0,0,0&amp;vbahtmlprocessed=1&amp;bbb=1&amp;hasbroken=1"/>
              <p:cNvSpPr/>
              <p:nvPr/>
            </p:nvSpPr>
            <p:spPr>
              <a:xfrm>
                <a:off x="502920" y="1958099"/>
                <a:ext cx="11183112" cy="32089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∈[−1,1]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，由拉格朗日中值定理可得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6_1#fae177e2c?vbadefaultcenterpage=1&amp;parentnodeid=69945add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58099"/>
                <a:ext cx="11183112" cy="3208973"/>
              </a:xfrm>
              <a:prstGeom prst="rect">
                <a:avLst/>
              </a:prstGeom>
              <a:blipFill>
                <a:blip r:embed="rId3"/>
                <a:stretch>
                  <a:fillRect l="-1690" t="-2467" b="-32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a3a226fee?segpoint=1&amp;vbadefaultcenterpage=1&amp;parentnodeid=69945add9&amp;color=0,0,0&amp;vbahtmlprocessed=1&amp;bbb=1&amp;hasbroken=1"/>
              <p:cNvSpPr/>
              <p:nvPr/>
            </p:nvSpPr>
            <p:spPr>
              <a:xfrm>
                <a:off x="502920" y="1648759"/>
                <a:ext cx="11183112" cy="1917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衡量曲线弯曲程度的重要指标是曲率，曲线的曲率定义如下：若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的导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″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的导函数，则曲线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处的曲率</a:t>
                </a:r>
              </a:p>
              <a:p>
                <a:pPr latinLnBrk="1">
                  <a:lnSpc>
                    <a:spcPts val="6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𝐾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″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{1+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[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}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a3a226fee?segpoint=1&amp;vbadefaultcenterpage=1&amp;parentnodeid=69945add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48759"/>
                <a:ext cx="11183112" cy="1917700"/>
              </a:xfrm>
              <a:prstGeom prst="rect">
                <a:avLst/>
              </a:prstGeom>
              <a:blipFill>
                <a:blip r:embed="rId3"/>
                <a:stretch>
                  <a:fillRect l="-1690" r="-9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2#a3a226fee?segpoint=1&amp;vbadefaultcenterpage=1&amp;parentnodeid=69945add9&amp;color=0,0,0&amp;vbahtmlprocessed=1&amp;bbb=1&amp;hasbroken=1"/>
              <p:cNvSpPr/>
              <p:nvPr/>
            </p:nvSpPr>
            <p:spPr>
              <a:xfrm>
                <a:off x="502920" y="3570143"/>
                <a:ext cx="11183112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（1）若曲线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处的曲率分别为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，比较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2#a3a226fee?segpoint=1&amp;vbadefaultcenterpage=1&amp;parentnodeid=69945add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0143"/>
                <a:ext cx="11183112" cy="1037590"/>
              </a:xfrm>
              <a:prstGeom prst="rect">
                <a:avLst/>
              </a:prstGeom>
              <a:blipFill>
                <a:blip r:embed="rId4"/>
                <a:stretch>
                  <a:fillRect l="-1690" r="-382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7_3#a3a226fee?segpoint=1&amp;vbadefaultcenterpage=1&amp;parentnodeid=69945add9&amp;color=0,0,0&amp;vbahtmlprocessed=1&amp;bbb=1"/>
              <p:cNvSpPr/>
              <p:nvPr/>
            </p:nvSpPr>
            <p:spPr>
              <a:xfrm>
                <a:off x="502920" y="4672820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（2）求正弦曲线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曲率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𝐾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7_3#a3a226fee?segpoint=1&amp;vbadefaultcenterpage=1&amp;parentnodeid=69945add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72820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1#a3a226fee?vbadefaultcenterpage=1&amp;parentnodeid=69945add9&amp;color=0,0,0&amp;vbahtmlprocessed=1&amp;bbb=1"/>
              <p:cNvSpPr/>
              <p:nvPr/>
            </p:nvSpPr>
            <p:spPr>
              <a:xfrm>
                <a:off x="502920" y="1673080"/>
                <a:ext cx="11183112" cy="375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″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{1+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}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″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′′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{1+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}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[1+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]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𝐾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1#a3a226fee?vbadefaultcenterpage=1&amp;parentnodeid=69945add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73080"/>
                <a:ext cx="11183112" cy="3755200"/>
              </a:xfrm>
              <a:prstGeom prst="rect">
                <a:avLst/>
              </a:prstGeom>
              <a:blipFill>
                <a:blip r:embed="rId3"/>
                <a:stretch>
                  <a:fillRect l="-1690" b="-487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2#a3a226fee?vbadefaultcenterpage=1&amp;parentnodeid=69945add9&amp;color=0,0,0&amp;vbahtmlprocessed=1&amp;bbb=1&amp;hasbroken=1"/>
              <p:cNvSpPr/>
              <p:nvPr/>
            </p:nvSpPr>
            <p:spPr>
              <a:xfrm>
                <a:off x="502920" y="1321925"/>
                <a:ext cx="11183112" cy="4479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″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𝐾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𝐾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cos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2−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𝐾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显然当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单调递减，所以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𝐾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𝐾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的最大值为1.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2#a3a226fee?vbadefaultcenterpage=1&amp;parentnodeid=69945add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21925"/>
                <a:ext cx="11183112" cy="4479100"/>
              </a:xfrm>
              <a:prstGeom prst="rect">
                <a:avLst/>
              </a:prstGeom>
              <a:blipFill>
                <a:blip r:embed="rId3"/>
                <a:stretch>
                  <a:fillRect l="-1690" r="-491" b="-39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61e080954.fixed?vbadefaultcenterpage=1&amp;parentnodeid=1dee5ba87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基础课16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导数的概念及其意义、导数的运算</a:t>
            </a:r>
            <a:endParaRPr lang="en-US" altLang="zh-CN" sz="4000" dirty="0"/>
          </a:p>
        </p:txBody>
      </p:sp>
      <p:pic>
        <p:nvPicPr>
          <p:cNvPr id="3" name="C_0#61e080954?linknodeid=43b183b6c&amp;catalogrefid=43b183b6c&amp;parentnodeid=1dee5ba87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61e080954?linknodeid=43b183b6c&amp;catalogrefid=43b183b6c&amp;parentnodeid=1dee5ba87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61e080954?linknodeid=2bbceb862&amp;catalogrefid=2bbceb862&amp;parentnodeid=1dee5ba87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61e080954?linknodeid=2bbceb862&amp;catalogrefid=2bbceb862&amp;parentnodeid=1dee5ba87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61e080954?linknodeid=177a9bd7e&amp;catalogrefid=177a9bd7e&amp;parentnodeid=1dee5ba87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61e080954?linknodeid=177a9bd7e&amp;catalogrefid=177a9bd7e&amp;parentnodeid=1dee5ba87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61e080954?linknodeid=69945add9&amp;catalogrefid=69945add9&amp;parentnodeid=1dee5ba87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61e080954?linknodeid=69945add9&amp;catalogrefid=69945add9&amp;parentnodeid=1dee5ba87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61e080954?linknodeid=43b183b6c&amp;catalogrefid=43b183b6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61e080954?linknodeid=43b183b6c&amp;catalogrefid=43b183b6c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61e080954?linknodeid=2bbceb862&amp;catalogrefid=2bbceb86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61e080954?linknodeid=2bbceb862&amp;catalogrefid=2bbceb86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61e080954?linknodeid=177a9bd7e&amp;catalogrefid=177a9bd7e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61e080954?linknodeid=177a9bd7e&amp;catalogrefid=177a9bd7e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61e080954?linknodeid=69945add9&amp;catalogrefid=69945add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61e080954?linknodeid=69945add9&amp;catalogrefid=69945add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eb77ebeb.fixed?vbadefaultcenterpage=1&amp;parentnodeid=61e080954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beb77ebeb.fixed?vbadefaultcenterpage=1&amp;parentnodeid=61e080954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3b183b6c?vbadefaultcenterpage=1&amp;parentnodeid=beb77ebe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923f4f41d?vbadefaultcenterpage=1&amp;parentnodeid=43b183b6c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为常数），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923f4f41d?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923f4f41d.bracket?vbadefaultcenterpage=1&amp;parentnodeid=43b183b6c&amp;color=0,0,0&amp;vbapositionanswer=1&amp;vbahtmlprocessed=1"/>
          <p:cNvSpPr/>
          <p:nvPr/>
        </p:nvSpPr>
        <p:spPr>
          <a:xfrm>
            <a:off x="7916101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923f4f41d.choices?vbadefaultcenterpage=1&amp;parentnodeid=43b183b6c&amp;color=0,0,0&amp;vbahtmlprocessed=1&amp;bbb=1"/>
              <p:cNvSpPr/>
              <p:nvPr/>
            </p:nvSpPr>
            <p:spPr>
              <a:xfrm>
                <a:off x="502920" y="2004918"/>
                <a:ext cx="11183112" cy="10274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923f4f41d.choices?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1027430"/>
              </a:xfrm>
              <a:prstGeom prst="rect">
                <a:avLst/>
              </a:prstGeom>
              <a:blipFill>
                <a:blip r:embed="rId5"/>
                <a:stretch>
                  <a:fillRect l="-1690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923f4f41d?vbadefaultcenterpage=1&amp;parentnodeid=43b183b6c&amp;color=0,0,0&amp;vbahtmlprocessed=1&amp;bbb=1"/>
              <p:cNvSpPr/>
              <p:nvPr/>
            </p:nvSpPr>
            <p:spPr>
              <a:xfrm>
                <a:off x="502920" y="310099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923f4f41d?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0991"/>
                <a:ext cx="11183112" cy="474599"/>
              </a:xfrm>
              <a:prstGeom prst="rect">
                <a:avLst/>
              </a:prstGeom>
              <a:blipFill>
                <a:blip r:embed="rId6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8cdbfecff?vbadefaultcenterpage=1&amp;parentnodeid=43b183b6c&amp;color=0,0,0&amp;vbahtmlprocessed=1&amp;bbb=1"/>
              <p:cNvSpPr/>
              <p:nvPr/>
            </p:nvSpPr>
            <p:spPr>
              <a:xfrm>
                <a:off x="502920" y="2293761"/>
                <a:ext cx="11183112" cy="7458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（2024·成都月考）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limΔ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→0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Δ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8cdbfecff?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3761"/>
                <a:ext cx="11183112" cy="745871"/>
              </a:xfrm>
              <a:prstGeom prst="rect">
                <a:avLst/>
              </a:prstGeom>
              <a:blipFill>
                <a:blip r:embed="rId3"/>
                <a:stretch>
                  <a:fillRect l="-1690" b="-138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8cdbfecff.bracket?vbadefaultcenterpage=1&amp;parentnodeid=43b183b6c&amp;color=0,0,0&amp;vbapositionanswer=2&amp;vbahtmlprocessed=1"/>
          <p:cNvSpPr/>
          <p:nvPr/>
        </p:nvSpPr>
        <p:spPr>
          <a:xfrm>
            <a:off x="10459593" y="2614244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7_1#8cdbfecff.choices?vbadefaultcenterpage=1&amp;parentnodeid=43b183b6c&amp;color=0,0,0&amp;vbahtmlprocessed=1&amp;bbb=1"/>
          <p:cNvSpPr/>
          <p:nvPr/>
        </p:nvSpPr>
        <p:spPr>
          <a:xfrm>
            <a:off x="502920" y="304248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B.5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.6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8cdbfecff?vbadefaultcenterpage=1&amp;parentnodeid=43b183b6c&amp;color=0,0,0&amp;vbahtmlprocessed=1&amp;bbb=1"/>
              <p:cNvSpPr/>
              <p:nvPr/>
            </p:nvSpPr>
            <p:spPr>
              <a:xfrm>
                <a:off x="502920" y="3526358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limΔ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→0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Δ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d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Δ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8cdbfecff?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26358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42e0761e1?vbadefaultcenterpage=1&amp;parentnodeid=43b183b6c&amp;color=0,0,0&amp;vbahtmlprocessed=1&amp;bbb=1&amp;hasbroken=1"/>
              <p:cNvSpPr/>
              <p:nvPr/>
            </p:nvSpPr>
            <p:spPr>
              <a:xfrm>
                <a:off x="502920" y="168663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（2024·沧州月考）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一质点做直线运动，它所经过的路程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𝑠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的函数关系为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，若该质点在时间段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内的平均速度为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时的瞬时速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42e0761e1?vbadefaultcenterpage=1&amp;parentnodeid=43b183b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6638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42e0761e1.bracket?vbadefaultcenterpage=1&amp;parentnodeid=43b183b6c&amp;color=0,0,0&amp;vbapositionanswer=3&amp;vbahtmlprocessed=1"/>
          <p:cNvSpPr/>
          <p:nvPr/>
        </p:nvSpPr>
        <p:spPr>
          <a:xfrm>
            <a:off x="3565970" y="279280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1_1#42e0761e1.choices?vbadefaultcenterpage=1&amp;parentnodeid=43b183b6c&amp;color=0,0,0&amp;vbahtmlprocessed=1&amp;bbb=1"/>
          <p:cNvSpPr/>
          <p:nvPr/>
        </p:nvSpPr>
        <p:spPr>
          <a:xfrm>
            <a:off x="502920" y="3274645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C.26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.28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42e0761e1?vbadefaultcenterpage=1&amp;parentnodeid=43b183b6c&amp;color=0,0,0&amp;vbahtmlprocessed=1&amp;bbb=1"/>
              <p:cNvSpPr/>
              <p:nvPr/>
            </p:nvSpPr>
            <p:spPr>
              <a:xfrm>
                <a:off x="502920" y="3758515"/>
                <a:ext cx="11183112" cy="1672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+2×2=16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42e0761e1?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58515"/>
                <a:ext cx="11183112" cy="1672400"/>
              </a:xfrm>
              <a:prstGeom prst="rect">
                <a:avLst/>
              </a:prstGeom>
              <a:blipFill>
                <a:blip r:embed="rId4"/>
                <a:stretch>
                  <a:fillRect l="-1690" b="-105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b889692bb?vbadefaultcenterpage=1&amp;parentnodeid=43b183b6c&amp;color=0,0,0&amp;vbahtmlprocessed=1&amp;bbb=1&amp;hasbroken=1"/>
              <p:cNvSpPr/>
              <p:nvPr/>
            </p:nvSpPr>
            <p:spPr>
              <a:xfrm>
                <a:off x="502920" y="1938986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处的切线方程是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b889692bb?vbadefaultcenterpage=1&amp;parentnodeid=43b183b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8986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b889692bb.bracket?vbadefaultcenterpage=1&amp;parentnodeid=43b183b6c&amp;color=0,0,0&amp;vbapositionanswer=4&amp;vbahtmlprocessed=1"/>
          <p:cNvSpPr/>
          <p:nvPr/>
        </p:nvSpPr>
        <p:spPr>
          <a:xfrm>
            <a:off x="3326638" y="2714956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15_1#b889692bb.choices?vbadefaultcenterpage=1&amp;parentnodeid=43b183b6c&amp;color=0,0,0&amp;vbahtmlprocessed=1&amp;bbb=1"/>
          <p:cNvSpPr/>
          <p:nvPr/>
        </p:nvSpPr>
        <p:spPr>
          <a:xfrm>
            <a:off x="502920" y="3209303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b889692bb?vbadefaultcenterpage=1&amp;parentnodeid=43b183b6c&amp;color=0,0,0&amp;vbahtmlprocessed=1&amp;bbb=1&amp;hasbroken=1"/>
              <p:cNvSpPr/>
              <p:nvPr/>
            </p:nvSpPr>
            <p:spPr>
              <a:xfrm>
                <a:off x="502920" y="3693173"/>
                <a:ext cx="11183112" cy="14900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处的切线方程是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×3+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b889692bb?vbadefaultcenterpage=1&amp;parentnodeid=43b183b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93173"/>
                <a:ext cx="11183112" cy="1490028"/>
              </a:xfrm>
              <a:prstGeom prst="rect">
                <a:avLst/>
              </a:prstGeom>
              <a:blipFill>
                <a:blip r:embed="rId4"/>
                <a:stretch>
                  <a:fillRect l="-1690" b="-69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17_1#7c2fd42d0?hastextimagelayout=1&amp;vbadefaultcenterpage=1&amp;parentnodeid=43b183b6c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4425" y="1809192"/>
            <a:ext cx="3118104" cy="290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7_2#7c2fd42d0?hastextimagelayout=1&amp;segpoint=1&amp;vbadefaultcenterpage=1&amp;parentnodeid=43b183b6c&amp;color=0,0,0&amp;vbahtmlprocessed=1&amp;bbb=1&amp;hasbroken=1"/>
              <p:cNvSpPr/>
              <p:nvPr/>
            </p:nvSpPr>
            <p:spPr>
              <a:xfrm>
                <a:off x="502920" y="1763472"/>
                <a:ext cx="7973568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的部分图象如图所示，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的导函数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7_2#7c2fd42d0?hastextimagelayout=1&amp;segpoint=1&amp;vbadefaultcenterpage=1&amp;parentnodeid=43b183b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63472"/>
                <a:ext cx="7973568" cy="1033399"/>
              </a:xfrm>
              <a:prstGeom prst="rect">
                <a:avLst/>
              </a:prstGeom>
              <a:blipFill>
                <a:blip r:embed="rId4"/>
                <a:stretch>
                  <a:fillRect l="-237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8_1#7c2fd42d0.bracket?vbadefaultcenterpage=1&amp;parentnodeid=43b183b6c&amp;color=0,0,0&amp;vbapositionanswer=5&amp;vbahtmlprocessed=1"/>
          <p:cNvSpPr/>
          <p:nvPr/>
        </p:nvSpPr>
        <p:spPr>
          <a:xfrm>
            <a:off x="2598420" y="231084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9_1#7c2fd42d0.choices?hastextimagelayout=1&amp;vbadefaultcenterpage=1&amp;parentnodeid=43b183b6c&amp;color=0,0,0&amp;vbahtmlprocessed=1&amp;bbb=1"/>
              <p:cNvSpPr/>
              <p:nvPr/>
            </p:nvSpPr>
            <p:spPr>
              <a:xfrm>
                <a:off x="502920" y="2804110"/>
                <a:ext cx="7973568" cy="2438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8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9_1#7c2fd42d0.choices?hastextimagelayout=1&amp;vbadefaultcenterpage=1&amp;parentnodeid=43b183b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4110"/>
                <a:ext cx="7973568" cy="2438400"/>
              </a:xfrm>
              <a:prstGeom prst="rect">
                <a:avLst/>
              </a:prstGeom>
              <a:blipFill>
                <a:blip r:embed="rId5"/>
                <a:stretch>
                  <a:fillRect l="-2370" b="-42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410</Words>
  <Application>Microsoft Office PowerPoint</Application>
  <PresentationFormat>宽屏</PresentationFormat>
  <Paragraphs>209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2024-01-23T11:16:49Z</dcterms:created>
  <dcterms:modified xsi:type="dcterms:W3CDTF">2024-02-02T01:24:41Z</dcterms:modified>
  <cp:category/>
  <cp:contentStatus/>
</cp:coreProperties>
</file>