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  <p:sldId id="287" r:id="rId3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69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b6b592f6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基础课17 导数与函数的单调性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CC0885F-0CA8-4A82-9F70-9A5065174C4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d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5938EE53-1062-450F-A8B7-A1989020EE6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b6b592f6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基础课17 导数与函数的单调性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0782ECC-7BCC-4EA1-B35C-912A3977AA1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3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d2333ccfb?vbadefaultcenterpage=1&amp;parentnodeid=667bd9e20&amp;color=0,0,0&amp;vbahtmlprocessed=1&amp;bbb=1&amp;hasbroken=1"/>
              <p:cNvSpPr/>
              <p:nvPr/>
            </p:nvSpPr>
            <p:spPr>
              <a:xfrm>
                <a:off x="502920" y="225331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上可导，且满足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为常数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则下列不等式一定成立的是(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d2333ccfb?vbadefaultcenterpage=1&amp;parentnodeid=667bd9e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331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d2333ccfb.bracket?vbadefaultcenterpage=1&amp;parentnodeid=667bd9e20&amp;color=0,0,0&amp;vbapositionanswer=5&amp;vbahtmlprocessed=1"/>
          <p:cNvSpPr/>
          <p:nvPr/>
        </p:nvSpPr>
        <p:spPr>
          <a:xfrm>
            <a:off x="5250371" y="280068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d2333ccfb.choices?vbadefaultcenterpage=1&amp;parentnodeid=667bd9e20&amp;color=0,0,0&amp;vbahtmlprocessed=1&amp;bbb=1"/>
              <p:cNvSpPr/>
              <p:nvPr/>
            </p:nvSpPr>
            <p:spPr>
              <a:xfrm>
                <a:off x="502920" y="334989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d2333ccfb.choices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49891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d2333ccfb?vbadefaultcenterpage=1&amp;parentnodeid=667bd9e20&amp;color=0,0,0&amp;vbahtmlprocessed=1&amp;bbb=1"/>
              <p:cNvSpPr/>
              <p:nvPr/>
            </p:nvSpPr>
            <p:spPr>
              <a:xfrm>
                <a:off x="502920" y="382861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d2333ccfb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28619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r="-1418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d3e3fb2d6?vbadefaultcenterpage=1&amp;parentnodeid=667bd9e20&amp;color=0,0,0&amp;vbahtmlprocessed=1&amp;bbb=1&amp;hasbroken=1"/>
              <p:cNvSpPr/>
              <p:nvPr/>
            </p:nvSpPr>
            <p:spPr>
              <a:xfrm>
                <a:off x="502920" y="2381486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d3e3fb2d6?vbadefaultcenterpage=1&amp;parentnodeid=667bd9e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1486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d3e3fb2d6.bracket?vbadefaultcenterpage=1&amp;parentnodeid=667bd9e20&amp;color=0,0,0&amp;vbapositionanswer=6&amp;vbahtmlprocessed=1"/>
          <p:cNvSpPr/>
          <p:nvPr/>
        </p:nvSpPr>
        <p:spPr>
          <a:xfrm>
            <a:off x="769620" y="315745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23_1#d3e3fb2d6.choices?vbadefaultcenterpage=1&amp;parentnodeid=667bd9e20&amp;color=0,0,0&amp;vbahtmlprocessed=1&amp;bbb=1"/>
          <p:cNvSpPr/>
          <p:nvPr/>
        </p:nvSpPr>
        <p:spPr>
          <a:xfrm>
            <a:off x="502920" y="3714224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d3e3fb2d6?vbadefaultcenterpage=1&amp;parentnodeid=667bd9e20&amp;color=0,0,0&amp;vbahtmlprocessed=1&amp;bbb=1"/>
              <p:cNvSpPr/>
              <p:nvPr/>
            </p:nvSpPr>
            <p:spPr>
              <a:xfrm>
                <a:off x="502920" y="756000"/>
                <a:ext cx="11183112" cy="5685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”的充分不必要条件，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上单调递减”的充分不必要条件.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d3e3fb2d6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85600"/>
              </a:xfrm>
              <a:prstGeom prst="rect">
                <a:avLst/>
              </a:prstGeom>
              <a:blipFill>
                <a:blip r:embed="rId3"/>
                <a:stretch>
                  <a:fillRect l="-1690" b="-32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e0d4f03d0?vbadefaultcenterpage=1&amp;parentnodeid=667bd9e20&amp;color=0,0,0&amp;vbahtmlprocessed=1&amp;bbb=1&amp;hasbroken=1"/>
              <p:cNvSpPr/>
              <p:nvPr/>
            </p:nvSpPr>
            <p:spPr>
              <a:xfrm>
                <a:off x="502920" y="935655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在其定义域的一个子区间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内不是单调函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e0d4f03d0?vbadefaultcenterpage=1&amp;parentnodeid=667bd9e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5655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4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e0d4f03d0.bracket?vbadefaultcenterpage=1&amp;parentnodeid=667bd9e20&amp;color=0,0,0&amp;vbapositionanswer=7&amp;vbahtmlprocessed=1"/>
          <p:cNvSpPr/>
          <p:nvPr/>
        </p:nvSpPr>
        <p:spPr>
          <a:xfrm>
            <a:off x="4312349" y="1711625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e0d4f03d0.choices?vbadefaultcenterpage=1&amp;parentnodeid=667bd9e20&amp;color=0,0,0&amp;vbahtmlprocessed=1&amp;bbb=1"/>
              <p:cNvSpPr/>
              <p:nvPr/>
            </p:nvSpPr>
            <p:spPr>
              <a:xfrm>
                <a:off x="502920" y="2208702"/>
                <a:ext cx="11183112" cy="702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33878" algn="l"/>
                    <a:tab pos="5591556" algn="l"/>
                    <a:tab pos="83746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[2,3)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e0d4f03d0.choices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8702"/>
                <a:ext cx="11183112" cy="702120"/>
              </a:xfrm>
              <a:prstGeom prst="rect">
                <a:avLst/>
              </a:prstGeom>
              <a:blipFill>
                <a:blip r:embed="rId4"/>
                <a:stretch>
                  <a:fillRect l="-1690" b="-156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e0d4f03d0?vbadefaultcenterpage=1&amp;parentnodeid=667bd9e20&amp;color=0,0,0&amp;vbahtmlprocessed=1&amp;bbb=1"/>
              <p:cNvSpPr/>
              <p:nvPr/>
            </p:nvSpPr>
            <p:spPr>
              <a:xfrm>
                <a:off x="502920" y="2916283"/>
                <a:ext cx="11183112" cy="2870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（舍去），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内不是单调函数，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e0d4f03d0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6283"/>
                <a:ext cx="11183112" cy="2870200"/>
              </a:xfrm>
              <a:prstGeom prst="rect">
                <a:avLst/>
              </a:prstGeom>
              <a:blipFill>
                <a:blip r:embed="rId5"/>
                <a:stretch>
                  <a:fillRect l="-1690" b="-38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fbcf780b6?vbadefaultcenterpage=1&amp;parentnodeid=667bd9e20&amp;color=0,0,0&amp;vbahtmlprocessed=1&amp;bbb=1"/>
              <p:cNvSpPr/>
              <p:nvPr/>
            </p:nvSpPr>
            <p:spPr>
              <a:xfrm>
                <a:off x="502920" y="1643139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fbcf780b6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43139"/>
                <a:ext cx="11183112" cy="710819"/>
              </a:xfrm>
              <a:prstGeom prst="rect">
                <a:avLst/>
              </a:prstGeom>
              <a:blipFill>
                <a:blip r:embed="rId3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fbcf780b6.bracket?vbadefaultcenterpage=1&amp;parentnodeid=667bd9e20&amp;color=0,0,0&amp;vbapositionanswer=8&amp;vbahtmlprocessed=1"/>
          <p:cNvSpPr/>
          <p:nvPr/>
        </p:nvSpPr>
        <p:spPr>
          <a:xfrm>
            <a:off x="7084632" y="1923110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fbcf780b6.choices?vbadefaultcenterpage=1&amp;parentnodeid=667bd9e20&amp;color=0,0,0&amp;vbahtmlprocessed=1&amp;bbb=1"/>
              <p:cNvSpPr/>
              <p:nvPr/>
            </p:nvSpPr>
            <p:spPr>
              <a:xfrm>
                <a:off x="502920" y="2354403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fbcf780b6.choices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54403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fbcf780b6?vbadefaultcenterpage=1&amp;parentnodeid=667bd9e20&amp;color=0,0,0&amp;vbahtmlprocessed=1&amp;bbb=1&amp;hasbroken=1"/>
              <p:cNvSpPr/>
              <p:nvPr/>
            </p:nvSpPr>
            <p:spPr>
              <a:xfrm>
                <a:off x="502920" y="2825573"/>
                <a:ext cx="11183112" cy="2205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构造函数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2&lt;1+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fbcf780b6?vbadefaultcenterpage=1&amp;parentnodeid=667bd9e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5573"/>
                <a:ext cx="11183112" cy="2205800"/>
              </a:xfrm>
              <a:prstGeom prst="rect">
                <a:avLst/>
              </a:prstGeom>
              <a:blipFill>
                <a:blip r:embed="rId5"/>
                <a:stretch>
                  <a:fillRect l="-1690" b="-83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4607ca71?vbadefaultcenterpage=1&amp;parentnodeid=01fa52a4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be6378863?vbadefaultcenterpage=1&amp;parentnodeid=d4607ca71&amp;color=0,0,0&amp;vbahtmlprocessed=1&amp;bbb=1&amp;hasbroken=1"/>
              <p:cNvSpPr/>
              <p:nvPr/>
            </p:nvSpPr>
            <p:spPr>
              <a:xfrm>
                <a:off x="502920" y="1521048"/>
                <a:ext cx="11183112" cy="2844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（多选题）意大利画家列奥纳多·达·芬奇曾提出一个问题：固定项链的两端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在重力的作用下自然下垂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，项链所形成的曲线是什么？这就是著名的“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悬链线问题”，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后人给出了悬链线的函数表达式为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cosh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为悬链线系数，称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为双曲余弦函数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，其函数表达式为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，同时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，双曲正弦函数的函数表达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be6378863?vbadefaultcenterpage=1&amp;parentnodeid=d4607ca7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844800"/>
              </a:xfrm>
              <a:prstGeom prst="rect">
                <a:avLst/>
              </a:prstGeom>
              <a:blipFill>
                <a:blip r:embed="rId4"/>
                <a:stretch>
                  <a:fillRect l="-1690" r="-2126" b="-38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be6378863.bracket?vbadefaultcenterpage=1&amp;parentnodeid=d4607ca71&amp;color=0,0,0&amp;vbapositionanswer=9&amp;vbahtmlprocessed=1&amp;bbb=1"/>
          <p:cNvSpPr/>
          <p:nvPr/>
        </p:nvSpPr>
        <p:spPr>
          <a:xfrm>
            <a:off x="4030409" y="3935699"/>
            <a:ext cx="661988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be6378863.choices?vbadefaultcenterpage=1&amp;parentnodeid=d4607ca71&amp;color=0,0,0&amp;vbahtmlprocessed=1&amp;bbb=1"/>
              <p:cNvSpPr/>
              <p:nvPr/>
            </p:nvSpPr>
            <p:spPr>
              <a:xfrm>
                <a:off x="502920" y="4376643"/>
                <a:ext cx="11183112" cy="15868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cosh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sinh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cosh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</a:t>
                </a:r>
                <a:endParaRPr lang="en-US" altLang="zh-CN" sz="2400" dirty="0"/>
              </a:p>
              <a:p>
                <a:pPr marL="0" latinLnBrk="1">
                  <a:lnSpc>
                    <a:spcPts val="3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的图象共有3个交点时，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be6378863.choices?vbadefaultcenterpage=1&amp;parentnodeid=d4607ca7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76643"/>
                <a:ext cx="11183112" cy="1586802"/>
              </a:xfrm>
              <a:prstGeom prst="rect">
                <a:avLst/>
              </a:prstGeom>
              <a:blipFill>
                <a:blip r:embed="rId5"/>
                <a:stretch>
                  <a:fillRect l="-1690" t="-5385" b="-115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be6378863?vbadefaultcenterpage=1&amp;parentnodeid=d4607ca71&amp;color=0,0,0&amp;vbahtmlprocessed=1&amp;bbb=1&amp;hasbroken=1"/>
              <p:cNvSpPr/>
              <p:nvPr/>
            </p:nvSpPr>
            <p:spPr>
              <a:xfrm>
                <a:off x="502920" y="1029285"/>
                <a:ext cx="11183112" cy="4787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cosh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sinh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A正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cosh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，B错误；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是奇函数，C正确；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的导函数为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be6378863?vbadefaultcenterpage=1&amp;parentnodeid=d4607ca7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29285"/>
                <a:ext cx="11183112" cy="4787900"/>
              </a:xfrm>
              <a:prstGeom prst="rect">
                <a:avLst/>
              </a:prstGeom>
              <a:blipFill>
                <a:blip r:embed="rId3"/>
                <a:stretch>
                  <a:fillRect l="-1690" b="-25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be6378863?vbadefaultcenterpage=1&amp;parentnodeid=d4607ca71&amp;color=0,0,0&amp;vbahtmlprocessed=1&amp;bbb=1&amp;hasbroken=1">
                <a:extLst>
                  <a:ext uri="{FF2B5EF4-FFF2-40B4-BE49-F238E27FC236}">
                    <a16:creationId xmlns:a16="http://schemas.microsoft.com/office/drawing/2014/main" id="{BD38CEAB-192D-89C8-8DB8-0EE9F4F45DCD}"/>
                  </a:ext>
                </a:extLst>
              </p:cNvPr>
              <p:cNvSpPr/>
              <p:nvPr/>
            </p:nvSpPr>
            <p:spPr>
              <a:xfrm>
                <a:off x="502920" y="2425746"/>
                <a:ext cx="11183112" cy="2252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上单调递增，且当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→−∞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sinh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→−∞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sinh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共有3个交点时，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be6378863?vbadefaultcenterpage=1&amp;parentnodeid=d4607ca71&amp;color=0,0,0&amp;vbahtmlprocessed=1&amp;bbb=1&amp;hasbroken=1">
                <a:extLst>
                  <a:ext uri="{FF2B5EF4-FFF2-40B4-BE49-F238E27FC236}">
                    <a16:creationId xmlns:a16="http://schemas.microsoft.com/office/drawing/2014/main" id="{BD38CEAB-192D-89C8-8DB8-0EE9F4F45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5746"/>
                <a:ext cx="11183112" cy="2252599"/>
              </a:xfrm>
              <a:prstGeom prst="rect">
                <a:avLst/>
              </a:prstGeom>
              <a:blipFill>
                <a:blip r:embed="rId2"/>
                <a:stretch>
                  <a:fillRect l="-1690" r="-491" b="-81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8053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9597b68b3?vbadefaultcenterpage=1&amp;parentnodeid=d4607ca71&amp;color=0,0,0&amp;vbahtmlprocessed=1&amp;bbb=1&amp;hasbroken=1"/>
              <p:cNvSpPr/>
              <p:nvPr/>
            </p:nvSpPr>
            <p:spPr>
              <a:xfrm>
                <a:off x="502920" y="116152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的值可能是(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9597b68b3?vbadefaultcenterpage=1&amp;parentnodeid=d4607ca7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152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9597b68b3.bracket?vbadefaultcenterpage=1&amp;parentnodeid=d4607ca71&amp;color=0,0,0&amp;vbapositionanswer=10&amp;vbahtmlprocessed=1&amp;bbb=1"/>
          <p:cNvSpPr/>
          <p:nvPr/>
        </p:nvSpPr>
        <p:spPr>
          <a:xfrm>
            <a:off x="2344420" y="1708895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9597b68b3.choices?vbadefaultcenterpage=1&amp;parentnodeid=d4607ca71&amp;color=0,0,0&amp;vbahtmlprocessed=1&amp;bbb=1"/>
              <p:cNvSpPr/>
              <p:nvPr/>
            </p:nvSpPr>
            <p:spPr>
              <a:xfrm>
                <a:off x="502920" y="2202162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9597b68b3.choices?vbadefaultcenterpage=1&amp;parentnodeid=d4607ca7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2162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1#9597b68b3?vbadefaultcenterpage=1&amp;parentnodeid=d4607ca71&amp;color=0,0,0&amp;vbahtmlprocessed=1&amp;bbb=1&amp;hasbroken=1"/>
              <p:cNvSpPr/>
              <p:nvPr/>
            </p:nvSpPr>
            <p:spPr>
              <a:xfrm>
                <a:off x="502920" y="2922569"/>
                <a:ext cx="11183112" cy="3048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≥0⇔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⇔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1+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1#9597b68b3?vbadefaultcenterpage=1&amp;parentnodeid=d4607ca7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2569"/>
                <a:ext cx="11183112" cy="3048000"/>
              </a:xfrm>
              <a:prstGeom prst="rect">
                <a:avLst/>
              </a:prstGeom>
              <a:blipFill>
                <a:blip r:embed="rId5"/>
                <a:stretch>
                  <a:fillRect l="-1690" r="-5125" b="-22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2#9597b68b3?vbadefaultcenterpage=1&amp;parentnodeid=d4607ca71&amp;color=0,0,0&amp;vbahtmlprocessed=1&amp;bbb=1&amp;hasbroken=1"/>
              <p:cNvSpPr/>
              <p:nvPr/>
            </p:nvSpPr>
            <p:spPr>
              <a:xfrm>
                <a:off x="502920" y="1227056"/>
                <a:ext cx="11183112" cy="467366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</a:p>
              <a:p>
                <a:pPr latinLnBrk="1">
                  <a:lnSpc>
                    <a:spcPts val="83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符合.故选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2#9597b68b3?vbadefaultcenterpage=1&amp;parentnodeid=d4607ca7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27056"/>
                <a:ext cx="11183112" cy="4673664"/>
              </a:xfrm>
              <a:prstGeom prst="rect">
                <a:avLst/>
              </a:prstGeom>
              <a:blipFill>
                <a:blip r:embed="rId3"/>
                <a:stretch>
                  <a:fillRect l="-1690" b="-22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1df7c5d61?vbadefaultcenterpage=1&amp;parentnodeid=d4607ca71&amp;color=0,0,0&amp;vbahtmlprocessed=1&amp;bbb=1&amp;hasbroken=1"/>
              <p:cNvSpPr/>
              <p:nvPr/>
            </p:nvSpPr>
            <p:spPr>
              <a:xfrm>
                <a:off x="502920" y="1344849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是自然对数的底数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1df7c5d61?vbadefaultcenterpage=1&amp;parentnodeid=d4607ca7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4849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1df7c5d61.blank?vbadefaultcenterpage=1&amp;parentnodeid=d4607ca71&amp;color=0,0,0&amp;vbapositionanswer=11&amp;vbahtmlprocessed=1&amp;bbb=1&amp;rh=40.67"/>
              <p:cNvSpPr/>
              <p:nvPr/>
            </p:nvSpPr>
            <p:spPr>
              <a:xfrm>
                <a:off x="6763004" y="2036871"/>
                <a:ext cx="968375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1df7c5d61.blank?vbadefaultcenterpage=1&amp;parentnodeid=d4607ca71&amp;color=0,0,0&amp;vbapositionanswer=11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04" y="2036871"/>
                <a:ext cx="968375" cy="510096"/>
              </a:xfrm>
              <a:prstGeom prst="rect">
                <a:avLst/>
              </a:prstGeom>
              <a:blipFill>
                <a:blip r:embed="rId4"/>
                <a:stretch>
                  <a:fillRect t="-4762" b="-214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1df7c5d61?vbadefaultcenterpage=1&amp;parentnodeid=d4607ca71&amp;color=0,0,0&amp;vbahtmlprocessed=1&amp;bbb=1&amp;hasbroken=1"/>
              <p:cNvSpPr/>
              <p:nvPr/>
            </p:nvSpPr>
            <p:spPr>
              <a:xfrm>
                <a:off x="502920" y="2616118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时,等号成立），所以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可化为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1df7c5d61?vbadefaultcenterpage=1&amp;parentnodeid=d4607ca7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6118"/>
                <a:ext cx="11183112" cy="2794000"/>
              </a:xfrm>
              <a:prstGeom prst="rect">
                <a:avLst/>
              </a:prstGeom>
              <a:blipFill>
                <a:blip r:embed="rId5"/>
                <a:stretch>
                  <a:fillRect l="-1690" b="-39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bc39be99a?vbadefaultcenterpage=1&amp;parentnodeid=d4607ca71&amp;color=0,0,0&amp;vbahtmlprocessed=1&amp;bbb=1&amp;hasbroken=1"/>
              <p:cNvSpPr/>
              <p:nvPr/>
            </p:nvSpPr>
            <p:spPr>
              <a:xfrm>
                <a:off x="502920" y="1465943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上存在单调递增区间，则实数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bc39be99a?vbadefaultcenterpage=1&amp;parentnodeid=d4607ca7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5943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1309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bc39be99a.blank?vbadefaultcenterpage=1&amp;parentnodeid=d4607ca71&amp;color=0,0,0&amp;vbapositionanswer=12&amp;vbahtmlprocessed=1&amp;bbb=1&amp;rh=40.67"/>
              <p:cNvSpPr/>
              <p:nvPr/>
            </p:nvSpPr>
            <p:spPr>
              <a:xfrm>
                <a:off x="2407920" y="1951464"/>
                <a:ext cx="1079500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bc39be99a.blank?vbadefaultcenterpage=1&amp;parentnodeid=d4607ca71&amp;color=0,0,0&amp;vbapositionanswer=12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1951464"/>
                <a:ext cx="1079500" cy="510096"/>
              </a:xfrm>
              <a:prstGeom prst="rect">
                <a:avLst/>
              </a:prstGeom>
              <a:blipFill>
                <a:blip r:embed="rId4"/>
                <a:stretch>
                  <a:fillRect t="-4762" b="-214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bc39be99a.blank?vbadefaultcenterpage=1&amp;parentnodeid=d4607ca71&amp;color=0,0,0&amp;vbapositionanswer=13&amp;vbahtmlprocessed=1&amp;bbb=1&amp;rh=40.86504"/>
              <p:cNvSpPr/>
              <p:nvPr/>
            </p:nvSpPr>
            <p:spPr>
              <a:xfrm>
                <a:off x="1176020" y="2479339"/>
                <a:ext cx="1100138" cy="5107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bc39be99a.blank?vbadefaultcenterpage=1&amp;parentnodeid=d4607ca71&amp;color=0,0,0&amp;vbapositionanswer=13&amp;vbahtmlprocessed=1&amp;bbb=1&amp;rh=40.865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20" y="2479339"/>
                <a:ext cx="1100138" cy="510731"/>
              </a:xfrm>
              <a:prstGeom prst="rect">
                <a:avLst/>
              </a:prstGeom>
              <a:blipFill>
                <a:blip r:embed="rId5"/>
                <a:stretch>
                  <a:fillRect t="-7229" b="-204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7_1#bc39be99a?vbadefaultcenterpage=1&amp;parentnodeid=d4607ca71&amp;color=0,0,0&amp;vbahtmlprocessed=1&amp;bbb=1"/>
              <p:cNvSpPr/>
              <p:nvPr/>
            </p:nvSpPr>
            <p:spPr>
              <a:xfrm>
                <a:off x="502920" y="3053951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7_1#bc39be99a?vbadefaultcenterpage=1&amp;parentnodeid=d4607ca7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3951"/>
                <a:ext cx="11183112" cy="2235200"/>
              </a:xfrm>
              <a:prstGeom prst="rect">
                <a:avLst/>
              </a:prstGeom>
              <a:blipFill>
                <a:blip r:embed="rId6"/>
                <a:stretch>
                  <a:fillRect l="-1690" b="-43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2#bc39be99a?vbadefaultcenterpage=1&amp;parentnodeid=d4607ca71&amp;color=0,0,0&amp;vbahtmlprocessed=1&amp;bbb=1"/>
              <p:cNvSpPr/>
              <p:nvPr/>
            </p:nvSpPr>
            <p:spPr>
              <a:xfrm>
                <a:off x="502920" y="1903077"/>
                <a:ext cx="11183112" cy="3098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上存在单调递增区间，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上有解，</a:t>
                </a:r>
                <a:endParaRPr lang="en-US" altLang="zh-CN" sz="1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上有解，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QB_5_AS.47_2#bc39be99a?vbadefaultcenterpage=1&amp;parentnodeid=d4607ca7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03077"/>
                <a:ext cx="11183112" cy="3098800"/>
              </a:xfrm>
              <a:prstGeom prst="rect">
                <a:avLst/>
              </a:prstGeom>
              <a:blipFill>
                <a:blip r:embed="rId3"/>
                <a:stretch>
                  <a:fillRect l="-1690" b="-15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5471850d?vbadefaultcenterpage=1&amp;parentnodeid=01fa52a4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e30f35d9a?vbadefaultcenterpage=1&amp;parentnodeid=85471850d&amp;color=0,0,0&amp;vbahtmlprocessed=1&amp;bbb=1&amp;hasbroken=1"/>
              <p:cNvSpPr/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某莲藕种植塘每年的固定成本是1万元，每年最大规模的种植量是8万千克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，每种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1千克莲藕的成本为0.5元.种植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万千克莲藕的销售额（单位：万元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）函数是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是常数），若种植2万千克，利润是2.5万元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，则要使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利润最大，每年需种植莲藕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万千克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e30f35d9a?vbadefaultcenterpage=1&amp;parentnodeid=8547185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blipFill>
                <a:blip r:embed="rId4"/>
                <a:stretch>
                  <a:fillRect l="-1690" r="-709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9_1#e30f35d9a.blank?vbadefaultcenterpage=1&amp;parentnodeid=85471850d&amp;color=0,0,0&amp;vbapositionanswer=14&amp;vbahtmlprocessed=1"/>
          <p:cNvSpPr/>
          <p:nvPr/>
        </p:nvSpPr>
        <p:spPr>
          <a:xfrm>
            <a:off x="4211320" y="314791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6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e30f35d9a?vbadefaultcenterpage=1&amp;parentnodeid=85471850d&amp;color=0,0,0&amp;vbahtmlprocessed=1&amp;bbb=1&amp;hasbroken=1"/>
              <p:cNvSpPr/>
              <p:nvPr/>
            </p:nvSpPr>
            <p:spPr>
              <a:xfrm>
                <a:off x="502920" y="756000"/>
                <a:ext cx="11183112" cy="5863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设种植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万千克莲藕的利润（单位：万元）为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∈(0,8]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∈(0,8]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∈(0,8]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6,8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时，利润最大.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e30f35d9a?vbadefaultcenterpage=1&amp;parentnodeid=8547185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863400"/>
              </a:xfrm>
              <a:prstGeom prst="rect">
                <a:avLst/>
              </a:prstGeom>
              <a:blipFill>
                <a:blip r:embed="rId3"/>
                <a:stretch>
                  <a:fillRect l="-1690" b="-31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1_1#ee5fdb99c?segpoint=1&amp;vbadefaultcenterpage=1&amp;parentnodeid=85471850d&amp;color=0,0,0&amp;vbahtmlprocessed=1&amp;bbb=1"/>
              <p:cNvSpPr/>
              <p:nvPr/>
            </p:nvSpPr>
            <p:spPr>
              <a:xfrm>
                <a:off x="502920" y="2715592"/>
                <a:ext cx="11183112" cy="6557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1_1#ee5fdb99c?segpoint=1&amp;vbadefaultcenterpage=1&amp;parentnodeid=8547185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5592"/>
                <a:ext cx="11183112" cy="655765"/>
              </a:xfrm>
              <a:prstGeom prst="rect">
                <a:avLst/>
              </a:prstGeom>
              <a:blipFill>
                <a:blip r:embed="rId3"/>
                <a:stretch>
                  <a:fillRect l="-1690" b="-157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1_2#ee5fdb99c?segpoint=1&amp;vbadefaultcenterpage=1&amp;parentnodeid=85471850d&amp;color=0,0,0&amp;vbahtmlprocessed=1&amp;bbb=1"/>
              <p:cNvSpPr/>
              <p:nvPr/>
            </p:nvSpPr>
            <p:spPr>
              <a:xfrm>
                <a:off x="502920" y="3372435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在定义域内的单调区间.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1_2#ee5fdb99c?segpoint=1&amp;vbadefaultcenterpage=1&amp;parentnodeid=8547185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72435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1_3#ee5fdb99c?segpoint=1&amp;vbadefaultcenterpage=1&amp;parentnodeid=85471850d&amp;color=0,0,0&amp;vbahtmlprocessed=1&amp;bbb=1"/>
              <p:cNvSpPr/>
              <p:nvPr/>
            </p:nvSpPr>
            <p:spPr>
              <a:xfrm>
                <a:off x="502920" y="3912249"/>
                <a:ext cx="11183112" cy="4780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1_3#ee5fdb99c?segpoint=1&amp;vbadefaultcenterpage=1&amp;parentnodeid=8547185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12249"/>
                <a:ext cx="11183112" cy="478028"/>
              </a:xfrm>
              <a:prstGeom prst="rect">
                <a:avLst/>
              </a:prstGeom>
              <a:blipFill>
                <a:blip r:embed="rId5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1#ee5fdb99c?vbadefaultcenterpage=1&amp;parentnodeid=85471850d&amp;color=0,0,0&amp;vbahtmlprocessed=1&amp;bbb=1"/>
              <p:cNvSpPr/>
              <p:nvPr/>
            </p:nvSpPr>
            <p:spPr>
              <a:xfrm>
                <a:off x="502920" y="1810081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，无单调递减区间;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,单调递减区间为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1#ee5fdb99c?vbadefaultcenterpage=1&amp;parentnodeid=8547185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0081"/>
                <a:ext cx="11183112" cy="3272600"/>
              </a:xfrm>
              <a:prstGeom prst="rect">
                <a:avLst/>
              </a:prstGeom>
              <a:blipFill>
                <a:blip r:embed="rId3"/>
                <a:stretch>
                  <a:fillRect l="-1690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2#ee5fdb99c?vbadefaultcenterpage=1&amp;parentnodeid=85471850d&amp;color=0,0,0&amp;vbahtmlprocessed=1&amp;bbb=1"/>
              <p:cNvSpPr/>
              <p:nvPr/>
            </p:nvSpPr>
            <p:spPr>
              <a:xfrm>
                <a:off x="502920" y="1430065"/>
                <a:ext cx="11183112" cy="4266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要证明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，只需证明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2#ee5fdb99c?vbadefaultcenterpage=1&amp;parentnodeid=8547185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30065"/>
                <a:ext cx="11183112" cy="4266692"/>
              </a:xfrm>
              <a:prstGeom prst="rect">
                <a:avLst/>
              </a:prstGeom>
              <a:blipFill>
                <a:blip r:embed="rId3"/>
                <a:stretch>
                  <a:fillRect l="-1690" b="-2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530796f6?vbadefaultcenterpage=1&amp;parentnodeid=01fa52a4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4dbbb8c36?vbadefaultcenterpage=1&amp;parentnodeid=2530796f6&amp;color=0,0,0&amp;vbahtmlprocessed=1&amp;hasbroken=1"/>
              <p:cNvSpPr/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定义域的一个子集，若存在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递增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上单调递减，则称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上的单峰函数，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为峰点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上的单峰函数，则实数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4dbbb8c36?vbadefaultcenterpage=1&amp;parentnodeid=2530796f6&amp;color=0,0,0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150999"/>
              </a:xfrm>
              <a:prstGeom prst="rect">
                <a:avLst/>
              </a:prstGeom>
              <a:blipFill>
                <a:blip r:embed="rId4"/>
                <a:stretch>
                  <a:fillRect l="-1690" r="-1418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4dbbb8c36.blank?vbadefaultcenterpage=1&amp;parentnodeid=2530796f6&amp;color=0,0,0&amp;vbapositionanswer=15&amp;vbahtmlprocessed=1"/>
              <p:cNvSpPr/>
              <p:nvPr/>
            </p:nvSpPr>
            <p:spPr>
              <a:xfrm>
                <a:off x="566420" y="3253391"/>
                <a:ext cx="807022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4dbbb8c36.blank?vbadefaultcenterpage=1&amp;parentnodeid=2530796f6&amp;color=0,0,0&amp;vbapositionanswer=1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3253391"/>
                <a:ext cx="807022" cy="353441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1#4dbbb8c36?vbadefaultcenterpage=1&amp;parentnodeid=2530796f6&amp;color=0,0,0&amp;vbahtmlprocessed=1&amp;hasbroken=1"/>
              <p:cNvSpPr/>
              <p:nvPr/>
            </p:nvSpPr>
            <p:spPr>
              <a:xfrm>
                <a:off x="502920" y="649675"/>
                <a:ext cx="11183112" cy="6066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取最小值，且最小值为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，不符合单峰函数的定义.</a:t>
                </a:r>
                <a:endParaRPr lang="en-US" altLang="zh-CN" sz="2400" dirty="0"/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故满足单峰函数的定义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是单峰区间，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是峰点.故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5_1#4dbbb8c36?vbadefaultcenterpage=1&amp;parentnodeid=2530796f6&amp;color=0,0,0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649675"/>
                <a:ext cx="11183112" cy="6066600"/>
              </a:xfrm>
              <a:prstGeom prst="rect">
                <a:avLst/>
              </a:prstGeom>
              <a:blipFill>
                <a:blip r:embed="rId3"/>
                <a:stretch>
                  <a:fillRect l="-1690" r="-3217" b="-29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b6b592f6a.fixed?vbadefaultcenterpage=1&amp;parentnodeid=1dee5ba87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基础课17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导数与函数的单调性</a:t>
            </a:r>
            <a:endParaRPr lang="en-US" altLang="zh-CN" sz="4000" dirty="0"/>
          </a:p>
        </p:txBody>
      </p:sp>
      <p:pic>
        <p:nvPicPr>
          <p:cNvPr id="3" name="C_0#b6b592f6a?linknodeid=667bd9e20&amp;catalogrefid=667bd9e20&amp;parentnodeid=1dee5ba87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b6b592f6a?linknodeid=667bd9e20&amp;catalogrefid=667bd9e20&amp;parentnodeid=1dee5ba87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b6b592f6a?linknodeid=d4607ca71&amp;catalogrefid=d4607ca71&amp;parentnodeid=1dee5ba87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b6b592f6a?linknodeid=d4607ca71&amp;catalogrefid=d4607ca71&amp;parentnodeid=1dee5ba87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b6b592f6a?linknodeid=85471850d&amp;catalogrefid=85471850d&amp;parentnodeid=1dee5ba87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b6b592f6a?linknodeid=85471850d&amp;catalogrefid=85471850d&amp;parentnodeid=1dee5ba87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b6b592f6a?linknodeid=2530796f6&amp;catalogrefid=2530796f6&amp;parentnodeid=1dee5ba87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b6b592f6a?linknodeid=2530796f6&amp;catalogrefid=2530796f6&amp;parentnodeid=1dee5ba87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b6b592f6a?linknodeid=667bd9e20&amp;catalogrefid=667bd9e20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b6b592f6a?linknodeid=667bd9e20&amp;catalogrefid=667bd9e20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b6b592f6a?linknodeid=d4607ca71&amp;catalogrefid=d4607ca71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b6b592f6a?linknodeid=d4607ca71&amp;catalogrefid=d4607ca71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b6b592f6a?linknodeid=85471850d&amp;catalogrefid=85471850d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b6b592f6a?linknodeid=85471850d&amp;catalogrefid=85471850d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b6b592f6a?linknodeid=2530796f6&amp;catalogrefid=2530796f6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b6b592f6a?linknodeid=2530796f6&amp;catalogrefid=2530796f6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dc84b7452?segpoint=1&amp;vbadefaultcenterpage=1&amp;parentnodeid=2530796f6&amp;color=0,0,0&amp;vbahtmlprocessed=1&amp;bbb=1"/>
              <p:cNvSpPr/>
              <p:nvPr/>
            </p:nvSpPr>
            <p:spPr>
              <a:xfrm>
                <a:off x="502920" y="2766646"/>
                <a:ext cx="11183112" cy="5542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</a:t>
                </a:r>
                <a:r>
                  <a:rPr lang="en-US" altLang="zh-CN" sz="2400" b="1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的图象在点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处的切线与直线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spc="-5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垂直.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2" name="QO_5_BD.56_1#dc84b7452?segpoint=1&amp;vbadefaultcenterpage=1&amp;parentnodeid=2530796f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6646"/>
                <a:ext cx="11183112" cy="554228"/>
              </a:xfrm>
              <a:prstGeom prst="rect">
                <a:avLst/>
              </a:prstGeom>
              <a:blipFill>
                <a:blip r:embed="rId3"/>
                <a:stretch>
                  <a:fillRect l="-1690" r="-1963" b="-285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dc84b7452?segpoint=1&amp;vbadefaultcenterpage=1&amp;parentnodeid=2530796f6&amp;color=0,0,0&amp;vbahtmlprocessed=1&amp;bbb=1"/>
              <p:cNvSpPr/>
              <p:nvPr/>
            </p:nvSpPr>
            <p:spPr>
              <a:xfrm>
                <a:off x="502920" y="3331415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的单调区间；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dc84b7452?segpoint=1&amp;vbadefaultcenterpage=1&amp;parentnodeid=2530796f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31415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dc84b7452?segpoint=1&amp;vbadefaultcenterpage=1&amp;parentnodeid=2530796f6&amp;color=0,0,0&amp;vbahtmlprocessed=1&amp;bbb=1"/>
              <p:cNvSpPr/>
              <p:nvPr/>
            </p:nvSpPr>
            <p:spPr>
              <a:xfrm>
                <a:off x="502920" y="3871228"/>
                <a:ext cx="11183112" cy="4780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（2）若对任意实数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恒成立，求整数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dc84b7452?segpoint=1&amp;vbadefaultcenterpage=1&amp;parentnodeid=2530796f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71228"/>
                <a:ext cx="11183112" cy="478028"/>
              </a:xfrm>
              <a:prstGeom prst="rect">
                <a:avLst/>
              </a:prstGeom>
              <a:blipFill>
                <a:blip r:embed="rId5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dc84b7452?vbadefaultcenterpage=1&amp;parentnodeid=2530796f6&amp;color=0,0,0&amp;vbahtmlprocessed=1&amp;bbb=1&amp;hasbroken=1"/>
              <p:cNvSpPr/>
              <p:nvPr/>
            </p:nvSpPr>
            <p:spPr>
              <a:xfrm>
                <a:off x="502920" y="1930985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，又切线与直线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的单调递减区间为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，单调递增区间为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dc84b7452?vbadefaultcenterpage=1&amp;parentnodeid=2530796f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0985"/>
                <a:ext cx="11183112" cy="3272600"/>
              </a:xfrm>
              <a:prstGeom prst="rect">
                <a:avLst/>
              </a:prstGeom>
              <a:blipFill>
                <a:blip r:embed="rId3"/>
                <a:stretch>
                  <a:fillRect l="-1690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2#dc84b7452?vbadefaultcenterpage=1&amp;parentnodeid=2530796f6&amp;color=0,0,0&amp;vbahtmlprocessed=1&amp;bbb=1&amp;hasbroken=1"/>
              <p:cNvSpPr/>
              <p:nvPr/>
            </p:nvSpPr>
            <p:spPr>
              <a:xfrm>
                <a:off x="502920" y="810400"/>
                <a:ext cx="11183112" cy="5080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（2）对任意实数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即对任意实数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+3≥2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2#dc84b7452?vbadefaultcenterpage=1&amp;parentnodeid=2530796f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10400"/>
                <a:ext cx="11183112" cy="5080000"/>
              </a:xfrm>
              <a:prstGeom prst="rect">
                <a:avLst/>
              </a:prstGeom>
              <a:blipFill>
                <a:blip r:embed="rId3"/>
                <a:stretch>
                  <a:fillRect l="-1690" b="-22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2#dc84b7452?vbadefaultcenterpage=1&amp;parentnodeid=2530796f6&amp;color=0,0,0&amp;vbahtmlprocessed=1&amp;bbb=1&amp;hasbroken=1">
                <a:extLst>
                  <a:ext uri="{FF2B5EF4-FFF2-40B4-BE49-F238E27FC236}">
                    <a16:creationId xmlns:a16="http://schemas.microsoft.com/office/drawing/2014/main" id="{418F8CA9-4D39-96AC-B7B4-12840E870FDB}"/>
                  </a:ext>
                </a:extLst>
              </p:cNvPr>
              <p:cNvSpPr/>
              <p:nvPr/>
            </p:nvSpPr>
            <p:spPr>
              <a:xfrm>
                <a:off x="502920" y="1775061"/>
                <a:ext cx="11183112" cy="33488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+3=3−2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</m:t>
                    </m:r>
                  </m:oMath>
                </a14:m>
                <a:endParaRPr lang="en-US" altLang="zh-CN" sz="24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2&lt;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的最大值为1.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2#dc84b7452?vbadefaultcenterpage=1&amp;parentnodeid=2530796f6&amp;color=0,0,0&amp;vbahtmlprocessed=1&amp;bbb=1&amp;hasbroken=1">
                <a:extLst>
                  <a:ext uri="{FF2B5EF4-FFF2-40B4-BE49-F238E27FC236}">
                    <a16:creationId xmlns:a16="http://schemas.microsoft.com/office/drawing/2014/main" id="{418F8CA9-4D39-96AC-B7B4-12840E87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61"/>
                <a:ext cx="11183112" cy="3348800"/>
              </a:xfrm>
              <a:prstGeom prst="rect">
                <a:avLst/>
              </a:prstGeom>
              <a:blipFill>
                <a:blip r:embed="rId2"/>
                <a:stretch>
                  <a:fillRect l="-1690" b="-52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5500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1fa52a4d.fixed?vbadefaultcenterpage=1&amp;parentnodeid=b6b592f6a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01fa52a4d.fixed?vbadefaultcenterpage=1&amp;parentnodeid=b6b592f6a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67bd9e20?vbadefaultcenterpage=1&amp;parentnodeid=01fa52a4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a88e22517?vbadefaultcenterpage=1&amp;parentnodeid=667bd9e20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的单调递减区间为(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a88e22517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a88e22517.bracket?vbadefaultcenterpage=1&amp;parentnodeid=667bd9e20&amp;color=0,0,0&amp;vbapositionanswer=1&amp;vbahtmlprocessed=1"/>
          <p:cNvSpPr/>
          <p:nvPr/>
        </p:nvSpPr>
        <p:spPr>
          <a:xfrm>
            <a:off x="8656066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a88e22517.choices?vbadefaultcenterpage=1&amp;parentnodeid=667bd9e20&amp;color=0,0,0&amp;vbahtmlprocessed=1&amp;bbb=1"/>
              <p:cNvSpPr/>
              <p:nvPr/>
            </p:nvSpPr>
            <p:spPr>
              <a:xfrm>
                <a:off x="502920" y="2004918"/>
                <a:ext cx="11183112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630678" algn="l"/>
                    <a:tab pos="5604256" algn="l"/>
                    <a:tab pos="83238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a88e22517.choices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621983"/>
              </a:xfrm>
              <a:prstGeom prst="rect">
                <a:avLst/>
              </a:prstGeom>
              <a:blipFill>
                <a:blip r:embed="rId5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a88e22517?vbadefaultcenterpage=1&amp;parentnodeid=667bd9e20&amp;color=0,0,0&amp;vbahtmlprocessed=1&amp;bbb=1"/>
              <p:cNvSpPr/>
              <p:nvPr/>
            </p:nvSpPr>
            <p:spPr>
              <a:xfrm>
                <a:off x="502920" y="2635346"/>
                <a:ext cx="11183112" cy="183800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的单调递减区间为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a88e22517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5346"/>
                <a:ext cx="11183112" cy="1838008"/>
              </a:xfrm>
              <a:prstGeom prst="rect">
                <a:avLst/>
              </a:prstGeom>
              <a:blipFill>
                <a:blip r:embed="rId6"/>
                <a:stretch>
                  <a:fillRect l="-1690" b="-56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5_1#7e6a33665?hastextimagelayout=1&amp;vbadefaultcenterpage=1&amp;parentnodeid=667bd9e20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3791" y="2333988"/>
            <a:ext cx="3182112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5_2#7e6a33665?hastextimagelayout=1&amp;segpoint=1&amp;vbadefaultcenterpage=1&amp;parentnodeid=667bd9e20&amp;color=0,0,0&amp;vbahtmlprocessed=1&amp;bbb=1&amp;hasbroken=1"/>
              <p:cNvSpPr/>
              <p:nvPr/>
            </p:nvSpPr>
            <p:spPr>
              <a:xfrm>
                <a:off x="502920" y="2288268"/>
                <a:ext cx="7872984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（改编）已知定义在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(0,3]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的图象如图所示，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则不等式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5_2#7e6a33665?hastextimagelayout=1&amp;segpoint=1&amp;vbadefaultcenterpage=1&amp;parentnodeid=667bd9e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8268"/>
                <a:ext cx="7872984" cy="1033399"/>
              </a:xfrm>
              <a:prstGeom prst="rect">
                <a:avLst/>
              </a:prstGeom>
              <a:blipFill>
                <a:blip r:embed="rId4"/>
                <a:stretch>
                  <a:fillRect l="-2401" r="-232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6_1#7e6a33665.bracket?vbadefaultcenterpage=1&amp;parentnodeid=667bd9e20&amp;color=0,0,0&amp;vbapositionanswer=2&amp;vbahtmlprocessed=1"/>
          <p:cNvSpPr/>
          <p:nvPr/>
        </p:nvSpPr>
        <p:spPr>
          <a:xfrm>
            <a:off x="5622100" y="2835639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7_1#7e6a33665.choices?hastextimagelayout=1&amp;vbadefaultcenterpage=1&amp;parentnodeid=667bd9e20&amp;color=0,0,0&amp;vbahtmlprocessed=1&amp;bbb=1"/>
              <p:cNvSpPr/>
              <p:nvPr/>
            </p:nvSpPr>
            <p:spPr>
              <a:xfrm>
                <a:off x="502920" y="3328905"/>
                <a:ext cx="7872984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4044442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4044442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7_1#7e6a33665.choices?hastextimagelayout=1&amp;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8905"/>
                <a:ext cx="7872984" cy="1026605"/>
              </a:xfrm>
              <a:prstGeom prst="rect">
                <a:avLst/>
              </a:prstGeom>
              <a:blipFill>
                <a:blip r:embed="rId5"/>
                <a:stretch>
                  <a:fillRect l="-2401" b="-190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8_1#7e6a33665?vbadefaultcenterpage=1&amp;parentnodeid=667bd9e20&amp;color=0,0,0&amp;vbahtmlprocessed=1&amp;bbb=1"/>
              <p:cNvSpPr/>
              <p:nvPr/>
            </p:nvSpPr>
            <p:spPr>
              <a:xfrm>
                <a:off x="502920" y="1082625"/>
                <a:ext cx="11183112" cy="4949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，满足题意；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，满足题意；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，不满足题意；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时，易得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，不满足题意；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时，易得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，不满足题意.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，即不等式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2" name="QC_5_AS.8_1#7e6a33665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2625"/>
                <a:ext cx="11183112" cy="4949000"/>
              </a:xfrm>
              <a:prstGeom prst="rect">
                <a:avLst/>
              </a:prstGeom>
              <a:blipFill>
                <a:blip r:embed="rId3"/>
                <a:stretch>
                  <a:fillRect l="-1690" r="-1363" b="-36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0f954bc94?vbadefaultcenterpage=1&amp;parentnodeid=667bd9e20&amp;color=0,0,0&amp;vbahtmlprocessed=1&amp;bbb=1&amp;hasbroken=1"/>
              <p:cNvSpPr/>
              <p:nvPr/>
            </p:nvSpPr>
            <p:spPr>
              <a:xfrm>
                <a:off x="502920" y="2083608"/>
                <a:ext cx="11183112" cy="1206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上任取两个不相等的实数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，若不等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0f954bc94?vbadefaultcenterpage=1&amp;parentnodeid=667bd9e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83608"/>
                <a:ext cx="11183112" cy="1206500"/>
              </a:xfrm>
              <a:prstGeom prst="rect">
                <a:avLst/>
              </a:prstGeom>
              <a:blipFill>
                <a:blip r:embed="rId3"/>
                <a:stretch>
                  <a:fillRect l="-1690" r="-1254" b="-45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0f954bc94.bracket?vbadefaultcenterpage=1&amp;parentnodeid=667bd9e20&amp;color=0,0,0&amp;vbapositionanswer=3&amp;vbahtmlprocessed=1"/>
          <p:cNvSpPr/>
          <p:nvPr/>
        </p:nvSpPr>
        <p:spPr>
          <a:xfrm>
            <a:off x="7091172" y="2809602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0f954bc94.choices?vbadefaultcenterpage=1&amp;parentnodeid=667bd9e20&amp;color=0,0,0&amp;vbahtmlprocessed=1&amp;bbb=1"/>
              <p:cNvSpPr/>
              <p:nvPr/>
            </p:nvSpPr>
            <p:spPr>
              <a:xfrm>
                <a:off x="502920" y="3291694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928106" algn="l"/>
                    <a:tab pos="86445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[−8,+∞)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(−∞,−8]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0f954bc94.choices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1694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0f954bc94?vbadefaultcenterpage=1&amp;parentnodeid=667bd9e20&amp;color=0,0,0&amp;vbahtmlprocessed=1&amp;bbb=1"/>
              <p:cNvSpPr/>
              <p:nvPr/>
            </p:nvSpPr>
            <p:spPr>
              <a:xfrm>
                <a:off x="502920" y="3762864"/>
                <a:ext cx="11183112" cy="11257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0f954bc94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62864"/>
                <a:ext cx="11183112" cy="1125728"/>
              </a:xfrm>
              <a:prstGeom prst="rect">
                <a:avLst/>
              </a:prstGeom>
              <a:blipFill>
                <a:blip r:embed="rId5"/>
                <a:stretch>
                  <a:fillRect l="-1690" b="-162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6244e0a30?vbadefaultcenterpage=1&amp;parentnodeid=667bd9e20&amp;color=0,0,0&amp;vbahtmlprocessed=1&amp;bbb=1"/>
              <p:cNvSpPr/>
              <p:nvPr/>
            </p:nvSpPr>
            <p:spPr>
              <a:xfrm>
                <a:off x="502920" y="910000"/>
                <a:ext cx="11183112" cy="7712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（2024·安阳模拟）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的大致图象为(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6244e0a30?vbadefaultcenterpage=1&amp;parentnodeid=667bd9e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10000"/>
                <a:ext cx="11183112" cy="771271"/>
              </a:xfrm>
              <a:prstGeom prst="rect">
                <a:avLst/>
              </a:prstGeom>
              <a:blipFill>
                <a:blip r:embed="rId3"/>
                <a:stretch>
                  <a:fillRect l="-1690" b="-133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6244e0a30.bracket?vbadefaultcenterpage=1&amp;parentnodeid=667bd9e20&amp;color=0,0,0&amp;vbapositionanswer=4&amp;vbahtmlprocessed=1"/>
          <p:cNvSpPr/>
          <p:nvPr/>
        </p:nvSpPr>
        <p:spPr>
          <a:xfrm>
            <a:off x="7525576" y="1255249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5_1#6244e0a30.choices?vbadefaultcenterpage=1&amp;parentnodeid=667bd9e20&amp;color=0,0,0&amp;vbahtmlprocessed=1&amp;bbb=1"/>
          <p:cNvSpPr/>
          <p:nvPr/>
        </p:nvSpPr>
        <p:spPr>
          <a:xfrm>
            <a:off x="502920" y="1755820"/>
            <a:ext cx="11183112" cy="1835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164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92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endParaRPr lang="en-US" altLang="zh-CN" sz="900" dirty="0">
              <a:latin typeface="SimSun" panose="02010600030101010101" pitchFamily="2" charset="-122"/>
            </a:endParaRPr>
          </a:p>
        </p:txBody>
      </p:sp>
      <p:pic>
        <p:nvPicPr>
          <p:cNvPr id="5" name="QC_5_BD.15_1#6244e0a30.choice_image?vbadefaultcenterpage=1&amp;parentnodeid=667bd9e20&amp;color=0,0,0&amp;inlineimagemarkindex=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959" y="1750804"/>
            <a:ext cx="2267712" cy="18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6" name="QC_5_BD.15_1#6244e0a30.choice_image?vbadefaultcenterpage=1&amp;parentnodeid=667bd9e20&amp;color=0,0,0&amp;inlineimagemarkindex=2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4076" y="1750804"/>
            <a:ext cx="2267712" cy="18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7" name="QC_5_BD.15_1#6244e0a30.choice_image?vbadefaultcenterpage=1&amp;parentnodeid=667bd9e20&amp;color=0,0,0&amp;inlineimagemarkindex=3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1256" y="1750804"/>
            <a:ext cx="2267712" cy="18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15_1#6244e0a30.choice_image?vbadefaultcenterpage=1&amp;parentnodeid=667bd9e20&amp;color=0,0,0&amp;inlineimagemarkindex=4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264" y="1750804"/>
            <a:ext cx="2267712" cy="18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QC_5_AS.16_1#6244e0a30?vbadefaultcenterpage=1&amp;parentnodeid=667bd9e20&amp;color=0,0,0&amp;vbahtmlprocessed=1&amp;bbb=1&amp;hasbroken=1"/>
              <p:cNvSpPr/>
              <p:nvPr/>
            </p:nvSpPr>
            <p:spPr>
              <a:xfrm>
                <a:off x="502920" y="3602464"/>
                <a:ext cx="11183112" cy="2358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在定义域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上单调递减，且对任意的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，所以结合选项可知A满足.故选A.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C_5_AS.16_1#6244e0a30?vbadefaultcenterpage=1&amp;parentnodeid=667bd9e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2464"/>
                <a:ext cx="11183112" cy="2358200"/>
              </a:xfrm>
              <a:prstGeom prst="rect">
                <a:avLst/>
              </a:prstGeom>
              <a:blipFill>
                <a:blip r:embed="rId8"/>
                <a:stretch>
                  <a:fillRect l="-1690" b="-7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362</Words>
  <Application>Microsoft Office PowerPoint</Application>
  <PresentationFormat>宽屏</PresentationFormat>
  <Paragraphs>238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2024-01-24T10:20:20Z</dcterms:created>
  <dcterms:modified xsi:type="dcterms:W3CDTF">2024-02-02T01:26:17Z</dcterms:modified>
  <cp:category/>
  <cp:contentStatus/>
</cp:coreProperties>
</file>