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6" r:id="rId23"/>
    <p:sldId id="288" r:id="rId24"/>
    <p:sldId id="289" r:id="rId25"/>
    <p:sldId id="280" r:id="rId26"/>
    <p:sldId id="281" r:id="rId27"/>
    <p:sldId id="282" r:id="rId28"/>
    <p:sldId id="283" r:id="rId29"/>
    <p:sldId id="284" r:id="rId30"/>
    <p:sldId id="287" r:id="rId31"/>
    <p:sldId id="285" r:id="rId3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163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356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61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4e12d2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基础课18 导数与函数的极值、最值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95A9E5A-05B2-48EF-8E53-961AD46C5D9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e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9D60A146-76EB-4F44-9FFA-A6ADC32CD93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4e12d2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基础课18 导数与函数的极值、最值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983644A-0995-4288-BAFC-8BF2A54DA98A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0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1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2447c8831?vbadefaultcenterpage=1&amp;parentnodeid=7f78e3141&amp;color=0,0,0&amp;vbahtmlprocessed=1&amp;bbb=1&amp;hasbroken=1"/>
              <p:cNvSpPr/>
              <p:nvPr/>
            </p:nvSpPr>
            <p:spPr>
              <a:xfrm>
                <a:off x="502920" y="110145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的一个极值点为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2447c8831?vbadefaultcenterpage=1&amp;parentnodeid=7f78e31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145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09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2447c8831.bracket?vbadefaultcenterpage=1&amp;parentnodeid=7f78e3141&amp;color=0,0,0&amp;vbapositionanswer=6&amp;vbahtmlprocessed=1"/>
          <p:cNvSpPr/>
          <p:nvPr/>
        </p:nvSpPr>
        <p:spPr>
          <a:xfrm>
            <a:off x="782320" y="1648824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2447c8831.choices?vbadefaultcenterpage=1&amp;parentnodeid=7f78e3141&amp;color=0,0,0&amp;vbahtmlprocessed=1&amp;bbb=1"/>
              <p:cNvSpPr/>
              <p:nvPr/>
            </p:nvSpPr>
            <p:spPr>
              <a:xfrm>
                <a:off x="502920" y="2144631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986278" algn="l"/>
                    <a:tab pos="5959856" algn="l"/>
                    <a:tab pos="86794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2447c8831.choices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44631"/>
                <a:ext cx="11183112" cy="710629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2447c8831?vbadefaultcenterpage=1&amp;parentnodeid=7f78e3141&amp;color=0,0,0&amp;vbahtmlprocessed=1&amp;bbb=1&amp;hasbroken=1"/>
              <p:cNvSpPr/>
              <p:nvPr/>
            </p:nvSpPr>
            <p:spPr>
              <a:xfrm>
                <a:off x="502920" y="2866372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的图象连续，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的一个极值点，则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2447c8831?vbadefaultcenterpage=1&amp;parentnodeid=7f78e31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6372"/>
                <a:ext cx="11183112" cy="2794000"/>
              </a:xfrm>
              <a:prstGeom prst="rect">
                <a:avLst/>
              </a:prstGeom>
              <a:blipFill>
                <a:blip r:embed="rId5"/>
                <a:stretch>
                  <a:fillRect l="-1690" b="-37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f581776ad?vbadefaultcenterpage=1&amp;parentnodeid=7f78e3141&amp;color=0,0,0&amp;vbahtmlprocessed=1&amp;bbb=1&amp;hasbroken=1"/>
              <p:cNvSpPr/>
              <p:nvPr/>
            </p:nvSpPr>
            <p:spPr>
              <a:xfrm>
                <a:off x="502920" y="20059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有极大值和极小值，则实数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f581776ad?vbadefaultcenterpage=1&amp;parentnodeid=7f78e31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594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09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f581776ad.bracket?vbadefaultcenterpage=1&amp;parentnodeid=7f78e3141&amp;color=0,0,0&amp;vbapositionanswer=7&amp;vbahtmlprocessed=1"/>
          <p:cNvSpPr/>
          <p:nvPr/>
        </p:nvSpPr>
        <p:spPr>
          <a:xfrm>
            <a:off x="1074420" y="25533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f581776ad.choices?vbadefaultcenterpage=1&amp;parentnodeid=7f78e3141&amp;color=0,0,0&amp;vbahtmlprocessed=1&amp;bbb=1"/>
              <p:cNvSpPr/>
              <p:nvPr/>
            </p:nvSpPr>
            <p:spPr>
              <a:xfrm>
                <a:off x="502920" y="3046585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−∞,6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f581776ad.choices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6585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f581776ad?vbadefaultcenterpage=1&amp;parentnodeid=7f78e3141&amp;color=0,0,0&amp;vbahtmlprocessed=1&amp;bbb=1"/>
              <p:cNvSpPr/>
              <p:nvPr/>
            </p:nvSpPr>
            <p:spPr>
              <a:xfrm>
                <a:off x="502920" y="4074015"/>
                <a:ext cx="11183112" cy="103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有两个不相等的根，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f581776ad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74015"/>
                <a:ext cx="11183112" cy="1036828"/>
              </a:xfrm>
              <a:prstGeom prst="rect">
                <a:avLst/>
              </a:prstGeom>
              <a:blipFill>
                <a:blip r:embed="rId5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3b79f486c?vbadefaultcenterpage=1&amp;parentnodeid=7f78e3141&amp;color=0,0,0&amp;vbahtmlprocessed=1&amp;bbb=1"/>
              <p:cNvSpPr/>
              <p:nvPr/>
            </p:nvSpPr>
            <p:spPr>
              <a:xfrm>
                <a:off x="502920" y="160935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是自然对数的底数，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则下列不等关系中正确的是(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3b79f486c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9358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3b79f486c.bracket?vbadefaultcenterpage=1&amp;parentnodeid=7f78e3141&amp;color=0,0,0&amp;vbapositionanswer=8&amp;vbahtmlprocessed=1"/>
          <p:cNvSpPr/>
          <p:nvPr/>
        </p:nvSpPr>
        <p:spPr>
          <a:xfrm>
            <a:off x="8157845" y="159792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3b79f486c.choices?vbadefaultcenterpage=1&amp;parentnodeid=7f78e3141&amp;color=0,0,0&amp;vbahtmlprocessed=1&amp;bbb=1"/>
              <p:cNvSpPr/>
              <p:nvPr/>
            </p:nvSpPr>
            <p:spPr>
              <a:xfrm>
                <a:off x="502920" y="215221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75153" algn="l"/>
                    <a:tab pos="5724906" algn="l"/>
                    <a:tab pos="8549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3b79f486c.choices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52218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3b79f486c?vbadefaultcenterpage=1&amp;parentnodeid=7f78e3141&amp;color=0,0,0&amp;vbahtmlprocessed=1&amp;bbb=1&amp;hasbroken=1"/>
              <p:cNvSpPr/>
              <p:nvPr/>
            </p:nvSpPr>
            <p:spPr>
              <a:xfrm>
                <a:off x="502920" y="2630945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是增函数，所以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3b79f486c?vbadefaultcenterpage=1&amp;parentnodeid=7f78e31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0945"/>
                <a:ext cx="11183112" cy="2713800"/>
              </a:xfrm>
              <a:prstGeom prst="rect">
                <a:avLst/>
              </a:prstGeom>
              <a:blipFill>
                <a:blip r:embed="rId5"/>
                <a:stretch>
                  <a:fillRect l="-1690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2e412fd2?vbadefaultcenterpage=1&amp;parentnodeid=9ab9053b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fe5ba3fb6?vbadefaultcenterpage=1&amp;parentnodeid=a2e412fd2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fe5ba3fb6.bracket?vbadefaultcenterpage=1&amp;parentnodeid=a2e412fd2&amp;color=0,0,0&amp;vbapositionanswer=9&amp;vbahtmlprocessed=1&amp;bbb=1"/>
          <p:cNvSpPr/>
          <p:nvPr/>
        </p:nvSpPr>
        <p:spPr>
          <a:xfrm>
            <a:off x="5011420" y="15096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fe5ba3fb6.choices?vbadefaultcenterpage=1&amp;parentnodeid=a2e412fd2&amp;color=0,0,0&amp;vbahtmlprocessed=1&amp;bbb=1"/>
              <p:cNvSpPr/>
              <p:nvPr/>
            </p:nvSpPr>
            <p:spPr>
              <a:xfrm>
                <a:off x="502920" y="2067529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A.函数的极小值一定比极大值小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.对于可导函数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为函数的一个极值点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内单调，则函数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内一定没有最值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.三次函数在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上可能不存在极值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fe5ba3fb6.choices?vbadefaultcenterpage=1&amp;parentnodeid=a2e412f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7529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fe5ba3fb6?vbadefaultcenterpage=1&amp;parentnodeid=a2e412fd2&amp;color=0,0,0&amp;vbahtmlprocessed=1&amp;bbb=1&amp;hasbroken=1"/>
              <p:cNvSpPr/>
              <p:nvPr/>
            </p:nvSpPr>
            <p:spPr>
              <a:xfrm>
                <a:off x="502920" y="2211655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对于A，根据极值的定义，函数的极小值不一定比极大值小，A错误；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无极值点，B错误；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内单调，因为区间为开区间，所以取不到最值，C正确；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D，三次函数求导以后为二次函数，若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无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极值点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fe5ba3fb6?vbadefaultcenterpage=1&amp;parentnodeid=a2e412f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1655"/>
                <a:ext cx="11183112" cy="2713800"/>
              </a:xfrm>
              <a:prstGeom prst="rect">
                <a:avLst/>
              </a:prstGeom>
              <a:blipFill>
                <a:blip r:embed="rId3"/>
                <a:stretch>
                  <a:fillRect l="-1690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45b961268?vbadefaultcenterpage=1&amp;parentnodeid=a2e412fd2&amp;color=0,0,0&amp;vbahtmlprocessed=1&amp;bbb=1"/>
              <p:cNvSpPr/>
              <p:nvPr/>
            </p:nvSpPr>
            <p:spPr>
              <a:xfrm>
                <a:off x="502920" y="221006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45b961268?vbadefaultcenterpage=1&amp;parentnodeid=a2e412f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0068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45b961268.bracket?vbadefaultcenterpage=1&amp;parentnodeid=a2e412fd2&amp;color=0,0,0&amp;vbapositionanswer=10&amp;vbahtmlprocessed=1&amp;bbb=1"/>
          <p:cNvSpPr/>
          <p:nvPr/>
        </p:nvSpPr>
        <p:spPr>
          <a:xfrm>
            <a:off x="6921119" y="219863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45b961268.choices?vbadefaultcenterpage=1&amp;parentnodeid=a2e412fd2&amp;color=0,0,0&amp;vbahtmlprocessed=1&amp;bbb=1"/>
              <p:cNvSpPr/>
              <p:nvPr/>
            </p:nvSpPr>
            <p:spPr>
              <a:xfrm>
                <a:off x="502920" y="2696985"/>
                <a:ext cx="11183112" cy="2205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有两个零点</a:t>
                </a:r>
                <a:endParaRPr lang="en-US" altLang="zh-CN" sz="2400" dirty="0"/>
              </a:p>
              <a:p>
                <a:pPr marL="0"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处切线的斜率为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是奇函数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45b961268.choices?vbadefaultcenterpage=1&amp;parentnodeid=a2e412f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6985"/>
                <a:ext cx="11183112" cy="2205800"/>
              </a:xfrm>
              <a:prstGeom prst="rect">
                <a:avLst/>
              </a:prstGeom>
              <a:blipFill>
                <a:blip r:embed="rId4"/>
                <a:stretch>
                  <a:fillRect l="-1690" b="-82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45b961268?vbadefaultcenterpage=1&amp;parentnodeid=a2e412fd2&amp;color=0,0,0&amp;vbahtmlprocessed=1&amp;bbb=1&amp;hasbroken=1"/>
              <p:cNvSpPr/>
              <p:nvPr/>
            </p:nvSpPr>
            <p:spPr>
              <a:xfrm>
                <a:off x="502920" y="756000"/>
                <a:ext cx="11183112" cy="555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也在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单调递增，A正确；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只有一个零点，B错误；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−1=−1−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，根据导数几何意义可知C正确；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，不关于原点对称，故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是非奇非偶函数，D错误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45b961268?vbadefaultcenterpage=1&amp;parentnodeid=a2e412f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58600"/>
              </a:xfrm>
              <a:prstGeom prst="rect">
                <a:avLst/>
              </a:prstGeom>
              <a:blipFill>
                <a:blip r:embed="rId3"/>
                <a:stretch>
                  <a:fillRect l="-1690" b="-32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2cce07c07?vbadefaultcenterpage=1&amp;parentnodeid=a2e412fd2&amp;color=0,0,0&amp;vbahtmlprocessed=1&amp;bbb=1&amp;hasbroken=1"/>
              <p:cNvSpPr/>
              <p:nvPr/>
            </p:nvSpPr>
            <p:spPr>
              <a:xfrm>
                <a:off x="502920" y="1145142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的图象存在公共切线，则实数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2cce07c07?vbadefaultcenterpage=1&amp;parentnodeid=a2e412f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45142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52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2cce07c07.blank?vbadefaultcenterpage=1&amp;parentnodeid=a2e412fd2&amp;color=0,0,0&amp;vbapositionanswer=11&amp;vbahtmlprocessed=1&amp;bbb=1"/>
              <p:cNvSpPr/>
              <p:nvPr/>
            </p:nvSpPr>
            <p:spPr>
              <a:xfrm>
                <a:off x="820420" y="1768266"/>
                <a:ext cx="304800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2cce07c07.blank?vbadefaultcenterpage=1&amp;parentnodeid=a2e412fd2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20" y="1768266"/>
                <a:ext cx="304800" cy="353441"/>
              </a:xfrm>
              <a:prstGeom prst="rect">
                <a:avLst/>
              </a:prstGeom>
              <a:blipFill>
                <a:blip r:embed="rId4"/>
                <a:stretch>
                  <a:fillRect b="-34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2cce07c07?vbadefaultcenterpage=1&amp;parentnodeid=a2e412fd2&amp;color=0,0,0&amp;vbahtmlprocessed=1&amp;bbb=1"/>
              <p:cNvSpPr/>
              <p:nvPr/>
            </p:nvSpPr>
            <p:spPr>
              <a:xfrm>
                <a:off x="502920" y="2185779"/>
                <a:ext cx="11183112" cy="35394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设公切线与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的图象切于点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切于点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2cce07c07?vbadefaultcenterpage=1&amp;parentnodeid=a2e412f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5779"/>
                <a:ext cx="11183112" cy="3539490"/>
              </a:xfrm>
              <a:prstGeom prst="rect">
                <a:avLst/>
              </a:prstGeom>
              <a:blipFill>
                <a:blip r:embed="rId5"/>
                <a:stretch>
                  <a:fillRect l="-1690" b="-51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3_2#2cce07c07?vbadefaultcenterpage=1&amp;parentnodeid=a2e412fd2&amp;color=0,0,0&amp;vbahtmlprocessed=1&amp;bbb=1"/>
              <p:cNvSpPr/>
              <p:nvPr/>
            </p:nvSpPr>
            <p:spPr>
              <a:xfrm>
                <a:off x="502920" y="1628059"/>
                <a:ext cx="11183112" cy="3831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3_2#2cce07c07?vbadefaultcenterpage=1&amp;parentnodeid=a2e412f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28059"/>
                <a:ext cx="11183112" cy="3831400"/>
              </a:xfrm>
              <a:prstGeom prst="rect">
                <a:avLst/>
              </a:prstGeom>
              <a:blipFill>
                <a:blip r:embed="rId3"/>
                <a:stretch>
                  <a:fillRect l="-1690" b="-47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974d322b9?vbadefaultcenterpage=1&amp;parentnodeid=a2e412fd2&amp;color=0,0,0&amp;vbahtmlprocessed=1&amp;bbb=1&amp;hasbroken=1"/>
              <p:cNvSpPr/>
              <p:nvPr/>
            </p:nvSpPr>
            <p:spPr>
              <a:xfrm>
                <a:off x="502920" y="1408286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（2024·南通月考）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且最大值为1，则符合条件的一组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974d322b9?vbadefaultcenterpage=1&amp;parentnodeid=a2e412f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8286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981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974d322b9.blank?vbadefaultcenterpage=1&amp;parentnodeid=a2e412fd2&amp;color=0,0,0&amp;vbapositionanswer=12&amp;vbahtmlprocessed=1&amp;bbb=1&amp;hasbroken=1"/>
              <p:cNvSpPr/>
              <p:nvPr/>
            </p:nvSpPr>
            <p:spPr>
              <a:xfrm>
                <a:off x="502920" y="1928986"/>
                <a:ext cx="11183112" cy="103441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428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974d322b9.blank?vbadefaultcenterpage=1&amp;parentnodeid=a2e412fd2&amp;color=0,0,0&amp;vbapositionanswer=1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8986"/>
                <a:ext cx="11183112" cy="1034415"/>
              </a:xfrm>
              <a:prstGeom prst="rect">
                <a:avLst/>
              </a:prstGeom>
              <a:blipFill>
                <a:blip r:embed="rId4"/>
                <a:stretch>
                  <a:fillRect l="-1690" r="-55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974d322b9?vbadefaultcenterpage=1&amp;parentnodeid=a2e412fd2&amp;color=0,0,0&amp;vbahtmlprocessed=1&amp;bbb=1&amp;hasbroken=1"/>
              <p:cNvSpPr/>
              <p:nvPr/>
            </p:nvSpPr>
            <p:spPr>
              <a:xfrm>
                <a:off x="502920" y="2996293"/>
                <a:ext cx="11183112" cy="2578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，不妨令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上恒成立，则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此时要满足题意，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故符合条件的一组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974d322b9?vbadefaultcenterpage=1&amp;parentnodeid=a2e412f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6293"/>
                <a:ext cx="11183112" cy="2578100"/>
              </a:xfrm>
              <a:prstGeom prst="rect">
                <a:avLst/>
              </a:prstGeom>
              <a:blipFill>
                <a:blip r:embed="rId5"/>
                <a:stretch>
                  <a:fillRect l="-1690" b="-23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98da9852?vbadefaultcenterpage=1&amp;parentnodeid=9ab9053b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558e8eb7a?vbadefaultcenterpage=1&amp;parentnodeid=c98da9852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的图象上，点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两点之间距离的最小值是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558e8eb7a?vbadefaultcenterpage=1&amp;parentnodeid=c98da985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558e8eb7a.blank?vbadefaultcenterpage=1&amp;parentnodeid=c98da9852&amp;color=0,0,0&amp;vbapositionanswer=13&amp;vbahtmlprocessed=1&amp;bbb=1"/>
              <p:cNvSpPr/>
              <p:nvPr/>
            </p:nvSpPr>
            <p:spPr>
              <a:xfrm>
                <a:off x="4102037" y="2098580"/>
                <a:ext cx="692277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558e8eb7a.blank?vbadefaultcenterpage=1&amp;parentnodeid=c98da9852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037" y="2098580"/>
                <a:ext cx="692277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9_1#558e8eb7a?hastextimagelayout=1&amp;vbadefaultcenterpage=1&amp;parentnodeid=c98da9852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8538" y="1121646"/>
            <a:ext cx="3035808" cy="308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9_2#558e8eb7a?hastextimagelayout=2&amp;vbadefaultcenterpage=1&amp;parentnodeid=c98da9852&amp;color=0,0,0&amp;vbahtmlprocessed=1&amp;bbb=1&amp;hasbroken=1"/>
              <p:cNvSpPr/>
              <p:nvPr/>
            </p:nvSpPr>
            <p:spPr>
              <a:xfrm>
                <a:off x="502920" y="1075926"/>
                <a:ext cx="8010144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2=2−2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的图象如图所示.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9_2#558e8eb7a?hastextimagelayout=2&amp;vbadefaultcenterpage=1&amp;parentnodeid=c98da985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75926"/>
                <a:ext cx="8010144" cy="2713800"/>
              </a:xfrm>
              <a:prstGeom prst="rect">
                <a:avLst/>
              </a:prstGeom>
              <a:blipFill>
                <a:blip r:embed="rId4"/>
                <a:stretch>
                  <a:fillRect l="-2359" r="-1979" b="-65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9_3#558e8eb7a?hastextimagelayout=2&amp;vbadefaultcenterpage=1&amp;parentnodeid=c98da9852&amp;color=0,0,0&amp;vbahtmlprocessed=1&amp;bbb=1&amp;hasbroken=1&amp;hassurround=1"/>
              <p:cNvSpPr/>
              <p:nvPr/>
            </p:nvSpPr>
            <p:spPr>
              <a:xfrm>
                <a:off x="502920" y="3845097"/>
                <a:ext cx="8010144" cy="4787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要使得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两点之间的距离最小，即当直线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9_3#558e8eb7a?hastextimagelayout=2&amp;vbadefaultcenterpage=1&amp;parentnodeid=c98da9852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5097"/>
                <a:ext cx="8010144" cy="478790"/>
              </a:xfrm>
              <a:prstGeom prst="rect">
                <a:avLst/>
              </a:prstGeom>
              <a:blipFill>
                <a:blip r:embed="rId5"/>
                <a:stretch>
                  <a:fillRect l="-2359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3#558e8eb7a?hastextimagelayout=2&amp;vbadefaultcenterpage=1&amp;parentnodeid=c98da985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39282BB-D468-FE47-6122-B8F84D593001}"/>
                  </a:ext>
                </a:extLst>
              </p:cNvPr>
              <p:cNvSpPr/>
              <p:nvPr/>
            </p:nvSpPr>
            <p:spPr>
              <a:xfrm>
                <a:off x="503995" y="4336524"/>
                <a:ext cx="11184010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相切时，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两点之间的最小距离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3#558e8eb7a?hastextimagelayout=2&amp;vbadefaultcenterpage=1&amp;parentnodeid=c98da985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39282BB-D468-FE47-6122-B8F84D593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336524"/>
                <a:ext cx="11184010" cy="1676400"/>
              </a:xfrm>
              <a:prstGeom prst="rect">
                <a:avLst/>
              </a:prstGeom>
              <a:blipFill>
                <a:blip r:embed="rId6"/>
                <a:stretch>
                  <a:fillRect l="-1690" b="-727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9_3#558e8eb7a?hastextimagelayout=2&amp;vbadefaultcenterpage=1&amp;parentnodeid=c98da985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19A039B-506D-12E4-C249-8232D3D44C43}"/>
                  </a:ext>
                </a:extLst>
              </p:cNvPr>
              <p:cNvSpPr/>
              <p:nvPr/>
            </p:nvSpPr>
            <p:spPr>
              <a:xfrm>
                <a:off x="503995" y="2989625"/>
                <a:ext cx="11184010" cy="1138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3−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两点之间距离的最小值是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9_3#558e8eb7a?hastextimagelayout=2&amp;vbadefaultcenterpage=1&amp;parentnodeid=c98da9852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19A039B-506D-12E4-C249-8232D3D44C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2989625"/>
                <a:ext cx="11184010" cy="1138428"/>
              </a:xfrm>
              <a:prstGeom prst="rect">
                <a:avLst/>
              </a:prstGeom>
              <a:blipFill>
                <a:blip r:embed="rId2"/>
                <a:stretch>
                  <a:fillRect l="-1690" b="-1604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32338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00088" y="2107956"/>
          <a:ext cx="10833100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9928089" imgH="2636723" progId="Word.Document.12">
                  <p:embed/>
                </p:oleObj>
              </mc:Choice>
              <mc:Fallback>
                <p:oleObj name="文档" r:id="rId4" imgW="9928089" imgH="2636723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107956"/>
                        <a:ext cx="10833100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971162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00088" y="1063625"/>
          <a:ext cx="11047412" cy="528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10142023" imgH="4852404" progId="Word.Document.12">
                  <p:embed/>
                </p:oleObj>
              </mc:Choice>
              <mc:Fallback>
                <p:oleObj name="文档" r:id="rId4" imgW="10142023" imgH="4852404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063625"/>
                        <a:ext cx="11047412" cy="528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266087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715bec10?vbadefaultcenterpage=1&amp;parentnodeid=9ab9053b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2_1#48df08139?segpoint=1&amp;vbadefaultcenterpage=1&amp;parentnodeid=c715bec10&amp;color=0,0,0&amp;vbahtmlprocessed=1&amp;bbb=1"/>
              <p:cNvSpPr/>
              <p:nvPr/>
            </p:nvSpPr>
            <p:spPr>
              <a:xfrm>
                <a:off x="502920" y="1521048"/>
                <a:ext cx="11183112" cy="34751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（2024·湖北联考）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请写出一个满足以下条件的函数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的解析式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:</a:t>
                </a:r>
              </a:p>
              <a:p>
                <a:pPr marL="0" algn="l" fontAlgn="b" latinLnBrk="1">
                  <a:lnSpc>
                    <a:spcPts val="134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74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_________________________________________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ts val="4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altLang="zh-CN" sz="100" b="0" i="0" u="none" strike="noStrike" kern="0" cap="none" spc="-999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为偶函数；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ts val="5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②当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kumimoji="0" lang="en-US" altLang="zh-CN" sz="100" b="0" i="0" u="none" strike="noStrike" kern="0" cap="none" spc="-999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2_1#48df08139?segpoint=1&amp;vbadefaultcenterpage=1&amp;parentnodeid=c715bec1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3475165"/>
              </a:xfrm>
              <a:prstGeom prst="rect">
                <a:avLst/>
              </a:prstGeom>
              <a:blipFill>
                <a:blip r:embed="rId4"/>
                <a:stretch>
                  <a:fillRect l="-1690" b="-29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N.53_1#48df08139.blank?vbadefaultcenterpage=1&amp;parentnodeid=c715bec10&amp;color=0,0,0&amp;vbapositionanswer=14&amp;vbahtmlprocessed=1&amp;bbb=1&amp;rh=97.2"/>
              <p:cNvSpPr/>
              <p:nvPr/>
            </p:nvSpPr>
            <p:spPr>
              <a:xfrm>
                <a:off x="947420" y="2190529"/>
                <a:ext cx="5523865" cy="115868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9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eln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∣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∣+∣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∣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≠0,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5_AN.53_1#48df08139.blank?vbadefaultcenterpage=1&amp;parentnodeid=c715bec10&amp;color=0,0,0&amp;vbapositionanswer=14&amp;vbahtmlprocessed=1&amp;bbb=1&amp;rh=97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20" y="2190529"/>
                <a:ext cx="5523865" cy="1158685"/>
              </a:xfrm>
              <a:prstGeom prst="rect">
                <a:avLst/>
              </a:prstGeom>
              <a:blipFill>
                <a:blip r:embed="rId5"/>
                <a:stretch>
                  <a:fillRect r="-13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4_1#48df08139?vbadefaultcenterpage=1&amp;parentnodeid=c715bec10&amp;color=0,0,0&amp;vbahtmlprocessed=1&amp;bbb=1&amp;hasbroken=1"/>
              <p:cNvSpPr/>
              <p:nvPr/>
            </p:nvSpPr>
            <p:spPr>
              <a:xfrm>
                <a:off x="502920" y="756000"/>
                <a:ext cx="11183112" cy="525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单调递减；当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为偶函数，所以可以找到一个符合题意的函数：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eln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∣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∣+∣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∣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≠0,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&amp;0,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4_1#48df08139?vbadefaultcenterpage=1&amp;parentnodeid=c715bec1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257800"/>
              </a:xfrm>
              <a:prstGeom prst="rect">
                <a:avLst/>
              </a:prstGeom>
              <a:blipFill>
                <a:blip r:embed="rId3"/>
                <a:stretch>
                  <a:fillRect l="-1690" r="-49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5_1#57cb5a52b?segpoint=1&amp;vbadefaultcenterpage=1&amp;parentnodeid=c715bec10&amp;color=0,0,0&amp;vbahtmlprocessed=1&amp;bbb=1"/>
              <p:cNvSpPr/>
              <p:nvPr/>
            </p:nvSpPr>
            <p:spPr>
              <a:xfrm>
                <a:off x="502920" y="2695557"/>
                <a:ext cx="11183112" cy="478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5_1#57cb5a52b?segpoint=1&amp;vbadefaultcenterpage=1&amp;parentnodeid=c715bec1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5557"/>
                <a:ext cx="11183112" cy="478028"/>
              </a:xfrm>
              <a:prstGeom prst="rect">
                <a:avLst/>
              </a:prstGeom>
              <a:blipFill>
                <a:blip r:embed="rId3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5_2#57cb5a52b?segpoint=1&amp;vbadefaultcenterpage=1&amp;parentnodeid=c715bec10&amp;color=0,0,0&amp;vbahtmlprocessed=1&amp;bbb=1"/>
              <p:cNvSpPr/>
              <p:nvPr/>
            </p:nvSpPr>
            <p:spPr>
              <a:xfrm>
                <a:off x="502920" y="3235878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5_2#57cb5a52b?segpoint=1&amp;vbadefaultcenterpage=1&amp;parentnodeid=c715bec1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5878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5_3#57cb5a52b?segpoint=1&amp;vbadefaultcenterpage=1&amp;parentnodeid=c715bec10&amp;color=0,0,0&amp;vbahtmlprocessed=1&amp;bbb=1"/>
              <p:cNvSpPr/>
              <p:nvPr/>
            </p:nvSpPr>
            <p:spPr>
              <a:xfrm>
                <a:off x="502920" y="3714605"/>
                <a:ext cx="11277283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的极大值为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5_3#57cb5a52b?segpoint=1&amp;vbadefaultcenterpage=1&amp;parentnodeid=c715bec1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14605"/>
                <a:ext cx="11277283" cy="710692"/>
              </a:xfrm>
              <a:prstGeom prst="rect">
                <a:avLst/>
              </a:prstGeom>
              <a:blipFill>
                <a:blip r:embed="rId5"/>
                <a:stretch>
                  <a:fillRect l="-1677" r="-541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1#57cb5a52b?vbadefaultcenterpage=1&amp;parentnodeid=c715bec10&amp;color=0,0,0&amp;vbahtmlprocessed=1&amp;bbb=1"/>
              <p:cNvSpPr/>
              <p:nvPr/>
            </p:nvSpPr>
            <p:spPr>
              <a:xfrm>
                <a:off x="502920" y="1529411"/>
                <a:ext cx="11183112" cy="3831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（1）由题意知，函数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，不等式两边同除以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1#57cb5a52b?vbadefaultcenterpage=1&amp;parentnodeid=c715bec1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9411"/>
                <a:ext cx="11183112" cy="3831400"/>
              </a:xfrm>
              <a:prstGeom prst="rect">
                <a:avLst/>
              </a:prstGeom>
              <a:blipFill>
                <a:blip r:embed="rId3"/>
                <a:stretch>
                  <a:fillRect l="-1690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2#57cb5a52b?vbadefaultcenterpage=1&amp;parentnodeid=c715bec10&amp;color=0,0,0&amp;vbahtmlprocessed=1&amp;bbb=1&amp;hasbroken=1"/>
              <p:cNvSpPr/>
              <p:nvPr/>
            </p:nvSpPr>
            <p:spPr>
              <a:xfrm>
                <a:off x="502920" y="1008362"/>
                <a:ext cx="11183112" cy="5118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的单调递增区间为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+1−2×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2#57cb5a52b?vbadefaultcenterpage=1&amp;parentnodeid=c715bec1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08362"/>
                <a:ext cx="11183112" cy="5118100"/>
              </a:xfrm>
              <a:prstGeom prst="rect">
                <a:avLst/>
              </a:prstGeom>
              <a:blipFill>
                <a:blip r:embed="rId3"/>
                <a:stretch>
                  <a:fillRect l="-1690" b="-20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4e12d23b.fixed?vbadefaultcenterpage=1&amp;parentnodeid=1dee5ba87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基础课18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导数与函数的极值、最值</a:t>
            </a:r>
            <a:endParaRPr lang="en-US" altLang="zh-CN" sz="4000" dirty="0"/>
          </a:p>
        </p:txBody>
      </p:sp>
      <p:pic>
        <p:nvPicPr>
          <p:cNvPr id="3" name="C_0#d4e12d23b?linknodeid=7f78e3141&amp;catalogrefid=7f78e3141&amp;parentnodeid=1dee5ba87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d4e12d23b?linknodeid=7f78e3141&amp;catalogrefid=7f78e3141&amp;parentnodeid=1dee5ba87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d4e12d23b?linknodeid=a2e412fd2&amp;catalogrefid=a2e412fd2&amp;parentnodeid=1dee5ba87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d4e12d23b?linknodeid=a2e412fd2&amp;catalogrefid=a2e412fd2&amp;parentnodeid=1dee5ba87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d4e12d23b?linknodeid=c98da9852&amp;catalogrefid=c98da9852&amp;parentnodeid=1dee5ba87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d4e12d23b?linknodeid=c98da9852&amp;catalogrefid=c98da9852&amp;parentnodeid=1dee5ba87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d4e12d23b?linknodeid=c715bec10&amp;catalogrefid=c715bec10&amp;parentnodeid=1dee5ba87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d4e12d23b?linknodeid=c715bec10&amp;catalogrefid=c715bec10&amp;parentnodeid=1dee5ba87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d4e12d23b?linknodeid=7f78e3141&amp;catalogrefid=7f78e3141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d4e12d23b?linknodeid=7f78e3141&amp;catalogrefid=7f78e3141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d4e12d23b?linknodeid=a2e412fd2&amp;catalogrefid=a2e412fd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d4e12d23b?linknodeid=a2e412fd2&amp;catalogrefid=a2e412fd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d4e12d23b?linknodeid=c98da9852&amp;catalogrefid=c98da985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d4e12d23b?linknodeid=c98da9852&amp;catalogrefid=c98da985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d4e12d23b?linknodeid=c715bec10&amp;catalogrefid=c715bec10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d4e12d23b?linknodeid=c715bec10&amp;catalogrefid=c715bec10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2#57cb5a52b?vbadefaultcenterpage=1&amp;parentnodeid=c715bec10&amp;color=0,0,0&amp;vbahtmlprocessed=1&amp;bbb=1&amp;hasbroken=1">
                <a:extLst>
                  <a:ext uri="{FF2B5EF4-FFF2-40B4-BE49-F238E27FC236}">
                    <a16:creationId xmlns:a16="http://schemas.microsoft.com/office/drawing/2014/main" id="{59C087D0-FE04-F6AC-6902-B4C31A5CFF7B}"/>
                  </a:ext>
                </a:extLst>
              </p:cNvPr>
              <p:cNvSpPr/>
              <p:nvPr/>
            </p:nvSpPr>
            <p:spPr>
              <a:xfrm>
                <a:off x="502920" y="1807541"/>
                <a:ext cx="11183112" cy="304380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的极大值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1+1−2×1+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的极大值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2#57cb5a52b?vbadefaultcenterpage=1&amp;parentnodeid=c715bec10&amp;color=0,0,0&amp;vbahtmlprocessed=1&amp;bbb=1&amp;hasbroken=1">
                <a:extLst>
                  <a:ext uri="{FF2B5EF4-FFF2-40B4-BE49-F238E27FC236}">
                    <a16:creationId xmlns:a16="http://schemas.microsoft.com/office/drawing/2014/main" id="{59C087D0-FE04-F6AC-6902-B4C31A5CF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7541"/>
                <a:ext cx="11183112" cy="3043809"/>
              </a:xfrm>
              <a:prstGeom prst="rect">
                <a:avLst/>
              </a:prstGeom>
              <a:blipFill>
                <a:blip r:embed="rId2"/>
                <a:stretch>
                  <a:fillRect l="-1690" r="-2126" b="-3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004903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ab9053bb.fixed?vbadefaultcenterpage=1&amp;parentnodeid=d4e12d23b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9ab9053bb.fixed?vbadefaultcenterpage=1&amp;parentnodeid=d4e12d23b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f78e3141?vbadefaultcenterpage=1&amp;parentnodeid=9ab9053bb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e9443b043?vbadefaultcenterpage=1&amp;parentnodeid=7f78e3141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图象连续的函数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e9443b043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e9443b043.bracket?vbadefaultcenterpage=1&amp;parentnodeid=7f78e3141&amp;color=0,0,0&amp;vbapositionanswer=1&amp;vbahtmlprocessed=1"/>
          <p:cNvSpPr/>
          <p:nvPr/>
        </p:nvSpPr>
        <p:spPr>
          <a:xfrm>
            <a:off x="5588635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3_1#e9443b043.choices?vbadefaultcenterpage=1&amp;parentnodeid=7f78e3141&amp;color=0,0,0&amp;vbahtmlprocessed=1&amp;bbb=1"/>
          <p:cNvSpPr/>
          <p:nvPr/>
        </p:nvSpPr>
        <p:spPr>
          <a:xfrm>
            <a:off x="502920" y="2004918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.一定存在极小值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.一定存在极大值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C.一定存在最大值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.极小值一定比极大值小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e9443b043?vbadefaultcenterpage=1&amp;parentnodeid=7f78e3141&amp;color=0,0,0&amp;vbahtmlprocessed=1&amp;bbb=1"/>
              <p:cNvSpPr/>
              <p:nvPr/>
            </p:nvSpPr>
            <p:spPr>
              <a:xfrm>
                <a:off x="502920" y="310099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由函数的最值与极值的概念，可知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上一定存在最大值.故选C.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e9443b043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0991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5_1#1df96da49?hastextimagelayout=1&amp;vbadefaultcenterpage=1&amp;parentnodeid=7f78e3141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1719" y="1476070"/>
            <a:ext cx="4471416" cy="273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5_2#1df96da49?hastextimagelayout=1&amp;segpoint=1&amp;vbadefaultcenterpage=1&amp;parentnodeid=7f78e3141&amp;color=0,0,0&amp;vbahtmlprocessed=1&amp;bbb=1&amp;hasbroken=1"/>
              <p:cNvSpPr/>
              <p:nvPr/>
            </p:nvSpPr>
            <p:spPr>
              <a:xfrm>
                <a:off x="502920" y="1430351"/>
                <a:ext cx="6583680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的图象如图所示，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的极小值点为(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5_2#1df96da49?hastextimagelayout=1&amp;segpoint=1&amp;vbadefaultcenterpage=1&amp;parentnodeid=7f78e31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30351"/>
                <a:ext cx="6583680" cy="1033399"/>
              </a:xfrm>
              <a:prstGeom prst="rect">
                <a:avLst/>
              </a:prstGeom>
              <a:blipFill>
                <a:blip r:embed="rId4"/>
                <a:stretch>
                  <a:fillRect l="-287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6_1#1df96da49.bracket?vbadefaultcenterpage=1&amp;parentnodeid=7f78e3141&amp;color=0,0,0&amp;vbapositionanswer=2&amp;vbahtmlprocessed=1"/>
          <p:cNvSpPr/>
          <p:nvPr/>
        </p:nvSpPr>
        <p:spPr>
          <a:xfrm>
            <a:off x="3504565" y="197772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7_1#1df96da49.choices?hastextimagelayout=1&amp;vbadefaultcenterpage=1&amp;parentnodeid=7f78e3141&amp;color=0,0,0&amp;vbahtmlprocessed=1&amp;bbb=1"/>
              <p:cNvSpPr/>
              <p:nvPr/>
            </p:nvSpPr>
            <p:spPr>
              <a:xfrm>
                <a:off x="502920" y="2526931"/>
                <a:ext cx="6583680" cy="4686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1569720" algn="l"/>
                    <a:tab pos="3101340" algn="l"/>
                    <a:tab pos="463296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7_1#1df96da49.choices?hastextimagelayout=1&amp;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6931"/>
                <a:ext cx="6583680" cy="468630"/>
              </a:xfrm>
              <a:prstGeom prst="rect">
                <a:avLst/>
              </a:prstGeom>
              <a:blipFill>
                <a:blip r:embed="rId5"/>
                <a:stretch>
                  <a:fillRect l="-287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8_1#1df96da49?hastextimagelayout=1&amp;vbadefaultcenterpage=1&amp;parentnodeid=7f78e3141&amp;color=0,0,0&amp;vbahtmlprocessed=1&amp;bbb=1&amp;hasbroken=1"/>
              <p:cNvSpPr/>
              <p:nvPr/>
            </p:nvSpPr>
            <p:spPr>
              <a:xfrm>
                <a:off x="502920" y="3005659"/>
                <a:ext cx="6583680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由导函数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的图象可知，当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为函数的极大值点，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为函数的极小值点.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8_1#1df96da49?hastextimagelayout=1&amp;vbadefaultcenterpage=1&amp;parentnodeid=7f78e31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5659"/>
                <a:ext cx="6583680" cy="2713800"/>
              </a:xfrm>
              <a:prstGeom prst="rect">
                <a:avLst/>
              </a:prstGeom>
              <a:blipFill>
                <a:blip r:embed="rId6"/>
                <a:stretch>
                  <a:fillRect l="-2870" r="-1019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804a56f74?vbadefaultcenterpage=1&amp;parentnodeid=7f78e3141&amp;color=0,0,0&amp;vbahtmlprocessed=1&amp;bbb=1"/>
              <p:cNvSpPr/>
              <p:nvPr/>
            </p:nvSpPr>
            <p:spPr>
              <a:xfrm>
                <a:off x="502920" y="225077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处有极值，则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804a56f74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077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804a56f74.bracket?vbadefaultcenterpage=1&amp;parentnodeid=7f78e3141&amp;color=0,0,0&amp;vbapositionanswer=3&amp;vbahtmlprocessed=1"/>
          <p:cNvSpPr/>
          <p:nvPr/>
        </p:nvSpPr>
        <p:spPr>
          <a:xfrm>
            <a:off x="7581837" y="223934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804a56f74.choices?vbadefaultcenterpage=1&amp;parentnodeid=7f78e3141&amp;color=0,0,0&amp;vbahtmlprocessed=1&amp;bbb=1"/>
              <p:cNvSpPr/>
              <p:nvPr/>
            </p:nvSpPr>
            <p:spPr>
              <a:xfrm>
                <a:off x="502920" y="279363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043428" algn="l"/>
                    <a:tab pos="5820156" algn="l"/>
                    <a:tab pos="85968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804a56f74.choices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9363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804a56f74?vbadefaultcenterpage=1&amp;parentnodeid=7f78e3141&amp;color=0,0,0&amp;vbahtmlprocessed=1&amp;bbb=1&amp;hasbroken=1"/>
              <p:cNvSpPr/>
              <p:nvPr/>
            </p:nvSpPr>
            <p:spPr>
              <a:xfrm>
                <a:off x="502920" y="327235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处有极值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，代入检验满足题意.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804a56f74?vbadefaultcenterpage=1&amp;parentnodeid=7f78e31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2359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e7916a348?vbadefaultcenterpage=1&amp;parentnodeid=7f78e3141&amp;color=0,0,0&amp;vbahtmlprocessed=1&amp;bbb=1&amp;hasbroken=1"/>
              <p:cNvSpPr/>
              <p:nvPr/>
            </p:nvSpPr>
            <p:spPr>
              <a:xfrm>
                <a:off x="502920" y="140495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的导函数为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处有极值”是“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e7916a348?vbadefaultcenterpage=1&amp;parentnodeid=7f78e31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0495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e7916a348.bracket?vbadefaultcenterpage=1&amp;parentnodeid=7f78e3141&amp;color=0,0,0&amp;vbapositionanswer=4&amp;vbahtmlprocessed=1"/>
          <p:cNvSpPr/>
          <p:nvPr/>
        </p:nvSpPr>
        <p:spPr>
          <a:xfrm>
            <a:off x="769620" y="195232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15_1#e7916a348.choices?vbadefaultcenterpage=1&amp;parentnodeid=7f78e3141&amp;color=0,0,0&amp;vbahtmlprocessed=1&amp;bbb=1"/>
          <p:cNvSpPr/>
          <p:nvPr/>
        </p:nvSpPr>
        <p:spPr>
          <a:xfrm>
            <a:off x="502920" y="2510739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e7916a348?vbadefaultcenterpage=1&amp;parentnodeid=7f78e3141&amp;color=0,0,0&amp;vbahtmlprocessed=1&amp;bbb=1"/>
              <p:cNvSpPr/>
              <p:nvPr/>
            </p:nvSpPr>
            <p:spPr>
              <a:xfrm>
                <a:off x="502920" y="3551759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处有极值，则一定有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反之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处不一定有极值，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处无极值，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处有极值”是“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”的充分不必要条件.故选A.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e7916a348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1759"/>
                <a:ext cx="11183112" cy="2155000"/>
              </a:xfrm>
              <a:prstGeom prst="rect">
                <a:avLst/>
              </a:prstGeom>
              <a:blipFill>
                <a:blip r:embed="rId4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005d06aa9?vbadefaultcenterpage=1&amp;parentnodeid=7f78e3141&amp;color=0,0,0&amp;vbahtmlprocessed=1&amp;bbb=1&amp;hasbroken=1"/>
              <p:cNvSpPr/>
              <p:nvPr/>
            </p:nvSpPr>
            <p:spPr>
              <a:xfrm>
                <a:off x="502920" y="1180701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某电动自行车的耗电量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与速度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之间的关系式为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为使其耗电量最小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则其速度为(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005d06aa9?vbadefaultcenterpage=1&amp;parentnodeid=7f78e31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80701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005d06aa9.bracket?vbadefaultcenterpage=1&amp;parentnodeid=7f78e3141&amp;color=0,0,0&amp;vbapositionanswer=5&amp;vbahtmlprocessed=1"/>
          <p:cNvSpPr/>
          <p:nvPr/>
        </p:nvSpPr>
        <p:spPr>
          <a:xfrm>
            <a:off x="5036820" y="195667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9_1#005d06aa9.choices?vbadefaultcenterpage=1&amp;parentnodeid=7f78e3141&amp;color=0,0,0&amp;vbahtmlprocessed=1&amp;bbb=1"/>
          <p:cNvSpPr/>
          <p:nvPr/>
        </p:nvSpPr>
        <p:spPr>
          <a:xfrm>
            <a:off x="502920" y="250696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C.40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005d06aa9?vbadefaultcenterpage=1&amp;parentnodeid=7f78e3141&amp;color=0,0,0&amp;vbahtmlprocessed=1&amp;bbb=1"/>
              <p:cNvSpPr/>
              <p:nvPr/>
            </p:nvSpPr>
            <p:spPr>
              <a:xfrm>
                <a:off x="502920" y="2985688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−39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&gt;40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取得最小值.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因此为使耗电量最小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，则其速度应定为40.故选C.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005d06aa9?vbadefaultcenterpage=1&amp;parentnodeid=7f78e31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5688"/>
                <a:ext cx="11183112" cy="2713800"/>
              </a:xfrm>
              <a:prstGeom prst="rect">
                <a:avLst/>
              </a:prstGeom>
              <a:blipFill>
                <a:blip r:embed="rId4"/>
                <a:stretch>
                  <a:fillRect l="-1690" r="-3653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282</Words>
  <Application>Microsoft Office PowerPoint</Application>
  <PresentationFormat>宽屏</PresentationFormat>
  <Paragraphs>201</Paragraphs>
  <Slides>31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2024-01-24T09:13:27Z</dcterms:created>
  <dcterms:modified xsi:type="dcterms:W3CDTF">2024-02-03T02:46:04Z</dcterms:modified>
  <cp:category/>
  <cp:contentStatus/>
</cp:coreProperties>
</file>