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7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8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9" r:id="rId33"/>
    <p:sldId id="286" r:id="rId34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45" d="100"/>
          <a:sy n="45" d="100"/>
        </p:scale>
        <p:origin x="6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40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a367316f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基础课50 随机抽样与统计图表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209B5FC3-147C-440B-8AAD-6E00AD3B8628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4e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B30A6431-4E6D-4847-8BB1-D2611AC00442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a367316f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基础课50 随机抽样与统计图表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7928C578-0748-4979-9892-AB19C6BD7FF4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5.xml"/><Relationship Id="rId5" Type="http://schemas.openxmlformats.org/officeDocument/2006/relationships/slide" Target="slide17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16_1#6d55eb82d?vbadefaultcenterpage=1&amp;parentnodeid=d468aac57&amp;color=0,0,0&amp;vbahtmlprocessed=1&amp;bbb=1">
                <a:extLst>
                  <a:ext uri="{FF2B5EF4-FFF2-40B4-BE49-F238E27FC236}">
                    <a16:creationId xmlns:a16="http://schemas.microsoft.com/office/drawing/2014/main" id="{B06EB1C0-C08F-E432-B067-22E73ADCD465}"/>
                  </a:ext>
                </a:extLst>
              </p:cNvPr>
              <p:cNvSpPr/>
              <p:nvPr/>
            </p:nvSpPr>
            <p:spPr>
              <a:xfrm>
                <a:off x="502920" y="2369961"/>
                <a:ext cx="11183112" cy="2235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由题意知，高二年级男生人数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=4000×0.19=760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高一、高二两个年级男、女生共有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746+754+740+760=3000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（人），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高三年级共有学生1000人，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应在高三年级抽取的学生人数为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4000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×1000=32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16_1#6d55eb82d?vbadefaultcenterpage=1&amp;parentnodeid=d468aac57&amp;color=0,0,0&amp;vbahtmlprocessed=1&amp;bbb=1">
                <a:extLst>
                  <a:ext uri="{FF2B5EF4-FFF2-40B4-BE49-F238E27FC236}">
                    <a16:creationId xmlns:a16="http://schemas.microsoft.com/office/drawing/2014/main" id="{B06EB1C0-C08F-E432-B067-22E73ADCD4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69961"/>
                <a:ext cx="11183112" cy="2235200"/>
              </a:xfrm>
              <a:prstGeom prst="rect">
                <a:avLst/>
              </a:prstGeom>
              <a:blipFill>
                <a:blip r:embed="rId2"/>
                <a:stretch>
                  <a:fillRect l="-1690" b="-46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3984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17_1#4484bf33b?vbadefaultcenterpage=1&amp;parentnodeid=d468aac57&amp;color=0,0,0&amp;vbahtmlprocessed=1&amp;bbb=1&amp;hasbroken=1"/>
          <p:cNvSpPr/>
          <p:nvPr/>
        </p:nvSpPr>
        <p:spPr>
          <a:xfrm>
            <a:off x="502920" y="1568782"/>
            <a:ext cx="11183112" cy="1592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5.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某小学一年级随机抽查100名学生并提问“二十四节气歌”，只能说出两句的有32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人，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能说出三句或三句以上的有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45人，据此估计该校一年级的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400名学生中对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“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二十四节气歌”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只能说出一句或一句也说不出的人数为(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C_5_AN.18_1#4484bf33b.bracket?vbadefaultcenterpage=1&amp;parentnodeid=d468aac57&amp;color=0,0,0&amp;vbapositionanswer=5&amp;vbahtmlprocessed=1"/>
          <p:cNvSpPr/>
          <p:nvPr/>
        </p:nvSpPr>
        <p:spPr>
          <a:xfrm>
            <a:off x="8062595" y="2674952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4" name="QC_5_BD.19_1#4484bf33b.choices?vbadefaultcenterpage=1&amp;parentnodeid=d468aac57&amp;color=0,0,0&amp;vbahtmlprocessed=1&amp;bbb=1"/>
          <p:cNvSpPr/>
          <p:nvPr/>
        </p:nvSpPr>
        <p:spPr>
          <a:xfrm>
            <a:off x="502920" y="3212732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786253" algn="l"/>
                <a:tab pos="5547106" algn="l"/>
                <a:tab pos="84603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.23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B.92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C.128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.180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0_1#4484bf33b?vbadefaultcenterpage=1&amp;parentnodeid=d468aac57&amp;color=0,0,0&amp;vbahtmlprocessed=1&amp;bbb=1&amp;hasbroken=1"/>
              <p:cNvSpPr/>
              <p:nvPr/>
            </p:nvSpPr>
            <p:spPr>
              <a:xfrm>
                <a:off x="502920" y="3754070"/>
                <a:ext cx="11183112" cy="1676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由题意知，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100名学生中能说出一句或一句也说不出的人数为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100−32−45=23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，故该校一年级的400名学生中对“二十四节气歌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”只能说出一句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或一句也说不出的人数约为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400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×23=92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0_1#4484bf33b?vbadefaultcenterpage=1&amp;parentnodeid=d468aac5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54070"/>
                <a:ext cx="11183112" cy="1676400"/>
              </a:xfrm>
              <a:prstGeom prst="rect">
                <a:avLst/>
              </a:prstGeom>
              <a:blipFill>
                <a:blip r:embed="rId3"/>
                <a:stretch>
                  <a:fillRect l="-1690" b="-581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83a9bb426?segpoint=1&amp;vbadefaultcenterpage=1&amp;parentnodeid=d468aac57&amp;color=0,0,0&amp;vbahtmlprocessed=1&amp;bbb=1&amp;hasbroken=1"/>
              <p:cNvSpPr/>
              <p:nvPr/>
            </p:nvSpPr>
            <p:spPr>
              <a:xfrm>
                <a:off x="502920" y="823958"/>
                <a:ext cx="11183112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（改编）某学校为了了解本校学生的上学方式，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在全校范围内随机抽查部分学生，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了解到上学方式主要有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—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结伴步行，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—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自行乘车，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—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家人接送，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—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其他方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式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.将收集的数据整理绘制成如图所示的两幅不完整的统计图.根据图中信息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，下列说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法不正确的是(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83a9bb426?segpoint=1&amp;vbadefaultcenterpage=1&amp;parentnodeid=d468aac5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23958"/>
                <a:ext cx="11183112" cy="2150999"/>
              </a:xfrm>
              <a:prstGeom prst="rect">
                <a:avLst/>
              </a:prstGeom>
              <a:blipFill>
                <a:blip r:embed="rId3"/>
                <a:stretch>
                  <a:fillRect l="-1690" r="-1854" b="-878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C_5_BD.21_2#83a9bb426?vbadefaultcenterpage=1&amp;parentnodeid=d468aac57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61567" y="2638498"/>
            <a:ext cx="5524465" cy="233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5_BD.23_1#83a9bb426.choices?vbadefaultcenterpage=1&amp;parentnodeid=d468aac57&amp;color=0,0,0&amp;vbahtmlprocessed=1&amp;bbb=1"/>
              <p:cNvSpPr/>
              <p:nvPr/>
            </p:nvSpPr>
            <p:spPr>
              <a:xfrm>
                <a:off x="502920" y="3329079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A.扇形统计图中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的占比最大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B.条形统计图中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一样高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C.估计结伴步行的人数多于自行乘车的人数</a:t>
                </a:r>
                <a:endParaRPr lang="en-US" altLang="zh-CN" sz="2400" dirty="0"/>
              </a:p>
              <a:p>
                <a:pPr marL="0" latinLnBrk="1">
                  <a:lnSpc>
                    <a:spcPts val="42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D.扇形统计图中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的占比大于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的占比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5_BD.23_1#83a9bb426.choices?vbadefaultcenterpage=1&amp;parentnodeid=d468aac5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29079"/>
                <a:ext cx="11183112" cy="2155000"/>
              </a:xfrm>
              <a:prstGeom prst="rect">
                <a:avLst/>
              </a:prstGeom>
              <a:blipFill>
                <a:blip r:embed="rId5"/>
                <a:stretch>
                  <a:fillRect l="-1690" b="-84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5_AN.14_1#6d55eb82d.bracket?vbadefaultcenterpage=1&amp;parentnodeid=d468aac57&amp;color=0,0,0&amp;vbapositionanswer=4&amp;vbahtmlprocessed=1"/>
          <p:cNvSpPr/>
          <p:nvPr/>
        </p:nvSpPr>
        <p:spPr>
          <a:xfrm>
            <a:off x="2670256" y="2496357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QC_5_AS.24_1#83a9bb426?vbadefaultcenterpage=1&amp;parentnodeid=d468aac57&amp;color=0,0,0&amp;vbahtmlprocessed=1&amp;bbb=1&amp;hasbroken=1"/>
              <p:cNvSpPr/>
              <p:nvPr/>
            </p:nvSpPr>
            <p:spPr>
              <a:xfrm>
                <a:off x="502920" y="1074008"/>
                <a:ext cx="11183112" cy="3272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由条形统计图知，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—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自行乘车上学的有42人，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—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家人接送上学的有30人，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—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其他方式上学的有18人，采用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三种方式上学的共有90人，设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—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结伴步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行上学的有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人，由扇形统计图知，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—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结伴步行上学与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—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自行乘车上学的学生占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60%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+42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+90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=60%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，故条形统计图中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一样高，扇形统计图中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的占比与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一样，都为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25%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共占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50%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的占比为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1−15%−50%=35%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的占比最小，故A，B，D正确，C错误.故选C.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C_5_AS.24_1#83a9bb426?vbadefaultcenterpage=1&amp;parentnodeid=d468aac5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74008"/>
                <a:ext cx="11183112" cy="3272600"/>
              </a:xfrm>
              <a:prstGeom prst="rect">
                <a:avLst/>
              </a:prstGeom>
              <a:blipFill>
                <a:blip r:embed="rId3"/>
                <a:stretch>
                  <a:fillRect l="-1690" r="-1036" b="-558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25_1#39b4a4df9?segpoint=1&amp;vbadefaultcenterpage=1&amp;parentnodeid=d468aac57&amp;color=0,0,0&amp;vbahtmlprocessed=1&amp;bbb=1&amp;hasbroken=1"/>
          <p:cNvSpPr/>
          <p:nvPr/>
        </p:nvSpPr>
        <p:spPr>
          <a:xfrm>
            <a:off x="502920" y="627062"/>
            <a:ext cx="11183112" cy="1596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7.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某地区经过一年的新农村建设，农村的经济收入增加了一倍，实现翻番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，为了更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好地了解该地区农村的经济收入变化情况，统计了该地区新农村建设前后农村的经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济收入构成比例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，得到如图所示的扇形统计图：</a:t>
            </a:r>
            <a:endParaRPr lang="en-US" altLang="zh-CN" sz="2400" dirty="0"/>
          </a:p>
        </p:txBody>
      </p:sp>
      <p:pic>
        <p:nvPicPr>
          <p:cNvPr id="3" name="QC_5_BD.25_2#39b4a4df9?vbadefaultcenterpage=1&amp;parentnodeid=d468aac57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2108" y="1916925"/>
            <a:ext cx="4913924" cy="237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sp>
        <p:nvSpPr>
          <p:cNvPr id="4" name="QC_5_BD.25_3#39b4a4df9?vbadefaultcenterpage=1&amp;parentnodeid=d468aac57&amp;color=0,0,0&amp;vbahtmlprocessed=1&amp;bbb=1"/>
          <p:cNvSpPr/>
          <p:nvPr/>
        </p:nvSpPr>
        <p:spPr>
          <a:xfrm>
            <a:off x="502920" y="2254417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0" i="0" dirty="0" err="1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下面结论中不正确的是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(</a:t>
            </a:r>
            <a:r>
              <a:rPr lang="en-US" altLang="zh-CN" sz="2400" b="0" i="0" dirty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 dirty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5" name="QC_5_BD.27_1#39b4a4df9.choices?vbadefaultcenterpage=1&amp;parentnodeid=d468aac57&amp;color=0,0,0&amp;vbahtmlprocessed=1&amp;bbb=1"/>
          <p:cNvSpPr/>
          <p:nvPr/>
        </p:nvSpPr>
        <p:spPr>
          <a:xfrm>
            <a:off x="502920" y="3249176"/>
            <a:ext cx="11183112" cy="2155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4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A.新农村建设后，种植收入增加</a:t>
            </a:r>
            <a:endParaRPr lang="en-US" altLang="zh-CN" sz="2400" dirty="0"/>
          </a:p>
          <a:p>
            <a:pPr marL="0" latinLnBrk="1">
              <a:lnSpc>
                <a:spcPts val="4400"/>
              </a:lnSpc>
            </a:pPr>
            <a:r>
              <a:rPr lang="en-US" altLang="zh-CN" sz="2400" b="0" i="0" dirty="0" err="1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B.新农村建设后，养殖收入没变</a:t>
            </a:r>
            <a:endParaRPr lang="en-US" altLang="zh-CN" sz="2400" dirty="0"/>
          </a:p>
          <a:p>
            <a:pPr marL="0" latinLnBrk="1">
              <a:lnSpc>
                <a:spcPts val="4400"/>
              </a:lnSpc>
            </a:pPr>
            <a:r>
              <a:rPr lang="en-US" altLang="zh-CN" sz="2400" b="0" i="0" dirty="0" err="1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C.新农村建设后，其他收入增加了一倍以上</a:t>
            </a:r>
            <a:endParaRPr lang="en-US" altLang="zh-CN" sz="2400" dirty="0"/>
          </a:p>
          <a:p>
            <a:pPr marL="0" latinLnBrk="1">
              <a:lnSpc>
                <a:spcPts val="4200"/>
              </a:lnSpc>
            </a:pPr>
            <a:r>
              <a:rPr lang="en-US" altLang="zh-CN" sz="2400" b="0" i="0" dirty="0" err="1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D.新农村建设后，养殖收入与第三产业收入的总和超过了经济收入的一半</a:t>
            </a:r>
            <a:endParaRPr lang="en-US" altLang="zh-CN" sz="2400" dirty="0"/>
          </a:p>
        </p:txBody>
      </p:sp>
      <p:sp>
        <p:nvSpPr>
          <p:cNvPr id="6" name="QC_5_AN.14_1#6d55eb82d.bracket?vbadefaultcenterpage=1&amp;parentnodeid=d468aac57&amp;color=0,0,0&amp;vbapositionanswer=4&amp;vbahtmlprocessed=1"/>
          <p:cNvSpPr/>
          <p:nvPr/>
        </p:nvSpPr>
        <p:spPr>
          <a:xfrm>
            <a:off x="2670256" y="2496357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endParaRPr lang="en-US" altLang="zh-CN" sz="2400" dirty="0"/>
          </a:p>
        </p:txBody>
      </p:sp>
      <p:sp>
        <p:nvSpPr>
          <p:cNvPr id="7" name="QC_5_AN.14_1#6d55eb82d.bracket?vbadefaultcenterpage=1&amp;parentnodeid=d468aac57&amp;color=0,0,0&amp;vbapositionanswer=4&amp;vbahtmlprocessed=1"/>
          <p:cNvSpPr/>
          <p:nvPr/>
        </p:nvSpPr>
        <p:spPr>
          <a:xfrm>
            <a:off x="3843382" y="2265012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 smtClean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QC_5_AS.28_1#39b4a4df9?vbadefaultcenterpage=1&amp;parentnodeid=d468aac57&amp;color=0,0,0&amp;vbahtmlprocessed=1&amp;bbb=1&amp;hasbroken=1"/>
              <p:cNvSpPr/>
              <p:nvPr/>
            </p:nvSpPr>
            <p:spPr>
              <a:xfrm>
                <a:off x="502920" y="1050096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设建设前经济收入为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，则建设后经济收入为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则由题图可得建设前种植收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入为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，其他收入为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0.04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，养殖收入为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，建设后种植收入为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0.74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其他收入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，养殖收入为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，养殖收入与第三产业收入的总和为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1.16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所以A,C,D正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确，B错误.故选B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C_5_AS.28_1#39b4a4df9?vbadefaultcenterpage=1&amp;parentnodeid=d468aac5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50096"/>
                <a:ext cx="11183112" cy="2155000"/>
              </a:xfrm>
              <a:prstGeom prst="rect">
                <a:avLst/>
              </a:prstGeom>
              <a:blipFill>
                <a:blip r:embed="rId3"/>
                <a:stretch>
                  <a:fillRect l="-1690" r="-1527" b="-84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9_1#2a9895463?vbadefaultcenterpage=1&amp;parentnodeid=d468aac57&amp;color=0,0,0&amp;vbahtmlprocessed=1&amp;bbb=1&amp;hasbroken=1"/>
              <p:cNvSpPr/>
              <p:nvPr/>
            </p:nvSpPr>
            <p:spPr>
              <a:xfrm>
                <a:off x="502920" y="1074053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样本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⋯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的平均数为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，样本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⋯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的平均数为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ba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ba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ba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≠</m:t>
                        </m:r>
                        <m:bar>
                          <m:barPr>
                            <m:pos m:val="top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ba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</m:ba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.若样本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⋯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⋯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的平均数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</m:ba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ba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e>
                    </m:d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ba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范围是(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9_1#2a9895463?vbadefaultcenterpage=1&amp;parentnodeid=d468aac5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74053"/>
                <a:ext cx="11183112" cy="1592199"/>
              </a:xfrm>
              <a:prstGeom prst="rect">
                <a:avLst/>
              </a:prstGeom>
              <a:blipFill>
                <a:blip r:embed="rId3"/>
                <a:stretch>
                  <a:fillRect l="-1690" r="-436" b="-118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0_1#2a9895463.bracket?vbadefaultcenterpage=1&amp;parentnodeid=d468aac57&amp;color=0,0,0&amp;vbapositionanswer=8&amp;vbahtmlprocessed=1"/>
          <p:cNvSpPr/>
          <p:nvPr/>
        </p:nvSpPr>
        <p:spPr>
          <a:xfrm>
            <a:off x="1684020" y="2180223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1_1#2a9895463.choices?vbadefaultcenterpage=1&amp;parentnodeid=d468aac57&amp;color=0,0,0&amp;vbahtmlprocessed=1&amp;bbb=1"/>
              <p:cNvSpPr/>
              <p:nvPr/>
            </p:nvSpPr>
            <p:spPr>
              <a:xfrm>
                <a:off x="502920" y="2662060"/>
                <a:ext cx="11183112" cy="69113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900"/>
                  </a:lnSpc>
                  <a:tabLst>
                    <a:tab pos="2827528" algn="l"/>
                    <a:tab pos="5375656" algn="l"/>
                    <a:tab pos="84952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+∞)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1_1#2a9895463.choices?vbadefaultcenterpage=1&amp;parentnodeid=d468aac5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62060"/>
                <a:ext cx="11183112" cy="691134"/>
              </a:xfrm>
              <a:prstGeom prst="rect">
                <a:avLst/>
              </a:prstGeom>
              <a:blipFill>
                <a:blip r:embed="rId4"/>
                <a:stretch>
                  <a:fillRect l="-1690" b="-150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32_1#2a9895463?vbadefaultcenterpage=1&amp;parentnodeid=d468aac57&amp;color=0,0,0&amp;vbahtmlprocessed=1&amp;bbb=1"/>
              <p:cNvSpPr/>
              <p:nvPr/>
            </p:nvSpPr>
            <p:spPr>
              <a:xfrm>
                <a:off x="502920" y="3354146"/>
                <a:ext cx="11183112" cy="244741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</m:ba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bar>
                          <m:barPr>
                            <m:pos m:val="top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ba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ba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bar>
                          <m:barPr>
                            <m:pos m:val="top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ba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</m:ba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den>
                    </m:f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ba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den>
                    </m:f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ba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ba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e>
                    </m:d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ba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e>
                    </m:d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ba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den>
                        </m:f>
                      </m:e>
                    </m:d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ba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ba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</m:t>
                    </m:r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ba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32_1#2a9895463?vbadefaultcenterpage=1&amp;parentnodeid=d468aac5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54146"/>
                <a:ext cx="11183112" cy="2447417"/>
              </a:xfrm>
              <a:prstGeom prst="rect">
                <a:avLst/>
              </a:prstGeom>
              <a:blipFill>
                <a:blip r:embed="rId5"/>
                <a:stretch>
                  <a:fillRect l="-1690" b="-422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bf406ad74?vbadefaultcenterpage=1&amp;parentnodeid=ed1aeb735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sp>
        <p:nvSpPr>
          <p:cNvPr id="3" name="QC_5_BD.33_1#515389293?segpoint=1&amp;vbadefaultcenterpage=1&amp;parentnodeid=bf406ad74&amp;color=0,0,0&amp;vbahtmlprocessed=1&amp;bbb=1"/>
          <p:cNvSpPr/>
          <p:nvPr/>
        </p:nvSpPr>
        <p:spPr>
          <a:xfrm>
            <a:off x="502920" y="1521048"/>
            <a:ext cx="11183112" cy="1037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9.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（多选题）2022年1月到2022年12月某市公共电动车充电桩保有量如图所示：</a:t>
            </a:r>
            <a:endParaRPr lang="en-US" altLang="zh-CN" sz="2400" dirty="0"/>
          </a:p>
          <a:p>
            <a:pPr marL="0" algn="ctr"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2022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年某市各月电动车公共充电桩保有量</a:t>
            </a:r>
            <a:endParaRPr lang="en-US" altLang="zh-CN" sz="2400" dirty="0"/>
          </a:p>
        </p:txBody>
      </p:sp>
      <p:sp>
        <p:nvSpPr>
          <p:cNvPr id="4" name="QC_5_BD.33_2#515389293?vbadefaultcenterpage=1&amp;parentnodeid=bf406ad74&amp;color=0,0,0&amp;vbahtmlprocessed=1&amp;bbb=1"/>
          <p:cNvSpPr/>
          <p:nvPr/>
        </p:nvSpPr>
        <p:spPr>
          <a:xfrm>
            <a:off x="502920" y="2617121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下列说法正确的是(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5" name="QC_5_AN.14_1#6d55eb82d.bracket?vbadefaultcenterpage=1&amp;parentnodeid=d468aac57&amp;color=0,0,0&amp;vbapositionanswer=4&amp;vbahtmlprocessed=1"/>
          <p:cNvSpPr/>
          <p:nvPr/>
        </p:nvSpPr>
        <p:spPr>
          <a:xfrm>
            <a:off x="3426018" y="2613120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 smtClean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AC</a:t>
            </a:r>
            <a:endParaRPr lang="en-US" altLang="zh-CN" sz="2400" dirty="0"/>
          </a:p>
        </p:txBody>
      </p:sp>
      <p:sp>
        <p:nvSpPr>
          <p:cNvPr id="6" name="QC_5_BD.35_2#515389293.choices?hastextimagelayout=1&amp;vbadefaultcenterpage=1&amp;parentnodeid=bf406ad74&amp;color=0,0,0&amp;vbahtmlprocessed=1&amp;bbb=1&amp;hasbroken=1"/>
          <p:cNvSpPr/>
          <p:nvPr/>
        </p:nvSpPr>
        <p:spPr>
          <a:xfrm>
            <a:off x="502920" y="3231449"/>
            <a:ext cx="3941489" cy="2871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/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A.2022年各月公共充电桩保有量一</a:t>
            </a:r>
          </a:p>
          <a:p>
            <a:pPr latinLnBrk="1"/>
            <a:r>
              <a:rPr lang="en-US" altLang="zh-CN" sz="2400" b="0" i="0" dirty="0" err="1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直保持增长态势</a:t>
            </a:r>
            <a:endParaRPr lang="en-US" altLang="zh-CN" sz="2400" dirty="0"/>
          </a:p>
          <a:p>
            <a:pPr latinLnBrk="1"/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B.2022年5月较2022年4月公共充电</a:t>
            </a:r>
          </a:p>
          <a:p>
            <a:pPr latinLnBrk="1"/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桩保有量增加超过1万台</a:t>
            </a:r>
            <a:endParaRPr lang="en-US" altLang="zh-CN" sz="2400" dirty="0"/>
          </a:p>
          <a:p>
            <a:pPr latinLnBrk="1"/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C.2022年2月到2022年3月，公共充</a:t>
            </a:r>
          </a:p>
          <a:p>
            <a:pPr latinLnBrk="1"/>
            <a:r>
              <a:rPr lang="en-US" altLang="zh-CN" sz="2400" b="0" i="0" dirty="0" err="1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电桩保有量增量最大</a:t>
            </a:r>
            <a:endParaRPr lang="en-US" altLang="zh-CN" sz="2400" dirty="0"/>
          </a:p>
          <a:p>
            <a:pPr latinLnBrk="1"/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D.2022年下半年各月公共充电桩保</a:t>
            </a:r>
          </a:p>
          <a:p>
            <a:pPr latinLnBrk="1"/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有量均突破45万台</a:t>
            </a:r>
            <a:endParaRPr lang="en-US" altLang="zh-CN" sz="2400" dirty="0"/>
          </a:p>
        </p:txBody>
      </p:sp>
      <p:pic>
        <p:nvPicPr>
          <p:cNvPr id="7" name="QC_5_BD.35_1#515389293?hastextimagelayout=1&amp;vbadefaultcenterpage=1&amp;parentnodeid=bf406ad74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45281" y="2816796"/>
            <a:ext cx="5184352" cy="370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1#515389293?vbadefaultcenterpage=1&amp;parentnodeid=bf406ad74&amp;color=0,0,0&amp;vbahtmlprocessed=1&amp;bbb=1&amp;hasbroken=1"/>
              <p:cNvSpPr/>
              <p:nvPr/>
            </p:nvSpPr>
            <p:spPr>
              <a:xfrm>
                <a:off x="502920" y="1128091"/>
                <a:ext cx="11183112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由题图可知，2022年各月充电桩保有量一直保持增长态势，故A正确；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由题图可知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，2022年5月公共充电桩保有量为400693台，2022年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4月公共充电桩保有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量为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391035台，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400693−391035=9658&lt;10000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，故B错误；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由题图可知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，增量较大的情况如表所示，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1#515389293?vbadefaultcenterpage=1&amp;parentnodeid=bf406ad7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28091"/>
                <a:ext cx="11183112" cy="2150999"/>
              </a:xfrm>
              <a:prstGeom prst="rect">
                <a:avLst/>
              </a:prstGeom>
              <a:blipFill>
                <a:blip r:embed="rId3"/>
                <a:stretch>
                  <a:fillRect l="-1690" b="-878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QC_5_AS.36_2#515389293?colgroup=2,7,7,8,8&amp;vbadefaultcenterpage=1&amp;parentnodeid=bf406ad74&amp;color=0,0,0&amp;vbahtmlprocessed=1&amp;bbb=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613980"/>
              </p:ext>
            </p:extLst>
          </p:nvPr>
        </p:nvGraphicFramePr>
        <p:xfrm>
          <a:off x="502920" y="3389199"/>
          <a:ext cx="11173968" cy="939800"/>
        </p:xfrm>
        <a:graphic>
          <a:graphicData uri="http://schemas.openxmlformats.org/drawingml/2006/table">
            <a:tbl>
              <a:tblPr/>
              <a:tblGrid>
                <a:gridCol w="78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0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0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5356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ts val="3700"/>
                        </a:lnSpc>
                      </a:pPr>
                      <a:r>
                        <a:rPr lang="en-US" altLang="zh-CN" sz="2400" b="0" i="0" dirty="0">
                          <a:solidFill>
                            <a:srgbClr val="FF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月份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ts val="3600"/>
                        </a:lnSpc>
                      </a:pPr>
                      <a:r>
                        <a:rPr lang="en-US" altLang="zh-CN" sz="2400" b="0" i="0" dirty="0">
                          <a:solidFill>
                            <a:srgbClr val="FF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2022年</a:t>
                      </a:r>
                      <a:r>
                        <a:rPr lang="en-US" altLang="zh-CN" sz="2400" b="0" i="0" dirty="0">
                          <a:solidFill>
                            <a:srgbClr val="FF0000"/>
                          </a:solidFill>
                          <a:latin typeface="SimSun" pitchFamily="34" charset="0"/>
                          <a:ea typeface="SimSun" pitchFamily="34" charset="-122"/>
                          <a:cs typeface="SimSun" pitchFamily="34" charset="-120"/>
                        </a:rPr>
                        <a:t> </a:t>
                      </a:r>
                      <a:r>
                        <a:rPr lang="en-US" altLang="zh-CN" sz="2400" b="0" i="0" dirty="0">
                          <a:solidFill>
                            <a:srgbClr val="FF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2月到3月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ts val="3600"/>
                        </a:lnSpc>
                      </a:pPr>
                      <a:r>
                        <a:rPr lang="en-US" altLang="zh-CN" sz="2400" b="0" i="0" dirty="0">
                          <a:solidFill>
                            <a:srgbClr val="FF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2022年</a:t>
                      </a:r>
                      <a:r>
                        <a:rPr lang="en-US" altLang="zh-CN" sz="2400" b="0" i="0" dirty="0">
                          <a:solidFill>
                            <a:srgbClr val="FF0000"/>
                          </a:solidFill>
                          <a:latin typeface="SimSun" pitchFamily="34" charset="0"/>
                          <a:ea typeface="SimSun" pitchFamily="34" charset="-122"/>
                          <a:cs typeface="SimSun" pitchFamily="34" charset="-120"/>
                        </a:rPr>
                        <a:t> </a:t>
                      </a:r>
                      <a:r>
                        <a:rPr lang="en-US" altLang="zh-CN" sz="2400" b="0" i="0" dirty="0">
                          <a:solidFill>
                            <a:srgbClr val="FF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6月到7月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ts val="3600"/>
                        </a:lnSpc>
                      </a:pPr>
                      <a:r>
                        <a:rPr lang="en-US" altLang="zh-CN" sz="2400" b="0" i="0" dirty="0">
                          <a:solidFill>
                            <a:srgbClr val="FF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2022年</a:t>
                      </a:r>
                      <a:r>
                        <a:rPr lang="en-US" altLang="zh-CN" sz="2400" b="0" i="0" dirty="0">
                          <a:solidFill>
                            <a:srgbClr val="FF0000"/>
                          </a:solidFill>
                          <a:latin typeface="SimSun" pitchFamily="34" charset="0"/>
                          <a:ea typeface="SimSun" pitchFamily="34" charset="-122"/>
                          <a:cs typeface="SimSun" pitchFamily="34" charset="-120"/>
                        </a:rPr>
                        <a:t> </a:t>
                      </a:r>
                      <a:r>
                        <a:rPr lang="en-US" altLang="zh-CN" sz="2400" b="0" i="0" dirty="0">
                          <a:solidFill>
                            <a:srgbClr val="FF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10月到11月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ts val="3600"/>
                        </a:lnSpc>
                      </a:pPr>
                      <a:r>
                        <a:rPr lang="en-US" altLang="zh-CN" sz="2400" b="0" i="0" dirty="0">
                          <a:solidFill>
                            <a:srgbClr val="FF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2022年</a:t>
                      </a:r>
                      <a:r>
                        <a:rPr lang="en-US" altLang="zh-CN" sz="2400" b="0" i="0" dirty="0">
                          <a:solidFill>
                            <a:srgbClr val="FF0000"/>
                          </a:solidFill>
                          <a:latin typeface="SimSun" pitchFamily="34" charset="0"/>
                          <a:ea typeface="SimSun" pitchFamily="34" charset="-122"/>
                          <a:cs typeface="SimSun" pitchFamily="34" charset="-120"/>
                        </a:rPr>
                        <a:t> </a:t>
                      </a:r>
                      <a:r>
                        <a:rPr lang="en-US" altLang="zh-CN" sz="2400" b="0" i="0" dirty="0">
                          <a:solidFill>
                            <a:srgbClr val="FF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11月到12月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356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ts val="3700"/>
                        </a:lnSpc>
                      </a:pPr>
                      <a:r>
                        <a:rPr lang="en-US" altLang="zh-CN" sz="2400" b="0" i="0" dirty="0">
                          <a:solidFill>
                            <a:srgbClr val="FF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增量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ts val="3700"/>
                        </a:lnSpc>
                      </a:pPr>
                      <a:r>
                        <a:rPr lang="en-US" altLang="zh-CN" sz="2400" b="0" i="0" dirty="0">
                          <a:solidFill>
                            <a:srgbClr val="FF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35947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ts val="3700"/>
                        </a:lnSpc>
                      </a:pPr>
                      <a:r>
                        <a:rPr lang="en-US" altLang="zh-CN" sz="2400" b="0" i="0" dirty="0">
                          <a:solidFill>
                            <a:srgbClr val="FF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34991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ts val="3700"/>
                        </a:lnSpc>
                      </a:pPr>
                      <a:r>
                        <a:rPr lang="en-US" altLang="zh-CN" sz="2400" b="0" i="0" dirty="0">
                          <a:solidFill>
                            <a:srgbClr val="FF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17310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ts val="3700"/>
                        </a:lnSpc>
                      </a:pPr>
                      <a:r>
                        <a:rPr lang="en-US" altLang="zh-CN" sz="2400" b="0" i="0" dirty="0">
                          <a:solidFill>
                            <a:srgbClr val="FF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20894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36_3#515389293?vbadefaultcenterpage=1&amp;parentnodeid=bf406ad74&amp;color=0,0,0&amp;vbahtmlprocessed=1&amp;bbb=1&amp;hasbroken=1"/>
              <p:cNvSpPr/>
              <p:nvPr/>
            </p:nvSpPr>
            <p:spPr>
              <a:xfrm>
                <a:off x="502920" y="4392499"/>
                <a:ext cx="11183112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所以2022年2月到2022年3月，公共充电桩保有量增幅最大，故C正确；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由题图可知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，2022年下半年7月份公共充电桩保有量未超过45万台，故D错误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AS.36_3#515389293?vbadefaultcenterpage=1&amp;parentnodeid=bf406ad7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392499"/>
                <a:ext cx="11183112" cy="1596200"/>
              </a:xfrm>
              <a:prstGeom prst="rect">
                <a:avLst/>
              </a:prstGeom>
              <a:blipFill>
                <a:blip r:embed="rId4"/>
                <a:stretch>
                  <a:fillRect l="-1690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37_1#114e16754?segpoint=1&amp;vbadefaultcenterpage=1&amp;parentnodeid=bf406ad74&amp;color=0,0,0&amp;vbahtmlprocessed=1&amp;bbb=1&amp;hasbroken=1"/>
              <p:cNvSpPr/>
              <p:nvPr/>
            </p:nvSpPr>
            <p:spPr>
              <a:xfrm>
                <a:off x="502920" y="756000"/>
                <a:ext cx="11183112" cy="23478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（多选题）为了提升小学生的运算能力，某市举办了“小学生计算大赛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”，并从中</a:t>
                </a: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选出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“计算小达人”.现从全市参加比赛的学生中随机抽取1000人的成绩（单位：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分）</a:t>
                </a: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进行统计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，得到如图所示的频率分布直方图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，其中成绩的分组区间为</a:t>
                </a:r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[60,70),[70,80)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[80,90)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[90,100]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，规定得分在90分及以上的被评为“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计算小达人”.</a:t>
                </a:r>
              </a:p>
              <a:p>
                <a:pPr latinLnBrk="1">
                  <a:lnSpc>
                    <a:spcPts val="36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下列说法正确的是(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37_1#114e16754?segpoint=1&amp;vbadefaultcenterpage=1&amp;parentnodeid=bf406ad7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2347849"/>
              </a:xfrm>
              <a:prstGeom prst="rect">
                <a:avLst/>
              </a:prstGeom>
              <a:blipFill>
                <a:blip r:embed="rId3"/>
                <a:stretch>
                  <a:fillRect l="-1690" t="-1039" r="-1636" b="-805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8_1#114e16754.bracket?vbadefaultcenterpage=1&amp;parentnodeid=bf406ad74&amp;color=0,0,0&amp;vbapositionanswer=10&amp;vbahtmlprocessed=1&amp;bbb=1"/>
          <p:cNvSpPr/>
          <p:nvPr/>
        </p:nvSpPr>
        <p:spPr>
          <a:xfrm>
            <a:off x="3258820" y="2672684"/>
            <a:ext cx="661988" cy="4309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7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AD</a:t>
            </a:r>
            <a:endParaRPr lang="en-US" altLang="zh-CN" sz="2400" dirty="0"/>
          </a:p>
        </p:txBody>
      </p:sp>
      <p:pic>
        <p:nvPicPr>
          <p:cNvPr id="4" name="QC_5_BD.39_1#114e16754?hastextimagelayout=1&amp;vbadefaultcenterpage=1&amp;parentnodeid=bf406ad74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49258" y="3220307"/>
            <a:ext cx="4159747" cy="290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9_2#114e16754.choices?hastextimagelayout=2&amp;vbadefaultcenterpage=1&amp;parentnodeid=bf406ad74&amp;color=0,0,0&amp;vbahtmlprocessed=1&amp;bbb=1&amp;hasbroken=1"/>
              <p:cNvSpPr/>
              <p:nvPr/>
            </p:nvSpPr>
            <p:spPr>
              <a:xfrm>
                <a:off x="502920" y="3093307"/>
                <a:ext cx="6227064" cy="332657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的值为0.015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.该市每个小学生被评为“计算小达人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”的概率</a:t>
                </a: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0.01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.被抽取的1000名小学生的平均分大约是85分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.现准备在这1000名学生中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，用分层随机抽样</a:t>
                </a: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的方法抽取一个容量为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20的样本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，则需抽取成</a:t>
                </a:r>
              </a:p>
              <a:p>
                <a:pPr latinLnBrk="1">
                  <a:lnSpc>
                    <a:spcPts val="37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绩在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[80,100]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内的学生5名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9_2#114e16754.choices?hastextimagelayout=2&amp;vbadefaultcenterpage=1&amp;parentnodeid=bf406ad7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93307"/>
                <a:ext cx="6227064" cy="3326575"/>
              </a:xfrm>
              <a:prstGeom prst="rect">
                <a:avLst/>
              </a:prstGeom>
              <a:blipFill>
                <a:blip r:embed="rId5"/>
                <a:stretch>
                  <a:fillRect l="-3036" t="-733" r="-881" b="-549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114e16754?vbadefaultcenterpage=1&amp;parentnodeid=bf406ad74&amp;color=0,0,0&amp;vbahtmlprocessed=1&amp;bbb=1&amp;hasbroken=1"/>
              <p:cNvSpPr/>
              <p:nvPr/>
            </p:nvSpPr>
            <p:spPr>
              <a:xfrm>
                <a:off x="502920" y="1388695"/>
                <a:ext cx="11183112" cy="4390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对于A，由频率分布直方图可知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0.01+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+0.025+0.05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×10=1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=0.015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，A正确；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B，该市每名小学生被评为“计算小达人”的概率为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10×0.01=0.1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，B错误；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C，被抽取的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1000名小学生的平均分大约是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65×0.25+75×0.5+85×0.15+95×0.1=76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（分），C错误；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D，现准备在这1000名学生中，用分层随机抽样的方法抽取一个容量为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20的样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本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，则需抽取成绩在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[80,100]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的学生人数为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20×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0.015+0.01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×10=5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，D正确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114e16754?vbadefaultcenterpage=1&amp;parentnodeid=bf406ad7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88695"/>
                <a:ext cx="11183112" cy="4390200"/>
              </a:xfrm>
              <a:prstGeom prst="rect">
                <a:avLst/>
              </a:prstGeom>
              <a:blipFill>
                <a:blip r:embed="rId3"/>
                <a:stretch>
                  <a:fillRect l="-1690" r="-600" b="-402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B_5_BD.41_1#fc2302232?vbadefaultcenterpage=1&amp;parentnodeid=bf406ad74&amp;color=0,0,0&amp;vbahtmlprocessed=1&amp;bbb=1&amp;hasbroken=1"/>
          <p:cNvSpPr/>
          <p:nvPr/>
        </p:nvSpPr>
        <p:spPr>
          <a:xfrm>
            <a:off x="502920" y="1155651"/>
            <a:ext cx="11183112" cy="1592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11.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某高中为了了解学生对时事新闻的关注度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，利用分层随机抽样的方法从高中三个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年级中抽取了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36人进行问卷调查，其中高一年级抽取了15人，高二年级抽取了12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人，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且高三年级共有学生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900人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，则该高中的学生总数为</a:t>
            </a:r>
            <a:r>
              <a:rPr lang="en-US" altLang="zh-CN" sz="240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______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B_5_AN.42_1#fc2302232.blank?vbadefaultcenterpage=1&amp;parentnodeid=bf406ad74&amp;color=0,0,0&amp;vbapositionanswer=11&amp;vbahtmlprocessed=1&amp;bbb=1"/>
          <p:cNvSpPr/>
          <p:nvPr/>
        </p:nvSpPr>
        <p:spPr>
          <a:xfrm>
            <a:off x="7411720" y="2223721"/>
            <a:ext cx="8302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3600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3_1#fc2302232?vbadefaultcenterpage=1&amp;parentnodeid=bf406ad74&amp;color=0,0,0&amp;vbahtmlprocessed=1&amp;bbb=1&amp;hasbroken=1"/>
              <p:cNvSpPr/>
              <p:nvPr/>
            </p:nvSpPr>
            <p:spPr>
              <a:xfrm>
                <a:off x="502920" y="2806269"/>
                <a:ext cx="11183112" cy="2713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利用分层随机抽样的方法从三个年级中抽取了36人进行问卷调查，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其中高一、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高二年级各抽取了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15人、12人，则高三年级抽取了9人，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又高三年级共有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900名学生，所以每名学生被抽到的概率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900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设该高中共有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名学生，可得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=3600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即该高中共有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3600名学生.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3_1#fc2302232?vbadefaultcenterpage=1&amp;parentnodeid=bf406ad7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06269"/>
                <a:ext cx="11183112" cy="2713800"/>
              </a:xfrm>
              <a:prstGeom prst="rect">
                <a:avLst/>
              </a:prstGeom>
              <a:blipFill>
                <a:blip r:embed="rId3"/>
                <a:stretch>
                  <a:fillRect l="-1690" r="-1145" b="-650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4_1#49c96e06d?segpoint=1&amp;vbadefaultcenterpage=1&amp;parentnodeid=bf406ad74&amp;color=0,0,0&amp;vbahtmlprocessed=1&amp;bbb=1&amp;hasbroken=1"/>
              <p:cNvSpPr/>
              <p:nvPr/>
            </p:nvSpPr>
            <p:spPr>
              <a:xfrm>
                <a:off x="502920" y="1754932"/>
                <a:ext cx="11183112" cy="15963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（双空题）某厂生产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两种充电电池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.现采用分层随机抽样的方法从某天生产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的产品中抽取样本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，并分别计算所抽取的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两种产品的样本可充电次数的均值及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方差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，结果如表所示：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4_1#49c96e06d?segpoint=1&amp;vbadefaultcenterpage=1&amp;parentnodeid=bf406ad7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54932"/>
                <a:ext cx="11183112" cy="1596390"/>
              </a:xfrm>
              <a:prstGeom prst="rect">
                <a:avLst/>
              </a:prstGeom>
              <a:blipFill>
                <a:blip r:embed="rId3"/>
                <a:stretch>
                  <a:fillRect l="-1690" r="-654" b="-110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QB_5_BD.44_2#49c96e06d?colgroup=9,9,9,6&amp;vbadefaultcenterpage=1&amp;parentnodeid=bf406ad74&amp;color=0,0,0&amp;vbahtmlprocessed=1&amp;bbb=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6305742"/>
                  </p:ext>
                </p:extLst>
              </p:nvPr>
            </p:nvGraphicFramePr>
            <p:xfrm>
              <a:off x="502920" y="3469940"/>
              <a:ext cx="11183112" cy="1420876"/>
            </p:xfrm>
            <a:graphic>
              <a:graphicData uri="http://schemas.openxmlformats.org/drawingml/2006/table">
                <a:tbl>
                  <a:tblPr/>
                  <a:tblGrid>
                    <a:gridCol w="31363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175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175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项目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抽取产品数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样本均值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样本方差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产品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8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210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4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产品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12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200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4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QB_5_BD.44_2#49c96e06d?colgroup=9,9,9,6&amp;vbadefaultcenterpage=1&amp;parentnodeid=bf406ad74&amp;color=0,0,0&amp;vbahtmlprocessed=1&amp;bbb=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6305742"/>
                  </p:ext>
                </p:extLst>
              </p:nvPr>
            </p:nvGraphicFramePr>
            <p:xfrm>
              <a:off x="502920" y="3469940"/>
              <a:ext cx="11183112" cy="1306068"/>
            </p:xfrm>
            <a:graphic>
              <a:graphicData uri="http://schemas.openxmlformats.org/drawingml/2006/table">
                <a:tbl>
                  <a:tblPr/>
                  <a:tblGrid>
                    <a:gridCol w="31363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175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175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项目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抽取产品数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样本均值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样本方差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4" t="-108451" r="-256699" b="-1436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8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210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4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4" t="-205556" r="-256699" b="-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12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200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4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QB_5_BD.44_3#49c96e06d?vbadefaultcenterpage=1&amp;parentnodeid=bf406ad74&amp;color=0,0,0&amp;vbahtmlprocessed=1&amp;bbb=1"/>
          <p:cNvSpPr/>
          <p:nvPr/>
        </p:nvSpPr>
        <p:spPr>
          <a:xfrm>
            <a:off x="502920" y="4905040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由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20个产品组成的总样本的平均数为</a:t>
            </a:r>
            <a:r>
              <a:rPr lang="en-US" altLang="zh-CN" sz="240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_____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,方差为</a:t>
            </a:r>
            <a:r>
              <a:rPr lang="en-US" altLang="zh-CN" sz="240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____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5" name="QB_5_AN.45_1#49c96e06d.blank?vbadefaultcenterpage=1&amp;parentnodeid=bf406ad74&amp;color=0,0,0&amp;vbapositionanswer=12&amp;vbahtmlprocessed=1&amp;bbb=1"/>
          <p:cNvSpPr/>
          <p:nvPr/>
        </p:nvSpPr>
        <p:spPr>
          <a:xfrm>
            <a:off x="5430520" y="4855510"/>
            <a:ext cx="677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204</a:t>
            </a:r>
            <a:endParaRPr lang="en-US" altLang="zh-CN" sz="2400" dirty="0"/>
          </a:p>
        </p:txBody>
      </p:sp>
      <p:sp>
        <p:nvSpPr>
          <p:cNvPr id="6" name="QB_5_AN.46_1#49c96e06d.blank?vbadefaultcenterpage=1&amp;parentnodeid=bf406ad74&amp;color=0,0,0&amp;vbapositionanswer=13&amp;vbahtmlprocessed=1&amp;bbb=1"/>
          <p:cNvSpPr/>
          <p:nvPr/>
        </p:nvSpPr>
        <p:spPr>
          <a:xfrm>
            <a:off x="7183120" y="4855510"/>
            <a:ext cx="5254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28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47_1#49c96e06d?vbadefaultcenterpage=1&amp;parentnodeid=bf406ad74&amp;color=0,0,0&amp;vbahtmlprocessed=1&amp;bbb=1&amp;hasbroken=1"/>
              <p:cNvSpPr/>
              <p:nvPr/>
            </p:nvSpPr>
            <p:spPr>
              <a:xfrm>
                <a:off x="502920" y="1003155"/>
                <a:ext cx="11183112" cy="485140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产品可充电次数分别为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⋯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产品可充电次数的平均数为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ba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方差为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产品可充电次数分别为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⋯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产品可充电次数的平均数为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ba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6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方差为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limUp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2400" b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lim>
                        </m:limUpp>
                      </m:e>
                      <m:lim>
                        <m:r>
                          <a:rPr lang="en-US" altLang="zh-CN" sz="2400" b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lim>
                    </m:limLow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𝑖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=8×210=1680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</m:ba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</m:ba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</m:ba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+8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ba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ba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ba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</a:p>
              <a:p>
                <a:pPr latinLnBrk="1">
                  <a:lnSpc>
                    <a:spcPts val="5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−8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ba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ba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=32+8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ba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ba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=352832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300"/>
                  </a:lnSpc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limUp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2400" b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lim>
                        </m:limUpp>
                      </m:e>
                      <m:lim>
                        <m:r>
                          <a:rPr lang="en-US" altLang="zh-CN" sz="2400" b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lim>
                    </m:limLow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𝑖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=200×12=2400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</m:ba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</m:ba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</m:ba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47_1#49c96e06d?vbadefaultcenterpage=1&amp;parentnodeid=bf406ad7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03155"/>
                <a:ext cx="11183112" cy="4851400"/>
              </a:xfrm>
              <a:prstGeom prst="rect">
                <a:avLst/>
              </a:prstGeom>
              <a:blipFill>
                <a:blip r:embed="rId3"/>
                <a:stretch>
                  <a:fillRect l="-1690" r="-4362" b="-25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47_1#49c96e06d?vbadefaultcenterpage=1&amp;parentnodeid=bf406ad74&amp;color=0,0,0&amp;vbahtmlprocessed=1&amp;bbb=1&amp;hasbroken=1">
                <a:extLst>
                  <a:ext uri="{FF2B5EF4-FFF2-40B4-BE49-F238E27FC236}">
                    <a16:creationId xmlns:a16="http://schemas.microsoft.com/office/drawing/2014/main" id="{EBD95FC9-23CD-F4EB-4900-72A917BFEB0F}"/>
                  </a:ext>
                </a:extLst>
              </p:cNvPr>
              <p:cNvSpPr/>
              <p:nvPr/>
            </p:nvSpPr>
            <p:spPr>
              <a:xfrm>
                <a:off x="502920" y="764998"/>
                <a:ext cx="11183112" cy="5066856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ba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</m:ba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ba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=48+12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ba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</m:ba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=480048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20个产品组成的总样本的平均数为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ba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1680+2400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=204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方差</a:t>
                </a:r>
              </a:p>
              <a:p>
                <a:pPr latinLnBrk="1">
                  <a:lnSpc>
                    <a:spcPts val="53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𝑠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</m:ba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</m:ba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</m:ba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</m:ba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</m:ba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</m:ba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+20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ba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ba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ba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+⋯+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+⋯+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−20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</m:ba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352832+480048−20×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204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47_1#49c96e06d?vbadefaultcenterpage=1&amp;parentnodeid=bf406ad74&amp;color=0,0,0&amp;vbahtmlprocessed=1&amp;bbb=1&amp;hasbroken=1">
                <a:extLst>
                  <a:ext uri="{FF2B5EF4-FFF2-40B4-BE49-F238E27FC236}">
                    <a16:creationId xmlns:a16="http://schemas.microsoft.com/office/drawing/2014/main" id="{EBD95FC9-23CD-F4EB-4900-72A917BFE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64998"/>
                <a:ext cx="11183112" cy="5066856"/>
              </a:xfrm>
              <a:prstGeom prst="rect">
                <a:avLst/>
              </a:prstGeom>
              <a:blipFill>
                <a:blip r:embed="rId2"/>
                <a:stretch>
                  <a:fillRect l="-1690" b="-204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637012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0c25e3fc9?vbadefaultcenterpage=1&amp;parentnodeid=ed1aeb735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48_1#4579190dd?vbadefaultcenterpage=1&amp;parentnodeid=0c25e3fc9&amp;color=0,0,0&amp;vbahtmlprocessed=1&amp;bbb=1&amp;hasbroken=1"/>
              <p:cNvSpPr/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已知甲、乙、丙三个社区的居民人数之比为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3:5:2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，某疫苗接种率分别为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40%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26%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30%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，则这三个社区的居民总体的某疫苗接种率为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48_1#4579190dd?vbadefaultcenterpage=1&amp;parentnodeid=0c25e3fc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9_1#4579190dd.blank?vbadefaultcenterpage=1&amp;parentnodeid=0c25e3fc9&amp;color=0,0,0&amp;vbapositionanswer=14&amp;vbahtmlprocessed=1&amp;bbb=1"/>
              <p:cNvSpPr/>
              <p:nvPr/>
            </p:nvSpPr>
            <p:spPr>
              <a:xfrm>
                <a:off x="8119745" y="2142649"/>
                <a:ext cx="763588" cy="3534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31%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9_1#4579190dd.blank?vbadefaultcenterpage=1&amp;parentnodeid=0c25e3fc9&amp;color=0,0,0&amp;vbapositionanswer=14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745" y="2142649"/>
                <a:ext cx="763588" cy="353441"/>
              </a:xfrm>
              <a:prstGeom prst="rect">
                <a:avLst/>
              </a:prstGeom>
              <a:blipFill>
                <a:blip r:embed="rId5"/>
                <a:stretch>
                  <a:fillRect l="-5600" r="-4000" b="-1724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50_1#4579190dd?vbadefaultcenterpage=1&amp;parentnodeid=0c25e3fc9&amp;color=0,0,0&amp;vbahtmlprocessed=1&amp;bbb=1"/>
              <p:cNvSpPr/>
              <p:nvPr/>
            </p:nvSpPr>
            <p:spPr>
              <a:xfrm>
                <a:off x="502920" y="2561178"/>
                <a:ext cx="11183112" cy="1676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设甲、乙、丙三个社区居民的人数分别为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则该疫苗接种人数分别为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1.2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1.3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故这三个社区的居民总体的疫苗接种率为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1.2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+1.3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+0.6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+5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×100%=31%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50_1#4579190dd?vbadefaultcenterpage=1&amp;parentnodeid=0c25e3fc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1178"/>
                <a:ext cx="11183112" cy="1676400"/>
              </a:xfrm>
              <a:prstGeom prst="rect">
                <a:avLst/>
              </a:prstGeom>
              <a:blipFill>
                <a:blip r:embed="rId6"/>
                <a:stretch>
                  <a:fillRect l="-1690" b="-618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O_5_BD.51_1#14506a8ea?segpoint=1&amp;vbadefaultcenterpage=1&amp;parentnodeid=0c25e3fc9&amp;color=0,0,0&amp;vbahtmlprocessed=1&amp;bbb=1&amp;hasbroken=1"/>
          <p:cNvSpPr/>
          <p:nvPr/>
        </p:nvSpPr>
        <p:spPr>
          <a:xfrm>
            <a:off x="502920" y="756000"/>
            <a:ext cx="11183112" cy="1037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spc="-5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14.</a:t>
            </a:r>
            <a:r>
              <a:rPr lang="en-US" altLang="zh-CN" sz="2400" b="0" i="0" spc="-5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为保证居民取暖，某市供电部门对该市100户居民冬季（按120天计算</a:t>
            </a:r>
            <a:r>
              <a:rPr lang="en-US" altLang="zh-CN" sz="2400" b="0" i="0" spc="-5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）取暖用电量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 spc="-5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</a:t>
            </a:r>
            <a:r>
              <a:rPr lang="en-US" altLang="zh-CN" sz="2400" b="0" i="0" spc="-5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单位：度）进行统计分析，得到居民冬季取暖用电量的频率分布直方图如图所示:</a:t>
            </a:r>
            <a:endParaRPr lang="en-US" altLang="zh-CN" sz="2400" spc="-50" dirty="0"/>
          </a:p>
        </p:txBody>
      </p:sp>
      <p:pic>
        <p:nvPicPr>
          <p:cNvPr id="3" name="QO_5_BD.51_2#14506a8ea?vbadefaultcenterpage=1&amp;parentnodeid=0c25e3fc9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02536" y="1923638"/>
            <a:ext cx="818388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51_3#14506a8ea?segpoint=1&amp;vbadefaultcenterpage=1&amp;parentnodeid=0c25e3fc9&amp;color=0,0,0&amp;vbahtmlprocessed=1&amp;bbb=1"/>
              <p:cNvSpPr/>
              <p:nvPr/>
            </p:nvSpPr>
            <p:spPr>
              <a:xfrm>
                <a:off x="502920" y="2010646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（1）求频率分布直方图中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BD.51_3#14506a8ea?segpoint=1&amp;vbadefaultcenterpage=1&amp;parentnodeid=0c25e3fc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10646"/>
                <a:ext cx="11183112" cy="478600"/>
              </a:xfrm>
              <a:prstGeom prst="rect">
                <a:avLst/>
              </a:prstGeom>
              <a:blipFill>
                <a:blip r:embed="rId3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1_4#14506a8ea?segpoint=1&amp;vbadefaultcenterpage=1&amp;parentnodeid=0c25e3fc9&amp;color=0,0,0&amp;vbahtmlprocessed=1&amp;bbb=1&amp;hasbroken=1"/>
              <p:cNvSpPr/>
              <p:nvPr/>
            </p:nvSpPr>
            <p:spPr>
              <a:xfrm>
                <a:off x="502920" y="2495024"/>
                <a:ext cx="11183112" cy="10375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（2）从这100户居民中随机抽取1户进行深度调查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，求这户居民冬季取暖用电量在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[3300,3400]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内的概率；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1_4#14506a8ea?segpoint=1&amp;vbadefaultcenterpage=1&amp;parentnodeid=0c25e3fc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95024"/>
                <a:ext cx="11183112" cy="1037590"/>
              </a:xfrm>
              <a:prstGeom prst="rect">
                <a:avLst/>
              </a:prstGeom>
              <a:blipFill>
                <a:blip r:embed="rId4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1_5#14506a8ea?segpoint=1&amp;vbadefaultcenterpage=1&amp;parentnodeid=0c25e3fc9&amp;color=0,0,0&amp;vbahtmlprocessed=1&amp;bbb=1&amp;hasbroken=1"/>
              <p:cNvSpPr/>
              <p:nvPr/>
            </p:nvSpPr>
            <p:spPr>
              <a:xfrm>
                <a:off x="502920" y="3535154"/>
                <a:ext cx="11183112" cy="15963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（3）从用电量在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[3200,3250),[3250,3300)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[3300,3350)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[3350,3400]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内的四组居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民中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，用分层随机抽样的方法抽取34户居民进行调查，则应从用电量在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[3200,3250)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内的居民中抽取多少户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？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1_5#14506a8ea?segpoint=1&amp;vbadefaultcenterpage=1&amp;parentnodeid=0c25e3fc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35154"/>
                <a:ext cx="11183112" cy="1596390"/>
              </a:xfrm>
              <a:prstGeom prst="rect">
                <a:avLst/>
              </a:prstGeom>
              <a:blipFill>
                <a:blip r:embed="rId5"/>
                <a:stretch>
                  <a:fillRect l="-1690" r="-709" b="-110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2_1#14506a8ea?vbadefaultcenterpage=1&amp;parentnodeid=0c25e3fc9&amp;color=0,0,0&amp;vbahtmlprocessed=1&amp;bbb=1&amp;hasbroken=1"/>
              <p:cNvSpPr/>
              <p:nvPr/>
            </p:nvSpPr>
            <p:spPr>
              <a:xfrm>
                <a:off x="502920" y="756000"/>
                <a:ext cx="11183112" cy="5588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（1）由题图，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0.0006+0.0012+0.0024×2+0.0048+0.0052+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×50=1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0.0166+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=0.02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=0.0034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2）这100户居民中冬季取暖用电量在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[3300,3400]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的频率为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0.0024+0.0012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×50=0.18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，则所求概率为0.18.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3）由题图可知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，四组居民共有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0.0052+0.0048+0.0024+0.0012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×50×100=68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（户），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其中用电量在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[3200,3250)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的居民有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0.0052×50×100=26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（户）,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所以用分层抽样的方法抽取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34户居民进行调查，应从用电量在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[3200,3250)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的居民中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抽取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34×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（户）.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2_1#14506a8ea?vbadefaultcenterpage=1&amp;parentnodeid=0c25e3fc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588000"/>
              </a:xfrm>
              <a:prstGeom prst="rect">
                <a:avLst/>
              </a:prstGeom>
              <a:blipFill>
                <a:blip r:embed="rId3"/>
                <a:stretch>
                  <a:fillRect l="-1690" r="-818" b="-185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bc7379c65?vbadefaultcenterpage=1&amp;parentnodeid=ed1aeb735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3_1#882abcc67?vbadefaultcenterpage=1&amp;parentnodeid=bc7379c65&amp;color=0,0,0&amp;vbahtmlprocessed=1&amp;bbb=1&amp;hasbroken=1"/>
              <p:cNvSpPr/>
              <p:nvPr/>
            </p:nvSpPr>
            <p:spPr>
              <a:xfrm>
                <a:off x="502920" y="1521048"/>
                <a:ext cx="11183112" cy="97891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9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</a:t>
                </a:r>
                <a:r>
                  <a:rPr lang="en-US" altLang="zh-CN" sz="2400" b="1" i="0" spc="-5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是1，2，2，3，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，6，7，7，8（从小到大排列）这9个数的中位数</a:t>
                </a:r>
                <a:r>
                  <a:rPr lang="en-US" altLang="zh-CN" sz="2400" b="0" i="0" spc="-5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</a:p>
              <a:p>
                <a:pPr latinLnBrk="1">
                  <a:lnSpc>
                    <a:spcPts val="37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取得最大值时，1，2，2，3，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，6，7，7，8这</a:t>
                </a:r>
                <a:r>
                  <a:rPr lang="en-US" altLang="zh-CN" sz="2400" b="0" i="0" spc="-5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9个数的平均数为</a:t>
                </a:r>
                <a:r>
                  <a:rPr lang="en-US" altLang="zh-CN" sz="2400" i="0" spc="-5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 spc="-5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spc="-50" dirty="0"/>
              </a:p>
            </p:txBody>
          </p:sp>
        </mc:Choice>
        <mc:Fallback xmlns="">
          <p:sp>
            <p:nvSpPr>
              <p:cNvPr id="3" name="QB_5_BD.53_1#882abcc67?vbadefaultcenterpage=1&amp;parentnodeid=bc7379c6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978916"/>
              </a:xfrm>
              <a:prstGeom prst="rect">
                <a:avLst/>
              </a:prstGeom>
              <a:blipFill>
                <a:blip r:embed="rId4"/>
                <a:stretch>
                  <a:fillRect l="-1690" t="-1875" r="-1091" b="-1062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54_1#882abcc67.blank?vbadefaultcenterpage=1&amp;parentnodeid=bc7379c65&amp;color=0,0,0&amp;vbapositionanswer=15&amp;vbahtmlprocessed=1&amp;bbb=1&amp;rh=48.6"/>
              <p:cNvSpPr/>
              <p:nvPr/>
            </p:nvSpPr>
            <p:spPr>
              <a:xfrm>
                <a:off x="11128693" y="1842040"/>
                <a:ext cx="412750" cy="51054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54_1#882abcc67.blank?vbadefaultcenterpage=1&amp;parentnodeid=bc7379c65&amp;color=0,0,0&amp;vbapositionanswer=15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8693" y="1842040"/>
                <a:ext cx="412750" cy="510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55_1#882abcc67?vbadefaultcenterpage=1&amp;parentnodeid=bc7379c65&amp;color=0,0,0&amp;vbahtmlprocessed=1&amp;bbb=1"/>
              <p:cNvSpPr/>
              <p:nvPr/>
            </p:nvSpPr>
            <p:spPr>
              <a:xfrm>
                <a:off x="502920" y="2509489"/>
                <a:ext cx="11183112" cy="372071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9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是1，2，2，3，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，6，7，7，8这9个数的中位数，</a:t>
                </a:r>
                <a:endParaRPr lang="en-US" altLang="zh-CN" sz="2400" dirty="0"/>
              </a:p>
              <a:p>
                <a:pPr latinLnBrk="1">
                  <a:lnSpc>
                    <a:spcPts val="3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∴3≤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5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55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在区间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[3,6]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上为增函数，</a:t>
                </a:r>
                <a:endParaRPr lang="en-US" altLang="zh-CN" sz="2400" dirty="0"/>
              </a:p>
              <a:p>
                <a:pPr latinLnBrk="1">
                  <a:lnSpc>
                    <a:spcPts val="55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取得最大值，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这9个数的平均数为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1+2+2+3+6+6+7+7+8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55_1#882abcc67?vbadefaultcenterpage=1&amp;parentnodeid=bc7379c6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09489"/>
                <a:ext cx="11183112" cy="3720719"/>
              </a:xfrm>
              <a:prstGeom prst="rect">
                <a:avLst/>
              </a:prstGeom>
              <a:blipFill>
                <a:blip r:embed="rId6"/>
                <a:stretch>
                  <a:fillRect l="-1690" t="-492" b="-278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a367316f4.fixed?vbadefaultcenterpage=1&amp;parentnodeid=559dfc52a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基础课50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随机抽样与统计图表</a:t>
            </a:r>
            <a:endParaRPr lang="en-US" altLang="zh-CN" sz="4000" dirty="0"/>
          </a:p>
        </p:txBody>
      </p:sp>
      <p:pic>
        <p:nvPicPr>
          <p:cNvPr id="3" name="C_0#a367316f4?linknodeid=d468aac57&amp;catalogrefid=d468aac57&amp;parentnodeid=559dfc52a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a367316f4?linknodeid=d468aac57&amp;catalogrefid=d468aac57&amp;parentnodeid=559dfc52a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a367316f4?linknodeid=bf406ad74&amp;catalogrefid=bf406ad74&amp;parentnodeid=559dfc52a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a367316f4?linknodeid=bf406ad74&amp;catalogrefid=bf406ad74&amp;parentnodeid=559dfc52a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a367316f4?linknodeid=0c25e3fc9&amp;catalogrefid=0c25e3fc9&amp;parentnodeid=559dfc52a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a367316f4?linknodeid=0c25e3fc9&amp;catalogrefid=0c25e3fc9&amp;parentnodeid=559dfc52a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a367316f4?linknodeid=bc7379c65&amp;catalogrefid=bc7379c65&amp;parentnodeid=559dfc52a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a367316f4?linknodeid=bc7379c65&amp;catalogrefid=bc7379c65&amp;parentnodeid=559dfc52a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a367316f4?linknodeid=d468aac57&amp;catalogrefid=d468aac57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a367316f4?linknodeid=d468aac57&amp;catalogrefid=d468aac57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a367316f4?linknodeid=bf406ad74&amp;catalogrefid=bf406ad74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a367316f4?linknodeid=bf406ad74&amp;catalogrefid=bf406ad74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a367316f4?linknodeid=0c25e3fc9&amp;catalogrefid=0c25e3fc9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a367316f4?linknodeid=0c25e3fc9&amp;catalogrefid=0c25e3fc9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a367316f4?linknodeid=bc7379c65&amp;catalogrefid=bc7379c65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a367316f4?linknodeid=bc7379c65&amp;catalogrefid=bc7379c65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O_5_BD.56_1#37c955104?segpoint=1&amp;vbadefaultcenterpage=1&amp;parentnodeid=bc7379c65&amp;color=0,0,0&amp;vbahtmlprocessed=1&amp;bbb=1&amp;hasbroken=1"/>
          <p:cNvSpPr/>
          <p:nvPr/>
        </p:nvSpPr>
        <p:spPr>
          <a:xfrm>
            <a:off x="502920" y="756000"/>
            <a:ext cx="11183112" cy="1037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16.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为了节约用水，制定阶梯水价，同时又不加重居民生活负担，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某市物价部门在8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月份调查了本市某小区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300户居民中的50户居民，得到数据如表所示：</a:t>
            </a:r>
            <a:endParaRPr lang="en-US" altLang="zh-CN" sz="2400" dirty="0"/>
          </a:p>
        </p:txBody>
      </p:sp>
      <p:graphicFrame>
        <p:nvGraphicFramePr>
          <p:cNvPr id="30" name="QO_5_BD.56_2#37c955104?colgroup=6,2,2,2,2,2,2,2,2,2&amp;vbadefaultcenterpage=1&amp;parentnodeid=bc7379c65&amp;color=0,0,0&amp;vbahtmlprocessed=1&amp;bbb=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616823"/>
              </p:ext>
            </p:extLst>
          </p:nvPr>
        </p:nvGraphicFramePr>
        <p:xfrm>
          <a:off x="502920" y="1923638"/>
          <a:ext cx="11146536" cy="945388"/>
        </p:xfrm>
        <a:graphic>
          <a:graphicData uri="http://schemas.openxmlformats.org/drawingml/2006/table">
            <a:tbl>
              <a:tblPr/>
              <a:tblGrid>
                <a:gridCol w="2093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5166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ts val="37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用水量/立方米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ts val="37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18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ts val="37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19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ts val="37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20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ts val="37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21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ts val="37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22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ts val="37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23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ts val="37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24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ts val="37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25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ts val="37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26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356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ts val="37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频数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2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4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4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6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ts val="37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12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ts val="37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10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8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2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2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QO_5_BD.56_3#37c955104?vbadefaultcenterpage=1&amp;parentnodeid=bc7379c65&amp;color=0,0,0&amp;vbahtmlprocessed=1&amp;bbb=1"/>
          <p:cNvSpPr/>
          <p:nvPr/>
        </p:nvSpPr>
        <p:spPr>
          <a:xfrm>
            <a:off x="502920" y="2926938"/>
            <a:ext cx="11183112" cy="4787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物价部门制定的阶梯水价实施方案为</a:t>
            </a:r>
            <a:endParaRPr lang="en-US" altLang="zh-CN" sz="2400" dirty="0"/>
          </a:p>
        </p:txBody>
      </p:sp>
      <p:graphicFrame>
        <p:nvGraphicFramePr>
          <p:cNvPr id="59" name="QO_5_BD.56_4#37c955104?colgroup=20,15&amp;vbadefaultcenterpage=1&amp;parentnodeid=bc7379c65&amp;color=0,0,0&amp;vbahtmlprocessed=1&amp;bbb=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586489"/>
              </p:ext>
            </p:extLst>
          </p:nvPr>
        </p:nvGraphicFramePr>
        <p:xfrm>
          <a:off x="502920" y="3537808"/>
          <a:ext cx="11183112" cy="1415288"/>
        </p:xfrm>
        <a:graphic>
          <a:graphicData uri="http://schemas.openxmlformats.org/drawingml/2006/table">
            <a:tbl>
              <a:tblPr/>
              <a:tblGrid>
                <a:gridCol w="625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8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356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ts val="37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月用水量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ts val="37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水价/（元/立方米）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166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ts val="37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不超过21立方米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3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166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ts val="37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超过21立方米的部分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ts val="37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a:t>4.5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QO_5_BD.56_5#37c955104?segpoint=1&amp;vbadefaultcenterpage=1&amp;parentnodeid=bc7379c65&amp;color=0,0,0&amp;vbahtmlprocessed=1&amp;bbb=1"/>
          <p:cNvSpPr/>
          <p:nvPr/>
        </p:nvSpPr>
        <p:spPr>
          <a:xfrm>
            <a:off x="502920" y="4972908"/>
            <a:ext cx="11183112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（1）计算这50户居民的用水的平均数.</a:t>
            </a:r>
            <a:endParaRPr lang="en-US" altLang="zh-CN" sz="2400" dirty="0"/>
          </a:p>
        </p:txBody>
      </p:sp>
      <p:sp>
        <p:nvSpPr>
          <p:cNvPr id="7" name="QO_5_BD.56_6#37c955104?segpoint=1&amp;vbadefaultcenterpage=1&amp;parentnodeid=bc7379c65&amp;color=0,0,0&amp;vbahtmlprocessed=1&amp;bbb=1"/>
          <p:cNvSpPr/>
          <p:nvPr/>
        </p:nvSpPr>
        <p:spPr>
          <a:xfrm>
            <a:off x="502920" y="5512721"/>
            <a:ext cx="11183112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（2）写出水价的函数关系式，并计算用水量为28立方米时的水费.</a:t>
            </a:r>
            <a:endParaRPr lang="en-US" altLang="zh-CN" sz="2400" dirty="0"/>
          </a:p>
        </p:txBody>
      </p:sp>
      <p:sp>
        <p:nvSpPr>
          <p:cNvPr id="8" name="QO_5_BD.56_7#37c955104?segpoint=1&amp;vbadefaultcenterpage=1&amp;parentnodeid=bc7379c65&amp;color=0,0,0&amp;vbahtmlprocessed=1&amp;bbb=1"/>
          <p:cNvSpPr/>
          <p:nvPr/>
        </p:nvSpPr>
        <p:spPr>
          <a:xfrm>
            <a:off x="502920" y="6047391"/>
            <a:ext cx="11183112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（3）物价部门制定的水价合理吗？为什么？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7_1#37c955104?vbadefaultcenterpage=1&amp;parentnodeid=bc7379c65&amp;color=0,0,0&amp;vbahtmlprocessed=1&amp;bbb=1&amp;hasbroken=1"/>
              <p:cNvSpPr/>
              <p:nvPr/>
            </p:nvSpPr>
            <p:spPr>
              <a:xfrm>
                <a:off x="502920" y="756000"/>
                <a:ext cx="11183112" cy="587673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（1）8月份这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50户居民的用水量的平均数为</a:t>
                </a:r>
              </a:p>
              <a:p>
                <a:pPr latinLnBrk="1">
                  <a:lnSpc>
                    <a:spcPts val="53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18×2+19×4+20×4+21×6+22×12+23×10+24×8+25×2+26×2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=22.12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（立方米）.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2）设月用水量为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立方米，水费为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,0≤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≤21,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4.5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−21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+21×3,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&gt;21,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,0≤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≤21,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4.5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−31.5,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&gt;21,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=28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28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=4.5×28−31.5=94.5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即月用水量为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28立方米时的水费为94.5元.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7_1#37c955104?vbadefaultcenterpage=1&amp;parentnodeid=bc7379c6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876735"/>
              </a:xfrm>
              <a:prstGeom prst="rect">
                <a:avLst/>
              </a:prstGeom>
              <a:blipFill>
                <a:blip r:embed="rId3"/>
                <a:stretch>
                  <a:fillRect l="-16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7_1#37c955104?vbadefaultcenterpage=1&amp;parentnodeid=bc7379c65&amp;color=0,0,0&amp;vbahtmlprocessed=1&amp;bbb=1&amp;hasbroken=1">
                <a:extLst>
                  <a:ext uri="{FF2B5EF4-FFF2-40B4-BE49-F238E27FC236}">
                    <a16:creationId xmlns:a16="http://schemas.microsoft.com/office/drawing/2014/main" id="{E595DDDE-18B9-7E1D-C6D2-532D39E9FE70}"/>
                  </a:ext>
                </a:extLst>
              </p:cNvPr>
              <p:cNvSpPr/>
              <p:nvPr/>
            </p:nvSpPr>
            <p:spPr>
              <a:xfrm>
                <a:off x="502920" y="2505025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3）不合理.从时间上看，物价部门是在8月份（天气比较热）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调查的居民用水量，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而这个月该市的居民用水量普遍偏高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，不能代表居民全年的月用水量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，从居民比例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上看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，50户中仅有16户居民（即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32%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的居民）的月用水量没有超过21立方米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，这加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重了大部分居民的负担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，所以物价部门制定的水价不合理.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7_1#37c955104?vbadefaultcenterpage=1&amp;parentnodeid=bc7379c65&amp;color=0,0,0&amp;vbahtmlprocessed=1&amp;bbb=1&amp;hasbroken=1">
                <a:extLst>
                  <a:ext uri="{FF2B5EF4-FFF2-40B4-BE49-F238E27FC236}">
                    <a16:creationId xmlns:a16="http://schemas.microsoft.com/office/drawing/2014/main" id="{E595DDDE-18B9-7E1D-C6D2-532D39E9F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05025"/>
                <a:ext cx="11183112" cy="2155000"/>
              </a:xfrm>
              <a:prstGeom prst="rect">
                <a:avLst/>
              </a:prstGeom>
              <a:blipFill>
                <a:blip r:embed="rId2"/>
                <a:stretch>
                  <a:fillRect l="-1690" r="-491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130888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ed1aeb735.fixed?segpoint=1&amp;vbadefaultcenterpage=1&amp;parentnodeid=a367316f4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ed1aeb735.fixed?vbadefaultcenterpage=1&amp;parentnodeid=a367316f4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d468aac57?vbadefaultcenterpage=1&amp;parentnodeid=ed1aeb735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_1#b177d3338?vbadefaultcenterpage=1&amp;parentnodeid=d468aac57&amp;color=0,0,0&amp;vbahtmlprocessed=1&amp;bbb=1&amp;hasbroken=1"/>
              <p:cNvSpPr/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某市相关部门为了检查某批（1000件）校服的质量，决定抽查其中的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2%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.下列说法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_1#b177d3338?vbadefaultcenterpage=1&amp;parentnodeid=d468aac5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r="-1036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_1#b177d3338.bracket?vbadefaultcenterpage=1&amp;parentnodeid=d468aac57&amp;color=0,0,0&amp;vbapositionanswer=1&amp;vbahtmlprocessed=1"/>
          <p:cNvSpPr/>
          <p:nvPr/>
        </p:nvSpPr>
        <p:spPr>
          <a:xfrm>
            <a:off x="1988820" y="206841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_1#b177d3338.choices?vbadefaultcenterpage=1&amp;parentnodeid=d468aac57&amp;color=0,0,0&amp;vbahtmlprocessed=1&amp;bbb=1"/>
              <p:cNvSpPr/>
              <p:nvPr/>
            </p:nvSpPr>
            <p:spPr>
              <a:xfrm>
                <a:off x="502920" y="2623789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A.总体是指这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1000件校服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.个体是每件校服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.样本是按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2%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的比例抽取的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20件校服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.样本容量为20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_1#b177d3338.choices?vbadefaultcenterpage=1&amp;parentnodeid=d468aac5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23789"/>
                <a:ext cx="11183112" cy="1033399"/>
              </a:xfrm>
              <a:prstGeom prst="rect">
                <a:avLst/>
              </a:prstGeom>
              <a:blipFill>
                <a:blip r:embed="rId5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C_5_AS.4_1#b177d3338?vbadefaultcenterpage=1&amp;parentnodeid=d468aac57&amp;color=0,0,0&amp;vbahtmlprocessed=1&amp;bbb=1"/>
          <p:cNvSpPr/>
          <p:nvPr/>
        </p:nvSpPr>
        <p:spPr>
          <a:xfrm>
            <a:off x="502920" y="3664808"/>
            <a:ext cx="11183112" cy="2155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解析</a:t>
            </a:r>
            <a:r>
              <a:rPr lang="en-US" altLang="zh-CN" sz="2400" b="1" i="0" dirty="0">
                <a:solidFill>
                  <a:srgbClr val="FF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总体是1000件校服的质量，故A错误；</a:t>
            </a:r>
            <a:endParaRPr lang="en-US" altLang="zh-CN" sz="2400" dirty="0"/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个体是每件校服的质量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，故B错误；</a:t>
            </a:r>
            <a:endParaRPr lang="en-US" altLang="zh-CN" sz="2400" dirty="0"/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样本是抽取的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20件校服的质量，故C错误；</a:t>
            </a:r>
            <a:endParaRPr lang="en-US" altLang="zh-CN" sz="2400" dirty="0"/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样本容量是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20，故D正确.故选D.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5_1#f9fc6e7ac?segpoint=1&amp;vbadefaultcenterpage=1&amp;parentnodeid=d468aac57&amp;color=0,0,0&amp;vbahtmlprocessed=1&amp;bbb=1&amp;hasbroken=1"/>
          <p:cNvSpPr/>
          <p:nvPr/>
        </p:nvSpPr>
        <p:spPr>
          <a:xfrm>
            <a:off x="502920" y="1655840"/>
            <a:ext cx="11183112" cy="3272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2.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下列抽取样本的方式属于简单随机抽样的个数为(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①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从无限多个个体中抽取100个个体作为样本；</a:t>
            </a:r>
            <a:endParaRPr lang="en-US" altLang="zh-CN" sz="2400" dirty="0"/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②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从20件玩具中一次性抽取3件进行质量检验；</a:t>
            </a:r>
            <a:endParaRPr lang="en-US" altLang="zh-CN" sz="2400" dirty="0"/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③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某班有56名同学，指定个子最高的5名同学参加学校组织的篮球赛；</a:t>
            </a:r>
            <a:endParaRPr lang="en-US" altLang="zh-CN" sz="2400" dirty="0"/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④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盒子中共有80个零件，从中选出5个零件进行质量检验，在抽样操作时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，从中任意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拿出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1个零件进行质量检验后，再放回盒子里.</a:t>
            </a:r>
            <a:endParaRPr lang="en-US" altLang="zh-CN" sz="2400" dirty="0"/>
          </a:p>
        </p:txBody>
      </p:sp>
      <p:sp>
        <p:nvSpPr>
          <p:cNvPr id="3" name="QC_5_AN.6_1#f9fc6e7ac.bracket?vbadefaultcenterpage=1&amp;parentnodeid=d468aac57&amp;color=0,0,0&amp;vbapositionanswer=2&amp;vbahtmlprocessed=1"/>
          <p:cNvSpPr/>
          <p:nvPr/>
        </p:nvSpPr>
        <p:spPr>
          <a:xfrm>
            <a:off x="7411720" y="1666000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4" name="QC_5_BD.7_1#f9fc6e7ac.choices?vbadefaultcenterpage=1&amp;parentnodeid=d468aac57&amp;color=0,0,0&amp;vbahtmlprocessed=1&amp;bbb=1"/>
          <p:cNvSpPr/>
          <p:nvPr/>
        </p:nvSpPr>
        <p:spPr>
          <a:xfrm>
            <a:off x="502920" y="4953331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.0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B.1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C.2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.3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AS.8_1#f9fc6e7ac?vbadefaultcenterpage=1&amp;parentnodeid=d468aac57&amp;color=0,0,0&amp;vbahtmlprocessed=1&amp;bbb=1&amp;hasbroken=1"/>
          <p:cNvSpPr/>
          <p:nvPr/>
        </p:nvSpPr>
        <p:spPr>
          <a:xfrm>
            <a:off x="502920" y="1937335"/>
            <a:ext cx="11183112" cy="3272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解析</a:t>
            </a:r>
            <a:r>
              <a:rPr lang="en-US" altLang="zh-CN" sz="2400" b="1" i="0" dirty="0">
                <a:solidFill>
                  <a:srgbClr val="FF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①从无限多个个体中抽取100个个体作为样本，不满足总体个数为有限个；</a:t>
            </a:r>
            <a:endParaRPr lang="en-US" altLang="zh-CN" sz="2400" dirty="0"/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②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从20件玩具中一次性抽取3件进行质量检验，不满足逐个抽取；</a:t>
            </a:r>
            <a:endParaRPr lang="en-US" altLang="zh-CN" sz="2400" dirty="0"/>
          </a:p>
          <a:p>
            <a:pPr latinLnBrk="1">
              <a:lnSpc>
                <a:spcPts val="4400"/>
              </a:lnSpc>
            </a:pPr>
            <a:r>
              <a:rPr lang="en-US" altLang="zh-CN" sz="2400" b="0" i="0" spc="-5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③</a:t>
            </a:r>
            <a:r>
              <a:rPr lang="en-US" altLang="zh-CN" sz="2400" b="0" i="0" spc="-5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某班有56名同学，指定个子最高的5名同学参加学校组织的篮球赛，不满足随机抽取；</a:t>
            </a:r>
            <a:endParaRPr lang="en-US" altLang="zh-CN" sz="2400" spc="-50" dirty="0"/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④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盒子中共有80个零件，从中选出5个零件进行质量检验，在抽样操作时</a:t>
            </a: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，从中任意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拿出一个零件进行质量检验后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，再放回盒子里，是简单随机抽样.综上可得，</a:t>
            </a: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只有④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满足简单随机抽样的定义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.故选B.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9_1#7a8af3b8b?segpoint=1&amp;vbadefaultcenterpage=1&amp;parentnodeid=d468aac57&amp;color=0,0,0&amp;vbahtmlprocessed=1&amp;bbb=1&amp;hasbroken=1"/>
          <p:cNvSpPr/>
          <p:nvPr/>
        </p:nvSpPr>
        <p:spPr>
          <a:xfrm>
            <a:off x="502920" y="1150507"/>
            <a:ext cx="11183112" cy="1033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3.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如图所示，某学校共有教师120人，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用分层随机抽样的方法从中选出一个容量为30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的样本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其中被选出的青年女教师的人数为(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C_5_AN.10_1#7a8af3b8b.bracket?vbadefaultcenterpage=1&amp;parentnodeid=d468aac57&amp;color=0,0,0&amp;vbapositionanswer=3&amp;vbahtmlprocessed=1"/>
          <p:cNvSpPr/>
          <p:nvPr/>
        </p:nvSpPr>
        <p:spPr>
          <a:xfrm>
            <a:off x="6560820" y="1697877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p:pic>
        <p:nvPicPr>
          <p:cNvPr id="4" name="QC_5_BD.11_1#7a8af3b8b?vbadefaultcenterpage=1&amp;parentnodeid=d468aac57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6976" y="2318144"/>
            <a:ext cx="5715000" cy="17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sp>
        <p:nvSpPr>
          <p:cNvPr id="5" name="QC_5_BD.11_2#7a8af3b8b.choices?vbadefaultcenterpage=1&amp;parentnodeid=d468aac57&amp;color=0,0,0&amp;vbahtmlprocessed=1&amp;bbb=1"/>
          <p:cNvSpPr/>
          <p:nvPr/>
        </p:nvSpPr>
        <p:spPr>
          <a:xfrm>
            <a:off x="502920" y="4235844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976753" algn="l"/>
                <a:tab pos="5775706" algn="l"/>
                <a:tab pos="85746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.12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B.6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C.4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.3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12_1#7a8af3b8b?vbadefaultcenterpage=1&amp;parentnodeid=d468aac57&amp;color=0,0,0&amp;vbahtmlprocessed=1&amp;bbb=1&amp;hasbroken=1"/>
              <p:cNvSpPr/>
              <p:nvPr/>
            </p:nvSpPr>
            <p:spPr>
              <a:xfrm>
                <a:off x="502920" y="4719714"/>
                <a:ext cx="11183112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青年教师的人数为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120×30%=36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，所以青年女教师有12人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，故被选出的青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年女教师的人数为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12×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12_1#7a8af3b8b?vbadefaultcenterpage=1&amp;parentnodeid=d468aac5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719714"/>
                <a:ext cx="11183112" cy="1117600"/>
              </a:xfrm>
              <a:prstGeom prst="rect">
                <a:avLst/>
              </a:prstGeom>
              <a:blipFill>
                <a:blip r:embed="rId4"/>
                <a:stretch>
                  <a:fillRect l="-1690" b="-923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13_1#6d55eb82d?segpoint=1&amp;vbadefaultcenterpage=1&amp;parentnodeid=d468aac57&amp;color=0,0,0&amp;vbahtmlprocessed=1&amp;bbb=1&amp;hasbroken=1"/>
          <p:cNvSpPr/>
          <p:nvPr/>
        </p:nvSpPr>
        <p:spPr>
          <a:xfrm>
            <a:off x="502920" y="1479310"/>
            <a:ext cx="11183112" cy="1037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4.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（改编）某高中学校为了了解学生的视力情况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，对该校学生按年级进行分层随机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抽样调查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.该校共有4000名学生，各年级男、女生人数如表所示：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QC_5_BD.13_2#6d55eb82d?colgroup=6,10,10,6&amp;vbadefaultcenterpage=1&amp;parentnodeid=d468aac57&amp;color=0,0,0&amp;vbahtmlprocessed=1&amp;bbb=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1574072"/>
                  </p:ext>
                </p:extLst>
              </p:nvPr>
            </p:nvGraphicFramePr>
            <p:xfrm>
              <a:off x="502920" y="2646948"/>
              <a:ext cx="11184008" cy="1409700"/>
            </p:xfrm>
            <a:graphic>
              <a:graphicData uri="http://schemas.openxmlformats.org/drawingml/2006/table">
                <a:tbl>
                  <a:tblPr/>
                  <a:tblGrid>
                    <a:gridCol w="22386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533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533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3862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35356">
                    <a:tc>
                      <a:txBody>
                        <a:bodyPr/>
                        <a:lstStyle/>
                        <a:p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高一年级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高二年级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高三年级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女生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746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740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男生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754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QC_5_BD.13_2#6d55eb82d?colgroup=6,10,10,6&amp;vbadefaultcenterpage=1&amp;parentnodeid=d468aac57&amp;color=0,0,0&amp;vbahtmlprocessed=1&amp;bbb=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1574072"/>
                  </p:ext>
                </p:extLst>
              </p:nvPr>
            </p:nvGraphicFramePr>
            <p:xfrm>
              <a:off x="502920" y="2646948"/>
              <a:ext cx="11184008" cy="1306068"/>
            </p:xfrm>
            <a:graphic>
              <a:graphicData uri="http://schemas.openxmlformats.org/drawingml/2006/table">
                <a:tbl>
                  <a:tblPr/>
                  <a:tblGrid>
                    <a:gridCol w="22386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533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533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3862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35356">
                    <a:tc>
                      <a:txBody>
                        <a:bodyPr/>
                        <a:lstStyle/>
                        <a:p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高一年级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高二年级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高三年级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女生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746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740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545" t="-108451" r="-272" b="-1422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男生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754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6788" t="-205556" r="-66788" b="-40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545" t="-205556" r="-272" b="-402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QC_5_BD.13_3#6d55eb82d?vbadefaultcenterpage=1&amp;parentnodeid=d468aac57&amp;color=0,0,0&amp;vbahtmlprocessed=1&amp;bbb=1&amp;hasbroken=1"/>
          <p:cNvSpPr/>
          <p:nvPr/>
        </p:nvSpPr>
        <p:spPr>
          <a:xfrm>
            <a:off x="502920" y="4082048"/>
            <a:ext cx="11183112" cy="1033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已知在全校学生中随机抽取1名，抽到高二年级男生的可能性是0.19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.现用分层随机抽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样的方法在全校抽取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128名学生，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则应在高三年级中抽取的学生人数为(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5" name="QC_5_AN.14_1#6d55eb82d.bracket?vbadefaultcenterpage=1&amp;parentnodeid=d468aac57&amp;color=0,0,0&amp;vbapositionanswer=4&amp;vbahtmlprocessed=1"/>
          <p:cNvSpPr/>
          <p:nvPr/>
        </p:nvSpPr>
        <p:spPr>
          <a:xfrm>
            <a:off x="10066020" y="462941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6" name="QC_5_BD.15_1#6d55eb82d.choices?vbadefaultcenterpage=1&amp;parentnodeid=d468aac57&amp;color=0,0,0&amp;vbahtmlprocessed=1&amp;bbb=1"/>
          <p:cNvSpPr/>
          <p:nvPr/>
        </p:nvSpPr>
        <p:spPr>
          <a:xfrm>
            <a:off x="502920" y="5178121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.48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B.36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C.32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.24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1187</Words>
  <Application>Microsoft Office PowerPoint</Application>
  <PresentationFormat>宽屏</PresentationFormat>
  <Paragraphs>301</Paragraphs>
  <Slides>33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只只战斗机</cp:lastModifiedBy>
  <cp:revision>4</cp:revision>
  <dcterms:created xsi:type="dcterms:W3CDTF">2024-01-23T11:18:46Z</dcterms:created>
  <dcterms:modified xsi:type="dcterms:W3CDTF">2024-01-24T12:22:17Z</dcterms:modified>
  <cp:category/>
  <cp:contentStatus/>
</cp:coreProperties>
</file>