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92"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7" r:id="rId21"/>
    <p:sldId id="291"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7" d="100"/>
          <a:sy n="87" d="100"/>
        </p:scale>
        <p:origin x="49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999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200131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df=a5d4cac99">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a:ln/>
        </p:spPr>
        <p:txBody>
          <a:bodyPr wrap="square" lIns="0" tIns="0" rIns="0" bIns="0" rtlCol="0" anchor="ctr"/>
          <a:lstStyle/>
          <a:p>
            <a:pPr algn="l"/>
            <a:r>
              <a:rPr lang="en-US" sz="2800" b="1" i="0" dirty="0">
                <a:solidFill>
                  <a:srgbClr val="01448D"/>
                </a:solidFill>
                <a:latin typeface="Times New Roman" pitchFamily="34" charset="0"/>
                <a:ea typeface="微软雅黑" pitchFamily="34" charset="-122"/>
                <a:cs typeface="Times New Roman" pitchFamily="34" charset="-120"/>
              </a:rPr>
              <a:t>基础课51 用样本估计总体</a:t>
            </a:r>
            <a:endParaRPr lang="en-US" sz="2800" dirty="0"/>
          </a:p>
        </p:txBody>
      </p:sp>
      <p:sp>
        <p:nvSpPr>
          <p:cNvPr id="5" name="MasterShapeName"/>
          <p:cNvSpPr/>
          <p:nvPr/>
        </p:nvSpPr>
        <p:spPr>
          <a:xfrm>
            <a:off x="11393424" y="237744"/>
            <a:ext cx="566928" cy="457200"/>
          </a:xfrm>
          <a:prstGeom prst="rect">
            <a:avLst/>
          </a:prstGeom>
          <a:noFill/>
          <a:ln/>
        </p:spPr>
        <p:txBody>
          <a:bodyPr wrap="square" lIns="0" tIns="0" rIns="0" bIns="0" rtlCol="0" anchor="ctr"/>
          <a:lstStyle/>
          <a:p>
            <a:pPr algn="ctr"/>
            <a:fld id="{BF7A263D-48B9-4543-B7D0-1C2F255F1B7E}" type="slidenum">
              <a:rPr lang="en-US" sz="1500" b="1" i="0" smtClean="0">
                <a:solidFill>
                  <a:srgbClr val="FFFFFF"/>
                </a:solidFill>
                <a:latin typeface="Times New Roman" pitchFamily="34" charset="0"/>
                <a:ea typeface="微软雅黑" pitchFamily="34" charset="-122"/>
                <a:cs typeface="Times New Roman" pitchFamily="34" charset="-120"/>
              </a:rPr>
              <a:t>‹#›</a:t>
            </a:fld>
            <a:endParaRPr lang="en-US" sz="15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xin?subject=math#pid=65adc1cd2c910eb6b8f5f421#tid=65af9bd9f16ac4000a054c4f#sourcefr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
        <p:nvSpPr>
          <p:cNvPr id="3" name="MasterShapeName"/>
          <p:cNvSpPr/>
          <p:nvPr/>
        </p:nvSpPr>
        <p:spPr>
          <a:xfrm>
            <a:off x="5577840" y="5907024"/>
            <a:ext cx="1801368" cy="859536"/>
          </a:xfrm>
          <a:prstGeom prst="rect">
            <a:avLst/>
          </a:prstGeom>
          <a:noFill/>
          <a:ln/>
        </p:spPr>
        <p:txBody>
          <a:bodyPr wrap="square" lIns="0" tIns="0" rIns="0" bIns="0" rtlCol="0" anchor="ctr"/>
          <a:lstStyle/>
          <a:p>
            <a:pPr algn="ctr"/>
            <a:r>
              <a:rPr lang="en-US" sz="5200" b="1" i="0" dirty="0">
                <a:solidFill>
                  <a:srgbClr val="42ADE2"/>
                </a:solidFill>
                <a:latin typeface="Times New Roman" pitchFamily="34" charset="0"/>
                <a:ea typeface="微软雅黑" pitchFamily="34" charset="-122"/>
                <a:cs typeface="Times New Roman" pitchFamily="34" charset="-120"/>
              </a:rPr>
              <a:t>数 学</a:t>
            </a:r>
            <a:endParaRPr lang="en-US" sz="5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a:ln/>
        </p:spPr>
        <p:txBody>
          <a:bodyPr/>
          <a:lstStyle/>
          <a:p>
            <a:endParaRPr lang="zh-CN" altLang="en-US"/>
          </a:p>
        </p:txBody>
      </p:sp>
      <p:sp>
        <p:nvSpPr>
          <p:cNvPr id="5" name="MasterShapeName"/>
          <p:cNvSpPr/>
          <p:nvPr/>
        </p:nvSpPr>
        <p:spPr>
          <a:xfrm>
            <a:off x="11393424" y="237744"/>
            <a:ext cx="566928" cy="457200"/>
          </a:xfrm>
          <a:prstGeom prst="rect">
            <a:avLst/>
          </a:prstGeom>
          <a:noFill/>
          <a:ln/>
        </p:spPr>
        <p:txBody>
          <a:bodyPr wrap="square" lIns="0" tIns="0" rIns="0" bIns="0" rtlCol="0" anchor="ctr"/>
          <a:lstStyle/>
          <a:p>
            <a:pPr algn="ctr"/>
            <a:fld id="{45772547-6783-4DAF-A9B2-27F38CC41265}" type="slidenum">
              <a:rPr lang="en-US" sz="1500" b="1" i="0" smtClean="0">
                <a:solidFill>
                  <a:srgbClr val="FFFFFF"/>
                </a:solidFill>
                <a:latin typeface="Times New Roman" pitchFamily="34" charset="0"/>
                <a:ea typeface="微软雅黑" pitchFamily="34" charset="-122"/>
                <a:cs typeface="Times New Roman" pitchFamily="34" charset="-120"/>
              </a:rPr>
              <a:t>‹#›</a:t>
            </a:fld>
            <a:endParaRPr lang="en-US" sz="15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df=a5d4cac99">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a:ln/>
        </p:spPr>
        <p:txBody>
          <a:bodyPr wrap="square" lIns="0" tIns="0" rIns="0" bIns="0" rtlCol="0" anchor="ctr"/>
          <a:lstStyle/>
          <a:p>
            <a:pPr algn="l"/>
            <a:r>
              <a:rPr lang="en-US" sz="2800" b="1" i="0" dirty="0">
                <a:solidFill>
                  <a:srgbClr val="01448D"/>
                </a:solidFill>
                <a:latin typeface="Times New Roman" pitchFamily="34" charset="0"/>
                <a:ea typeface="微软雅黑" pitchFamily="34" charset="-122"/>
                <a:cs typeface="Times New Roman" pitchFamily="34" charset="-120"/>
              </a:rPr>
              <a:t>基础课51 用样本估计总体</a:t>
            </a:r>
            <a:endParaRPr lang="en-US" sz="2800" dirty="0"/>
          </a:p>
        </p:txBody>
      </p:sp>
      <p:sp>
        <p:nvSpPr>
          <p:cNvPr id="5" name="MasterShapeName"/>
          <p:cNvSpPr/>
          <p:nvPr/>
        </p:nvSpPr>
        <p:spPr>
          <a:xfrm>
            <a:off x="11393424" y="237744"/>
            <a:ext cx="566928" cy="457200"/>
          </a:xfrm>
          <a:prstGeom prst="rect">
            <a:avLst/>
          </a:prstGeom>
          <a:noFill/>
          <a:ln/>
        </p:spPr>
        <p:txBody>
          <a:bodyPr wrap="square" lIns="0" tIns="0" rIns="0" bIns="0" rtlCol="0" anchor="ctr"/>
          <a:lstStyle/>
          <a:p>
            <a:pPr algn="ctr"/>
            <a:fld id="{096F2A81-26AB-400A-950F-D9514355FBFE}" type="slidenum">
              <a:rPr lang="en-US" sz="1500" b="1" i="0" smtClean="0">
                <a:solidFill>
                  <a:srgbClr val="FFFFFF"/>
                </a:solidFill>
                <a:latin typeface="Times New Roman" pitchFamily="34" charset="0"/>
                <a:ea typeface="微软雅黑" pitchFamily="34" charset="-122"/>
                <a:cs typeface="Times New Roman" pitchFamily="34" charset="-120"/>
              </a:rPr>
              <a:t>‹#›</a:t>
            </a:fld>
            <a:endParaRPr lang="en-US" sz="15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35.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image" Target="../media/image39.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30.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slide" Target="slide26.xml"/><Relationship Id="rId5" Type="http://schemas.openxmlformats.org/officeDocument/2006/relationships/slide" Target="slide17.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58.png"/></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2.emf"/><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checked= 1 &amp; amp; version = 1.0.5checked=1&amp;version=1.0.5checked= 1 &amp; amp; version = 1.0.5checked=1&amp;version=1.0.5">
    <p:spTree>
      <p:nvGrpSpPr>
        <p:cNvPr id="1" name=""/>
        <p:cNvGrpSpPr/>
        <p:nvPr/>
      </p:nvGrpSpPr>
      <p:grpSpPr>
        <a:xfrm>
          <a:off x="0" y="0"/>
          <a:ext cx="0" cy="0"/>
          <a:chOff x="0" y="0"/>
          <a:chExt cx="0" cy="0"/>
        </a:xfrm>
      </p:grpSpPr>
    </p:spTree>
  </p:cSld>
  <p:clrMapOvr>
    <a:masterClrMapping/>
  </p:clrMapOvr>
  <p:transition>
    <p:split dir="in"/>
  </p:transition>
</p:sld>
</file>

<file path=ppt/slides/slide10.xml><?xml version="1.0" encoding="utf-8"?>
<p:sld xmlns:a="http://schemas.openxmlformats.org/drawingml/2006/main" xmlns:r="http://schemas.openxmlformats.org/officeDocument/2006/relationships" xmlns:p="http://schemas.openxmlformats.org/presentationml/2006/main">
  <p:cSld name="Slide 10checked= 1 &amp; amp; version = 1.0.5checked=1&amp;version=1.0.5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17_1#2957c0515?vbadefaultcenterpage=1&amp;parentnodeid=8cacdc877&amp;color=0,0,0&amp;vbahtmlprocessed=1&amp;bbb=1&amp;hasbroken=1"/>
              <p:cNvSpPr/>
              <p:nvPr/>
            </p:nvSpPr>
            <p:spPr>
              <a:xfrm>
                <a:off x="502920" y="1943590"/>
                <a:ext cx="11183112" cy="1261999"/>
              </a:xfrm>
              <a:prstGeom prst="rect">
                <a:avLst/>
              </a:prstGeom>
              <a:noFill/>
              <a:ln/>
            </p:spPr>
            <p:txBody>
              <a:bodyPr wrap="none" lIns="0" tIns="0" rIns="0" bIns="0" rtlCol="0" anchor="t"/>
              <a:lstStyle/>
              <a:p>
                <a:pPr algn="l" latinLnBrk="1">
                  <a:lnSpc>
                    <a:spcPts val="6200"/>
                  </a:lnSpc>
                </a:pPr>
                <a:r>
                  <a:rPr lang="en-US" altLang="zh-CN" sz="2400" b="1" i="0" dirty="0">
                    <a:solidFill>
                      <a:srgbClr val="000000"/>
                    </a:solidFill>
                    <a:latin typeface="Times New Roman" pitchFamily="34" charset="0"/>
                    <a:ea typeface="微软雅黑" pitchFamily="34" charset="-122"/>
                    <a:cs typeface="Times New Roman" pitchFamily="34" charset="-120"/>
                  </a:rPr>
                  <a:t>5</a:t>
                </a:r>
                <a:r>
                  <a:rPr lang="en-US" altLang="zh-CN" sz="2400" b="1" i="0" dirty="0" smtClean="0">
                    <a:solidFill>
                      <a:srgbClr val="000000"/>
                    </a:solidFill>
                    <a:latin typeface="Times New Roman" pitchFamily="34" charset="0"/>
                    <a:ea typeface="微软雅黑" pitchFamily="34" charset="-122"/>
                    <a:cs typeface="Times New Roman" pitchFamily="34" charset="-120"/>
                  </a:rPr>
                  <a:t>.</a:t>
                </a:r>
                <a:r>
                  <a:rPr lang="en-US" altLang="zh-CN" sz="2400" b="0" i="0" dirty="0" smtClean="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Times New Roman" pitchFamily="34" charset="0"/>
                    <a:ea typeface="微软雅黑" pitchFamily="34" charset="-122"/>
                    <a:cs typeface="Times New Roman" pitchFamily="34" charset="-120"/>
                  </a:rPr>
                  <a:t>原创）已知一组数据</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的平均数为3，方差为</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9</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err="1">
                    <a:solidFill>
                      <a:srgbClr val="000000"/>
                    </a:solidFill>
                    <a:latin typeface="Times New Roman" pitchFamily="34" charset="0"/>
                    <a:ea typeface="微软雅黑" pitchFamily="34" charset="-122"/>
                    <a:cs typeface="Times New Roman" pitchFamily="34" charset="-120"/>
                  </a:rPr>
                  <a:t>那么另一组</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ts val="4200"/>
                  </a:lnSpc>
                </a:pPr>
                <a:r>
                  <a:rPr lang="en-US" altLang="zh-CN" sz="2400" b="0" i="0" dirty="0" err="1">
                    <a:solidFill>
                      <a:srgbClr val="000000"/>
                    </a:solidFill>
                    <a:latin typeface="Times New Roman" pitchFamily="34" charset="0"/>
                    <a:ea typeface="微软雅黑" pitchFamily="34" charset="-122"/>
                    <a:cs typeface="Times New Roman" pitchFamily="34" charset="-120"/>
                  </a:rPr>
                  <a:t>数据</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的平均数和方差分别为</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1"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5_BD.17_1#2957c0515?vbadefaultcenterpage=1&amp;parentnodeid=8cacdc877&amp;color=0,0,0&amp;vbahtmlprocessed=1&amp;bbb=1&amp;hasbroken=1"/>
              <p:cNvSpPr>
                <a:spLocks noRot="1" noChangeAspect="1" noMove="1" noResize="1" noEditPoints="1" noAdjustHandles="1" noChangeArrowheads="1" noChangeShapeType="1" noTextEdit="1"/>
              </p:cNvSpPr>
              <p:nvPr/>
            </p:nvSpPr>
            <p:spPr>
              <a:xfrm>
                <a:off x="502920" y="1943590"/>
                <a:ext cx="11183112" cy="1261999"/>
              </a:xfrm>
              <a:prstGeom prst="rect">
                <a:avLst/>
              </a:prstGeom>
              <a:blipFill>
                <a:blip r:embed="rId3"/>
                <a:stretch>
                  <a:fillRect l="-1690" b="-14493"/>
                </a:stretch>
              </a:blipFill>
              <a:ln/>
            </p:spPr>
            <p:txBody>
              <a:bodyPr/>
              <a:lstStyle/>
              <a:p>
                <a:r>
                  <a:rPr lang="zh-CN" altLang="en-US">
                    <a:noFill/>
                  </a:rPr>
                  <a:t> </a:t>
                </a:r>
              </a:p>
            </p:txBody>
          </p:sp>
        </mc:Fallback>
      </mc:AlternateContent>
      <p:sp>
        <p:nvSpPr>
          <p:cNvPr id="3" name="QC_5_AN.18_1#2957c0515.bracket?vbadefaultcenterpage=1&amp;parentnodeid=8cacdc877&amp;color=0,0,0&amp;vbapositionanswer=5&amp;vbahtmlprocessed=1"/>
          <p:cNvSpPr/>
          <p:nvPr/>
        </p:nvSpPr>
        <p:spPr>
          <a:xfrm>
            <a:off x="10068751" y="2719560"/>
            <a:ext cx="441325"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D</a:t>
            </a:r>
            <a:endParaRPr lang="en-US" altLang="zh-CN" sz="2400" dirty="0"/>
          </a:p>
        </p:txBody>
      </p:sp>
      <p:sp>
        <p:nvSpPr>
          <p:cNvPr id="4" name="QC_5_BD.19_1#2957c0515.choices?vbadefaultcenterpage=1&amp;parentnodeid=8cacdc877&amp;color=0,0,0&amp;vbahtmlprocessed=1&amp;bbb=1"/>
          <p:cNvSpPr/>
          <p:nvPr/>
        </p:nvSpPr>
        <p:spPr>
          <a:xfrm>
            <a:off x="502920" y="3214987"/>
            <a:ext cx="11183112" cy="474599"/>
          </a:xfrm>
          <a:prstGeom prst="rect">
            <a:avLst/>
          </a:prstGeom>
          <a:noFill/>
          <a:ln/>
        </p:spPr>
        <p:txBody>
          <a:bodyPr wrap="none" lIns="0" tIns="0" rIns="0" bIns="0" rtlCol="0" anchor="t"/>
          <a:lstStyle/>
          <a:p>
            <a:pPr latinLnBrk="1">
              <a:lnSpc>
                <a:spcPts val="4200"/>
              </a:lnSpc>
              <a:tabLst>
                <a:tab pos="2671953" algn="l"/>
                <a:tab pos="5470906" algn="l"/>
                <a:tab pos="8422259" algn="l"/>
              </a:tabLst>
            </a:pPr>
            <a:r>
              <a:rPr lang="en-US" altLang="zh-CN" sz="2400" b="0" i="0" dirty="0">
                <a:solidFill>
                  <a:srgbClr val="000000"/>
                </a:solidFill>
                <a:latin typeface="Times New Roman" pitchFamily="34" charset="0"/>
                <a:ea typeface="微软雅黑" pitchFamily="34" charset="-122"/>
                <a:cs typeface="Times New Roman" pitchFamily="34" charset="-120"/>
              </a:rPr>
              <a:t>A.</a:t>
            </a:r>
            <a:r>
              <a:rPr lang="en-US" altLang="zh-CN" sz="2400" b="0" i="0">
                <a:solidFill>
                  <a:srgbClr val="000000"/>
                </a:solidFill>
                <a:latin typeface="Times New Roman" pitchFamily="34" charset="0"/>
                <a:ea typeface="微软雅黑" pitchFamily="34" charset="-122"/>
                <a:cs typeface="Times New Roman" pitchFamily="34" charset="-120"/>
              </a:rPr>
              <a:t>6，</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B.6，1</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C.18，1</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.20，4</a:t>
            </a:r>
            <a:endParaRPr lang="en-US" altLang="zh-CN" sz="2400" dirty="0"/>
          </a:p>
        </p:txBody>
      </p:sp>
      <mc:AlternateContent xmlns:mc="http://schemas.openxmlformats.org/markup-compatibility/2006" xmlns:a14="http://schemas.microsoft.com/office/drawing/2010/main">
        <mc:Choice Requires="a14">
          <p:sp>
            <p:nvSpPr>
              <p:cNvPr id="5" name="QC_5_AS.20_1#2957c0515?vbadefaultcenterpage=1&amp;parentnodeid=8cacdc877&amp;color=0,0,0&amp;vbahtmlprocessed=1&amp;bbb=1&amp;hasbroken=1"/>
              <p:cNvSpPr/>
              <p:nvPr/>
            </p:nvSpPr>
            <p:spPr>
              <a:xfrm>
                <a:off x="502920" y="3698857"/>
                <a:ext cx="11183112" cy="1498029"/>
              </a:xfrm>
              <a:prstGeom prst="rect">
                <a:avLst/>
              </a:prstGeom>
              <a:noFill/>
              <a:ln/>
            </p:spPr>
            <p:txBody>
              <a:bodyPr wrap="none" lIns="0" tIns="0" rIns="0" bIns="0" rtlCol="0" anchor="t"/>
              <a:lstStyle/>
              <a:p>
                <a:pPr algn="l" latinLnBrk="1">
                  <a:lnSpc>
                    <a:spcPts val="62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由数据</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ub>
                    </m:sSub>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sub>
                    </m:sSub>
                  </m:oMath>
                </a14:m>
                <a:r>
                  <a:rPr lang="en-US" altLang="zh-CN" sz="2400" b="0" i="0" dirty="0">
                    <a:solidFill>
                      <a:srgbClr val="FF0000"/>
                    </a:solidFill>
                    <a:latin typeface="Times New Roman" pitchFamily="34" charset="0"/>
                    <a:ea typeface="微软雅黑" pitchFamily="34" charset="-122"/>
                    <a:cs typeface="Times New Roman" pitchFamily="34" charset="-120"/>
                  </a:rPr>
                  <a:t>的平均数为3，方差为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9</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，可得数据</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a:t>
                </a:r>
              </a:p>
              <a:p>
                <a:pPr latinLnBrk="1">
                  <a:lnSpc>
                    <a:spcPts val="61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oMath>
                </a14:m>
                <a:r>
                  <a:rPr lang="en-US" altLang="zh-CN" sz="2400" b="0" i="0" dirty="0">
                    <a:solidFill>
                      <a:srgbClr val="FF0000"/>
                    </a:solidFill>
                    <a:latin typeface="Times New Roman" pitchFamily="34" charset="0"/>
                    <a:ea typeface="微软雅黑" pitchFamily="34" charset="-122"/>
                    <a:cs typeface="Times New Roman" pitchFamily="34" charset="-120"/>
                  </a:rPr>
                  <a:t>的平均数为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6×3+2=20</m:t>
                    </m:r>
                  </m:oMath>
                </a14:m>
                <a:r>
                  <a:rPr lang="en-US" altLang="zh-CN" sz="2400" b="0" i="0" dirty="0">
                    <a:solidFill>
                      <a:srgbClr val="FF0000"/>
                    </a:solidFill>
                    <a:latin typeface="Times New Roman" pitchFamily="34" charset="0"/>
                    <a:ea typeface="微软雅黑" pitchFamily="34" charset="-122"/>
                    <a:cs typeface="Times New Roman" pitchFamily="34" charset="-120"/>
                  </a:rPr>
                  <a:t>，方差为</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9</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.故选D.</a:t>
                </a:r>
                <a:endParaRPr lang="en-US" altLang="zh-CN" sz="2400" dirty="0"/>
              </a:p>
            </p:txBody>
          </p:sp>
        </mc:Choice>
        <mc:Fallback xmlns="">
          <p:sp>
            <p:nvSpPr>
              <p:cNvPr id="5" name="QC_5_AS.20_1#2957c0515?vbadefaultcenterpage=1&amp;parentnodeid=8cacdc877&amp;color=0,0,0&amp;vbahtmlprocessed=1&amp;bbb=1&amp;hasbroken=1"/>
              <p:cNvSpPr>
                <a:spLocks noRot="1" noChangeAspect="1" noMove="1" noResize="1" noEditPoints="1" noAdjustHandles="1" noChangeArrowheads="1" noChangeShapeType="1" noTextEdit="1"/>
              </p:cNvSpPr>
              <p:nvPr/>
            </p:nvSpPr>
            <p:spPr>
              <a:xfrm>
                <a:off x="502920" y="3698857"/>
                <a:ext cx="11183112" cy="1498029"/>
              </a:xfrm>
              <a:prstGeom prst="rect">
                <a:avLst/>
              </a:prstGeom>
              <a:blipFill>
                <a:blip r:embed="rId4"/>
                <a:stretch>
                  <a:fillRect l="-1690" b="-6504"/>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name="Slide 11checked= 1 &amp; amp; version = 1.0.5checked=1&amp;version=1.0.5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21_1#c464efc6d?vbadefaultcenterpage=1&amp;parentnodeid=8cacdc877&amp;color=0,0,0&amp;vbahtmlprocessed=1&amp;bbb=1&amp;hasbroken=1"/>
              <p:cNvSpPr/>
              <p:nvPr/>
            </p:nvSpPr>
            <p:spPr>
              <a:xfrm>
                <a:off x="502920" y="2508010"/>
                <a:ext cx="11183112" cy="1592199"/>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6.</a:t>
                </a:r>
                <a:r>
                  <a:rPr lang="en-US" altLang="zh-CN" sz="2400" b="0" i="0" dirty="0">
                    <a:solidFill>
                      <a:srgbClr val="000000"/>
                    </a:solidFill>
                    <a:latin typeface="Times New Roman" pitchFamily="34" charset="0"/>
                    <a:ea typeface="微软雅黑" pitchFamily="34" charset="-122"/>
                    <a:cs typeface="Times New Roman" pitchFamily="34" charset="-120"/>
                  </a:rPr>
                  <a:t>（原创）某班有30名男生同学，高一入校体测时</a:t>
                </a:r>
                <a:r>
                  <a:rPr lang="en-US" altLang="zh-CN" sz="2400" b="0" i="0">
                    <a:solidFill>
                      <a:srgbClr val="000000"/>
                    </a:solidFill>
                    <a:latin typeface="Times New Roman" pitchFamily="34" charset="0"/>
                    <a:ea typeface="微软雅黑" pitchFamily="34" charset="-122"/>
                    <a:cs typeface="Times New Roman" pitchFamily="34" charset="-120"/>
                  </a:rPr>
                  <a:t>，经过计算得到平均身高为</a:t>
                </a:r>
              </a:p>
              <a:p>
                <a:pPr latinLnBrk="1">
                  <a:lnSpc>
                    <a:spcPts val="44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170</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cm</m:t>
                    </m:r>
                  </m:oMath>
                </a14:m>
                <a:r>
                  <a:rPr lang="en-US" altLang="zh-CN" sz="2400" b="0" i="0" dirty="0">
                    <a:solidFill>
                      <a:srgbClr val="000000"/>
                    </a:solidFill>
                    <a:latin typeface="Times New Roman" pitchFamily="34" charset="0"/>
                    <a:ea typeface="微软雅黑" pitchFamily="34" charset="-122"/>
                    <a:cs typeface="Times New Roman" pitchFamily="34" charset="-120"/>
                  </a:rPr>
                  <a:t>，标准差为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oMath>
                </a14:m>
                <a:r>
                  <a:rPr lang="en-US" altLang="zh-CN" sz="2400" b="0" i="0" dirty="0">
                    <a:solidFill>
                      <a:srgbClr val="000000"/>
                    </a:solidFill>
                    <a:latin typeface="Times New Roman" pitchFamily="34" charset="0"/>
                    <a:ea typeface="微软雅黑" pitchFamily="34" charset="-122"/>
                    <a:cs typeface="Times New Roman" pitchFamily="34" charset="-120"/>
                  </a:rPr>
                  <a:t>，后来发现录入有错误，甲同学</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185</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cm</m:t>
                    </m:r>
                  </m:oMath>
                </a14:m>
                <a:r>
                  <a:rPr lang="en-US" altLang="zh-CN" sz="2400" b="0" i="0" dirty="0">
                    <a:solidFill>
                      <a:srgbClr val="000000"/>
                    </a:solidFill>
                    <a:latin typeface="Times New Roman" pitchFamily="34" charset="0"/>
                    <a:ea typeface="微软雅黑" pitchFamily="34" charset="-122"/>
                    <a:cs typeface="Times New Roman" pitchFamily="34" charset="-120"/>
                  </a:rPr>
                  <a:t>误记为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165</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cm</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，乙同学</a:t>
                </a:r>
              </a:p>
              <a:p>
                <a:pPr latinLnBrk="1">
                  <a:lnSpc>
                    <a:spcPts val="42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175</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cm</m:t>
                    </m:r>
                  </m:oMath>
                </a14:m>
                <a:r>
                  <a:rPr lang="en-US" altLang="zh-CN" sz="2400" b="0" i="0" dirty="0">
                    <a:solidFill>
                      <a:srgbClr val="000000"/>
                    </a:solidFill>
                    <a:latin typeface="Times New Roman" pitchFamily="34" charset="0"/>
                    <a:ea typeface="微软雅黑" pitchFamily="34" charset="-122"/>
                    <a:cs typeface="Times New Roman" pitchFamily="34" charset="-120"/>
                  </a:rPr>
                  <a:t>误记为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195</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cm</m:t>
                    </m:r>
                  </m:oMath>
                </a14:m>
                <a:r>
                  <a:rPr lang="en-US" altLang="zh-CN" sz="2400" b="0" i="0" dirty="0">
                    <a:solidFill>
                      <a:srgbClr val="000000"/>
                    </a:solidFill>
                    <a:latin typeface="Times New Roman" pitchFamily="34" charset="0"/>
                    <a:ea typeface="微软雅黑" pitchFamily="34" charset="-122"/>
                    <a:cs typeface="Times New Roman" pitchFamily="34" charset="-120"/>
                  </a:rPr>
                  <a:t>，更正后重新计算标准差</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oMath>
                </a14:m>
                <a:r>
                  <a:rPr lang="en-US" altLang="zh-CN" sz="2400" b="0" i="0" dirty="0">
                    <a:solidFill>
                      <a:srgbClr val="000000"/>
                    </a:solidFill>
                    <a:latin typeface="Times New Roman" pitchFamily="34" charset="0"/>
                    <a:ea typeface="微软雅黑" pitchFamily="34" charset="-122"/>
                    <a:cs typeface="Times New Roman" pitchFamily="34" charset="-120"/>
                  </a:rPr>
                  <a:t>与</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的大小关系是(</a:t>
                </a:r>
                <a:r>
                  <a:rPr lang="en-US" altLang="zh-CN" sz="2400" b="0" i="0">
                    <a:solidFill>
                      <a:srgbClr val="000000"/>
                    </a:solidFill>
                    <a:latin typeface="SimSun" pitchFamily="34" charset="0"/>
                    <a:ea typeface="SimSun" pitchFamily="34" charset="-122"/>
                    <a:cs typeface="SimSun" pitchFamily="34" charset="-120"/>
                  </a:rPr>
                  <a:t> </a:t>
                </a:r>
                <a:r>
                  <a:rPr lang="en-US" altLang="zh-CN" sz="2400" b="1"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5_BD.21_1#c464efc6d?vbadefaultcenterpage=1&amp;parentnodeid=8cacdc877&amp;color=0,0,0&amp;vbahtmlprocessed=1&amp;bbb=1&amp;hasbroken=1"/>
              <p:cNvSpPr>
                <a:spLocks noRot="1" noChangeAspect="1" noMove="1" noResize="1" noEditPoints="1" noAdjustHandles="1" noChangeArrowheads="1" noChangeShapeType="1" noTextEdit="1"/>
              </p:cNvSpPr>
              <p:nvPr/>
            </p:nvSpPr>
            <p:spPr>
              <a:xfrm>
                <a:off x="502920" y="2508010"/>
                <a:ext cx="11183112" cy="1592199"/>
              </a:xfrm>
              <a:prstGeom prst="rect">
                <a:avLst/>
              </a:prstGeom>
              <a:blipFill>
                <a:blip r:embed="rId3"/>
                <a:stretch>
                  <a:fillRect l="-1690" b="-11450"/>
                </a:stretch>
              </a:blipFill>
              <a:ln/>
            </p:spPr>
            <p:txBody>
              <a:bodyPr/>
              <a:lstStyle/>
              <a:p>
                <a:r>
                  <a:rPr lang="zh-CN" altLang="en-US">
                    <a:noFill/>
                  </a:rPr>
                  <a:t> </a:t>
                </a:r>
              </a:p>
            </p:txBody>
          </p:sp>
        </mc:Fallback>
      </mc:AlternateContent>
      <p:sp>
        <p:nvSpPr>
          <p:cNvPr id="3" name="QC_5_AN.22_1#c464efc6d.bracket?vbadefaultcenterpage=1&amp;parentnodeid=8cacdc877&amp;color=0,0,0&amp;vbapositionanswer=6&amp;vbahtmlprocessed=1"/>
          <p:cNvSpPr/>
          <p:nvPr/>
        </p:nvSpPr>
        <p:spPr>
          <a:xfrm>
            <a:off x="10403523" y="3614180"/>
            <a:ext cx="441325"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C</a:t>
            </a:r>
            <a:endParaRPr lang="en-US" altLang="zh-CN" sz="2400" dirty="0"/>
          </a:p>
        </p:txBody>
      </p:sp>
      <mc:AlternateContent xmlns:mc="http://schemas.openxmlformats.org/markup-compatibility/2006" xmlns:a14="http://schemas.microsoft.com/office/drawing/2010/main">
        <mc:Choice Requires="a14">
          <p:sp>
            <p:nvSpPr>
              <p:cNvPr id="4" name="QC_5_BD.23_1#c464efc6d.choices?vbadefaultcenterpage=1&amp;parentnodeid=8cacdc877&amp;color=0,0,0&amp;vbahtmlprocessed=1&amp;bbb=1"/>
              <p:cNvSpPr/>
              <p:nvPr/>
            </p:nvSpPr>
            <p:spPr>
              <a:xfrm>
                <a:off x="502920" y="4151961"/>
                <a:ext cx="11183112" cy="474599"/>
              </a:xfrm>
              <a:prstGeom prst="rect">
                <a:avLst/>
              </a:prstGeom>
              <a:noFill/>
              <a:ln/>
            </p:spPr>
            <p:txBody>
              <a:bodyPr wrap="none" lIns="0" tIns="0" rIns="0" bIns="0" rtlCol="0" anchor="t"/>
              <a:lstStyle/>
              <a:p>
                <a:pPr latinLnBrk="1">
                  <a:lnSpc>
                    <a:spcPts val="4200"/>
                  </a:lnSpc>
                  <a:tabLst>
                    <a:tab pos="2760853" algn="l"/>
                    <a:tab pos="5496306" algn="l"/>
                    <a:tab pos="8231759" algn="l"/>
                  </a:tabLst>
                </a:pPr>
                <a:r>
                  <a:rPr lang="en-US" altLang="zh-CN" sz="2400" b="0" i="0" dirty="0">
                    <a:solidFill>
                      <a:srgbClr val="000000"/>
                    </a:solidFill>
                    <a:latin typeface="Times New Roman" pitchFamily="34" charset="0"/>
                    <a:ea typeface="微软雅黑" pitchFamily="34" charset="-122"/>
                    <a:cs typeface="Times New Roman"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&lt;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C</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.不能确定</a:t>
                </a:r>
                <a:endParaRPr lang="en-US" altLang="zh-CN" sz="2400" dirty="0"/>
              </a:p>
            </p:txBody>
          </p:sp>
        </mc:Choice>
        <mc:Fallback xmlns="">
          <p:sp>
            <p:nvSpPr>
              <p:cNvPr id="4" name="QC_5_BD.23_1#c464efc6d.choices?vbadefaultcenterpage=1&amp;parentnodeid=8cacdc877&amp;color=0,0,0&amp;vbahtmlprocessed=1&amp;bbb=1"/>
              <p:cNvSpPr>
                <a:spLocks noRot="1" noChangeAspect="1" noMove="1" noResize="1" noEditPoints="1" noAdjustHandles="1" noChangeArrowheads="1" noChangeShapeType="1" noTextEdit="1"/>
              </p:cNvSpPr>
              <p:nvPr/>
            </p:nvSpPr>
            <p:spPr>
              <a:xfrm>
                <a:off x="502920" y="4151961"/>
                <a:ext cx="11183112" cy="474599"/>
              </a:xfrm>
              <a:prstGeom prst="rect">
                <a:avLst/>
              </a:prstGeom>
              <a:blipFill>
                <a:blip r:embed="rId4"/>
                <a:stretch>
                  <a:fillRect l="-1690" b="-39744"/>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name="Slide 12checked= 1 &amp; amp; version = 1.0.5checked=1&amp;version=1.0.5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24_1#c464efc6d?vbadefaultcenterpage=1&amp;parentnodeid=8cacdc877&amp;color=0,0,0&amp;vbahtmlprocessed=1&amp;bbb=1&amp;hasbroken=1"/>
              <p:cNvSpPr/>
              <p:nvPr/>
            </p:nvSpPr>
            <p:spPr>
              <a:xfrm>
                <a:off x="502920" y="878886"/>
                <a:ext cx="11183112" cy="4949000"/>
              </a:xfrm>
              <a:prstGeom prst="rect">
                <a:avLst/>
              </a:prstGeom>
              <a:noFill/>
              <a:ln/>
            </p:spPr>
            <p:txBody>
              <a:bodyPr wrap="square" lIns="0" tIns="0" rIns="0" bIns="0" rtlCol="0" anchor="t"/>
              <a:lstStyle/>
              <a:p>
                <a:pPr algn="l" latinLnBrk="1">
                  <a:lnSpc>
                    <a:spcPts val="4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因为甲同学</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185</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cm</m:t>
                    </m:r>
                  </m:oMath>
                </a14:m>
                <a:r>
                  <a:rPr lang="en-US" altLang="zh-CN" sz="2400" b="0" i="0" dirty="0">
                    <a:solidFill>
                      <a:srgbClr val="FF0000"/>
                    </a:solidFill>
                    <a:latin typeface="Times New Roman" pitchFamily="34" charset="0"/>
                    <a:ea typeface="微软雅黑" pitchFamily="34" charset="-122"/>
                    <a:cs typeface="Times New Roman" pitchFamily="34" charset="-120"/>
                  </a:rPr>
                  <a:t>误记为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165</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cm</m:t>
                    </m:r>
                  </m:oMath>
                </a14:m>
                <a:r>
                  <a:rPr lang="en-US" altLang="zh-CN" sz="2400" b="0" i="0" dirty="0">
                    <a:solidFill>
                      <a:srgbClr val="FF0000"/>
                    </a:solidFill>
                    <a:latin typeface="Times New Roman" pitchFamily="34" charset="0"/>
                    <a:ea typeface="微软雅黑" pitchFamily="34" charset="-122"/>
                    <a:cs typeface="Times New Roman" pitchFamily="34" charset="-120"/>
                  </a:rPr>
                  <a:t>，乙同学</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175</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cm</m:t>
                    </m:r>
                  </m:oMath>
                </a14:m>
                <a:r>
                  <a:rPr lang="en-US" altLang="zh-CN" sz="2400" b="0" i="0" dirty="0">
                    <a:solidFill>
                      <a:srgbClr val="FF0000"/>
                    </a:solidFill>
                    <a:latin typeface="Times New Roman" pitchFamily="34" charset="0"/>
                    <a:ea typeface="微软雅黑" pitchFamily="34" charset="-122"/>
                    <a:cs typeface="Times New Roman" pitchFamily="34" charset="-120"/>
                  </a:rPr>
                  <a:t>误记为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195</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cm</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，所以身高总</a:t>
                </a:r>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值不变</a:t>
                </a:r>
                <a:r>
                  <a:rPr lang="en-US" altLang="zh-CN" sz="2400" b="0" i="0" dirty="0">
                    <a:solidFill>
                      <a:srgbClr val="FF0000"/>
                    </a:solidFill>
                    <a:latin typeface="Times New Roman" pitchFamily="34" charset="0"/>
                    <a:ea typeface="微软雅黑" pitchFamily="34" charset="-122"/>
                    <a:cs typeface="Times New Roman" pitchFamily="34" charset="-120"/>
                  </a:rPr>
                  <a:t>，故平均身高不变，设除甲、乙以外的其余28人的身高分别为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28</m:t>
                        </m:r>
                      </m:sub>
                    </m:sSub>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a:t>
                </a:r>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平均数为</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，所以</a:t>
                </a:r>
              </a:p>
              <a:p>
                <a:pPr latinLnBrk="1">
                  <a:lnSpc>
                    <a:spcPts val="44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30</m:t>
                        </m:r>
                      </m:den>
                    </m:f>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165−</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195−</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28</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e>
                    </m:ra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30</m:t>
                        </m:r>
                      </m:den>
                    </m:f>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185−</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175−</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28</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e>
                    </m:ra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165−</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195−</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185−</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175−</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165−170</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195−170</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185−170</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175−170</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a:p>
                <a:pPr latinLnBrk="1">
                  <a:lnSpc>
                    <a:spcPts val="44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25</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15</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=400&gt;0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2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.故选C.</a:t>
                </a:r>
                <a:endParaRPr lang="en-US" altLang="zh-CN" sz="2400" dirty="0"/>
              </a:p>
            </p:txBody>
          </p:sp>
        </mc:Choice>
        <mc:Fallback xmlns="">
          <p:sp>
            <p:nvSpPr>
              <p:cNvPr id="2" name="QC_5_AS.24_1#c464efc6d?vbadefaultcenterpage=1&amp;parentnodeid=8cacdc877&amp;color=0,0,0&amp;vbahtmlprocessed=1&amp;bbb=1&amp;hasbroken=1"/>
              <p:cNvSpPr>
                <a:spLocks noRot="1" noChangeAspect="1" noMove="1" noResize="1" noEditPoints="1" noAdjustHandles="1" noChangeArrowheads="1" noChangeShapeType="1" noTextEdit="1"/>
              </p:cNvSpPr>
              <p:nvPr/>
            </p:nvSpPr>
            <p:spPr>
              <a:xfrm>
                <a:off x="502920" y="878886"/>
                <a:ext cx="11183112" cy="4949000"/>
              </a:xfrm>
              <a:prstGeom prst="rect">
                <a:avLst/>
              </a:prstGeom>
              <a:blipFill>
                <a:blip r:embed="rId3"/>
                <a:stretch>
                  <a:fillRect l="-1690" r="-2290" b="-3695"/>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name="Slide 13checked= 1 &amp; amp; version = 1.0.5checked=1&amp;version=1.0.5checked= 1 &amp; amp; version = 1.0.5checked=1&amp;version=1.0.5">
    <p:spTree>
      <p:nvGrpSpPr>
        <p:cNvPr id="1" name=""/>
        <p:cNvGrpSpPr/>
        <p:nvPr/>
      </p:nvGrpSpPr>
      <p:grpSpPr>
        <a:xfrm>
          <a:off x="0" y="0"/>
          <a:ext cx="0" cy="0"/>
          <a:chOff x="0" y="0"/>
          <a:chExt cx="0" cy="0"/>
        </a:xfrm>
      </p:grpSpPr>
      <p:sp>
        <p:nvSpPr>
          <p:cNvPr id="2" name="QC_5_BD.25_1#1cea098bc?segpoint=1&amp;vbadefaultcenterpage=1&amp;parentnodeid=8cacdc877&amp;color=0,0,0&amp;vbahtmlprocessed=1&amp;bbb=1&amp;hasbroken=1"/>
          <p:cNvSpPr/>
          <p:nvPr/>
        </p:nvSpPr>
        <p:spPr>
          <a:xfrm>
            <a:off x="502920" y="808972"/>
            <a:ext cx="11183112" cy="1592199"/>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7.</a:t>
            </a:r>
            <a:r>
              <a:rPr lang="en-US" altLang="zh-CN" sz="2400" b="0" i="0" dirty="0">
                <a:solidFill>
                  <a:srgbClr val="000000"/>
                </a:solidFill>
                <a:latin typeface="Times New Roman" pitchFamily="34" charset="0"/>
                <a:ea typeface="微软雅黑" pitchFamily="34" charset="-122"/>
                <a:cs typeface="Times New Roman" pitchFamily="34" charset="-120"/>
              </a:rPr>
              <a:t>某市政府为了了解居民节约用水的意识，随机调查了</a:t>
            </a:r>
            <a:r>
              <a:rPr lang="en-US" altLang="zh-CN" sz="2400" b="0" i="0">
                <a:solidFill>
                  <a:srgbClr val="000000"/>
                </a:solidFill>
                <a:latin typeface="Times New Roman" pitchFamily="34" charset="0"/>
                <a:ea typeface="微软雅黑" pitchFamily="34" charset="-122"/>
                <a:cs typeface="Times New Roman" pitchFamily="34" charset="-120"/>
              </a:rPr>
              <a:t>100户居民某年的月均用水量</a:t>
            </a:r>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数据</a:t>
            </a:r>
            <a:r>
              <a:rPr lang="en-US" altLang="zh-CN" sz="2400" b="0" i="0" dirty="0">
                <a:solidFill>
                  <a:srgbClr val="000000"/>
                </a:solidFill>
                <a:latin typeface="Times New Roman" pitchFamily="34" charset="0"/>
                <a:ea typeface="微软雅黑" pitchFamily="34" charset="-122"/>
                <a:cs typeface="Times New Roman" pitchFamily="34" charset="-120"/>
              </a:rPr>
              <a:t>（单位：立方米），制成如图所示的频率分布直方图</a:t>
            </a:r>
            <a:r>
              <a:rPr lang="en-US" altLang="zh-CN" sz="2400" b="0" i="0">
                <a:solidFill>
                  <a:srgbClr val="000000"/>
                </a:solidFill>
                <a:latin typeface="Times New Roman" pitchFamily="34" charset="0"/>
                <a:ea typeface="微软雅黑" pitchFamily="34" charset="-122"/>
                <a:cs typeface="Times New Roman" pitchFamily="34" charset="-120"/>
              </a:rPr>
              <a:t>.下列说法正确的是</a:t>
            </a:r>
          </a:p>
          <a:p>
            <a:pPr latinLnBrk="1">
              <a:lnSpc>
                <a:spcPts val="4200"/>
              </a:lnSpc>
            </a:pP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1"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p:sp>
        <p:nvSpPr>
          <p:cNvPr id="3" name="QC_5_AN.26_1#1cea098bc.bracket?vbadefaultcenterpage=1&amp;parentnodeid=8cacdc877&amp;color=0,0,0&amp;vbapositionanswer=7&amp;vbahtmlprocessed=1"/>
          <p:cNvSpPr/>
          <p:nvPr/>
        </p:nvSpPr>
        <p:spPr>
          <a:xfrm>
            <a:off x="769620" y="1915142"/>
            <a:ext cx="441325"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D</a:t>
            </a:r>
            <a:endParaRPr lang="en-US" altLang="zh-CN" sz="2400" dirty="0"/>
          </a:p>
        </p:txBody>
      </p:sp>
      <p:pic>
        <p:nvPicPr>
          <p:cNvPr id="4" name="QC_5_BD.27_1#1cea098bc?hastextimagelayout=1&amp;vbadefaultcenterpage=1&amp;parentnodeid=8cacdc877&amp;color=0,0,0&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5155758" y="2523980"/>
            <a:ext cx="6519672" cy="3813048"/>
          </a:xfrm>
          <a:prstGeom prst="rect">
            <a:avLst/>
          </a:prstGeom>
          <a:noFill/>
          <a:extLst>
            <a:ext uri="{909E8E84-426E-40DD-AFC4-6F175D3DCCD1}">
              <a14:hiddenFill xmlns:a14="http://schemas.microsoft.com/office/drawing/2010/main">
                <a:solidFill>
                  <a:schemeClr val="accent1">
                    <a:alpha val="0"/>
                  </a:schemeClr>
                </a:solidFill>
              </a14:hiddenFill>
            </a:ext>
          </a:extLst>
        </p:spPr>
      </p:pic>
      <mc:AlternateContent xmlns:mc="http://schemas.openxmlformats.org/markup-compatibility/2006" xmlns:a14="http://schemas.microsoft.com/office/drawing/2010/main">
        <mc:Choice Requires="a14">
          <p:sp>
            <p:nvSpPr>
              <p:cNvPr id="5" name="QC_5_BD.27_2#1cea098bc.choices?hastextimagelayout=2&amp;vbadefaultcenterpage=1&amp;parentnodeid=8cacdc877&amp;color=0,0,0&amp;vbahtmlprocessed=1&amp;bbb=1&amp;hasbroken=1"/>
              <p:cNvSpPr/>
              <p:nvPr/>
            </p:nvSpPr>
            <p:spPr>
              <a:xfrm>
                <a:off x="502920" y="2459591"/>
                <a:ext cx="4581144" cy="3834702"/>
              </a:xfrm>
              <a:prstGeom prst="rect">
                <a:avLst/>
              </a:prstGeom>
              <a:noFill/>
              <a:ln/>
            </p:spPr>
            <p:txBody>
              <a:bodyPr wrap="none" lIns="0" tIns="0" rIns="0" bIns="0" rtlCol="0" anchor="t"/>
              <a:lstStyle/>
              <a:p>
                <a:pPr algn="l" latinLnBrk="1">
                  <a:lnSpc>
                    <a:spcPts val="4400"/>
                  </a:lnSpc>
                </a:pPr>
                <a:r>
                  <a:rPr lang="en-US" altLang="zh-CN" sz="2400" b="0" i="0" dirty="0">
                    <a:solidFill>
                      <a:srgbClr val="000000"/>
                    </a:solidFill>
                    <a:latin typeface="Times New Roman" pitchFamily="34" charset="0"/>
                    <a:ea typeface="微软雅黑" pitchFamily="34" charset="-122"/>
                    <a:cs typeface="Times New Roman" pitchFamily="34" charset="-120"/>
                  </a:rPr>
                  <a:t>A.该组样本数据的极差是4立方米</a:t>
                </a:r>
                <a:endParaRPr lang="en-US" altLang="zh-CN" sz="2400" dirty="0"/>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B.可估计全市居民用户月均用水量</a:t>
                </a:r>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的中位数是</a:t>
                </a:r>
                <a:r>
                  <a:rPr lang="en-US" altLang="zh-CN" sz="2400" b="0" i="0" dirty="0">
                    <a:solidFill>
                      <a:srgbClr val="000000"/>
                    </a:solidFill>
                    <a:latin typeface="Times New Roman" pitchFamily="34" charset="0"/>
                    <a:ea typeface="微软雅黑" pitchFamily="34" charset="-122"/>
                    <a:cs typeface="Times New Roman" pitchFamily="34" charset="-120"/>
                  </a:rPr>
                  <a:t>2.25立方米</a:t>
                </a:r>
                <a:endParaRPr lang="en-US" altLang="zh-CN" sz="2400" dirty="0"/>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C.可估计全市居民用户月均用水量</a:t>
                </a:r>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的众数是</a:t>
                </a:r>
                <a:r>
                  <a:rPr lang="en-US" altLang="zh-CN" sz="2400" b="0" i="0" dirty="0">
                    <a:solidFill>
                      <a:srgbClr val="000000"/>
                    </a:solidFill>
                    <a:latin typeface="Times New Roman" pitchFamily="34" charset="0"/>
                    <a:ea typeface="微软雅黑" pitchFamily="34" charset="-122"/>
                    <a:cs typeface="Times New Roman" pitchFamily="34" charset="-120"/>
                  </a:rPr>
                  <a:t>2立方米</a:t>
                </a:r>
                <a:endParaRPr lang="en-US" altLang="zh-CN" sz="2400" dirty="0"/>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D.可估计全市居民用户中月均用水</a:t>
                </a:r>
              </a:p>
              <a:p>
                <a:pPr latinLnBrk="1">
                  <a:lnSpc>
                    <a:spcPts val="4300"/>
                  </a:lnSpc>
                </a:pPr>
                <a:r>
                  <a:rPr lang="en-US" altLang="zh-CN" sz="2400" b="0" i="0">
                    <a:solidFill>
                      <a:srgbClr val="000000"/>
                    </a:solidFill>
                    <a:latin typeface="Times New Roman" pitchFamily="34" charset="0"/>
                    <a:ea typeface="微软雅黑" pitchFamily="34" charset="-122"/>
                    <a:cs typeface="Times New Roman" pitchFamily="34" charset="-120"/>
                  </a:rPr>
                  <a:t>量超过</a:t>
                </a:r>
                <a:r>
                  <a:rPr lang="en-US" altLang="zh-CN" sz="2400" b="0" i="0" dirty="0">
                    <a:solidFill>
                      <a:srgbClr val="000000"/>
                    </a:solidFill>
                    <a:latin typeface="Times New Roman" pitchFamily="34" charset="0"/>
                    <a:ea typeface="微软雅黑" pitchFamily="34" charset="-122"/>
                    <a:cs typeface="Times New Roman" pitchFamily="34" charset="-120"/>
                  </a:rPr>
                  <a:t>3立方米的占</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p:txBody>
          </p:sp>
        </mc:Choice>
        <mc:Fallback xmlns="">
          <p:sp>
            <p:nvSpPr>
              <p:cNvPr id="5" name="QC_5_BD.27_2#1cea098bc.choices?hastextimagelayout=2&amp;vbadefaultcenterpage=1&amp;parentnodeid=8cacdc877&amp;color=0,0,0&amp;vbahtmlprocessed=1&amp;bbb=1&amp;hasbroken=1"/>
              <p:cNvSpPr>
                <a:spLocks noRot="1" noChangeAspect="1" noMove="1" noResize="1" noEditPoints="1" noAdjustHandles="1" noChangeArrowheads="1" noChangeShapeType="1" noTextEdit="1"/>
              </p:cNvSpPr>
              <p:nvPr/>
            </p:nvSpPr>
            <p:spPr>
              <a:xfrm>
                <a:off x="502920" y="2459591"/>
                <a:ext cx="4581144" cy="3834702"/>
              </a:xfrm>
              <a:prstGeom prst="rect">
                <a:avLst/>
              </a:prstGeom>
              <a:blipFill>
                <a:blip r:embed="rId4"/>
                <a:stretch>
                  <a:fillRect l="-4128" r="-3728" b="-4762"/>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name="Slide 14checked= 1 &amp; amp; version = 1.0.5checked=1&amp;version=1.0.5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28_1#1cea098bc?vbadefaultcenterpage=1&amp;parentnodeid=8cacdc877&amp;color=0,0,0&amp;vbahtmlprocessed=1&amp;bbb=1&amp;hasbroken=1"/>
              <p:cNvSpPr/>
              <p:nvPr/>
            </p:nvSpPr>
            <p:spPr>
              <a:xfrm>
                <a:off x="502920" y="1545476"/>
                <a:ext cx="11183112" cy="3831400"/>
              </a:xfrm>
              <a:prstGeom prst="rect">
                <a:avLst/>
              </a:prstGeom>
              <a:noFill/>
              <a:ln/>
            </p:spPr>
            <p:txBody>
              <a:bodyPr wrap="none" lIns="0" tIns="0" rIns="0" bIns="0" rtlCol="0" anchor="t"/>
              <a:lstStyle/>
              <a:p>
                <a:pPr algn="l" latinLnBrk="1">
                  <a:lnSpc>
                    <a:spcPts val="4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对于A，由频率分布直方图无法得到这组数据的最大值和最小值</a:t>
                </a:r>
                <a:r>
                  <a:rPr lang="en-US" altLang="zh-CN" sz="2400" b="0" i="0">
                    <a:solidFill>
                      <a:srgbClr val="FF0000"/>
                    </a:solidFill>
                    <a:latin typeface="Times New Roman" pitchFamily="34" charset="0"/>
                    <a:ea typeface="微软雅黑" pitchFamily="34" charset="-122"/>
                    <a:cs typeface="Times New Roman" pitchFamily="34" charset="-120"/>
                  </a:rPr>
                  <a:t>，故无法准确</a:t>
                </a:r>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判断这组数据的极差</a:t>
                </a:r>
                <a:r>
                  <a:rPr lang="en-US" altLang="zh-CN" sz="2400" b="0" i="0" dirty="0">
                    <a:solidFill>
                      <a:srgbClr val="FF0000"/>
                    </a:solidFill>
                    <a:latin typeface="Times New Roman" pitchFamily="34" charset="0"/>
                    <a:ea typeface="微软雅黑" pitchFamily="34" charset="-122"/>
                    <a:cs typeface="Times New Roman" pitchFamily="34" charset="-120"/>
                  </a:rPr>
                  <a:t>，故A错误；</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对于</a:t>
                </a:r>
                <a:r>
                  <a:rPr lang="en-US" altLang="zh-CN" sz="2400" b="0" i="0" dirty="0">
                    <a:solidFill>
                      <a:srgbClr val="FF0000"/>
                    </a:solidFill>
                    <a:latin typeface="Times New Roman" pitchFamily="34" charset="0"/>
                    <a:ea typeface="微软雅黑" pitchFamily="34" charset="-122"/>
                    <a:cs typeface="Times New Roman" pitchFamily="34" charset="-120"/>
                  </a:rPr>
                  <a:t>B，因为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0.2+0.3+0.4</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×0.5=0.45</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0.45+0.5×0.5=0.7</m:t>
                    </m:r>
                  </m:oMath>
                </a14:m>
                <a:r>
                  <a:rPr lang="en-US" altLang="zh-CN" sz="2400" b="0" i="0" dirty="0">
                    <a:solidFill>
                      <a:srgbClr val="FF0000"/>
                    </a:solidFill>
                    <a:latin typeface="Times New Roman" pitchFamily="34" charset="0"/>
                    <a:ea typeface="微软雅黑" pitchFamily="34" charset="-122"/>
                    <a:cs typeface="Times New Roman" pitchFamily="34" charset="-120"/>
                  </a:rPr>
                  <a:t>，设中位数为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a:t>
                </a:r>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由</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0.45+0.5×</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=0.5</m:t>
                    </m:r>
                  </m:oMath>
                </a14:m>
                <a:r>
                  <a:rPr lang="en-US" altLang="zh-CN" sz="2400" b="0" i="0" dirty="0">
                    <a:solidFill>
                      <a:srgbClr val="FF0000"/>
                    </a:solidFill>
                    <a:latin typeface="Times New Roman" pitchFamily="34" charset="0"/>
                    <a:ea typeface="微软雅黑" pitchFamily="34" charset="-122"/>
                    <a:cs typeface="Times New Roman" pitchFamily="34" charset="-120"/>
                  </a:rPr>
                  <a:t>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，故B错误；</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对于</a:t>
                </a:r>
                <a:r>
                  <a:rPr lang="en-US" altLang="zh-CN" sz="2400" b="0" i="0" dirty="0">
                    <a:solidFill>
                      <a:srgbClr val="FF0000"/>
                    </a:solidFill>
                    <a:latin typeface="Times New Roman" pitchFamily="34" charset="0"/>
                    <a:ea typeface="微软雅黑" pitchFamily="34" charset="-122"/>
                    <a:cs typeface="Times New Roman" pitchFamily="34" charset="-120"/>
                  </a:rPr>
                  <a:t>C，众数为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2+2.5</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=2.25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，故C错误；</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对于</a:t>
                </a:r>
                <a:r>
                  <a:rPr lang="en-US" altLang="zh-CN" sz="2400" b="0" i="0" dirty="0">
                    <a:solidFill>
                      <a:srgbClr val="FF0000"/>
                    </a:solidFill>
                    <a:latin typeface="Times New Roman" pitchFamily="34" charset="0"/>
                    <a:ea typeface="微软雅黑" pitchFamily="34" charset="-122"/>
                    <a:cs typeface="Times New Roman" pitchFamily="34" charset="-120"/>
                  </a:rPr>
                  <a:t>D，月均用水量超过3立方米的频率为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0.1+0.1+0.1</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×0.5=0.15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，故D</a:t>
                </a:r>
                <a:r>
                  <a:rPr lang="en-US" altLang="zh-CN" sz="2400" b="0" i="0">
                    <a:solidFill>
                      <a:srgbClr val="FF0000"/>
                    </a:solidFill>
                    <a:latin typeface="Times New Roman" pitchFamily="34" charset="0"/>
                    <a:ea typeface="微软雅黑" pitchFamily="34" charset="-122"/>
                    <a:cs typeface="Times New Roman" pitchFamily="34" charset="-120"/>
                  </a:rPr>
                  <a:t>正确.</a:t>
                </a:r>
              </a:p>
              <a:p>
                <a:pPr latinLnBrk="1">
                  <a:lnSpc>
                    <a:spcPts val="4200"/>
                  </a:lnSpc>
                </a:pPr>
                <a:r>
                  <a:rPr lang="en-US" altLang="zh-CN" sz="2400" b="0" i="0">
                    <a:solidFill>
                      <a:srgbClr val="FF0000"/>
                    </a:solidFill>
                    <a:latin typeface="Times New Roman" pitchFamily="34" charset="0"/>
                    <a:ea typeface="微软雅黑" pitchFamily="34" charset="-122"/>
                    <a:cs typeface="Times New Roman" pitchFamily="34" charset="-120"/>
                  </a:rPr>
                  <a:t>故选</a:t>
                </a:r>
                <a:r>
                  <a:rPr lang="en-US" altLang="zh-CN" sz="2400" b="0" i="0" dirty="0">
                    <a:solidFill>
                      <a:srgbClr val="FF0000"/>
                    </a:solidFill>
                    <a:latin typeface="Times New Roman" pitchFamily="34" charset="0"/>
                    <a:ea typeface="微软雅黑" pitchFamily="34" charset="-122"/>
                    <a:cs typeface="Times New Roman" pitchFamily="34" charset="-120"/>
                  </a:rPr>
                  <a:t>D.</a:t>
                </a:r>
                <a:endParaRPr lang="en-US" altLang="zh-CN" sz="2400" dirty="0"/>
              </a:p>
            </p:txBody>
          </p:sp>
        </mc:Choice>
        <mc:Fallback xmlns="">
          <p:sp>
            <p:nvSpPr>
              <p:cNvPr id="2" name="QC_5_AS.28_1#1cea098bc?vbadefaultcenterpage=1&amp;parentnodeid=8cacdc877&amp;color=0,0,0&amp;vbahtmlprocessed=1&amp;bbb=1&amp;hasbroken=1"/>
              <p:cNvSpPr>
                <a:spLocks noRot="1" noChangeAspect="1" noMove="1" noResize="1" noEditPoints="1" noAdjustHandles="1" noChangeArrowheads="1" noChangeShapeType="1" noTextEdit="1"/>
              </p:cNvSpPr>
              <p:nvPr/>
            </p:nvSpPr>
            <p:spPr>
              <a:xfrm>
                <a:off x="502920" y="1545476"/>
                <a:ext cx="11183112" cy="3831400"/>
              </a:xfrm>
              <a:prstGeom prst="rect">
                <a:avLst/>
              </a:prstGeom>
              <a:blipFill>
                <a:blip r:embed="rId3"/>
                <a:stretch>
                  <a:fillRect l="-1690" r="-872" b="-4777"/>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name="Slide 15checked= 1 &amp; amp; version = 1.0.5checked=1&amp;version=1.0.5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29_1#04f118e0a?vbadefaultcenterpage=1&amp;parentnodeid=8cacdc877&amp;color=0,0,0&amp;vbahtmlprocessed=1&amp;bbb=1&amp;hasbroken=1"/>
              <p:cNvSpPr/>
              <p:nvPr/>
            </p:nvSpPr>
            <p:spPr>
              <a:xfrm>
                <a:off x="502920" y="2528362"/>
                <a:ext cx="11183112" cy="1033399"/>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8.</a:t>
                </a:r>
                <a:r>
                  <a:rPr lang="en-US" altLang="zh-CN" sz="2400" b="0" i="0" dirty="0">
                    <a:solidFill>
                      <a:srgbClr val="000000"/>
                    </a:solidFill>
                    <a:latin typeface="Times New Roman" pitchFamily="34" charset="0"/>
                    <a:ea typeface="微软雅黑" pitchFamily="34" charset="-122"/>
                    <a:cs typeface="Times New Roman" pitchFamily="34" charset="-120"/>
                  </a:rPr>
                  <a:t>某市入夏的标准是立夏之后，连续五天的日平均气温不低于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22</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.立夏之后</a:t>
                </a:r>
                <a:r>
                  <a:rPr lang="en-US" altLang="zh-CN" sz="2400" b="0" i="0">
                    <a:solidFill>
                      <a:srgbClr val="000000"/>
                    </a:solidFill>
                    <a:latin typeface="Times New Roman" pitchFamily="34" charset="0"/>
                    <a:ea typeface="微软雅黑" pitchFamily="34" charset="-122"/>
                    <a:cs typeface="Times New Roman" pitchFamily="34" charset="-120"/>
                  </a:rPr>
                  <a:t>，测得</a:t>
                </a:r>
              </a:p>
              <a:p>
                <a:pPr latinLnBrk="1">
                  <a:lnSpc>
                    <a:spcPts val="4200"/>
                  </a:lnSpc>
                </a:pPr>
                <a:r>
                  <a:rPr lang="en-US" altLang="zh-CN" sz="2400" b="0" i="0">
                    <a:solidFill>
                      <a:srgbClr val="000000"/>
                    </a:solidFill>
                    <a:latin typeface="Times New Roman" pitchFamily="34" charset="0"/>
                    <a:ea typeface="微软雅黑" pitchFamily="34" charset="-122"/>
                    <a:cs typeface="Times New Roman" pitchFamily="34" charset="-120"/>
                  </a:rPr>
                  <a:t>连续五天的平均气温数据满足如下条件</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Times New Roman" pitchFamily="34" charset="0"/>
                    <a:ea typeface="微软雅黑" pitchFamily="34" charset="-122"/>
                    <a:cs typeface="Times New Roman" pitchFamily="34" charset="-120"/>
                  </a:rPr>
                  <a:t>其中能断定该市入夏的是(</a:t>
                </a:r>
                <a:r>
                  <a:rPr lang="en-US" altLang="zh-CN" sz="2400" b="0" i="0">
                    <a:solidFill>
                      <a:srgbClr val="000000"/>
                    </a:solidFill>
                    <a:latin typeface="SimSun" pitchFamily="34" charset="0"/>
                    <a:ea typeface="SimSun" pitchFamily="34" charset="-122"/>
                    <a:cs typeface="SimSun" pitchFamily="34" charset="-120"/>
                  </a:rPr>
                  <a:t> </a:t>
                </a:r>
                <a:r>
                  <a:rPr lang="en-US" altLang="zh-CN" sz="2400" b="1"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5_BD.29_1#04f118e0a?vbadefaultcenterpage=1&amp;parentnodeid=8cacdc877&amp;color=0,0,0&amp;vbahtmlprocessed=1&amp;bbb=1&amp;hasbroken=1"/>
              <p:cNvSpPr>
                <a:spLocks noRot="1" noChangeAspect="1" noMove="1" noResize="1" noEditPoints="1" noAdjustHandles="1" noChangeArrowheads="1" noChangeShapeType="1" noTextEdit="1"/>
              </p:cNvSpPr>
              <p:nvPr/>
            </p:nvSpPr>
            <p:spPr>
              <a:xfrm>
                <a:off x="502920" y="2528362"/>
                <a:ext cx="11183112" cy="1033399"/>
              </a:xfrm>
              <a:prstGeom prst="rect">
                <a:avLst/>
              </a:prstGeom>
              <a:blipFill>
                <a:blip r:embed="rId3"/>
                <a:stretch>
                  <a:fillRect l="-1690" r="-545" b="-17751"/>
                </a:stretch>
              </a:blipFill>
              <a:ln/>
            </p:spPr>
            <p:txBody>
              <a:bodyPr/>
              <a:lstStyle/>
              <a:p>
                <a:r>
                  <a:rPr lang="zh-CN" altLang="en-US">
                    <a:noFill/>
                  </a:rPr>
                  <a:t> </a:t>
                </a:r>
              </a:p>
            </p:txBody>
          </p:sp>
        </mc:Fallback>
      </mc:AlternateContent>
      <p:sp>
        <p:nvSpPr>
          <p:cNvPr id="3" name="QC_5_AN.30_1#04f118e0a.bracket?vbadefaultcenterpage=1&amp;parentnodeid=8cacdc877&amp;color=0,0,0&amp;vbapositionanswer=8&amp;vbahtmlprocessed=1"/>
          <p:cNvSpPr/>
          <p:nvPr/>
        </p:nvSpPr>
        <p:spPr>
          <a:xfrm>
            <a:off x="9608820" y="3075732"/>
            <a:ext cx="441325"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D</a:t>
            </a:r>
            <a:endParaRPr lang="en-US" altLang="zh-CN" sz="2400" dirty="0"/>
          </a:p>
        </p:txBody>
      </p:sp>
      <mc:AlternateContent xmlns:mc="http://schemas.openxmlformats.org/markup-compatibility/2006" xmlns:a14="http://schemas.microsoft.com/office/drawing/2010/main">
        <mc:Choice Requires="a14">
          <p:sp>
            <p:nvSpPr>
              <p:cNvPr id="4" name="QC_5_BD.31_1#04f118e0a.choices?vbadefaultcenterpage=1&amp;parentnodeid=8cacdc877&amp;color=0,0,0&amp;vbahtmlprocessed=1&amp;bbb=1"/>
              <p:cNvSpPr/>
              <p:nvPr/>
            </p:nvSpPr>
            <p:spPr>
              <a:xfrm>
                <a:off x="502920" y="3568999"/>
                <a:ext cx="11183112" cy="1033399"/>
              </a:xfrm>
              <a:prstGeom prst="rect">
                <a:avLst/>
              </a:prstGeom>
              <a:noFill/>
              <a:ln/>
            </p:spPr>
            <p:txBody>
              <a:bodyPr wrap="none" lIns="0" tIns="0" rIns="0" bIns="0" rtlCol="0" anchor="t"/>
              <a:lstStyle/>
              <a:p>
                <a:pPr latinLnBrk="1">
                  <a:lnSpc>
                    <a:spcPts val="4400"/>
                  </a:lnSpc>
                  <a:tabLst>
                    <a:tab pos="5699506" algn="l"/>
                  </a:tabLst>
                </a:pPr>
                <a:r>
                  <a:rPr lang="en-US" altLang="zh-CN" sz="2400" b="0" i="0" dirty="0">
                    <a:solidFill>
                      <a:srgbClr val="000000"/>
                    </a:solidFill>
                    <a:latin typeface="Times New Roman" pitchFamily="34" charset="0"/>
                    <a:ea typeface="微软雅黑" pitchFamily="34" charset="-122"/>
                    <a:cs typeface="Times New Roman" pitchFamily="34" charset="-120"/>
                  </a:rPr>
                  <a:t>A.总体均值为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25</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000000"/>
                    </a:solidFill>
                    <a:latin typeface="Times New Roman" pitchFamily="34" charset="0"/>
                    <a:ea typeface="微软雅黑" pitchFamily="34" charset="-122"/>
                    <a:cs typeface="Times New Roman" pitchFamily="34" charset="-120"/>
                  </a:rPr>
                  <a:t>，中位数为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23</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a:t>
                </a:r>
                <a:r>
                  <a:rPr lang="en-US" altLang="zh-CN" sz="2400" b="0" i="0" dirty="0">
                    <a:solidFill>
                      <a:srgbClr val="000000"/>
                    </a:solidFill>
                    <a:latin typeface="Times New Roman" pitchFamily="34" charset="0"/>
                    <a:ea typeface="微软雅黑" pitchFamily="34" charset="-122"/>
                    <a:cs typeface="Times New Roman" pitchFamily="34" charset="-120"/>
                  </a:rPr>
                  <a:t>.总体均值为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25</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，总体方差大于0</a:t>
                </a:r>
                <a:endParaRPr lang="en-US" altLang="zh-CN" sz="2400" dirty="0"/>
              </a:p>
              <a:p>
                <a:pPr latinLnBrk="1">
                  <a:lnSpc>
                    <a:spcPts val="4200"/>
                  </a:lnSpc>
                  <a:tabLst>
                    <a:tab pos="5699506" algn="l"/>
                  </a:tabLst>
                </a:pPr>
                <a:r>
                  <a:rPr lang="en-US" altLang="zh-CN" sz="2400" b="0" i="0">
                    <a:solidFill>
                      <a:srgbClr val="000000"/>
                    </a:solidFill>
                    <a:latin typeface="Times New Roman" pitchFamily="34" charset="0"/>
                    <a:ea typeface="微软雅黑" pitchFamily="34" charset="-122"/>
                    <a:cs typeface="Times New Roman" pitchFamily="34" charset="-120"/>
                  </a:rPr>
                  <a:t>C</a:t>
                </a:r>
                <a:r>
                  <a:rPr lang="en-US" altLang="zh-CN" sz="2400" b="0" i="0" dirty="0">
                    <a:solidFill>
                      <a:srgbClr val="000000"/>
                    </a:solidFill>
                    <a:latin typeface="Times New Roman" pitchFamily="34" charset="0"/>
                    <a:ea typeface="微软雅黑" pitchFamily="34" charset="-122"/>
                    <a:cs typeface="Times New Roman" pitchFamily="34" charset="-120"/>
                  </a:rPr>
                  <a:t>.总体中位数为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23</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000000"/>
                    </a:solidFill>
                    <a:latin typeface="Times New Roman" pitchFamily="34" charset="0"/>
                    <a:ea typeface="微软雅黑" pitchFamily="34" charset="-122"/>
                    <a:cs typeface="Times New Roman" pitchFamily="34" charset="-120"/>
                  </a:rPr>
                  <a:t>，众数为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25</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.总体均值为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25</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，总体方差为1</a:t>
                </a:r>
                <a:endParaRPr lang="en-US" altLang="zh-CN" sz="2400" dirty="0"/>
              </a:p>
            </p:txBody>
          </p:sp>
        </mc:Choice>
        <mc:Fallback xmlns="">
          <p:sp>
            <p:nvSpPr>
              <p:cNvPr id="4" name="QC_5_BD.31_1#04f118e0a.choices?vbadefaultcenterpage=1&amp;parentnodeid=8cacdc877&amp;color=0,0,0&amp;vbahtmlprocessed=1&amp;bbb=1"/>
              <p:cNvSpPr>
                <a:spLocks noRot="1" noChangeAspect="1" noMove="1" noResize="1" noEditPoints="1" noAdjustHandles="1" noChangeArrowheads="1" noChangeShapeType="1" noTextEdit="1"/>
              </p:cNvSpPr>
              <p:nvPr/>
            </p:nvSpPr>
            <p:spPr>
              <a:xfrm>
                <a:off x="502920" y="3568999"/>
                <a:ext cx="11183112" cy="1033399"/>
              </a:xfrm>
              <a:prstGeom prst="rect">
                <a:avLst/>
              </a:prstGeom>
              <a:blipFill>
                <a:blip r:embed="rId4"/>
                <a:stretch>
                  <a:fillRect l="-1690" b="-17647"/>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name="Slide 16checked= 1 &amp; amp; version = 1.0.5checked=1&amp;version=1.0.5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32_1#04f118e0a?vbadefaultcenterpage=1&amp;parentnodeid=8cacdc877&amp;color=0,0,0&amp;vbahtmlprocessed=1&amp;bbb=1&amp;hasbroken=1"/>
              <p:cNvSpPr/>
              <p:nvPr/>
            </p:nvSpPr>
            <p:spPr>
              <a:xfrm>
                <a:off x="502920" y="756000"/>
                <a:ext cx="11183112" cy="5173853"/>
              </a:xfrm>
              <a:prstGeom prst="rect">
                <a:avLst/>
              </a:prstGeom>
              <a:noFill/>
              <a:ln/>
            </p:spPr>
            <p:txBody>
              <a:bodyPr wrap="none" lIns="0" tIns="0" rIns="0" bIns="0" rtlCol="0" anchor="t"/>
              <a:lstStyle/>
              <a:p>
                <a:pPr algn="l" latinLnBrk="1">
                  <a:lnSpc>
                    <a:spcPts val="41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对于A，总体均值为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25</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FF0000"/>
                    </a:solidFill>
                    <a:latin typeface="Times New Roman" pitchFamily="34" charset="0"/>
                    <a:ea typeface="微软雅黑" pitchFamily="34" charset="-122"/>
                    <a:cs typeface="Times New Roman" pitchFamily="34" charset="-120"/>
                  </a:rPr>
                  <a:t>，中位数为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23</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FF0000"/>
                    </a:solidFill>
                    <a:latin typeface="Times New Roman" pitchFamily="34" charset="0"/>
                    <a:ea typeface="微软雅黑" pitchFamily="34" charset="-122"/>
                    <a:cs typeface="Times New Roman" pitchFamily="34" charset="-120"/>
                  </a:rPr>
                  <a:t>，可能出现低于</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22</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的情况，</a:t>
                </a:r>
                <a:r>
                  <a:rPr lang="en-US" altLang="zh-CN" sz="2400" b="0" i="0">
                    <a:solidFill>
                      <a:srgbClr val="FF0000"/>
                    </a:solidFill>
                    <a:latin typeface="Times New Roman" pitchFamily="34" charset="0"/>
                    <a:ea typeface="微软雅黑" pitchFamily="34" charset="-122"/>
                    <a:cs typeface="Times New Roman" pitchFamily="34" charset="-120"/>
                  </a:rPr>
                  <a:t>故A</a:t>
                </a:r>
              </a:p>
              <a:p>
                <a:pPr latinLnBrk="1">
                  <a:lnSpc>
                    <a:spcPts val="4100"/>
                  </a:lnSpc>
                </a:pPr>
                <a:r>
                  <a:rPr lang="en-US" altLang="zh-CN" sz="2400" b="0" i="0">
                    <a:solidFill>
                      <a:srgbClr val="FF0000"/>
                    </a:solidFill>
                    <a:latin typeface="Times New Roman" pitchFamily="34" charset="0"/>
                    <a:ea typeface="微软雅黑" pitchFamily="34" charset="-122"/>
                    <a:cs typeface="Times New Roman" pitchFamily="34" charset="-120"/>
                  </a:rPr>
                  <a:t>不正确</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100"/>
                  </a:lnSpc>
                </a:pPr>
                <a:r>
                  <a:rPr lang="en-US" altLang="zh-CN" sz="2400" b="0" i="0">
                    <a:solidFill>
                      <a:srgbClr val="FF0000"/>
                    </a:solidFill>
                    <a:latin typeface="Times New Roman" pitchFamily="34" charset="0"/>
                    <a:ea typeface="微软雅黑" pitchFamily="34" charset="-122"/>
                    <a:cs typeface="Times New Roman" pitchFamily="34" charset="-120"/>
                  </a:rPr>
                  <a:t>对于</a:t>
                </a:r>
                <a:r>
                  <a:rPr lang="en-US" altLang="zh-CN" sz="2400" b="0" i="0" dirty="0">
                    <a:solidFill>
                      <a:srgbClr val="FF0000"/>
                    </a:solidFill>
                    <a:latin typeface="Times New Roman" pitchFamily="34" charset="0"/>
                    <a:ea typeface="微软雅黑" pitchFamily="34" charset="-122"/>
                    <a:cs typeface="Times New Roman" pitchFamily="34" charset="-120"/>
                  </a:rPr>
                  <a:t>B，当总体方差大于0时，不知道总体方差的具体数值</a:t>
                </a:r>
                <a:r>
                  <a:rPr lang="en-US" altLang="zh-CN" sz="2400" b="0" i="0">
                    <a:solidFill>
                      <a:srgbClr val="FF0000"/>
                    </a:solidFill>
                    <a:latin typeface="Times New Roman" pitchFamily="34" charset="0"/>
                    <a:ea typeface="微软雅黑" pitchFamily="34" charset="-122"/>
                    <a:cs typeface="Times New Roman" pitchFamily="34" charset="-120"/>
                  </a:rPr>
                  <a:t>，因此不能确定数据的波</a:t>
                </a:r>
              </a:p>
              <a:p>
                <a:pPr latinLnBrk="1">
                  <a:lnSpc>
                    <a:spcPts val="4100"/>
                  </a:lnSpc>
                </a:pPr>
                <a:r>
                  <a:rPr lang="en-US" altLang="zh-CN" sz="2400" b="0" i="0">
                    <a:solidFill>
                      <a:srgbClr val="FF0000"/>
                    </a:solidFill>
                    <a:latin typeface="Times New Roman" pitchFamily="34" charset="0"/>
                    <a:ea typeface="微软雅黑" pitchFamily="34" charset="-122"/>
                    <a:cs typeface="Times New Roman" pitchFamily="34" charset="-120"/>
                  </a:rPr>
                  <a:t>动大小</a:t>
                </a:r>
                <a:r>
                  <a:rPr lang="en-US" altLang="zh-CN" sz="2400" b="0" i="0" dirty="0">
                    <a:solidFill>
                      <a:srgbClr val="FF0000"/>
                    </a:solidFill>
                    <a:latin typeface="Times New Roman" pitchFamily="34" charset="0"/>
                    <a:ea typeface="微软雅黑" pitchFamily="34" charset="-122"/>
                    <a:cs typeface="Times New Roman" pitchFamily="34" charset="-120"/>
                  </a:rPr>
                  <a:t>，故B不正确；</a:t>
                </a:r>
                <a:endParaRPr lang="en-US" altLang="zh-CN" sz="2400" dirty="0"/>
              </a:p>
              <a:p>
                <a:pPr latinLnBrk="1">
                  <a:lnSpc>
                    <a:spcPts val="4100"/>
                  </a:lnSpc>
                </a:pPr>
                <a:r>
                  <a:rPr lang="en-US" altLang="zh-CN" sz="2400" b="0" i="0">
                    <a:solidFill>
                      <a:srgbClr val="FF0000"/>
                    </a:solidFill>
                    <a:latin typeface="Times New Roman" pitchFamily="34" charset="0"/>
                    <a:ea typeface="微软雅黑" pitchFamily="34" charset="-122"/>
                    <a:cs typeface="Times New Roman" pitchFamily="34" charset="-120"/>
                  </a:rPr>
                  <a:t>对于</a:t>
                </a:r>
                <a:r>
                  <a:rPr lang="en-US" altLang="zh-CN" sz="2400" b="0" i="0" dirty="0">
                    <a:solidFill>
                      <a:srgbClr val="FF0000"/>
                    </a:solidFill>
                    <a:latin typeface="Times New Roman" pitchFamily="34" charset="0"/>
                    <a:ea typeface="微软雅黑" pitchFamily="34" charset="-122"/>
                    <a:cs typeface="Times New Roman" pitchFamily="34" charset="-120"/>
                  </a:rPr>
                  <a:t>C，中位数和众数也不能确定，故C不正确：</a:t>
                </a:r>
                <a:endParaRPr lang="en-US" altLang="zh-CN" sz="2400" dirty="0"/>
              </a:p>
              <a:p>
                <a:pPr latinLnBrk="1">
                  <a:lnSpc>
                    <a:spcPts val="4100"/>
                  </a:lnSpc>
                </a:pPr>
                <a:r>
                  <a:rPr lang="en-US" altLang="zh-CN" sz="2400" b="0" i="0">
                    <a:solidFill>
                      <a:srgbClr val="FF0000"/>
                    </a:solidFill>
                    <a:latin typeface="Times New Roman" pitchFamily="34" charset="0"/>
                    <a:ea typeface="微软雅黑" pitchFamily="34" charset="-122"/>
                    <a:cs typeface="Times New Roman" pitchFamily="34" charset="-120"/>
                  </a:rPr>
                  <a:t>对于</a:t>
                </a:r>
                <a:r>
                  <a:rPr lang="en-US" altLang="zh-CN" sz="2400" b="0" i="0" dirty="0">
                    <a:solidFill>
                      <a:srgbClr val="FF0000"/>
                    </a:solidFill>
                    <a:latin typeface="Times New Roman" pitchFamily="34" charset="0"/>
                    <a:ea typeface="微软雅黑" pitchFamily="34" charset="-122"/>
                    <a:cs typeface="Times New Roman" pitchFamily="34" charset="-120"/>
                  </a:rPr>
                  <a:t>D，当总体均值为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25</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，总体方差为1</a:t>
                </a:r>
                <a:r>
                  <a:rPr lang="en-US" altLang="zh-CN" sz="2400" b="0" i="0">
                    <a:solidFill>
                      <a:srgbClr val="FF0000"/>
                    </a:solidFill>
                    <a:latin typeface="Times New Roman" pitchFamily="34" charset="0"/>
                    <a:ea typeface="微软雅黑" pitchFamily="34" charset="-122"/>
                    <a:cs typeface="Times New Roman" pitchFamily="34" charset="-120"/>
                  </a:rPr>
                  <a:t>，根据方差公式</a:t>
                </a:r>
              </a:p>
              <a:p>
                <a:pPr latinLnBrk="1">
                  <a:lnSpc>
                    <a:spcPts val="4100"/>
                  </a:lnSpc>
                </a:pP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，因为方差为</a:t>
                </a:r>
                <a:r>
                  <a:rPr lang="en-US" altLang="zh-CN" sz="2400" b="0" i="0">
                    <a:solidFill>
                      <a:srgbClr val="FF0000"/>
                    </a:solidFill>
                    <a:latin typeface="Times New Roman" pitchFamily="34" charset="0"/>
                    <a:ea typeface="微软雅黑" pitchFamily="34" charset="-122"/>
                    <a:cs typeface="Times New Roman" pitchFamily="34" charset="-120"/>
                  </a:rPr>
                  <a:t>1，</a:t>
                </a:r>
              </a:p>
              <a:p>
                <a:pPr latinLnBrk="1">
                  <a:lnSpc>
                    <a:spcPts val="4100"/>
                  </a:lnSpc>
                </a:pP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=25</m:t>
                    </m:r>
                  </m:oMath>
                </a14:m>
                <a:r>
                  <a:rPr lang="en-US" altLang="zh-CN" sz="2400" b="0" i="0" dirty="0">
                    <a:solidFill>
                      <a:srgbClr val="FF0000"/>
                    </a:solidFill>
                    <a:latin typeface="Times New Roman" pitchFamily="34" charset="0"/>
                    <a:ea typeface="微软雅黑" pitchFamily="34" charset="-122"/>
                    <a:cs typeface="Times New Roman" pitchFamily="34" charset="-120"/>
                  </a:rPr>
                  <a:t>，所以若存在有一天气温低于</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22</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，则方差大于1</a:t>
                </a:r>
                <a:r>
                  <a:rPr lang="en-US" altLang="zh-CN" sz="2400" b="0" i="0">
                    <a:solidFill>
                      <a:srgbClr val="FF0000"/>
                    </a:solidFill>
                    <a:latin typeface="Times New Roman" pitchFamily="34" charset="0"/>
                    <a:ea typeface="微软雅黑" pitchFamily="34" charset="-122"/>
                    <a:cs typeface="Times New Roman" pitchFamily="34" charset="-120"/>
                  </a:rPr>
                  <a:t>，或者通过假设</a:t>
                </a:r>
              </a:p>
              <a:p>
                <a:pPr latinLnBrk="1">
                  <a:lnSpc>
                    <a:spcPts val="41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=25</m:t>
                    </m:r>
                  </m:oMath>
                </a14:m>
                <a:r>
                  <a:rPr lang="en-US" altLang="zh-CN" sz="2400" b="0" i="0" dirty="0">
                    <a:solidFill>
                      <a:srgbClr val="FF0000"/>
                    </a:solidFill>
                    <a:latin typeface="Times New Roman" pitchFamily="34" charset="0"/>
                    <a:ea typeface="微软雅黑" pitchFamily="34" charset="-122"/>
                    <a:cs typeface="Times New Roman"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den>
                    </m:f>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−25</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=25−</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e>
                    </m:rad>
                  </m:oMath>
                </a14:m>
                <a:r>
                  <a:rPr lang="en-US" altLang="zh-CN" sz="2400" b="0" i="0" dirty="0">
                    <a:solidFill>
                      <a:srgbClr val="FF0000"/>
                    </a:solidFill>
                    <a:latin typeface="Times New Roman" pitchFamily="34" charset="0"/>
                    <a:ea typeface="微软雅黑" pitchFamily="34" charset="-122"/>
                    <a:cs typeface="Times New Roman" pitchFamily="34" charset="-120"/>
                  </a:rPr>
                  <a:t>或</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=25+</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e>
                    </m:ra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b="0" i="0" kern="0" spc="-99900">
                  <a:solidFill>
                    <a:srgbClr val="FFFFFF"/>
                  </a:solidFill>
                  <a:latin typeface="Times New Roman" pitchFamily="34" charset="0"/>
                  <a:ea typeface="微软雅黑" pitchFamily="34" charset="-122"/>
                  <a:cs typeface="Times New Roman" pitchFamily="34" charset="-120"/>
                </a:endParaRPr>
              </a:p>
              <a:p>
                <a:pPr latinLnBrk="1">
                  <a:lnSpc>
                    <a:spcPts val="4300"/>
                  </a:lnSpc>
                </a:pPr>
                <a:r>
                  <a:rPr lang="en-US" altLang="zh-CN" sz="2400" b="0" i="0">
                    <a:solidFill>
                      <a:srgbClr val="FF0000"/>
                    </a:solidFill>
                    <a:latin typeface="Times New Roman" pitchFamily="34" charset="0"/>
                    <a:ea typeface="微软雅黑" pitchFamily="34" charset="-122"/>
                    <a:cs typeface="Times New Roman" pitchFamily="34" charset="-120"/>
                  </a:rPr>
                  <a:t>（</a:t>
                </a:r>
                <a:r>
                  <a:rPr lang="en-US" altLang="zh-CN" sz="2400" b="0" i="0" dirty="0">
                    <a:solidFill>
                      <a:srgbClr val="FF0000"/>
                    </a:solidFill>
                    <a:latin typeface="Times New Roman" pitchFamily="34" charset="0"/>
                    <a:ea typeface="微软雅黑" pitchFamily="34" charset="-122"/>
                    <a:cs typeface="Times New Roman" pitchFamily="34" charset="-120"/>
                  </a:rPr>
                  <a:t>舍去），此时五天最低温度为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25−</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e>
                    </m:rad>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FF0000"/>
                    </a:solidFill>
                    <a:latin typeface="Times New Roman" pitchFamily="34" charset="0"/>
                    <a:ea typeface="微软雅黑" pitchFamily="34" charset="-122"/>
                    <a:cs typeface="Times New Roman" pitchFamily="34" charset="-120"/>
                  </a:rPr>
                  <a:t>，大于</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22</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，故D正确.故选D.</a:t>
                </a:r>
                <a:endParaRPr lang="en-US" altLang="zh-CN" sz="2400" dirty="0"/>
              </a:p>
            </p:txBody>
          </p:sp>
        </mc:Choice>
        <mc:Fallback xmlns="">
          <p:sp>
            <p:nvSpPr>
              <p:cNvPr id="2" name="QC_5_AS.32_1#04f118e0a?vbadefaultcenterpage=1&amp;parentnodeid=8cacdc877&amp;color=0,0,0&amp;vbahtmlprocessed=1&amp;bbb=1&amp;hasbroken=1"/>
              <p:cNvSpPr>
                <a:spLocks noRot="1" noChangeAspect="1" noMove="1" noResize="1" noEditPoints="1" noAdjustHandles="1" noChangeArrowheads="1" noChangeShapeType="1" noTextEdit="1"/>
              </p:cNvSpPr>
              <p:nvPr/>
            </p:nvSpPr>
            <p:spPr>
              <a:xfrm>
                <a:off x="502920" y="756000"/>
                <a:ext cx="11183112" cy="5173853"/>
              </a:xfrm>
              <a:prstGeom prst="rect">
                <a:avLst/>
              </a:prstGeom>
              <a:blipFill>
                <a:blip r:embed="rId3"/>
                <a:stretch>
                  <a:fillRect l="-1690" r="-218" b="-3534"/>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wipe(left)">
                                      <p:cBhvr>
                                        <p:cTn id="34" dur="500"/>
                                        <p:tgtEl>
                                          <p:spTgt spid="2">
                                            <p:txEl>
                                              <p:pRg st="8" end="8"/>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wipe(left)">
                                      <p:cBhvr>
                                        <p:cTn id="3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name="Slide 17checked= 1 &amp; amp; version = 1.0.5checked=1&amp;version=1.0.5checked= 1 &amp; amp; version = 1.0.5checked=1&amp;version=1.0.5">
    <p:spTree>
      <p:nvGrpSpPr>
        <p:cNvPr id="1" name=""/>
        <p:cNvGrpSpPr/>
        <p:nvPr/>
      </p:nvGrpSpPr>
      <p:grpSpPr>
        <a:xfrm>
          <a:off x="0" y="0"/>
          <a:ext cx="0" cy="0"/>
          <a:chOff x="0" y="0"/>
          <a:chExt cx="0" cy="0"/>
        </a:xfrm>
      </p:grpSpPr>
      <p:pic>
        <p:nvPicPr>
          <p:cNvPr id="2" name="C_4_BD#d4bbb1a9a?vbadefaultcenterpage=1&amp;parentnodeid=44366494b&amp;color=110,135,189&amp;vbahtmlprocessed=1" descr="preencoded.png"/>
          <p:cNvPicPr>
            <a:picLocks noChangeAspect="1"/>
          </p:cNvPicPr>
          <p:nvPr/>
        </p:nvPicPr>
        <p:blipFill>
          <a:blip r:embed="rId3"/>
          <a:stretch>
            <a:fillRect/>
          </a:stretch>
        </p:blipFill>
        <p:spPr>
          <a:xfrm>
            <a:off x="4700016" y="756000"/>
            <a:ext cx="2798064" cy="630936"/>
          </a:xfrm>
          <a:prstGeom prst="rect">
            <a:avLst/>
          </a:prstGeom>
        </p:spPr>
      </p:pic>
      <p:sp>
        <p:nvSpPr>
          <p:cNvPr id="3" name="QC_5_BD.33_1#c31183097?segpoint=1&amp;vbadefaultcenterpage=1&amp;parentnodeid=d4bbb1a9a&amp;color=0,0,0&amp;vbahtmlprocessed=1&amp;hasbroken=1"/>
          <p:cNvSpPr/>
          <p:nvPr/>
        </p:nvSpPr>
        <p:spPr>
          <a:xfrm>
            <a:off x="502920" y="1521048"/>
            <a:ext cx="11183112" cy="1592199"/>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9.</a:t>
            </a:r>
            <a:r>
              <a:rPr lang="en-US" altLang="zh-CN" sz="2400" b="0" i="0" dirty="0">
                <a:solidFill>
                  <a:srgbClr val="000000"/>
                </a:solidFill>
                <a:latin typeface="Times New Roman" pitchFamily="34" charset="0"/>
                <a:ea typeface="微软雅黑" pitchFamily="34" charset="-122"/>
                <a:cs typeface="Times New Roman" pitchFamily="34" charset="-120"/>
              </a:rPr>
              <a:t>（多选题）某地旅游部门从2022年到该地旅游的游客中随机抽取部分游客进行调</a:t>
            </a:r>
          </a:p>
          <a:p>
            <a:pPr latinLnBrk="1">
              <a:lnSpc>
                <a:spcPts val="4400"/>
              </a:lnSpc>
            </a:pPr>
            <a:r>
              <a:rPr lang="en-US" altLang="zh-CN" sz="2400" b="0" i="0" dirty="0" err="1">
                <a:solidFill>
                  <a:srgbClr val="000000"/>
                </a:solidFill>
                <a:latin typeface="Times New Roman" pitchFamily="34" charset="0"/>
                <a:ea typeface="微软雅黑" pitchFamily="34" charset="-122"/>
                <a:cs typeface="Times New Roman" pitchFamily="34" charset="-120"/>
              </a:rPr>
              <a:t>查，得到各年龄段游客的人数和旅游方式如图所示，则下列结论不正确的是</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ts val="4200"/>
              </a:lnSpc>
            </a:pP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1"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p:pic>
        <p:nvPicPr>
          <p:cNvPr id="4" name="QC_5_BD.33_2#c31183097?vbadefaultcenterpage=1&amp;parentnodeid=d4bbb1a9a&amp;color=0,0,0&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7293933" y="2682656"/>
            <a:ext cx="4813997" cy="1967846"/>
          </a:xfrm>
          <a:prstGeom prst="rect">
            <a:avLst/>
          </a:prstGeom>
          <a:noFill/>
          <a:extLst>
            <a:ext uri="{909E8E84-426E-40DD-AFC4-6F175D3DCCD1}">
              <a14:hiddenFill xmlns:a14="http://schemas.microsoft.com/office/drawing/2010/main">
                <a:solidFill>
                  <a:schemeClr val="accent1">
                    <a:alpha val="0"/>
                  </a:schemeClr>
                </a:solidFill>
              </a14:hiddenFill>
            </a:ext>
          </a:extLst>
        </p:spPr>
      </p:pic>
      <mc:AlternateContent xmlns:mc="http://schemas.openxmlformats.org/markup-compatibility/2006" xmlns:a14="http://schemas.microsoft.com/office/drawing/2010/main">
        <mc:Choice Requires="a14">
          <p:sp>
            <p:nvSpPr>
              <p:cNvPr id="5" name="QC_5_BD.35_1#c31183097.choices?vbadefaultcenterpage=1&amp;parentnodeid=d4bbb1a9a&amp;color=0,0,0&amp;vbahtmlprocessed=1&amp;hasbroken=1"/>
              <p:cNvSpPr/>
              <p:nvPr/>
            </p:nvSpPr>
            <p:spPr>
              <a:xfrm>
                <a:off x="502920" y="3432224"/>
                <a:ext cx="11183112" cy="3275902"/>
              </a:xfrm>
              <a:prstGeom prst="rect">
                <a:avLst/>
              </a:prstGeom>
              <a:noFill/>
              <a:ln/>
            </p:spPr>
            <p:txBody>
              <a:bodyPr wrap="none" lIns="0" tIns="0" rIns="0" bIns="0" rtlCol="0" anchor="t"/>
              <a:lstStyle/>
              <a:p>
                <a:pPr algn="l" latinLnBrk="1">
                  <a:lnSpc>
                    <a:spcPts val="4400"/>
                  </a:lnSpc>
                </a:pPr>
                <a:r>
                  <a:rPr lang="en-US" altLang="zh-CN" sz="2400" b="0" i="0" dirty="0">
                    <a:solidFill>
                      <a:srgbClr val="000000"/>
                    </a:solidFill>
                    <a:latin typeface="Times New Roman" pitchFamily="34" charset="0"/>
                    <a:ea typeface="微软雅黑" pitchFamily="34" charset="-122"/>
                    <a:cs typeface="Times New Roman" pitchFamily="34" charset="-120"/>
                  </a:rPr>
                  <a:t>A.估计2022</a:t>
                </a:r>
                <a:r>
                  <a:rPr lang="en-US" altLang="zh-CN" sz="2400" b="0" i="0" dirty="0" smtClean="0">
                    <a:solidFill>
                      <a:srgbClr val="000000"/>
                    </a:solidFill>
                    <a:latin typeface="Times New Roman" pitchFamily="34" charset="0"/>
                    <a:ea typeface="微软雅黑" pitchFamily="34" charset="-122"/>
                    <a:cs typeface="Times New Roman" pitchFamily="34" charset="-120"/>
                  </a:rPr>
                  <a:t>年到该地旅游的游客选择自助游的</a:t>
                </a:r>
              </a:p>
              <a:p>
                <a:pPr algn="l" latinLnBrk="1">
                  <a:lnSpc>
                    <a:spcPts val="4400"/>
                  </a:lnSpc>
                </a:pPr>
                <a:r>
                  <a:rPr lang="en-US" altLang="zh-CN" sz="2400" b="0" i="0" dirty="0" err="1" smtClean="0">
                    <a:solidFill>
                      <a:srgbClr val="000000"/>
                    </a:solidFill>
                    <a:latin typeface="Times New Roman" pitchFamily="34" charset="0"/>
                    <a:ea typeface="微软雅黑" pitchFamily="34" charset="-122"/>
                    <a:cs typeface="Times New Roman" pitchFamily="34" charset="-120"/>
                  </a:rPr>
                  <a:t>中年人的人数多于选择自助游的青年人人数的一半</a:t>
                </a:r>
                <a:endParaRPr lang="en-US" altLang="zh-CN" sz="2400" dirty="0"/>
              </a:p>
              <a:p>
                <a:pPr algn="l" latinLnBrk="1">
                  <a:lnSpc>
                    <a:spcPts val="4400"/>
                  </a:lnSpc>
                </a:pPr>
                <a:r>
                  <a:rPr lang="en-US" altLang="zh-CN" sz="2400" b="0" i="0" dirty="0">
                    <a:solidFill>
                      <a:srgbClr val="000000"/>
                    </a:solidFill>
                    <a:latin typeface="Times New Roman" pitchFamily="34" charset="0"/>
                    <a:ea typeface="微软雅黑" pitchFamily="34" charset="-122"/>
                    <a:cs typeface="Times New Roman" pitchFamily="34" charset="-120"/>
                  </a:rPr>
                  <a:t>B.估计2022年到该地旅游的游客选择自助游的青年人的人数占总游客人数的</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13.5%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a:p>
                <a:pPr algn="l" latinLnBrk="1">
                  <a:lnSpc>
                    <a:spcPts val="4400"/>
                  </a:lnSpc>
                </a:pPr>
                <a:r>
                  <a:rPr lang="en-US" altLang="zh-CN" sz="2400" b="0" i="0" dirty="0">
                    <a:solidFill>
                      <a:srgbClr val="000000"/>
                    </a:solidFill>
                    <a:latin typeface="Times New Roman" pitchFamily="34" charset="0"/>
                    <a:ea typeface="微软雅黑" pitchFamily="34" charset="-122"/>
                    <a:cs typeface="Times New Roman" pitchFamily="34" charset="-120"/>
                  </a:rPr>
                  <a:t>C.估计2022年到该地旅游的游客选择自助游的老年人和中年人的人数之和比选择自</a:t>
                </a:r>
              </a:p>
              <a:p>
                <a:pPr latinLnBrk="1">
                  <a:lnSpc>
                    <a:spcPts val="4400"/>
                  </a:lnSpc>
                </a:pPr>
                <a:r>
                  <a:rPr lang="en-US" altLang="zh-CN" sz="2400" b="0" i="0" dirty="0" err="1">
                    <a:solidFill>
                      <a:srgbClr val="000000"/>
                    </a:solidFill>
                    <a:latin typeface="Times New Roman" pitchFamily="34" charset="0"/>
                    <a:ea typeface="微软雅黑" pitchFamily="34" charset="-122"/>
                    <a:cs typeface="Times New Roman" pitchFamily="34" charset="-120"/>
                  </a:rPr>
                  <a:t>助游的青年人多</a:t>
                </a:r>
                <a:endParaRPr lang="en-US" altLang="zh-CN" sz="2400" dirty="0"/>
              </a:p>
              <a:p>
                <a:pPr latinLnBrk="1">
                  <a:lnSpc>
                    <a:spcPts val="4300"/>
                  </a:lnSpc>
                </a:pPr>
                <a:r>
                  <a:rPr lang="en-US" altLang="zh-CN" sz="2400" b="0" i="0" dirty="0">
                    <a:solidFill>
                      <a:srgbClr val="000000"/>
                    </a:solidFill>
                    <a:latin typeface="Times New Roman" pitchFamily="34" charset="0"/>
                    <a:ea typeface="微软雅黑" pitchFamily="34" charset="-122"/>
                    <a:cs typeface="Times New Roman" pitchFamily="34" charset="-120"/>
                  </a:rPr>
                  <a:t>D.估计2022年到该地旅游的游客选择自助游的比率为</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p:txBody>
          </p:sp>
        </mc:Choice>
        <mc:Fallback xmlns="">
          <p:sp>
            <p:nvSpPr>
              <p:cNvPr id="5" name="QC_5_BD.35_1#c31183097.choices?vbadefaultcenterpage=1&amp;parentnodeid=d4bbb1a9a&amp;color=0,0,0&amp;vbahtmlprocessed=1&amp;hasbroken=1"/>
              <p:cNvSpPr>
                <a:spLocks noRot="1" noChangeAspect="1" noMove="1" noResize="1" noEditPoints="1" noAdjustHandles="1" noChangeArrowheads="1" noChangeShapeType="1" noTextEdit="1"/>
              </p:cNvSpPr>
              <p:nvPr/>
            </p:nvSpPr>
            <p:spPr>
              <a:xfrm>
                <a:off x="502920" y="3432224"/>
                <a:ext cx="11183112" cy="3275902"/>
              </a:xfrm>
              <a:prstGeom prst="rect">
                <a:avLst/>
              </a:prstGeom>
              <a:blipFill>
                <a:blip r:embed="rId5"/>
                <a:stretch>
                  <a:fillRect l="-1690" b="-5959"/>
                </a:stretch>
              </a:blipFill>
              <a:ln/>
            </p:spPr>
            <p:txBody>
              <a:bodyPr/>
              <a:lstStyle/>
              <a:p>
                <a:r>
                  <a:rPr lang="zh-CN" altLang="en-US">
                    <a:noFill/>
                  </a:rPr>
                  <a:t> </a:t>
                </a:r>
              </a:p>
            </p:txBody>
          </p:sp>
        </mc:Fallback>
      </mc:AlternateContent>
      <p:sp>
        <p:nvSpPr>
          <p:cNvPr id="6" name="QC_5_AN.30_1#04f118e0a.bracket?vbadefaultcenterpage=1&amp;parentnodeid=8cacdc877&amp;color=0,0,0&amp;vbapositionanswer=8&amp;vbahtmlprocessed=1"/>
          <p:cNvSpPr/>
          <p:nvPr/>
        </p:nvSpPr>
        <p:spPr>
          <a:xfrm>
            <a:off x="953917" y="2597132"/>
            <a:ext cx="441325" cy="478600"/>
          </a:xfrm>
          <a:prstGeom prst="rect">
            <a:avLst/>
          </a:prstGeom>
          <a:noFill/>
          <a:ln/>
        </p:spPr>
        <p:txBody>
          <a:bodyPr wrap="none" lIns="0" tIns="0" rIns="0" bIns="0" rtlCol="0" anchor="t"/>
          <a:lstStyle/>
          <a:p>
            <a:pPr marL="0" algn="ctr" latinLnBrk="1">
              <a:lnSpc>
                <a:spcPts val="4200"/>
              </a:lnSpc>
            </a:pPr>
            <a:r>
              <a:rPr lang="en-US" altLang="zh-CN" sz="2400" b="1" i="0" dirty="0" smtClean="0">
                <a:solidFill>
                  <a:srgbClr val="FF0000"/>
                </a:solidFill>
                <a:latin typeface="Times New Roman" pitchFamily="34" charset="0"/>
                <a:ea typeface="微软雅黑" pitchFamily="34" charset="-122"/>
                <a:cs typeface="Times New Roman" pitchFamily="34" charset="-120"/>
              </a:rPr>
              <a:t>CD</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name="Slide 19checked= 1 &amp; amp; version = 1.0.5checked=1&amp;version=1.0.5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36_1#c31183097?vbadefaultcenterpage=1&amp;parentnodeid=d4bbb1a9a&amp;color=0,0,0&amp;vbahtmlprocessed=1&amp;hasbroken=1"/>
              <p:cNvSpPr/>
              <p:nvPr/>
            </p:nvSpPr>
            <p:spPr>
              <a:xfrm>
                <a:off x="502920" y="756000"/>
                <a:ext cx="11183112" cy="5634800"/>
              </a:xfrm>
              <a:prstGeom prst="rect">
                <a:avLst/>
              </a:prstGeom>
              <a:noFill/>
              <a:ln/>
            </p:spPr>
            <p:txBody>
              <a:bodyPr wrap="none" lIns="0" tIns="0" rIns="0" bIns="0" rtlCol="0" anchor="t"/>
              <a:lstStyle/>
              <a:p>
                <a:pPr algn="l" latinLnBrk="1">
                  <a:lnSpc>
                    <a:spcPts val="4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设2022年到该地旅游的游客总人数为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，由题意可知游客中老年人、</a:t>
                </a:r>
                <a:r>
                  <a:rPr lang="en-US" altLang="zh-CN" sz="2400" b="0" i="0">
                    <a:solidFill>
                      <a:srgbClr val="FF0000"/>
                    </a:solidFill>
                    <a:latin typeface="Times New Roman" pitchFamily="34" charset="0"/>
                    <a:ea typeface="微软雅黑" pitchFamily="34" charset="-122"/>
                    <a:cs typeface="Times New Roman" pitchFamily="34" charset="-120"/>
                  </a:rPr>
                  <a:t>中年人、</a:t>
                </a:r>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青年人的人数分别为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0.35</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0.45</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，其中选择自助游的老年人、中年人</a:t>
                </a:r>
                <a:r>
                  <a:rPr lang="en-US" altLang="zh-CN" sz="2400" b="0" i="0">
                    <a:solidFill>
                      <a:srgbClr val="FF0000"/>
                    </a:solidFill>
                    <a:latin typeface="Times New Roman" pitchFamily="34" charset="0"/>
                    <a:ea typeface="微软雅黑" pitchFamily="34" charset="-122"/>
                    <a:cs typeface="Times New Roman" pitchFamily="34" charset="-120"/>
                  </a:rPr>
                  <a:t>、青</a:t>
                </a:r>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年人的人数分别为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0.04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0.0875</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0.135</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algn="l" latinLnBrk="1">
                  <a:lnSpc>
                    <a:spcPts val="6200"/>
                  </a:lnSpc>
                </a:pPr>
                <a:r>
                  <a:rPr lang="en-US" altLang="zh-CN" sz="2400" b="0" i="0" dirty="0">
                    <a:solidFill>
                      <a:srgbClr val="FF0000"/>
                    </a:solidFill>
                    <a:latin typeface="Times New Roman" pitchFamily="34" charset="0"/>
                    <a:ea typeface="微软雅黑" pitchFamily="34" charset="-122"/>
                    <a:cs typeface="Times New Roman"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0.0875</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&gt;0.135</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=0.0675</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，所以A正确；</a:t>
                </a:r>
                <a:endParaRPr lang="en-US" altLang="zh-CN" sz="2400" dirty="0"/>
              </a:p>
              <a:p>
                <a:pPr algn="l"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2022年到该地旅游的游客选择自助游的青年人的人数与总游客人数的比值为</a:t>
                </a:r>
              </a:p>
              <a:p>
                <a:pPr latinLnBrk="1">
                  <a:lnSpc>
                    <a:spcPts val="62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0.135</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×100%=13.5%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，所以B正确；</a:t>
                </a:r>
                <a:endParaRPr lang="en-US" altLang="zh-CN" sz="2400" dirty="0"/>
              </a:p>
              <a:p>
                <a:pPr algn="l" latinLnBrk="1">
                  <a:lnSpc>
                    <a:spcPts val="4400"/>
                  </a:lnSpc>
                </a:pPr>
                <a:r>
                  <a:rPr lang="en-US" altLang="zh-CN" sz="2400" b="0" i="0" dirty="0">
                    <a:solidFill>
                      <a:srgbClr val="FF0000"/>
                    </a:solidFill>
                    <a:latin typeface="Times New Roman" pitchFamily="34" charset="0"/>
                    <a:ea typeface="微软雅黑" pitchFamily="34" charset="-122"/>
                    <a:cs typeface="Times New Roman"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0.04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+0.0875</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=0.1275</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&lt;0.135</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，所以C不正确；</a:t>
                </a:r>
                <a:endParaRPr lang="en-US" altLang="zh-CN" sz="2400" dirty="0"/>
              </a:p>
              <a:p>
                <a:pPr algn="l" latinLnBrk="1">
                  <a:lnSpc>
                    <a:spcPts val="6200"/>
                  </a:lnSpc>
                </a:pPr>
                <a:r>
                  <a:rPr lang="en-US" altLang="zh-CN" sz="2400" b="0" i="0" dirty="0">
                    <a:solidFill>
                      <a:srgbClr val="FF0000"/>
                    </a:solidFill>
                    <a:latin typeface="Times New Roman" pitchFamily="34" charset="0"/>
                    <a:ea typeface="微软雅黑" pitchFamily="34" charset="-122"/>
                    <a:cs typeface="Times New Roman" pitchFamily="34" charset="-120"/>
                  </a:rPr>
                  <a:t>2022年到该地旅游的游客选择自助游的比率为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0.04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+0.0875</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+0.135</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×100%=26.25%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a:t>
                </a:r>
              </a:p>
              <a:p>
                <a:pPr latinLnBrk="1">
                  <a:lnSpc>
                    <a:spcPts val="4200"/>
                  </a:lnSpc>
                </a:pPr>
                <a:r>
                  <a:rPr lang="en-US" altLang="zh-CN" sz="2400" b="0" i="0">
                    <a:solidFill>
                      <a:srgbClr val="FF0000"/>
                    </a:solidFill>
                    <a:latin typeface="Times New Roman" pitchFamily="34" charset="0"/>
                    <a:ea typeface="微软雅黑" pitchFamily="34" charset="-122"/>
                    <a:cs typeface="Times New Roman" pitchFamily="34" charset="-120"/>
                  </a:rPr>
                  <a:t>所以</a:t>
                </a:r>
                <a:r>
                  <a:rPr lang="en-US" altLang="zh-CN" sz="2400" b="0" i="0" dirty="0">
                    <a:solidFill>
                      <a:srgbClr val="FF0000"/>
                    </a:solidFill>
                    <a:latin typeface="Times New Roman" pitchFamily="34" charset="0"/>
                    <a:ea typeface="微软雅黑" pitchFamily="34" charset="-122"/>
                    <a:cs typeface="Times New Roman" pitchFamily="34" charset="-120"/>
                  </a:rPr>
                  <a:t>D不正确.故选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CD</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5_AS.36_1#c31183097?vbadefaultcenterpage=1&amp;parentnodeid=d4bbb1a9a&amp;color=0,0,0&amp;vbahtmlprocessed=1&amp;hasbroken=1"/>
              <p:cNvSpPr>
                <a:spLocks noRot="1" noChangeAspect="1" noMove="1" noResize="1" noEditPoints="1" noAdjustHandles="1" noChangeArrowheads="1" noChangeShapeType="1" noTextEdit="1"/>
              </p:cNvSpPr>
              <p:nvPr/>
            </p:nvSpPr>
            <p:spPr>
              <a:xfrm>
                <a:off x="502920" y="756000"/>
                <a:ext cx="11183112" cy="5634800"/>
              </a:xfrm>
              <a:prstGeom prst="rect">
                <a:avLst/>
              </a:prstGeom>
              <a:blipFill>
                <a:blip r:embed="rId3"/>
                <a:stretch>
                  <a:fillRect l="-1690" r="-3381" b="-3247"/>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wipe(left)">
                                      <p:cBhvr>
                                        <p:cTn id="3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name="Slide 20checked= 1 &amp; amp; version = 1.0.5checked=1&amp;version=1.0.5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37_1#625b2062f?segpoint=1&amp;vbadefaultcenterpage=1&amp;parentnodeid=d4bbb1a9a&amp;color=0,0,0&amp;vbahtmlprocessed=1&amp;hasbroken=1"/>
              <p:cNvSpPr/>
              <p:nvPr/>
            </p:nvSpPr>
            <p:spPr>
              <a:xfrm>
                <a:off x="502920" y="740021"/>
                <a:ext cx="11183112" cy="2150999"/>
              </a:xfrm>
              <a:prstGeom prst="rect">
                <a:avLst/>
              </a:prstGeom>
              <a:noFill/>
              <a:ln/>
            </p:spPr>
            <p:txBody>
              <a:bodyPr wrap="none" lIns="0" tIns="0" rIns="0" bIns="0" rtlCol="0" anchor="t"/>
              <a:lstStyle/>
              <a:p>
                <a:pPr algn="l" latinLnBrk="1"/>
                <a:r>
                  <a:rPr lang="en-US" altLang="zh-CN" sz="2400" b="1" i="0" dirty="0">
                    <a:solidFill>
                      <a:srgbClr val="000000"/>
                    </a:solidFill>
                    <a:latin typeface="Times New Roman" pitchFamily="34" charset="0"/>
                    <a:ea typeface="微软雅黑" pitchFamily="34" charset="-122"/>
                    <a:cs typeface="Times New Roman" pitchFamily="34" charset="-120"/>
                  </a:rPr>
                  <a:t>10.</a:t>
                </a:r>
                <a:r>
                  <a:rPr lang="en-US" altLang="zh-CN" sz="2400" b="0" i="0" dirty="0">
                    <a:solidFill>
                      <a:srgbClr val="000000"/>
                    </a:solidFill>
                    <a:latin typeface="Times New Roman" pitchFamily="34" charset="0"/>
                    <a:ea typeface="微软雅黑" pitchFamily="34" charset="-122"/>
                    <a:cs typeface="Times New Roman" pitchFamily="34" charset="-120"/>
                  </a:rPr>
                  <a:t>（多选题）某校为了了解学生的身体素质，对2023届初三年级所有学生做一分钟</a:t>
                </a:r>
              </a:p>
              <a:p>
                <a:pPr latinLnBrk="1"/>
                <a:r>
                  <a:rPr lang="en-US" altLang="zh-CN" sz="2400" b="0" i="0" dirty="0">
                    <a:solidFill>
                      <a:srgbClr val="000000"/>
                    </a:solidFill>
                    <a:latin typeface="Times New Roman" pitchFamily="34" charset="0"/>
                    <a:ea typeface="微软雅黑" pitchFamily="34" charset="-122"/>
                    <a:cs typeface="Times New Roman" pitchFamily="34" charset="-120"/>
                  </a:rPr>
                  <a:t>仰卧起坐的个数情况进行了数据统计，结果如图1所示.该校2024届初三学生人数较</a:t>
                </a:r>
              </a:p>
              <a:p>
                <a:pPr latinLnBrk="1"/>
                <a:r>
                  <a:rPr lang="en-US" altLang="zh-CN" sz="2400" b="0" i="0" dirty="0">
                    <a:solidFill>
                      <a:srgbClr val="000000"/>
                    </a:solidFill>
                    <a:latin typeface="Times New Roman" pitchFamily="34" charset="0"/>
                    <a:ea typeface="微软雅黑" pitchFamily="34" charset="-122"/>
                    <a:cs typeface="Times New Roman" pitchFamily="34" charset="-120"/>
                  </a:rPr>
                  <a:t>2023届初三学生人数上升了</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,2024届初三学生做一分钟仰卧起坐的个数分布条形</a:t>
                </a:r>
              </a:p>
              <a:p>
                <a:pPr latinLnBrk="1"/>
                <a:r>
                  <a:rPr lang="en-US" altLang="zh-CN" sz="2400" b="0" i="0" dirty="0">
                    <a:solidFill>
                      <a:srgbClr val="000000"/>
                    </a:solidFill>
                    <a:latin typeface="Times New Roman" pitchFamily="34" charset="0"/>
                    <a:ea typeface="微软雅黑" pitchFamily="34" charset="-122"/>
                    <a:cs typeface="Times New Roman" pitchFamily="34" charset="-120"/>
                  </a:rPr>
                  <a:t>图如图2所示，则(</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1"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5_BD.37_1#625b2062f?segpoint=1&amp;vbadefaultcenterpage=1&amp;parentnodeid=d4bbb1a9a&amp;color=0,0,0&amp;vbahtmlprocessed=1&amp;hasbroken=1"/>
              <p:cNvSpPr>
                <a:spLocks noRot="1" noChangeAspect="1" noMove="1" noResize="1" noEditPoints="1" noAdjustHandles="1" noChangeArrowheads="1" noChangeShapeType="1" noTextEdit="1"/>
              </p:cNvSpPr>
              <p:nvPr/>
            </p:nvSpPr>
            <p:spPr>
              <a:xfrm>
                <a:off x="502920" y="740021"/>
                <a:ext cx="11183112" cy="2150999"/>
              </a:xfrm>
              <a:prstGeom prst="rect">
                <a:avLst/>
              </a:prstGeom>
              <a:blipFill>
                <a:blip r:embed="rId3"/>
                <a:stretch>
                  <a:fillRect l="-1690" t="-4249" r="-491"/>
                </a:stretch>
              </a:blipFill>
              <a:ln/>
            </p:spPr>
            <p:txBody>
              <a:bodyPr/>
              <a:lstStyle/>
              <a:p>
                <a:r>
                  <a:rPr lang="zh-CN" altLang="en-US">
                    <a:noFill/>
                  </a:rPr>
                  <a:t> </a:t>
                </a:r>
              </a:p>
            </p:txBody>
          </p:sp>
        </mc:Fallback>
      </mc:AlternateContent>
      <p:sp>
        <p:nvSpPr>
          <p:cNvPr id="3" name="QC_5_AN.30_1#04f118e0a.bracket?vbadefaultcenterpage=1&amp;parentnodeid=8cacdc877&amp;color=0,0,0&amp;vbapositionanswer=8&amp;vbahtmlprocessed=1"/>
          <p:cNvSpPr/>
          <p:nvPr/>
        </p:nvSpPr>
        <p:spPr>
          <a:xfrm>
            <a:off x="3360522" y="1750689"/>
            <a:ext cx="441325" cy="478600"/>
          </a:xfrm>
          <a:prstGeom prst="rect">
            <a:avLst/>
          </a:prstGeom>
          <a:noFill/>
          <a:ln/>
        </p:spPr>
        <p:txBody>
          <a:bodyPr wrap="none" lIns="0" tIns="0" rIns="0" bIns="0" rtlCol="0" anchor="t"/>
          <a:lstStyle/>
          <a:p>
            <a:pPr marL="0" algn="ctr" latinLnBrk="1">
              <a:lnSpc>
                <a:spcPts val="4200"/>
              </a:lnSpc>
            </a:pPr>
            <a:r>
              <a:rPr lang="en-US" altLang="zh-CN" sz="2400" b="1" i="0" dirty="0" smtClean="0">
                <a:solidFill>
                  <a:srgbClr val="FF0000"/>
                </a:solidFill>
                <a:latin typeface="Times New Roman" pitchFamily="34" charset="0"/>
                <a:ea typeface="微软雅黑" pitchFamily="34" charset="-122"/>
                <a:cs typeface="Times New Roman" pitchFamily="34" charset="-120"/>
              </a:rPr>
              <a:t>ABD</a:t>
            </a:r>
            <a:endParaRPr lang="en-US" altLang="zh-CN" sz="2400" dirty="0"/>
          </a:p>
        </p:txBody>
      </p:sp>
      <p:pic>
        <p:nvPicPr>
          <p:cNvPr id="4" name="QC_5_BD.39_1#625b2062f?vbadefaultcenterpage=1&amp;parentnodeid=d4bbb1a9a&amp;color=0,0,0&amp;vbahtmlprocessed=1" descr="preencoded.png">
            <a:extLst>
              <a:ext uri="{FF2B5EF4-FFF2-40B4-BE49-F238E27FC236}">
                <a16:creationId xmlns:a16="http://schemas.microsoft.com/office/drawing/2014/main" id="{E9C69381-F9AD-162C-9208-67A13E08CF0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542099" y="1954690"/>
            <a:ext cx="4143933" cy="4557574"/>
          </a:xfrm>
          <a:prstGeom prst="rect">
            <a:avLst/>
          </a:prstGeom>
          <a:noFill/>
          <a:extLst>
            <a:ext uri="{909E8E84-426E-40DD-AFC4-6F175D3DCCD1}">
              <a14:hiddenFill xmlns:a14="http://schemas.microsoft.com/office/drawing/2010/main">
                <a:solidFill>
                  <a:schemeClr val="accent1">
                    <a:alpha val="0"/>
                  </a:schemeClr>
                </a:solidFill>
              </a14:hiddenFill>
            </a:ext>
          </a:extLst>
        </p:spPr>
      </p:pic>
      <mc:AlternateContent xmlns:mc="http://schemas.openxmlformats.org/markup-compatibility/2006" xmlns:a14="http://schemas.microsoft.com/office/drawing/2010/main">
        <mc:Choice Requires="a14">
          <p:sp>
            <p:nvSpPr>
              <p:cNvPr id="5" name="QC_5_BD.39_2#625b2062f.choices?vbadefaultcenterpage=1&amp;parentnodeid=d4bbb1a9a&amp;color=0,0,0&amp;vbahtmlprocessed=1&amp;hasbroken=1"/>
              <p:cNvSpPr/>
              <p:nvPr/>
            </p:nvSpPr>
            <p:spPr>
              <a:xfrm>
                <a:off x="502920" y="2317777"/>
                <a:ext cx="11183112" cy="3831400"/>
              </a:xfrm>
              <a:prstGeom prst="rect">
                <a:avLst/>
              </a:prstGeom>
              <a:noFill/>
              <a:ln/>
            </p:spPr>
            <p:txBody>
              <a:bodyPr wrap="none" lIns="0" tIns="0" rIns="0" bIns="0" rtlCol="0" anchor="t"/>
              <a:lstStyle/>
              <a:p>
                <a:pPr algn="l" latinLnBrk="1"/>
                <a:r>
                  <a:rPr lang="en-US" altLang="zh-CN" sz="2400" b="0" i="0" dirty="0">
                    <a:solidFill>
                      <a:srgbClr val="000000"/>
                    </a:solidFill>
                    <a:latin typeface="Times New Roman" pitchFamily="34" charset="0"/>
                    <a:ea typeface="微软雅黑" pitchFamily="34" charset="-122"/>
                    <a:cs typeface="Times New Roman" pitchFamily="34" charset="-120"/>
                  </a:rPr>
                  <a:t>A.该校2023</a:t>
                </a:r>
                <a:r>
                  <a:rPr lang="en-US" altLang="zh-CN" sz="2400" b="0" i="0" dirty="0" smtClean="0">
                    <a:solidFill>
                      <a:srgbClr val="000000"/>
                    </a:solidFill>
                    <a:latin typeface="Times New Roman" pitchFamily="34" charset="0"/>
                    <a:ea typeface="微软雅黑" pitchFamily="34" charset="-122"/>
                    <a:cs typeface="Times New Roman" pitchFamily="34" charset="-120"/>
                  </a:rPr>
                  <a:t>届初三年级学生做一分钟仰卧起坐</a:t>
                </a:r>
              </a:p>
              <a:p>
                <a:pPr algn="l" latinLnBrk="1"/>
                <a:r>
                  <a:rPr lang="en-US" altLang="zh-CN" sz="2400" b="0" i="0" dirty="0" err="1" smtClean="0">
                    <a:solidFill>
                      <a:srgbClr val="000000"/>
                    </a:solidFill>
                    <a:latin typeface="Times New Roman" pitchFamily="34" charset="0"/>
                    <a:ea typeface="微软雅黑" pitchFamily="34" charset="-122"/>
                    <a:cs typeface="Times New Roman" pitchFamily="34" charset="-120"/>
                  </a:rPr>
                  <a:t>的个数在</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[30,60)</m:t>
                    </m:r>
                  </m:oMath>
                </a14:m>
                <a:r>
                  <a:rPr lang="en-US" altLang="zh-CN" sz="2400" b="0" i="0" dirty="0">
                    <a:solidFill>
                      <a:srgbClr val="000000"/>
                    </a:solidFill>
                    <a:latin typeface="Times New Roman" pitchFamily="34" charset="0"/>
                    <a:ea typeface="微软雅黑" pitchFamily="34" charset="-122"/>
                    <a:cs typeface="Times New Roman" pitchFamily="34" charset="-120"/>
                  </a:rPr>
                  <a:t>内的学生人数占</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70%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a:p>
                <a:pPr algn="l" latinLnBrk="1"/>
                <a:r>
                  <a:rPr lang="en-US" altLang="zh-CN" sz="2400" b="0" i="0" dirty="0">
                    <a:solidFill>
                      <a:srgbClr val="000000"/>
                    </a:solidFill>
                    <a:latin typeface="Times New Roman" pitchFamily="34" charset="0"/>
                    <a:ea typeface="微软雅黑" pitchFamily="34" charset="-122"/>
                    <a:cs typeface="Times New Roman" pitchFamily="34" charset="-120"/>
                  </a:rPr>
                  <a:t>B.该校2024</a:t>
                </a:r>
                <a:r>
                  <a:rPr lang="en-US" altLang="zh-CN" sz="2400" b="0" i="0" dirty="0" smtClean="0">
                    <a:solidFill>
                      <a:srgbClr val="000000"/>
                    </a:solidFill>
                    <a:latin typeface="Times New Roman" pitchFamily="34" charset="0"/>
                    <a:ea typeface="微软雅黑" pitchFamily="34" charset="-122"/>
                    <a:cs typeface="Times New Roman" pitchFamily="34" charset="-120"/>
                  </a:rPr>
                  <a:t>届初三学生做一分钟仰卧起坐的个数</a:t>
                </a:r>
              </a:p>
              <a:p>
                <a:pPr algn="l" latinLnBrk="1"/>
                <a:r>
                  <a:rPr lang="en-US" altLang="zh-CN" sz="2400" b="0" i="0" dirty="0" smtClean="0">
                    <a:solidFill>
                      <a:srgbClr val="000000"/>
                    </a:solidFill>
                    <a:latin typeface="Times New Roman" pitchFamily="34" charset="0"/>
                    <a:ea typeface="微软雅黑" pitchFamily="34" charset="-122"/>
                    <a:cs typeface="Times New Roman"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[60,80]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内的学生人数比2023届初</a:t>
                </a:r>
              </a:p>
              <a:p>
                <a:pPr latinLnBrk="1"/>
                <a:r>
                  <a:rPr lang="en-US" altLang="zh-CN" sz="2400" b="0" i="0" dirty="0" err="1">
                    <a:solidFill>
                      <a:srgbClr val="000000"/>
                    </a:solidFill>
                    <a:latin typeface="Times New Roman" pitchFamily="34" charset="0"/>
                    <a:ea typeface="微软雅黑" pitchFamily="34" charset="-122"/>
                    <a:cs typeface="Times New Roman" pitchFamily="34" charset="-120"/>
                  </a:rPr>
                  <a:t>三学生做一分钟仰卧起坐个数在</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[60,80]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smtClean="0">
                    <a:solidFill>
                      <a:srgbClr val="000000"/>
                    </a:solidFill>
                    <a:latin typeface="Times New Roman" pitchFamily="34" charset="0"/>
                    <a:ea typeface="微软雅黑" pitchFamily="34" charset="-122"/>
                    <a:cs typeface="Times New Roman" pitchFamily="34" charset="-120"/>
                  </a:rPr>
                  <a:t>内的</a:t>
                </a:r>
              </a:p>
              <a:p>
                <a:pPr latinLnBrk="1"/>
                <a:r>
                  <a:rPr lang="en-US" altLang="zh-CN" sz="2400" b="0" i="0" dirty="0" smtClean="0">
                    <a:solidFill>
                      <a:srgbClr val="000000"/>
                    </a:solidFill>
                    <a:latin typeface="Times New Roman" pitchFamily="34" charset="0"/>
                    <a:ea typeface="微软雅黑" pitchFamily="34" charset="-122"/>
                    <a:cs typeface="Times New Roman" pitchFamily="34" charset="-120"/>
                  </a:rPr>
                  <a:t>学生人数的</a:t>
                </a:r>
                <a:r>
                  <a:rPr lang="en-US" altLang="zh-CN" sz="2400" b="0" i="0" dirty="0">
                    <a:solidFill>
                      <a:srgbClr val="000000"/>
                    </a:solidFill>
                    <a:latin typeface="Times New Roman" pitchFamily="34" charset="0"/>
                    <a:ea typeface="微软雅黑" pitchFamily="34" charset="-122"/>
                    <a:cs typeface="Times New Roman" pitchFamily="34" charset="-120"/>
                  </a:rPr>
                  <a:t>2.2倍还多</a:t>
                </a:r>
                <a:endParaRPr lang="en-US" altLang="zh-CN" sz="2400" dirty="0"/>
              </a:p>
              <a:p>
                <a:pPr algn="l" latinLnBrk="1"/>
                <a:r>
                  <a:rPr lang="en-US" altLang="zh-CN" sz="2400" b="0" i="0" dirty="0">
                    <a:solidFill>
                      <a:srgbClr val="000000"/>
                    </a:solidFill>
                    <a:latin typeface="Times New Roman" pitchFamily="34" charset="0"/>
                    <a:ea typeface="微软雅黑" pitchFamily="34" charset="-122"/>
                    <a:cs typeface="Times New Roman" pitchFamily="34" charset="-120"/>
                  </a:rPr>
                  <a:t>C.该校2024</a:t>
                </a:r>
                <a:r>
                  <a:rPr lang="en-US" altLang="zh-CN" sz="2400" b="0" i="0" dirty="0" smtClean="0">
                    <a:solidFill>
                      <a:srgbClr val="000000"/>
                    </a:solidFill>
                    <a:latin typeface="Times New Roman" pitchFamily="34" charset="0"/>
                    <a:ea typeface="微软雅黑" pitchFamily="34" charset="-122"/>
                    <a:cs typeface="Times New Roman" pitchFamily="34" charset="-120"/>
                  </a:rPr>
                  <a:t>届初三学生做一分钟仰卧起坐的个数</a:t>
                </a:r>
              </a:p>
              <a:p>
                <a:pPr algn="l" latinLnBrk="1"/>
                <a:r>
                  <a:rPr lang="en-US" altLang="zh-CN" sz="2400" b="0" i="0" dirty="0" smtClean="0">
                    <a:solidFill>
                      <a:srgbClr val="000000"/>
                    </a:solidFill>
                    <a:latin typeface="Times New Roman" pitchFamily="34" charset="0"/>
                    <a:ea typeface="微软雅黑" pitchFamily="34" charset="-122"/>
                    <a:cs typeface="Times New Roman" pitchFamily="34" charset="-120"/>
                  </a:rPr>
                  <a:t>和</a:t>
                </a:r>
                <a:r>
                  <a:rPr lang="en-US" altLang="zh-CN" sz="2400" b="0" i="0" dirty="0">
                    <a:solidFill>
                      <a:srgbClr val="000000"/>
                    </a:solidFill>
                    <a:latin typeface="Times New Roman" pitchFamily="34" charset="0"/>
                    <a:ea typeface="微软雅黑" pitchFamily="34" charset="-122"/>
                    <a:cs typeface="Times New Roman" pitchFamily="34" charset="-120"/>
                  </a:rPr>
                  <a:t>2023届初三学生做一分钟仰卧起</a:t>
                </a:r>
              </a:p>
              <a:p>
                <a:pPr latinLnBrk="1"/>
                <a:r>
                  <a:rPr lang="en-US" altLang="zh-CN" sz="2400" b="0" i="0" dirty="0" err="1">
                    <a:solidFill>
                      <a:srgbClr val="000000"/>
                    </a:solidFill>
                    <a:latin typeface="Times New Roman" pitchFamily="34" charset="0"/>
                    <a:ea typeface="微软雅黑" pitchFamily="34" charset="-122"/>
                    <a:cs typeface="Times New Roman" pitchFamily="34" charset="-120"/>
                  </a:rPr>
                  <a:t>坐个数的中位数均在</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[50,60)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内</a:t>
                </a:r>
                <a:endParaRPr lang="en-US" altLang="zh-CN" sz="2400" dirty="0"/>
              </a:p>
              <a:p>
                <a:pPr algn="l" latinLnBrk="1"/>
                <a:r>
                  <a:rPr lang="en-US" altLang="zh-CN" sz="2400" b="0" i="0" dirty="0">
                    <a:solidFill>
                      <a:srgbClr val="000000"/>
                    </a:solidFill>
                    <a:latin typeface="Times New Roman" pitchFamily="34" charset="0"/>
                    <a:ea typeface="微软雅黑" pitchFamily="34" charset="-122"/>
                    <a:cs typeface="Times New Roman" pitchFamily="34" charset="-120"/>
                  </a:rPr>
                  <a:t>D.相比2023</a:t>
                </a:r>
                <a:r>
                  <a:rPr lang="en-US" altLang="zh-CN" sz="2400" b="0" i="0" dirty="0" smtClean="0">
                    <a:solidFill>
                      <a:srgbClr val="000000"/>
                    </a:solidFill>
                    <a:latin typeface="Times New Roman" pitchFamily="34" charset="0"/>
                    <a:ea typeface="微软雅黑" pitchFamily="34" charset="-122"/>
                    <a:cs typeface="Times New Roman" pitchFamily="34" charset="-120"/>
                  </a:rPr>
                  <a:t>届初三学生做一分钟仰卧起坐个数</a:t>
                </a:r>
              </a:p>
              <a:p>
                <a:pPr algn="l" latinLnBrk="1"/>
                <a:r>
                  <a:rPr lang="en-US" altLang="zh-CN" sz="2400" b="0" i="0" dirty="0" smtClean="0">
                    <a:solidFill>
                      <a:srgbClr val="000000"/>
                    </a:solidFill>
                    <a:latin typeface="Times New Roman" pitchFamily="34" charset="0"/>
                    <a:ea typeface="微软雅黑" pitchFamily="34" charset="-122"/>
                    <a:cs typeface="Times New Roman" pitchFamily="34" charset="-120"/>
                  </a:rPr>
                  <a:t>不小于</a:t>
                </a:r>
                <a:r>
                  <a:rPr lang="en-US" altLang="zh-CN" sz="2400" b="0" i="0" dirty="0">
                    <a:solidFill>
                      <a:srgbClr val="000000"/>
                    </a:solidFill>
                    <a:latin typeface="Times New Roman" pitchFamily="34" charset="0"/>
                    <a:ea typeface="微软雅黑" pitchFamily="34" charset="-122"/>
                    <a:cs typeface="Times New Roman" pitchFamily="34" charset="-120"/>
                  </a:rPr>
                  <a:t>50的人数占比，2024届初三学</a:t>
                </a:r>
              </a:p>
              <a:p>
                <a:pPr latinLnBrk="1"/>
                <a:r>
                  <a:rPr lang="en-US" altLang="zh-CN" sz="2400" b="0" i="0" dirty="0">
                    <a:solidFill>
                      <a:srgbClr val="000000"/>
                    </a:solidFill>
                    <a:latin typeface="Times New Roman" pitchFamily="34" charset="0"/>
                    <a:ea typeface="微软雅黑" pitchFamily="34" charset="-122"/>
                    <a:cs typeface="Times New Roman" pitchFamily="34" charset="-120"/>
                  </a:rPr>
                  <a:t>生做一分钟仰卧起坐个数不小于50的人数占比增加</a:t>
                </a:r>
                <a:endParaRPr lang="en-US" altLang="zh-CN" sz="2400" dirty="0"/>
              </a:p>
            </p:txBody>
          </p:sp>
        </mc:Choice>
        <mc:Fallback xmlns="">
          <p:sp>
            <p:nvSpPr>
              <p:cNvPr id="5" name="QC_5_BD.39_2#625b2062f.choices?vbadefaultcenterpage=1&amp;parentnodeid=d4bbb1a9a&amp;color=0,0,0&amp;vbahtmlprocessed=1&amp;hasbroken=1"/>
              <p:cNvSpPr>
                <a:spLocks noRot="1" noChangeAspect="1" noMove="1" noResize="1" noEditPoints="1" noAdjustHandles="1" noChangeArrowheads="1" noChangeShapeType="1" noTextEdit="1"/>
              </p:cNvSpPr>
              <p:nvPr/>
            </p:nvSpPr>
            <p:spPr>
              <a:xfrm>
                <a:off x="502920" y="2317777"/>
                <a:ext cx="11183112" cy="3831400"/>
              </a:xfrm>
              <a:prstGeom prst="rect">
                <a:avLst/>
              </a:prstGeom>
              <a:blipFill>
                <a:blip r:embed="rId5"/>
                <a:stretch>
                  <a:fillRect l="-1690" t="-2385" b="-19237"/>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 2checked= 1 &amp; amp; version = 1.0.5checked=1&amp;version=1.0.5checked= 1 &amp; amp; version = 1.0.5checked=1&amp;version=1.0.5">
    <p:spTree>
      <p:nvGrpSpPr>
        <p:cNvPr id="1" name=""/>
        <p:cNvGrpSpPr/>
        <p:nvPr/>
      </p:nvGrpSpPr>
      <p:grpSpPr>
        <a:xfrm>
          <a:off x="0" y="0"/>
          <a:ext cx="0" cy="0"/>
          <a:chOff x="0" y="0"/>
          <a:chExt cx="0" cy="0"/>
        </a:xfrm>
      </p:grpSpPr>
    </p:spTree>
  </p:cSld>
  <p:clrMapOvr>
    <a:masterClrMapping/>
  </p:clrMapOvr>
  <p:transition>
    <p:split dir="in"/>
  </p:transition>
</p:sld>
</file>

<file path=ppt/slides/slide20.xml><?xml version="1.0" encoding="utf-8"?>
<p:sld xmlns:a="http://schemas.openxmlformats.org/drawingml/2006/main" xmlns:r="http://schemas.openxmlformats.org/officeDocument/2006/relationships" xmlns:p="http://schemas.openxmlformats.org/presentationml/2006/main">
  <p:cSld name="Slide 22checked= 1 &amp; amp; version = 1.0.5checked=1&amp;version=1.0.5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40_1#625b2062f?vbadefaultcenterpage=1&amp;parentnodeid=d4bbb1a9a&amp;color=0,0,0&amp;vbahtmlprocessed=1&amp;hasbroken=1"/>
              <p:cNvSpPr/>
              <p:nvPr/>
            </p:nvSpPr>
            <p:spPr>
              <a:xfrm>
                <a:off x="502920" y="829800"/>
                <a:ext cx="11183112" cy="5588000"/>
              </a:xfrm>
              <a:prstGeom prst="rect">
                <a:avLst/>
              </a:prstGeom>
              <a:noFill/>
              <a:ln/>
            </p:spPr>
            <p:txBody>
              <a:bodyPr wrap="none" lIns="0" tIns="0" rIns="0" bIns="0" rtlCol="0" anchor="t"/>
              <a:lstStyle/>
              <a:p>
                <a:pPr algn="l" latinLnBrk="1">
                  <a:lnSpc>
                    <a:spcPts val="4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2023届初三年级学生做一分钟仰卧起坐的个数在</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[30,60)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内的学生人数占比为</a:t>
                </a:r>
              </a:p>
              <a:p>
                <a:pPr latinLnBrk="1">
                  <a:lnSpc>
                    <a:spcPts val="44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20%+25%+25%=70%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，故A正确；</a:t>
                </a:r>
                <a:endParaRPr lang="en-US" altLang="zh-CN" sz="2400" dirty="0"/>
              </a:p>
              <a:p>
                <a:pPr algn="l" latinLnBrk="1">
                  <a:lnSpc>
                    <a:spcPts val="4400"/>
                  </a:lnSpc>
                </a:pPr>
                <a:r>
                  <a:rPr lang="en-US" altLang="zh-CN" sz="2400" b="0" i="0" dirty="0">
                    <a:solidFill>
                      <a:srgbClr val="FF0000"/>
                    </a:solidFill>
                    <a:latin typeface="Times New Roman" pitchFamily="34" charset="0"/>
                    <a:ea typeface="微软雅黑" pitchFamily="34" charset="-122"/>
                    <a:cs typeface="Times New Roman" pitchFamily="34" charset="-120"/>
                  </a:rPr>
                  <a:t>由于2024届初三学生人数较2023届上升了</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，假设</a:t>
                </a:r>
                <a:r>
                  <a:rPr lang="en-US" altLang="zh-CN" sz="2400" b="0" i="0">
                    <a:solidFill>
                      <a:srgbClr val="FF0000"/>
                    </a:solidFill>
                    <a:latin typeface="Times New Roman" pitchFamily="34" charset="0"/>
                    <a:ea typeface="微软雅黑" pitchFamily="34" charset="-122"/>
                    <a:cs typeface="Times New Roman" pitchFamily="34" charset="-120"/>
                  </a:rPr>
                  <a:t>2023届初三学生人数为</a:t>
                </a:r>
              </a:p>
              <a:p>
                <a:pPr latinLnBrk="1">
                  <a:lnSpc>
                    <a:spcPts val="44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&gt;0</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algn="l" latinLnBrk="1">
                  <a:lnSpc>
                    <a:spcPts val="4400"/>
                  </a:lnSpc>
                </a:pPr>
                <a:r>
                  <a:rPr lang="en-US" altLang="zh-CN" sz="2400" b="0" i="0" dirty="0">
                    <a:solidFill>
                      <a:srgbClr val="FF0000"/>
                    </a:solidFill>
                    <a:latin typeface="Times New Roman" pitchFamily="34" charset="0"/>
                    <a:ea typeface="微软雅黑" pitchFamily="34" charset="-122"/>
                    <a:cs typeface="Times New Roman" pitchFamily="34" charset="-120"/>
                  </a:rPr>
                  <a:t>则2023届初三学生做一分钟仰卧起坐的个数在</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[60,80]</m:t>
                    </m:r>
                  </m:oMath>
                </a14:m>
                <a:r>
                  <a:rPr lang="en-US" altLang="zh-CN" sz="2400" b="0" i="0" dirty="0">
                    <a:solidFill>
                      <a:srgbClr val="FF0000"/>
                    </a:solidFill>
                    <a:latin typeface="Times New Roman" pitchFamily="34" charset="0"/>
                    <a:ea typeface="微软雅黑" pitchFamily="34" charset="-122"/>
                    <a:cs typeface="Times New Roman" pitchFamily="34" charset="-120"/>
                  </a:rPr>
                  <a:t>内的学生人数为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algn="l" latinLnBrk="1">
                  <a:lnSpc>
                    <a:spcPts val="4400"/>
                  </a:lnSpc>
                </a:pPr>
                <a:r>
                  <a:rPr lang="en-US" altLang="zh-CN" sz="2400" b="0" i="0" dirty="0">
                    <a:solidFill>
                      <a:srgbClr val="FF0000"/>
                    </a:solidFill>
                    <a:latin typeface="Times New Roman" pitchFamily="34" charset="0"/>
                    <a:ea typeface="微软雅黑" pitchFamily="34" charset="-122"/>
                    <a:cs typeface="Times New Roman" pitchFamily="34" charset="-120"/>
                  </a:rPr>
                  <a:t>2024届初三学生做一分钟仰卧起坐的个数在</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[60,80]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内的学生人数为</a:t>
                </a:r>
              </a:p>
              <a:p>
                <a:pPr latinLnBrk="1">
                  <a:lnSpc>
                    <a:spcPts val="44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1+10%</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34%+7%</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=0.451</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algn="l" latinLnBrk="1">
                  <a:lnSpc>
                    <a:spcPts val="4400"/>
                  </a:lnSpc>
                </a:pPr>
                <a:r>
                  <a:rPr lang="en-US" altLang="zh-CN" sz="2400" b="0" i="0" dirty="0">
                    <a:solidFill>
                      <a:srgbClr val="FF0000"/>
                    </a:solidFill>
                    <a:latin typeface="Times New Roman" pitchFamily="34" charset="0"/>
                    <a:ea typeface="微软雅黑" pitchFamily="34" charset="-122"/>
                    <a:cs typeface="Times New Roman"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0.451</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&gt;0.2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×2.2</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，故B正确；</a:t>
                </a:r>
                <a:endParaRPr lang="en-US" altLang="zh-CN" sz="2400" dirty="0"/>
              </a:p>
              <a:p>
                <a:pPr algn="l" latinLnBrk="1">
                  <a:lnSpc>
                    <a:spcPts val="4400"/>
                  </a:lnSpc>
                </a:pPr>
                <a:r>
                  <a:rPr lang="en-US" altLang="zh-CN" sz="2400" b="0" i="0" dirty="0">
                    <a:solidFill>
                      <a:srgbClr val="FF0000"/>
                    </a:solidFill>
                    <a:latin typeface="Times New Roman" pitchFamily="34" charset="0"/>
                    <a:ea typeface="微软雅黑" pitchFamily="34" charset="-122"/>
                    <a:cs typeface="Times New Roman" pitchFamily="34" charset="-120"/>
                  </a:rPr>
                  <a:t>2023届初三学生做一分钟仰卧起坐个数的中位数在</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[40,50)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内，</a:t>
                </a:r>
                <a:endParaRPr lang="en-US" altLang="zh-CN" sz="2400" dirty="0"/>
              </a:p>
              <a:p>
                <a:pPr algn="l" latinLnBrk="1">
                  <a:lnSpc>
                    <a:spcPts val="4400"/>
                  </a:lnSpc>
                </a:pPr>
                <a:r>
                  <a:rPr lang="en-US" altLang="zh-CN" sz="2400" b="0" i="0" dirty="0">
                    <a:solidFill>
                      <a:srgbClr val="FF0000"/>
                    </a:solidFill>
                    <a:latin typeface="Times New Roman" pitchFamily="34" charset="0"/>
                    <a:ea typeface="微软雅黑" pitchFamily="34" charset="-122"/>
                    <a:cs typeface="Times New Roman" pitchFamily="34" charset="-120"/>
                  </a:rPr>
                  <a:t>2024届初三学生做一分钟仰卧起坐个数的中位数在</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[50,60)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内，故C错误；</a:t>
                </a:r>
                <a:endParaRPr lang="en-US" altLang="zh-CN" sz="2400" dirty="0"/>
              </a:p>
              <a:p>
                <a:pPr algn="l" latinLnBrk="1">
                  <a:lnSpc>
                    <a:spcPct val="150000"/>
                  </a:lnSpc>
                </a:pPr>
                <a:endParaRPr lang="en-US" altLang="zh-CN" sz="2400" dirty="0"/>
              </a:p>
            </p:txBody>
          </p:sp>
        </mc:Choice>
        <mc:Fallback xmlns="">
          <p:sp>
            <p:nvSpPr>
              <p:cNvPr id="2" name="QC_5_AS.40_1#625b2062f?vbadefaultcenterpage=1&amp;parentnodeid=d4bbb1a9a&amp;color=0,0,0&amp;vbahtmlprocessed=1&amp;hasbroken=1"/>
              <p:cNvSpPr>
                <a:spLocks noRot="1" noChangeAspect="1" noMove="1" noResize="1" noEditPoints="1" noAdjustHandles="1" noChangeArrowheads="1" noChangeShapeType="1" noTextEdit="1"/>
              </p:cNvSpPr>
              <p:nvPr/>
            </p:nvSpPr>
            <p:spPr>
              <a:xfrm>
                <a:off x="502920" y="829800"/>
                <a:ext cx="11183112" cy="5588000"/>
              </a:xfrm>
              <a:prstGeom prst="rect">
                <a:avLst/>
              </a:prstGeom>
              <a:blipFill>
                <a:blip r:embed="rId3"/>
                <a:stretch>
                  <a:fillRect l="-1690" b="-2181"/>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wipe(left)">
                                      <p:cBhvr>
                                        <p:cTn id="34" dur="500"/>
                                        <p:tgtEl>
                                          <p:spTgt spid="2">
                                            <p:txEl>
                                              <p:pRg st="8" end="8"/>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wipe(left)">
                                      <p:cBhvr>
                                        <p:cTn id="3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name="Slide36checked= 1 &amp; amp; version = 1.0.5checked=1&amp;version=1.0.5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40_1#625b2062f?vbadefaultcenterpage=1&amp;parentnodeid=d4bbb1a9a&amp;color=0,0,0&amp;vbahtmlprocessed=1&amp;hasbroken=1">
                <a:extLst>
                  <a:ext uri="{FF2B5EF4-FFF2-40B4-BE49-F238E27FC236}">
                    <a16:creationId xmlns:a16="http://schemas.microsoft.com/office/drawing/2014/main" id="{D56E01C0-8DEC-655C-1219-BA78B41A6471}"/>
                  </a:ext>
                </a:extLst>
              </p:cNvPr>
              <p:cNvSpPr/>
              <p:nvPr/>
            </p:nvSpPr>
            <p:spPr>
              <a:xfrm>
                <a:off x="502920" y="2779345"/>
                <a:ext cx="11183112" cy="1596200"/>
              </a:xfrm>
              <a:prstGeom prst="rect">
                <a:avLst/>
              </a:prstGeom>
              <a:noFill/>
              <a:ln/>
            </p:spPr>
            <p:txBody>
              <a:bodyPr wrap="none" lIns="0" tIns="0" rIns="0" bIns="0" rtlCol="0" anchor="t"/>
              <a:lstStyle/>
              <a:p>
                <a:pPr algn="l"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2023</a:t>
                </a:r>
                <a:r>
                  <a:rPr lang="en-US" altLang="zh-CN" sz="2400" b="0" i="0" dirty="0">
                    <a:solidFill>
                      <a:srgbClr val="FF0000"/>
                    </a:solidFill>
                    <a:latin typeface="Times New Roman" pitchFamily="34" charset="0"/>
                    <a:ea typeface="微软雅黑" pitchFamily="34" charset="-122"/>
                    <a:cs typeface="Times New Roman" pitchFamily="34" charset="-120"/>
                  </a:rPr>
                  <a:t>届初三学生做一分钟仰卧起坐个数不小于50的人数占</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25%+15%+5%=45%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algn="l" latinLnBrk="1">
                  <a:lnSpc>
                    <a:spcPts val="4400"/>
                  </a:lnSpc>
                </a:pPr>
                <a:r>
                  <a:rPr lang="en-US" altLang="zh-CN" sz="2400" b="0" i="0" dirty="0">
                    <a:solidFill>
                      <a:srgbClr val="FF0000"/>
                    </a:solidFill>
                    <a:latin typeface="Times New Roman" pitchFamily="34" charset="0"/>
                    <a:ea typeface="微软雅黑" pitchFamily="34" charset="-122"/>
                    <a:cs typeface="Times New Roman" pitchFamily="34" charset="-120"/>
                  </a:rPr>
                  <a:t>2024届初三学生做一分钟仰卧起坐个数不小于50的人数占</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41%+34%+7%=82%</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a:t>
                </a:r>
              </a:p>
              <a:p>
                <a:pPr latinLnBrk="1">
                  <a:lnSpc>
                    <a:spcPts val="4200"/>
                  </a:lnSpc>
                </a:pPr>
                <a:r>
                  <a:rPr lang="en-US" altLang="zh-CN" sz="2400" b="0" i="0">
                    <a:solidFill>
                      <a:srgbClr val="FF0000"/>
                    </a:solidFill>
                    <a:latin typeface="Times New Roman" pitchFamily="34" charset="0"/>
                    <a:ea typeface="微软雅黑" pitchFamily="34" charset="-122"/>
                    <a:cs typeface="Times New Roman"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82%&gt;45%</m:t>
                    </m:r>
                  </m:oMath>
                </a14:m>
                <a:r>
                  <a:rPr lang="en-US" altLang="zh-CN" sz="2400" b="0" i="0" dirty="0">
                    <a:solidFill>
                      <a:srgbClr val="FF0000"/>
                    </a:solidFill>
                    <a:latin typeface="Times New Roman" pitchFamily="34" charset="0"/>
                    <a:ea typeface="微软雅黑" pitchFamily="34" charset="-122"/>
                    <a:cs typeface="Times New Roman" pitchFamily="34" charset="-120"/>
                  </a:rPr>
                  <a:t>，故D正确.故选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ABD</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5_AS.40_1#625b2062f?vbadefaultcenterpage=1&amp;parentnodeid=d4bbb1a9a&amp;color=0,0,0&amp;vbahtmlprocessed=1&amp;hasbroken=1">
                <a:extLst>
                  <a:ext uri="{FF2B5EF4-FFF2-40B4-BE49-F238E27FC236}">
                    <a16:creationId xmlns:a16="http://schemas.microsoft.com/office/drawing/2014/main" id="{D56E01C0-8DEC-655C-1219-BA78B41A6471}"/>
                  </a:ext>
                </a:extLst>
              </p:cNvPr>
              <p:cNvSpPr>
                <a:spLocks noRot="1" noChangeAspect="1" noMove="1" noResize="1" noEditPoints="1" noAdjustHandles="1" noChangeArrowheads="1" noChangeShapeType="1" noTextEdit="1"/>
              </p:cNvSpPr>
              <p:nvPr/>
            </p:nvSpPr>
            <p:spPr>
              <a:xfrm>
                <a:off x="502920" y="2779345"/>
                <a:ext cx="11183112" cy="1596200"/>
              </a:xfrm>
              <a:prstGeom prst="rect">
                <a:avLst/>
              </a:prstGeom>
              <a:blipFill>
                <a:blip r:embed="rId2"/>
                <a:stretch>
                  <a:fillRect l="-1690" r="-2781" b="-11069"/>
                </a:stretch>
              </a:blipFill>
              <a:ln/>
            </p:spPr>
            <p:txBody>
              <a:bodyPr/>
              <a:lstStyle/>
              <a:p>
                <a:r>
                  <a:rPr lang="zh-CN" altLang="en-US">
                    <a:noFill/>
                  </a:rPr>
                  <a:t> </a:t>
                </a:r>
              </a:p>
            </p:txBody>
          </p:sp>
        </mc:Fallback>
      </mc:AlternateContent>
    </p:spTree>
    <p:extLst>
      <p:ext uri="{BB962C8B-B14F-4D97-AF65-F5344CB8AC3E}">
        <p14:creationId xmlns:p14="http://schemas.microsoft.com/office/powerpoint/2010/main" val="4113502461"/>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name="Slide 23checked= 1 &amp; amp; version = 1.0.5checked=1&amp;version=1.0.5checked= 1 &amp; amp; version = 1.0.5checked=1&amp;version=1.0.5">
    <p:spTree>
      <p:nvGrpSpPr>
        <p:cNvPr id="1" name=""/>
        <p:cNvGrpSpPr/>
        <p:nvPr/>
      </p:nvGrpSpPr>
      <p:grpSpPr>
        <a:xfrm>
          <a:off x="0" y="0"/>
          <a:ext cx="0" cy="0"/>
          <a:chOff x="0" y="0"/>
          <a:chExt cx="0" cy="0"/>
        </a:xfrm>
      </p:grpSpPr>
      <p:sp>
        <p:nvSpPr>
          <p:cNvPr id="2" name="QB_5_BD.41_1#a038474f6?segpoint=1&amp;vbadefaultcenterpage=1&amp;parentnodeid=d4bbb1a9a&amp;color=0,0,0&amp;vbahtmlprocessed=1&amp;hasbroken=1"/>
          <p:cNvSpPr/>
          <p:nvPr/>
        </p:nvSpPr>
        <p:spPr>
          <a:xfrm>
            <a:off x="502920" y="1519982"/>
            <a:ext cx="11183112" cy="1037400"/>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11.</a:t>
            </a:r>
            <a:r>
              <a:rPr lang="en-US" altLang="zh-CN" sz="2400" b="0" i="0" dirty="0">
                <a:solidFill>
                  <a:srgbClr val="000000"/>
                </a:solidFill>
                <a:latin typeface="Times New Roman" pitchFamily="34" charset="0"/>
                <a:ea typeface="微软雅黑" pitchFamily="34" charset="-122"/>
                <a:cs typeface="Times New Roman" pitchFamily="34" charset="-120"/>
              </a:rPr>
              <a:t>某班为了了解学生每月购买零食的支出情况，利用分层随机抽样抽取了一个</a:t>
            </a:r>
            <a:r>
              <a:rPr lang="en-US" altLang="zh-CN" sz="2400" b="0" i="0">
                <a:solidFill>
                  <a:srgbClr val="000000"/>
                </a:solidFill>
                <a:latin typeface="Times New Roman" pitchFamily="34" charset="0"/>
                <a:ea typeface="微软雅黑" pitchFamily="34" charset="-122"/>
                <a:cs typeface="Times New Roman" pitchFamily="34" charset="-120"/>
              </a:rPr>
              <a:t>9人</a:t>
            </a:r>
          </a:p>
          <a:p>
            <a:pPr latinLnBrk="1">
              <a:lnSpc>
                <a:spcPts val="4200"/>
              </a:lnSpc>
            </a:pPr>
            <a:r>
              <a:rPr lang="en-US" altLang="zh-CN" sz="2400" b="0" i="0">
                <a:solidFill>
                  <a:srgbClr val="000000"/>
                </a:solidFill>
                <a:latin typeface="Times New Roman" pitchFamily="34" charset="0"/>
                <a:ea typeface="微软雅黑" pitchFamily="34" charset="-122"/>
                <a:cs typeface="Times New Roman" pitchFamily="34" charset="-120"/>
              </a:rPr>
              <a:t>的样本统计如表所示</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AlternateContent xmlns:mc="http://schemas.openxmlformats.org/markup-compatibility/2006" xmlns:a14="http://schemas.microsoft.com/office/drawing/2010/main">
        <mc:Choice Requires="a14">
          <p:graphicFrame>
            <p:nvGraphicFramePr>
              <p:cNvPr id="24" name="QB_5_BD.41_2#a038474f6?colgroup=3,3,7,13,5&amp;vbadefaultcenterpage=1&amp;parentnodeid=d4bbb1a9a&amp;color=0,0,0&amp;vbahtmlprocessed=1&amp;bbb=1"/>
              <p:cNvGraphicFramePr>
                <a:graphicFrameLocks noGrp="1"/>
              </p:cNvGraphicFramePr>
              <p:nvPr>
                <p:extLst>
                  <p:ext uri="{D42A27DB-BD31-4B8C-83A1-F6EECF244321}">
                    <p14:modId xmlns:p14="http://schemas.microsoft.com/office/powerpoint/2010/main" val="1270446501"/>
                  </p:ext>
                </p:extLst>
              </p:nvPr>
            </p:nvGraphicFramePr>
            <p:xfrm>
              <a:off x="502920" y="2687620"/>
              <a:ext cx="11173968" cy="2355343"/>
            </p:xfrm>
            <a:graphic>
              <a:graphicData uri="http://schemas.openxmlformats.org/drawingml/2006/table">
                <a:tbl>
                  <a:tblPr/>
                  <a:tblGrid>
                    <a:gridCol w="1225296">
                      <a:extLst>
                        <a:ext uri="{9D8B030D-6E8A-4147-A177-3AD203B41FA5}">
                          <a16:colId xmlns:a16="http://schemas.microsoft.com/office/drawing/2014/main" val="20000"/>
                        </a:ext>
                      </a:extLst>
                    </a:gridCol>
                    <a:gridCol w="1225296">
                      <a:extLst>
                        <a:ext uri="{9D8B030D-6E8A-4147-A177-3AD203B41FA5}">
                          <a16:colId xmlns:a16="http://schemas.microsoft.com/office/drawing/2014/main" val="20001"/>
                        </a:ext>
                      </a:extLst>
                    </a:gridCol>
                    <a:gridCol w="2459736">
                      <a:extLst>
                        <a:ext uri="{9D8B030D-6E8A-4147-A177-3AD203B41FA5}">
                          <a16:colId xmlns:a16="http://schemas.microsoft.com/office/drawing/2014/main" val="20002"/>
                        </a:ext>
                      </a:extLst>
                    </a:gridCol>
                    <a:gridCol w="4361688">
                      <a:extLst>
                        <a:ext uri="{9D8B030D-6E8A-4147-A177-3AD203B41FA5}">
                          <a16:colId xmlns:a16="http://schemas.microsoft.com/office/drawing/2014/main" val="20003"/>
                        </a:ext>
                      </a:extLst>
                    </a:gridCol>
                    <a:gridCol w="1901952">
                      <a:extLst>
                        <a:ext uri="{9D8B030D-6E8A-4147-A177-3AD203B41FA5}">
                          <a16:colId xmlns:a16="http://schemas.microsoft.com/office/drawing/2014/main" val="20004"/>
                        </a:ext>
                      </a:extLst>
                    </a:gridCol>
                  </a:tblGrid>
                  <a:tr h="435356">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学生数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平均支出/元</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支出平方的累加值</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方差</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38340">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女生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500"/>
                            </a:lnSpc>
                          </a:pPr>
                          <a14:m>
                            <m:oMath xmlns:m="http://schemas.openxmlformats.org/officeDocument/2006/math">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=115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6300"/>
                            </a:lnSpc>
                          </a:pPr>
                          <a14:m>
                            <m:oMath xmlns:m="http://schemas.openxmlformats.org/officeDocument/2006/math">
                              <m:limLow>
                                <m:limLow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000000"/>
                                          </a:solidFill>
                                          <a:latin typeface="Cambria Math" panose="02040503050406030204" pitchFamily="18" charset="0"/>
                                        </a:rPr>
                                        <m:t>4</m:t>
                                      </m:r>
                                    </m:lim>
                                  </m:limUpp>
                                </m:e>
                                <m:lim>
                                  <m:r>
                                    <a:rPr lang="en-US" altLang="zh-CN" sz="2400" b="0">
                                      <a:solidFill>
                                        <a:srgbClr val="000000"/>
                                      </a:solidFill>
                                      <a:latin typeface="Cambria Math" panose="02040503050406030204" pitchFamily="18" charset="0"/>
                                    </a:rPr>
                                    <m:t>𝑖</m:t>
                                  </m:r>
                                  <m:r>
                                    <a:rPr lang="en-US" altLang="zh-CN" sz="2400" b="0">
                                      <a:solidFill>
                                        <a:srgbClr val="000000"/>
                                      </a:solidFill>
                                      <a:latin typeface="Cambria Math" panose="02040503050406030204" pitchFamily="18" charset="0"/>
                                    </a:rPr>
                                    <m:t>=1</m:t>
                                  </m:r>
                                </m:lim>
                              </m:limLow>
                              <m:sSubSup>
                                <m:sSubSupPr>
                                  <m:ctrlPr>
                                    <a:rPr lang="en-US" altLang="zh-CN" sz="2400" b="0" i="1">
                                      <a:solidFill>
                                        <a:srgbClr val="000000"/>
                                      </a:solidFill>
                                      <a:latin typeface="Cambria Math" panose="02040503050406030204" pitchFamily="18" charset="0"/>
                                    </a:rPr>
                                  </m:ctrlPr>
                                </m:sSub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=53800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225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7103">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男生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500"/>
                            </a:lnSpc>
                          </a:pPr>
                          <a14:m>
                            <m:oMath xmlns:m="http://schemas.openxmlformats.org/officeDocument/2006/math">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ba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=106</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6400"/>
                            </a:lnSpc>
                          </a:pPr>
                          <a14:m>
                            <m:oMath xmlns:m="http://schemas.openxmlformats.org/officeDocument/2006/math">
                              <m:limLow>
                                <m:limLow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000000"/>
                                          </a:solidFill>
                                          <a:latin typeface="Cambria Math" panose="02040503050406030204" pitchFamily="18" charset="0"/>
                                        </a:rPr>
                                        <m:t>5</m:t>
                                      </m:r>
                                    </m:lim>
                                  </m:limUpp>
                                </m:e>
                                <m:lim>
                                  <m:r>
                                    <a:rPr lang="en-US" altLang="zh-CN" sz="2400" b="0">
                                      <a:solidFill>
                                        <a:srgbClr val="000000"/>
                                      </a:solidFill>
                                      <a:latin typeface="Cambria Math" panose="02040503050406030204" pitchFamily="18" charset="0"/>
                                    </a:rPr>
                                    <m:t>𝑖</m:t>
                                  </m:r>
                                  <m:r>
                                    <a:rPr lang="en-US" altLang="zh-CN" sz="2400" b="0">
                                      <a:solidFill>
                                        <a:srgbClr val="000000"/>
                                      </a:solidFill>
                                      <a:latin typeface="Cambria Math" panose="02040503050406030204" pitchFamily="18" charset="0"/>
                                    </a:rPr>
                                    <m:t>=1</m:t>
                                  </m:r>
                                </m:lim>
                              </m:limLow>
                              <m:sSubSup>
                                <m:sSubSupPr>
                                  <m:ctrlPr>
                                    <a:rPr lang="en-US" altLang="zh-CN" sz="2400" b="0" i="1">
                                      <a:solidFill>
                                        <a:srgbClr val="000000"/>
                                      </a:solidFill>
                                      <a:latin typeface="Cambria Math" panose="02040503050406030204" pitchFamily="18" charset="0"/>
                                    </a:rPr>
                                  </m:ctrlPr>
                                </m:sSub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=57700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304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24" name="QB_5_BD.41_2#a038474f6?colgroup=3,3,7,13,5&amp;vbadefaultcenterpage=1&amp;parentnodeid=d4bbb1a9a&amp;color=0,0,0&amp;vbahtmlprocessed=1&amp;bbb=1"/>
              <p:cNvGraphicFramePr>
                <a:graphicFrameLocks noGrp="1"/>
              </p:cNvGraphicFramePr>
              <p:nvPr>
                <p:extLst>
                  <p:ext uri="{D42A27DB-BD31-4B8C-83A1-F6EECF244321}">
                    <p14:modId xmlns:p14="http://schemas.microsoft.com/office/powerpoint/2010/main" val="1270446501"/>
                  </p:ext>
                </p:extLst>
              </p:nvPr>
            </p:nvGraphicFramePr>
            <p:xfrm>
              <a:off x="502920" y="2687620"/>
              <a:ext cx="11173968" cy="2320799"/>
            </p:xfrm>
            <a:graphic>
              <a:graphicData uri="http://schemas.openxmlformats.org/drawingml/2006/table">
                <a:tbl>
                  <a:tblPr/>
                  <a:tblGrid>
                    <a:gridCol w="1225296">
                      <a:extLst>
                        <a:ext uri="{9D8B030D-6E8A-4147-A177-3AD203B41FA5}">
                          <a16:colId xmlns:a16="http://schemas.microsoft.com/office/drawing/2014/main" val="20000"/>
                        </a:ext>
                      </a:extLst>
                    </a:gridCol>
                    <a:gridCol w="1225296">
                      <a:extLst>
                        <a:ext uri="{9D8B030D-6E8A-4147-A177-3AD203B41FA5}">
                          <a16:colId xmlns:a16="http://schemas.microsoft.com/office/drawing/2014/main" val="20001"/>
                        </a:ext>
                      </a:extLst>
                    </a:gridCol>
                    <a:gridCol w="2459736">
                      <a:extLst>
                        <a:ext uri="{9D8B030D-6E8A-4147-A177-3AD203B41FA5}">
                          <a16:colId xmlns:a16="http://schemas.microsoft.com/office/drawing/2014/main" val="20002"/>
                        </a:ext>
                      </a:extLst>
                    </a:gridCol>
                    <a:gridCol w="4361688">
                      <a:extLst>
                        <a:ext uri="{9D8B030D-6E8A-4147-A177-3AD203B41FA5}">
                          <a16:colId xmlns:a16="http://schemas.microsoft.com/office/drawing/2014/main" val="20003"/>
                        </a:ext>
                      </a:extLst>
                    </a:gridCol>
                    <a:gridCol w="1901952">
                      <a:extLst>
                        <a:ext uri="{9D8B030D-6E8A-4147-A177-3AD203B41FA5}">
                          <a16:colId xmlns:a16="http://schemas.microsoft.com/office/drawing/2014/main" val="20004"/>
                        </a:ext>
                      </a:extLst>
                    </a:gridCol>
                  </a:tblGrid>
                  <a:tr h="435356">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学生数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平均支出/元</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支出平方的累加值</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方差</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38340">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女生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stretch>
                            <a:fillRect l="-99752" t="-49351" r="-254950" b="-102597"/>
                          </a:stretch>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stretch>
                            <a:fillRect l="-112709" t="-49351" r="-43855" b="-102597"/>
                          </a:stretch>
                        </a:blipFill>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225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7103">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男生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stretch>
                            <a:fillRect l="-99752" t="-147436" r="-254950" b="-1282"/>
                          </a:stretch>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stretch>
                            <a:fillRect l="-112709" t="-147436" r="-43855" b="-1282"/>
                          </a:stretch>
                        </a:blipFill>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304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Fallback>
      </mc:AlternateContent>
      <p:sp>
        <p:nvSpPr>
          <p:cNvPr id="4" name="QB_5_BD.41_3#a038474f6?vbadefaultcenterpage=1&amp;parentnodeid=d4bbb1a9a&amp;color=0,0,0&amp;vbahtmlprocessed=1"/>
          <p:cNvSpPr/>
          <p:nvPr/>
        </p:nvSpPr>
        <p:spPr>
          <a:xfrm>
            <a:off x="502920" y="5138720"/>
            <a:ext cx="11183112" cy="474599"/>
          </a:xfrm>
          <a:prstGeom prst="rect">
            <a:avLst/>
          </a:prstGeom>
          <a:noFill/>
          <a:ln/>
        </p:spPr>
        <p:txBody>
          <a:bodyPr wrap="none" lIns="0" tIns="0" rIns="0" bIns="0" rtlCol="0" anchor="t"/>
          <a:lstStyle/>
          <a:p>
            <a:pPr marL="0" algn="l" latinLnBrk="1">
              <a:lnSpc>
                <a:spcPts val="4200"/>
              </a:lnSpc>
            </a:pPr>
            <a:r>
              <a:rPr lang="en-US" altLang="zh-CN" sz="2400" b="0" i="0">
                <a:solidFill>
                  <a:srgbClr val="000000"/>
                </a:solidFill>
                <a:latin typeface="Times New Roman" pitchFamily="34" charset="0"/>
                <a:ea typeface="微软雅黑" pitchFamily="34" charset="-122"/>
                <a:cs typeface="Times New Roman" pitchFamily="34" charset="-120"/>
              </a:rPr>
              <a:t>估计全班学生每月购买零食的平均支出的方差为</a:t>
            </a:r>
            <a:r>
              <a:rPr lang="en-US" altLang="zh-CN" sz="2400" i="0">
                <a:solidFill>
                  <a:srgbClr val="000000"/>
                </a:solidFill>
                <a:latin typeface="SimSun" pitchFamily="34" charset="0"/>
                <a:ea typeface="SimSun" pitchFamily="34" charset="-122"/>
                <a:cs typeface="SimSun" pitchFamily="34" charset="-120"/>
              </a:rPr>
              <a:t>______</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Times New Roman" pitchFamily="34" charset="0"/>
                <a:ea typeface="微软雅黑" pitchFamily="34" charset="-122"/>
                <a:cs typeface="Times New Roman" pitchFamily="34" charset="-120"/>
              </a:rPr>
              <a:t>精确到小数点后一位）</a:t>
            </a:r>
            <a:endParaRPr lang="en-US" altLang="zh-CN" sz="2400" dirty="0"/>
          </a:p>
        </p:txBody>
      </p:sp>
      <p:sp>
        <p:nvSpPr>
          <p:cNvPr id="5" name="QB_5_AN.42_1#a038474f6.blank?vbadefaultcenterpage=1&amp;parentnodeid=d4bbb1a9a&amp;color=0,0,0&amp;vbapositionanswer=11&amp;vbahtmlprocessed=1"/>
          <p:cNvSpPr/>
          <p:nvPr/>
        </p:nvSpPr>
        <p:spPr>
          <a:xfrm>
            <a:off x="6916420" y="5089190"/>
            <a:ext cx="906463" cy="478600"/>
          </a:xfrm>
          <a:prstGeom prst="rect">
            <a:avLst/>
          </a:prstGeom>
          <a:noFill/>
          <a:ln/>
        </p:spPr>
        <p:txBody>
          <a:bodyPr wrap="none" lIns="0" tIns="0" rIns="0" bIns="0" rtlCol="0" anchor="t"/>
          <a:lstStyle/>
          <a:p>
            <a:pPr marL="0" algn="ctr" latinLnBrk="1">
              <a:lnSpc>
                <a:spcPts val="4200"/>
              </a:lnSpc>
            </a:pPr>
            <a:r>
              <a:rPr lang="en-US" altLang="zh-CN" sz="2400" b="0" i="0" dirty="0">
                <a:solidFill>
                  <a:srgbClr val="FF0000"/>
                </a:solidFill>
                <a:latin typeface="Times New Roman" pitchFamily="34" charset="0"/>
                <a:ea typeface="微软雅黑" pitchFamily="34" charset="-122"/>
                <a:cs typeface="Times New Roman" pitchFamily="34" charset="-120"/>
              </a:rPr>
              <a:t>288.9</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name="Slide 24checked= 1 &amp; amp; version = 1.0.5checked=1&amp;version=1.0.5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AS.43_1#a038474f6?vbadefaultcenterpage=1&amp;parentnodeid=d4bbb1a9a&amp;color=0,0,0&amp;vbahtmlprocessed=1&amp;hasbroken=1"/>
              <p:cNvSpPr/>
              <p:nvPr/>
            </p:nvSpPr>
            <p:spPr>
              <a:xfrm>
                <a:off x="502920" y="1196862"/>
                <a:ext cx="11183112" cy="4809300"/>
              </a:xfrm>
              <a:prstGeom prst="rect">
                <a:avLst/>
              </a:prstGeom>
              <a:noFill/>
              <a:ln/>
            </p:spPr>
            <p:txBody>
              <a:bodyPr wrap="none" lIns="0" tIns="0" rIns="0" bIns="0" rtlCol="0" anchor="t"/>
              <a:lstStyle/>
              <a:p>
                <a:pPr algn="l" latinLnBrk="1">
                  <a:lnSpc>
                    <a:spcPts val="4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依题意，设女生每月购买零食的支出的样本为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oMath>
                </a14:m>
                <a:r>
                  <a:rPr lang="en-US" altLang="zh-CN" sz="2400" b="0" i="0" dirty="0">
                    <a:solidFill>
                      <a:srgbClr val="FF0000"/>
                    </a:solidFill>
                    <a:latin typeface="Times New Roman" pitchFamily="34" charset="0"/>
                    <a:ea typeface="微软雅黑" pitchFamily="34" charset="-122"/>
                    <a:cs typeface="Times New Roman" pitchFamily="34" charset="-120"/>
                  </a:rPr>
                  <a:t>，平均数为</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=115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；男生每</a:t>
                </a:r>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月购买零食的支出的样本为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oMath>
                </a14:m>
                <a:r>
                  <a:rPr lang="en-US" altLang="zh-CN" sz="2400" b="0" i="0" dirty="0">
                    <a:solidFill>
                      <a:srgbClr val="FF0000"/>
                    </a:solidFill>
                    <a:latin typeface="Times New Roman" pitchFamily="34" charset="0"/>
                    <a:ea typeface="微软雅黑" pitchFamily="34" charset="-122"/>
                    <a:cs typeface="Times New Roman" pitchFamily="34" charset="-120"/>
                  </a:rPr>
                  <a:t>，平均数为</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=106</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；男女生每月购买零食的支出的平</a:t>
                </a:r>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均数为</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𝑧</m:t>
                        </m:r>
                      </m:e>
                    </m:bar>
                  </m:oMath>
                </a14:m>
                <a:r>
                  <a:rPr lang="en-US" altLang="zh-CN" sz="2400" b="0" i="0" dirty="0">
                    <a:solidFill>
                      <a:srgbClr val="FF0000"/>
                    </a:solidFill>
                    <a:latin typeface="Times New Roman" pitchFamily="34" charset="0"/>
                    <a:ea typeface="微软雅黑" pitchFamily="34" charset="-122"/>
                    <a:cs typeface="Times New Roman" pitchFamily="34" charset="-120"/>
                  </a:rPr>
                  <a:t>，方差为</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algn="l" latinLnBrk="1">
                  <a:lnSpc>
                    <a:spcPts val="4900"/>
                  </a:lnSpc>
                </a:pPr>
                <a:r>
                  <a:rPr lang="en-US" altLang="zh-CN" sz="2400" b="0" i="0" dirty="0">
                    <a:solidFill>
                      <a:srgbClr val="FF0000"/>
                    </a:solidFill>
                    <a:latin typeface="Times New Roman" pitchFamily="34" charset="0"/>
                    <a:ea typeface="微软雅黑" pitchFamily="34" charset="-122"/>
                    <a:cs typeface="Times New Roman" pitchFamily="34" charset="-120"/>
                  </a:rPr>
                  <a:t>则</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𝑧</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ba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9</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4×115+5×106</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9</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=110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algn="l" latinLnBrk="1">
                  <a:lnSpc>
                    <a:spcPts val="6400"/>
                  </a:lnSpc>
                </a:pPr>
                <a:r>
                  <a:rPr lang="en-US" altLang="zh-CN" sz="2400" b="0" i="0" dirty="0">
                    <a:solidFill>
                      <a:srgbClr val="FF0000"/>
                    </a:solidFill>
                    <a:latin typeface="Times New Roman" pitchFamily="34" charset="0"/>
                    <a:ea typeface="微软雅黑" pitchFamily="34" charset="-122"/>
                    <a:cs typeface="Times New Roman" pitchFamily="34" charset="-120"/>
                  </a:rPr>
                  <a:t>又</a:t>
                </a:r>
                <a14:m>
                  <m:oMath xmlns:m="http://schemas.openxmlformats.org/officeDocument/2006/math">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4</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bSup>
                      <m:sSubSupPr>
                        <m:ctrlPr>
                          <a:rPr lang="en-US" altLang="zh-CN" sz="2400" b="0" i="1">
                            <a:solidFill>
                              <a:srgbClr val="FF0000"/>
                            </a:solidFill>
                            <a:latin typeface="Cambria Math" panose="02040503050406030204" pitchFamily="18" charset="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=53800</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5</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bSup>
                      <m:sSubSupPr>
                        <m:ctrlPr>
                          <a:rPr lang="en-US" altLang="zh-CN" sz="2400" b="0" i="1">
                            <a:solidFill>
                              <a:srgbClr val="FF0000"/>
                            </a:solidFill>
                            <a:latin typeface="Cambria Math" panose="02040503050406030204" pitchFamily="18" charset="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=57700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algn="l" latinLnBrk="1">
                  <a:lnSpc>
                    <a:spcPts val="3200"/>
                  </a:lnSpc>
                </a:pPr>
                <a:r>
                  <a:rPr lang="en-US" altLang="zh-CN" sz="2400" b="0" i="0">
                    <a:solidFill>
                      <a:srgbClr val="FF0000"/>
                    </a:solidFill>
                    <a:latin typeface="Times New Roman" pitchFamily="34" charset="0"/>
                    <a:ea typeface="微软雅黑" pitchFamily="34" charset="-122"/>
                    <a:cs typeface="Times New Roman" pitchFamily="34" charset="-120"/>
                  </a:rPr>
                  <a:t>所以</a:t>
                </a:r>
              </a:p>
              <a:p>
                <a:pPr latinLnBrk="1">
                  <a:lnSpc>
                    <a:spcPts val="6400"/>
                  </a:lnSpc>
                </a:pP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9</m:t>
                        </m:r>
                      </m:den>
                    </m:f>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9</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bSup>
                      <m:sSubSupPr>
                        <m:ctrlPr>
                          <a:rPr lang="en-US" altLang="zh-CN" sz="2400" b="0" i="1">
                            <a:solidFill>
                              <a:srgbClr val="FF0000"/>
                            </a:solidFill>
                            <a:latin typeface="Cambria Math" panose="02040503050406030204" pitchFamily="18" charset="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𝑧</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𝑧</m:t>
                            </m:r>
                          </m:e>
                        </m:ba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9</m:t>
                        </m:r>
                      </m:den>
                    </m:f>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4</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bSup>
                          <m:sSubSupPr>
                            <m:ctrlPr>
                              <a:rPr lang="en-US" altLang="zh-CN" sz="2400" b="0" i="1">
                                <a:solidFill>
                                  <a:srgbClr val="FF0000"/>
                                </a:solidFill>
                                <a:latin typeface="Cambria Math" panose="02040503050406030204" pitchFamily="18" charset="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5</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bSup>
                          <m:sSubSupPr>
                            <m:ctrlPr>
                              <a:rPr lang="en-US" altLang="zh-CN" sz="2400" b="0" i="1">
                                <a:solidFill>
                                  <a:srgbClr val="FF0000"/>
                                </a:solidFill>
                                <a:latin typeface="Cambria Math" panose="02040503050406030204" pitchFamily="18" charset="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110</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9</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53800+57700</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110</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≈288.9</m:t>
                    </m:r>
                  </m:oMath>
                </a14:m>
                <a:r>
                  <a:rPr lang="zh-CN" altLang="en-US" sz="100" b="0" i="0" kern="0" spc="-99900" dirty="0">
                    <a:solidFill>
                      <a:srgbClr val="FFFFFF"/>
                    </a:solidFill>
                    <a:latin typeface="Times New Roman" pitchFamily="34" charset="0"/>
                    <a:ea typeface="微软雅黑" pitchFamily="34" charset="-122"/>
                    <a:cs typeface="Times New Roman" pitchFamily="34" charset="-120"/>
                  </a:rPr>
                  <a:t>，</a:t>
                </a:r>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a:p>
                <a:pPr latinLnBrk="1">
                  <a:lnSpc>
                    <a:spcPts val="4200"/>
                  </a:lnSpc>
                </a:pPr>
                <a:r>
                  <a:rPr lang="en-US" altLang="zh-CN" sz="2400" b="0" i="0" dirty="0">
                    <a:solidFill>
                      <a:srgbClr val="FF0000"/>
                    </a:solidFill>
                    <a:latin typeface="Times New Roman" pitchFamily="34" charset="0"/>
                    <a:ea typeface="微软雅黑" pitchFamily="34" charset="-122"/>
                    <a:cs typeface="Times New Roman" pitchFamily="34" charset="-120"/>
                  </a:rPr>
                  <a:t>所以估计全班学生每月购买零食的平均支出的方差为288.9.</a:t>
                </a:r>
                <a:endParaRPr lang="en-US" altLang="zh-CN" sz="2400" dirty="0"/>
              </a:p>
            </p:txBody>
          </p:sp>
        </mc:Choice>
        <mc:Fallback xmlns="">
          <p:sp>
            <p:nvSpPr>
              <p:cNvPr id="2" name="QB_5_AS.43_1#a038474f6?vbadefaultcenterpage=1&amp;parentnodeid=d4bbb1a9a&amp;color=0,0,0&amp;vbahtmlprocessed=1&amp;hasbroken=1"/>
              <p:cNvSpPr>
                <a:spLocks noRot="1" noChangeAspect="1" noMove="1" noResize="1" noEditPoints="1" noAdjustHandles="1" noChangeArrowheads="1" noChangeShapeType="1" noTextEdit="1"/>
              </p:cNvSpPr>
              <p:nvPr/>
            </p:nvSpPr>
            <p:spPr>
              <a:xfrm>
                <a:off x="502920" y="1196862"/>
                <a:ext cx="11183112" cy="4809300"/>
              </a:xfrm>
              <a:prstGeom prst="rect">
                <a:avLst/>
              </a:prstGeom>
              <a:blipFill>
                <a:blip r:embed="rId3"/>
                <a:stretch>
                  <a:fillRect l="-1690" r="-818" b="-3802"/>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name="Slide 25checked= 1 &amp; amp; version = 1.0.5checked=1&amp;version=1.0.5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BD.44_1#5cf8c952f?segpoint=1&amp;vbadefaultcenterpage=1&amp;parentnodeid=d4bbb1a9a&amp;color=0,0,0&amp;vbahtmlprocessed=1&amp;hasbroken=1"/>
              <p:cNvSpPr/>
              <p:nvPr/>
            </p:nvSpPr>
            <p:spPr>
              <a:xfrm>
                <a:off x="502920" y="2232705"/>
                <a:ext cx="11183112" cy="2709799"/>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12.</a:t>
                </a:r>
                <a:r>
                  <a:rPr lang="en-US" altLang="zh-CN" sz="2400" b="0" i="0" dirty="0">
                    <a:solidFill>
                      <a:srgbClr val="000000"/>
                    </a:solidFill>
                    <a:latin typeface="Times New Roman" pitchFamily="34" charset="0"/>
                    <a:ea typeface="微软雅黑" pitchFamily="34" charset="-122"/>
                    <a:cs typeface="Times New Roman" pitchFamily="34" charset="-120"/>
                  </a:rPr>
                  <a:t>（双空题）已知在一次文艺比赛中，12名专业人士和</a:t>
                </a:r>
                <a:r>
                  <a:rPr lang="en-US" altLang="zh-CN" sz="2400" b="0" i="0">
                    <a:solidFill>
                      <a:srgbClr val="000000"/>
                    </a:solidFill>
                    <a:latin typeface="Times New Roman" pitchFamily="34" charset="0"/>
                    <a:ea typeface="微软雅黑" pitchFamily="34" charset="-122"/>
                    <a:cs typeface="Times New Roman" pitchFamily="34" charset="-120"/>
                  </a:rPr>
                  <a:t>12名观众代表各组成一个评</a:t>
                </a:r>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委小组</a:t>
                </a:r>
                <a:r>
                  <a:rPr lang="en-US" altLang="zh-CN" sz="2400" b="0" i="0" dirty="0">
                    <a:solidFill>
                      <a:srgbClr val="000000"/>
                    </a:solidFill>
                    <a:latin typeface="Times New Roman" pitchFamily="34" charset="0"/>
                    <a:ea typeface="微软雅黑" pitchFamily="34" charset="-122"/>
                    <a:cs typeface="Times New Roman" pitchFamily="34" charset="-120"/>
                  </a:rPr>
                  <a:t>，给参赛选手打分，下面是两组评委对同一选手的打分：</a:t>
                </a:r>
                <a:endParaRPr lang="en-US" altLang="zh-CN" sz="2400" dirty="0"/>
              </a:p>
              <a:p>
                <a:pPr algn="l" latinLnBrk="1">
                  <a:lnSpc>
                    <a:spcPts val="4400"/>
                  </a:lnSpc>
                </a:pPr>
                <a:r>
                  <a:rPr lang="en-US" altLang="zh-CN" sz="2400" b="0" i="0" dirty="0">
                    <a:solidFill>
                      <a:srgbClr val="000000"/>
                    </a:solidFill>
                    <a:latin typeface="Times New Roman" pitchFamily="34" charset="0"/>
                    <a:ea typeface="微软雅黑" pitchFamily="34" charset="-122"/>
                    <a:cs typeface="Times New Roman" pitchFamily="34" charset="-120"/>
                  </a:rPr>
                  <a:t>小组</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:42</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,45,48,46,52,47,49,55,42,51,47,45.</a:t>
                </a:r>
                <a:endParaRPr lang="en-US" altLang="zh-CN" sz="2400" dirty="0"/>
              </a:p>
              <a:p>
                <a:pPr algn="l" latinLnBrk="1">
                  <a:lnSpc>
                    <a:spcPts val="4400"/>
                  </a:lnSpc>
                </a:pPr>
                <a:r>
                  <a:rPr lang="en-US" altLang="zh-CN" sz="2400" b="0" i="0" dirty="0">
                    <a:solidFill>
                      <a:srgbClr val="000000"/>
                    </a:solidFill>
                    <a:latin typeface="Times New Roman" pitchFamily="34" charset="0"/>
                    <a:ea typeface="微软雅黑" pitchFamily="34" charset="-122"/>
                    <a:cs typeface="Times New Roman" pitchFamily="34" charset="-120"/>
                  </a:rPr>
                  <a:t>小组</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𝐵</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:55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,36,70,66,75,49,46,68,42,62,58,47.</a:t>
                </a:r>
                <a:endParaRPr lang="en-US" altLang="zh-CN" sz="2400" dirty="0"/>
              </a:p>
              <a:p>
                <a:pPr latinLnBrk="1">
                  <a:lnSpc>
                    <a:spcPts val="4200"/>
                  </a:lnSpc>
                </a:pPr>
                <a:r>
                  <a:rPr lang="en-US" altLang="zh-CN" sz="2400" b="0" i="0" dirty="0">
                    <a:solidFill>
                      <a:srgbClr val="000000"/>
                    </a:solidFill>
                    <a:latin typeface="Times New Roman" pitchFamily="34" charset="0"/>
                    <a:ea typeface="微软雅黑" pitchFamily="34" charset="-122"/>
                    <a:cs typeface="Times New Roman" pitchFamily="34" charset="-120"/>
                  </a:rPr>
                  <a:t>小组</a:t>
                </a:r>
                <a14:m>
                  <m:oMath xmlns:m="http://schemas.openxmlformats.org/officeDocument/2006/math">
                    <m:r>
                      <a:rPr lang="en-US" altLang="zh-CN" sz="2400" b="0" i="0" spc="-100" dirty="0">
                        <a:solidFill>
                          <a:srgbClr val="000000"/>
                        </a:solidFill>
                        <a:latin typeface="Cambria Math" panose="02040503050406030204" pitchFamily="18" charset="0"/>
                        <a:ea typeface="微软雅黑" pitchFamily="34" charset="-122"/>
                        <a:cs typeface="Times New Roman" pitchFamily="34" charset="-120"/>
                      </a:rPr>
                      <m:t>𝐵</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spc="-100" dirty="0">
                    <a:solidFill>
                      <a:srgbClr val="000000"/>
                    </a:solidFill>
                    <a:latin typeface="Times New Roman" pitchFamily="34" charset="0"/>
                    <a:ea typeface="微软雅黑" pitchFamily="34" charset="-122"/>
                    <a:cs typeface="Times New Roman" pitchFamily="34" charset="-120"/>
                  </a:rPr>
                  <a:t>的第</a:t>
                </a:r>
                <a:r>
                  <a:rPr lang="en-US" altLang="zh-CN" sz="2400" b="0" i="0" spc="-100">
                    <a:solidFill>
                      <a:srgbClr val="000000"/>
                    </a:solidFill>
                    <a:latin typeface="Times New Roman" pitchFamily="34" charset="0"/>
                    <a:ea typeface="微软雅黑" pitchFamily="34" charset="-122"/>
                    <a:cs typeface="Times New Roman" pitchFamily="34" charset="-120"/>
                  </a:rPr>
                  <a:t>75百分位数是</a:t>
                </a:r>
                <a:r>
                  <a:rPr lang="en-US" altLang="zh-CN" sz="2400" i="0" spc="-100">
                    <a:solidFill>
                      <a:srgbClr val="000000"/>
                    </a:solidFill>
                    <a:latin typeface="SimSun" pitchFamily="34" charset="0"/>
                    <a:ea typeface="SimSun" pitchFamily="34" charset="-122"/>
                    <a:cs typeface="SimSun" pitchFamily="34" charset="-120"/>
                  </a:rPr>
                  <a:t>____</a:t>
                </a:r>
                <a:r>
                  <a:rPr lang="en-US" altLang="zh-CN" sz="2400" b="0" i="0" spc="-100">
                    <a:solidFill>
                      <a:srgbClr val="000000"/>
                    </a:solidFill>
                    <a:latin typeface="Times New Roman" pitchFamily="34" charset="0"/>
                    <a:ea typeface="微软雅黑" pitchFamily="34" charset="-122"/>
                    <a:cs typeface="Times New Roman" pitchFamily="34" charset="-120"/>
                  </a:rPr>
                  <a:t>，从评委打分相似性上看更像专业人士组成的小组是</a:t>
                </a:r>
                <a:r>
                  <a:rPr lang="en-US" altLang="zh-CN" sz="2400" i="0" spc="-100">
                    <a:solidFill>
                      <a:srgbClr val="000000"/>
                    </a:solidFill>
                    <a:latin typeface="SimSun" pitchFamily="34" charset="0"/>
                    <a:ea typeface="SimSun" pitchFamily="34" charset="-122"/>
                    <a:cs typeface="SimSun" pitchFamily="34" charset="-120"/>
                  </a:rPr>
                  <a:t>___</a:t>
                </a:r>
                <a:r>
                  <a:rPr lang="en-US" altLang="zh-CN" sz="2400" b="0" i="0" spc="-100">
                    <a:solidFill>
                      <a:srgbClr val="000000"/>
                    </a:solidFill>
                    <a:latin typeface="Times New Roman" pitchFamily="34" charset="0"/>
                    <a:ea typeface="微软雅黑" pitchFamily="34" charset="-122"/>
                    <a:cs typeface="Times New Roman" pitchFamily="34" charset="-120"/>
                  </a:rPr>
                  <a:t>组</a:t>
                </a:r>
                <a:r>
                  <a:rPr lang="en-US" altLang="zh-CN" sz="2400" b="0" i="0" spc="-100" dirty="0">
                    <a:solidFill>
                      <a:srgbClr val="000000"/>
                    </a:solidFill>
                    <a:latin typeface="Times New Roman" pitchFamily="34" charset="0"/>
                    <a:ea typeface="微软雅黑" pitchFamily="34" charset="-122"/>
                    <a:cs typeface="Times New Roman" pitchFamily="34" charset="-120"/>
                  </a:rPr>
                  <a:t>.</a:t>
                </a:r>
                <a:endParaRPr lang="en-US" altLang="zh-CN" sz="2400" spc="-100" dirty="0"/>
              </a:p>
            </p:txBody>
          </p:sp>
        </mc:Choice>
        <mc:Fallback xmlns="">
          <p:sp>
            <p:nvSpPr>
              <p:cNvPr id="2" name="QB_5_BD.44_1#5cf8c952f?segpoint=1&amp;vbadefaultcenterpage=1&amp;parentnodeid=d4bbb1a9a&amp;color=0,0,0&amp;vbahtmlprocessed=1&amp;hasbroken=1"/>
              <p:cNvSpPr>
                <a:spLocks noRot="1" noChangeAspect="1" noMove="1" noResize="1" noEditPoints="1" noAdjustHandles="1" noChangeArrowheads="1" noChangeShapeType="1" noTextEdit="1"/>
              </p:cNvSpPr>
              <p:nvPr/>
            </p:nvSpPr>
            <p:spPr>
              <a:xfrm>
                <a:off x="502920" y="2232705"/>
                <a:ext cx="11183112" cy="2709799"/>
              </a:xfrm>
              <a:prstGeom prst="rect">
                <a:avLst/>
              </a:prstGeom>
              <a:blipFill>
                <a:blip r:embed="rId3"/>
                <a:stretch>
                  <a:fillRect l="-1690" r="-1799" b="-6742"/>
                </a:stretch>
              </a:blipFill>
              <a:ln/>
            </p:spPr>
            <p:txBody>
              <a:bodyPr/>
              <a:lstStyle/>
              <a:p>
                <a:r>
                  <a:rPr lang="zh-CN" altLang="en-US">
                    <a:noFill/>
                  </a:rPr>
                  <a:t> </a:t>
                </a:r>
              </a:p>
            </p:txBody>
          </p:sp>
        </mc:Fallback>
      </mc:AlternateContent>
      <p:sp>
        <p:nvSpPr>
          <p:cNvPr id="3" name="QB_5_AN.45_1#5cf8c952f.blank?vbadefaultcenterpage=1&amp;parentnodeid=d4bbb1a9a&amp;color=0,0,0&amp;vbapositionanswer=12&amp;vbahtmlprocessed=1"/>
          <p:cNvSpPr/>
          <p:nvPr/>
        </p:nvSpPr>
        <p:spPr>
          <a:xfrm>
            <a:off x="3670237" y="4418375"/>
            <a:ext cx="487363" cy="478600"/>
          </a:xfrm>
          <a:prstGeom prst="rect">
            <a:avLst/>
          </a:prstGeom>
          <a:noFill/>
          <a:ln/>
        </p:spPr>
        <p:txBody>
          <a:bodyPr wrap="none" lIns="0" tIns="0" rIns="0" bIns="0" rtlCol="0" anchor="t"/>
          <a:lstStyle/>
          <a:p>
            <a:pPr marL="0" algn="ctr" latinLnBrk="1">
              <a:lnSpc>
                <a:spcPts val="4200"/>
              </a:lnSpc>
            </a:pPr>
            <a:r>
              <a:rPr lang="en-US" altLang="zh-CN" sz="2400" b="0" i="0" spc="-100" dirty="0">
                <a:solidFill>
                  <a:srgbClr val="FF0000"/>
                </a:solidFill>
                <a:latin typeface="Times New Roman" pitchFamily="34" charset="0"/>
                <a:ea typeface="微软雅黑" pitchFamily="34" charset="-122"/>
                <a:cs typeface="Times New Roman" pitchFamily="34" charset="-120"/>
              </a:rPr>
              <a:t>67</a:t>
            </a:r>
            <a:endParaRPr lang="en-US" altLang="zh-CN" sz="2400" spc="-100" dirty="0"/>
          </a:p>
        </p:txBody>
      </p:sp>
      <mc:AlternateContent xmlns:mc="http://schemas.openxmlformats.org/markup-compatibility/2006" xmlns:a14="http://schemas.microsoft.com/office/drawing/2010/main">
        <mc:Choice Requires="a14">
          <p:sp>
            <p:nvSpPr>
              <p:cNvPr id="4" name="QB_5_AN.46_1#5cf8c952f.blank?vbadefaultcenterpage=1&amp;parentnodeid=d4bbb1a9a&amp;color=0,0,0&amp;vbapositionanswer=13&amp;vbahtmlprocessed=1"/>
              <p:cNvSpPr/>
              <p:nvPr/>
            </p:nvSpPr>
            <p:spPr>
              <a:xfrm>
                <a:off x="10947337" y="4518513"/>
                <a:ext cx="352235" cy="353441"/>
              </a:xfrm>
              <a:prstGeom prst="rect">
                <a:avLst/>
              </a:prstGeom>
              <a:noFill/>
              <a:ln/>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dirty="0"/>
              </a:p>
            </p:txBody>
          </p:sp>
        </mc:Choice>
        <mc:Fallback xmlns="">
          <p:sp>
            <p:nvSpPr>
              <p:cNvPr id="4" name="QB_5_AN.46_1#5cf8c952f.blank?vbadefaultcenterpage=1&amp;parentnodeid=d4bbb1a9a&amp;color=0,0,0&amp;vbapositionanswer=13&amp;vbahtmlprocessed=1"/>
              <p:cNvSpPr>
                <a:spLocks noRot="1" noChangeAspect="1" noMove="1" noResize="1" noEditPoints="1" noAdjustHandles="1" noChangeArrowheads="1" noChangeShapeType="1" noTextEdit="1"/>
              </p:cNvSpPr>
              <p:nvPr/>
            </p:nvSpPr>
            <p:spPr>
              <a:xfrm>
                <a:off x="10947337" y="4518513"/>
                <a:ext cx="352235" cy="353441"/>
              </a:xfrm>
              <a:prstGeom prst="rect">
                <a:avLst/>
              </a:prstGeom>
              <a:blipFill>
                <a:blip r:embed="rId4"/>
                <a:stretch>
                  <a:fillRect l="-8621" r="-6897" b="-12069"/>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name="Slide 26checked= 1 &amp; amp; version = 1.0.5checked=1&amp;version=1.0.5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AS.47_1#5cf8c952f?vbadefaultcenterpage=1&amp;parentnodeid=d4bbb1a9a&amp;color=0,0,0&amp;vbahtmlprocessed=1&amp;hasbroken=1"/>
              <p:cNvSpPr/>
              <p:nvPr/>
            </p:nvSpPr>
            <p:spPr>
              <a:xfrm>
                <a:off x="502920" y="838182"/>
                <a:ext cx="11183112" cy="5542217"/>
              </a:xfrm>
              <a:prstGeom prst="rect">
                <a:avLst/>
              </a:prstGeom>
              <a:noFill/>
              <a:ln/>
            </p:spPr>
            <p:txBody>
              <a:bodyPr wrap="none" lIns="0" tIns="0" rIns="0" bIns="0" rtlCol="0" anchor="t"/>
              <a:lstStyle/>
              <a:p>
                <a:pPr algn="l" latinLnBrk="1">
                  <a:lnSpc>
                    <a:spcPts val="4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将小组</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𝐵</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的数据进行排序得到36,42,46,47,49,55,58,62,66,68,70,75</a:t>
                </a:r>
                <a:r>
                  <a:rPr lang="en-US" altLang="zh-CN" sz="2400" b="0" i="0">
                    <a:solidFill>
                      <a:srgbClr val="FF0000"/>
                    </a:solidFill>
                    <a:latin typeface="Times New Roman" pitchFamily="34" charset="0"/>
                    <a:ea typeface="微软雅黑" pitchFamily="34" charset="-122"/>
                    <a:cs typeface="Times New Roman" pitchFamily="34" charset="-120"/>
                  </a:rPr>
                  <a:t>，又</a:t>
                </a:r>
              </a:p>
              <a:p>
                <a:pPr latinLnBrk="1">
                  <a:lnSpc>
                    <a:spcPts val="44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12×75%=9</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algn="l" latinLnBrk="1">
                  <a:lnSpc>
                    <a:spcPts val="6200"/>
                  </a:lnSpc>
                </a:pPr>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𝐵</m:t>
                    </m:r>
                  </m:oMath>
                </a14:m>
                <a:r>
                  <a:rPr lang="en-US" altLang="zh-CN" sz="2400" b="0" i="0" dirty="0">
                    <a:solidFill>
                      <a:srgbClr val="FF0000"/>
                    </a:solidFill>
                    <a:latin typeface="Times New Roman" pitchFamily="34" charset="0"/>
                    <a:ea typeface="微软雅黑" pitchFamily="34" charset="-122"/>
                    <a:cs typeface="Times New Roman" pitchFamily="34" charset="-120"/>
                  </a:rPr>
                  <a:t>小组的第75百分位数是</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66+68</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=67</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algn="l" latinLnBrk="1">
                  <a:lnSpc>
                    <a:spcPts val="62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42+45+48+46+52+47+49+55+42+51+47+45</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≈47</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algn="l" latinLnBrk="1">
                  <a:lnSpc>
                    <a:spcPts val="6200"/>
                  </a:lnSpc>
                </a:pPr>
                <a14:m>
                  <m:oMath xmlns:m="http://schemas.openxmlformats.org/officeDocument/2006/math">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42−47</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45−47</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45−47</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]≈14.08</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algn="l" latinLnBrk="1">
                  <a:lnSpc>
                    <a:spcPts val="62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𝐵</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55+36+70+66+75+49+46+68+42+62+58+47</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≈56</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algn="l" latinLnBrk="1">
                  <a:lnSpc>
                    <a:spcPts val="6200"/>
                  </a:lnSpc>
                </a:pPr>
                <a14:m>
                  <m:oMath xmlns:m="http://schemas.openxmlformats.org/officeDocument/2006/math">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𝐵</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55−56</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36−56</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47−56</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]=139</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300"/>
                  </a:lnSpc>
                </a:pPr>
                <a14:m>
                  <m:oMath xmlns:m="http://schemas.openxmlformats.org/officeDocument/2006/math">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m:t>
                    </m:r>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𝐵</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oMath>
                </a14:m>
                <a:r>
                  <a:rPr lang="en-US" altLang="zh-CN" sz="2400" b="0" i="0" dirty="0">
                    <a:solidFill>
                      <a:srgbClr val="FF0000"/>
                    </a:solidFill>
                    <a:latin typeface="Times New Roman" pitchFamily="34" charset="0"/>
                    <a:ea typeface="微软雅黑" pitchFamily="34" charset="-122"/>
                    <a:cs typeface="Times New Roman" pitchFamily="34" charset="-120"/>
                  </a:rPr>
                  <a:t>，故</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𝐴</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小组更像专业人士组成的小组.</a:t>
                </a:r>
                <a:endParaRPr lang="en-US" altLang="zh-CN" sz="2400" dirty="0"/>
              </a:p>
            </p:txBody>
          </p:sp>
        </mc:Choice>
        <mc:Fallback xmlns="">
          <p:sp>
            <p:nvSpPr>
              <p:cNvPr id="2" name="QB_5_AS.47_1#5cf8c952f?vbadefaultcenterpage=1&amp;parentnodeid=d4bbb1a9a&amp;color=0,0,0&amp;vbahtmlprocessed=1&amp;hasbroken=1"/>
              <p:cNvSpPr>
                <a:spLocks noRot="1" noChangeAspect="1" noMove="1" noResize="1" noEditPoints="1" noAdjustHandles="1" noChangeArrowheads="1" noChangeShapeType="1" noTextEdit="1"/>
              </p:cNvSpPr>
              <p:nvPr/>
            </p:nvSpPr>
            <p:spPr>
              <a:xfrm>
                <a:off x="502920" y="838182"/>
                <a:ext cx="11183112" cy="5542217"/>
              </a:xfrm>
              <a:prstGeom prst="rect">
                <a:avLst/>
              </a:prstGeom>
              <a:blipFill>
                <a:blip r:embed="rId3"/>
                <a:stretch>
                  <a:fillRect l="-1690" b="-3187"/>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name="Slide 27checked= 1 &amp; amp; version = 1.0.5checked=1&amp;version=1.0.5checked= 1 &amp; amp; version = 1.0.5checked=1&amp;version=1.0.5">
    <p:spTree>
      <p:nvGrpSpPr>
        <p:cNvPr id="1" name=""/>
        <p:cNvGrpSpPr/>
        <p:nvPr/>
      </p:nvGrpSpPr>
      <p:grpSpPr>
        <a:xfrm>
          <a:off x="0" y="0"/>
          <a:ext cx="0" cy="0"/>
          <a:chOff x="0" y="0"/>
          <a:chExt cx="0" cy="0"/>
        </a:xfrm>
      </p:grpSpPr>
      <p:pic>
        <p:nvPicPr>
          <p:cNvPr id="2" name="C_4_BD#4c29d80be?vbadefaultcenterpage=1&amp;parentnodeid=44366494b&amp;color=110,135,189&amp;vbahtmlprocessed=1" descr="preencoded.png"/>
          <p:cNvPicPr>
            <a:picLocks noChangeAspect="1"/>
          </p:cNvPicPr>
          <p:nvPr/>
        </p:nvPicPr>
        <p:blipFill>
          <a:blip r:embed="rId3"/>
          <a:stretch>
            <a:fillRect/>
          </a:stretch>
        </p:blipFill>
        <p:spPr>
          <a:xfrm>
            <a:off x="4700016" y="756000"/>
            <a:ext cx="2798064" cy="630936"/>
          </a:xfrm>
          <a:prstGeom prst="rect">
            <a:avLst/>
          </a:prstGeom>
        </p:spPr>
      </p:pic>
      <mc:AlternateContent xmlns:mc="http://schemas.openxmlformats.org/markup-compatibility/2006" xmlns:a14="http://schemas.microsoft.com/office/drawing/2010/main">
        <mc:Choice Requires="a14">
          <p:sp>
            <p:nvSpPr>
              <p:cNvPr id="3" name="QB_5_BD.48_1#85ed88b04?vbadefaultcenterpage=1&amp;parentnodeid=4c29d80be&amp;color=0,0,0&amp;vbahtmlprocessed=1&amp;bbb=1&amp;hasbroken=1"/>
              <p:cNvSpPr/>
              <p:nvPr/>
            </p:nvSpPr>
            <p:spPr>
              <a:xfrm>
                <a:off x="502920" y="1521048"/>
                <a:ext cx="11183112" cy="2150999"/>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13.</a:t>
                </a:r>
                <a:r>
                  <a:rPr lang="en-US" altLang="zh-CN" sz="2400" b="0" i="0" dirty="0">
                    <a:solidFill>
                      <a:srgbClr val="000000"/>
                    </a:solidFill>
                    <a:latin typeface="Times New Roman" pitchFamily="34" charset="0"/>
                    <a:ea typeface="微软雅黑" pitchFamily="34" charset="-122"/>
                    <a:cs typeface="Times New Roman" pitchFamily="34" charset="-120"/>
                  </a:rPr>
                  <a:t>某科研机构研究发现，某品种中医药的药物成分甲的含量</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（单位：克</a:t>
                </a:r>
                <a:r>
                  <a:rPr lang="en-US" altLang="zh-CN" sz="2400" b="0" i="0">
                    <a:solidFill>
                      <a:srgbClr val="000000"/>
                    </a:solidFill>
                    <a:latin typeface="Times New Roman" pitchFamily="34" charset="0"/>
                    <a:ea typeface="微软雅黑" pitchFamily="34" charset="-122"/>
                    <a:cs typeface="Times New Roman" pitchFamily="34" charset="-120"/>
                  </a:rPr>
                  <a:t>）与药物</a:t>
                </a:r>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功效</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2400" b="0" i="0" dirty="0">
                    <a:solidFill>
                      <a:srgbClr val="000000"/>
                    </a:solidFill>
                    <a:latin typeface="Times New Roman" pitchFamily="34" charset="0"/>
                    <a:ea typeface="微软雅黑" pitchFamily="34" charset="-122"/>
                    <a:cs typeface="Times New Roman" pitchFamily="34" charset="-120"/>
                  </a:rPr>
                  <a:t>（单位：药物单位）之间具有关系式</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=9</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.检测这种药品一个批次的</a:t>
                </a:r>
                <a:r>
                  <a:rPr lang="en-US" altLang="zh-CN" sz="2400" b="0" i="0">
                    <a:solidFill>
                      <a:srgbClr val="000000"/>
                    </a:solidFill>
                    <a:latin typeface="Times New Roman" pitchFamily="34" charset="0"/>
                    <a:ea typeface="微软雅黑" pitchFamily="34" charset="-122"/>
                    <a:cs typeface="Times New Roman" pitchFamily="34" charset="-120"/>
                  </a:rPr>
                  <a:t>6个</a:t>
                </a:r>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样本</a:t>
                </a:r>
                <a:r>
                  <a:rPr lang="en-US" altLang="zh-CN" sz="2400" b="0" i="0" dirty="0">
                    <a:solidFill>
                      <a:srgbClr val="000000"/>
                    </a:solidFill>
                    <a:latin typeface="Times New Roman" pitchFamily="34" charset="0"/>
                    <a:ea typeface="微软雅黑" pitchFamily="34" charset="-122"/>
                    <a:cs typeface="Times New Roman" pitchFamily="34" charset="-120"/>
                  </a:rPr>
                  <a:t>，得到成分甲的平均值为5克，标准差为</a:t>
                </a:r>
                <a14:m>
                  <m:oMath xmlns:m="http://schemas.openxmlformats.org/officeDocument/2006/math">
                    <m:rad>
                      <m:radPr>
                        <m:degHide m:val="on"/>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e>
                    </m:ra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，则估计这批中医药的药物功效的</a:t>
                </a:r>
              </a:p>
              <a:p>
                <a:pPr latinLnBrk="1">
                  <a:lnSpc>
                    <a:spcPts val="4200"/>
                  </a:lnSpc>
                </a:pPr>
                <a:r>
                  <a:rPr lang="en-US" altLang="zh-CN" sz="2400" b="0" i="0">
                    <a:solidFill>
                      <a:srgbClr val="000000"/>
                    </a:solidFill>
                    <a:latin typeface="Times New Roman" pitchFamily="34" charset="0"/>
                    <a:ea typeface="微软雅黑" pitchFamily="34" charset="-122"/>
                    <a:cs typeface="Times New Roman" pitchFamily="34" charset="-120"/>
                  </a:rPr>
                  <a:t>平均值为</a:t>
                </a:r>
                <a:r>
                  <a:rPr lang="en-US" altLang="zh-CN" sz="2400" i="0">
                    <a:solidFill>
                      <a:srgbClr val="000000"/>
                    </a:solidFill>
                    <a:latin typeface="SimSun" pitchFamily="34" charset="0"/>
                    <a:ea typeface="SimSun" pitchFamily="34" charset="-122"/>
                    <a:cs typeface="SimSun" pitchFamily="34" charset="-120"/>
                  </a:rPr>
                  <a:t>____</a:t>
                </a:r>
                <a:r>
                  <a:rPr lang="en-US" altLang="zh-CN" sz="2400" b="0" i="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3" name="QB_5_BD.48_1#85ed88b04?vbadefaultcenterpage=1&amp;parentnodeid=4c29d80be&amp;color=0,0,0&amp;vbahtmlprocessed=1&amp;bbb=1&amp;hasbroken=1"/>
              <p:cNvSpPr>
                <a:spLocks noRot="1" noChangeAspect="1" noMove="1" noResize="1" noEditPoints="1" noAdjustHandles="1" noChangeArrowheads="1" noChangeShapeType="1" noTextEdit="1"/>
              </p:cNvSpPr>
              <p:nvPr/>
            </p:nvSpPr>
            <p:spPr>
              <a:xfrm>
                <a:off x="502920" y="1521048"/>
                <a:ext cx="11183112" cy="2150999"/>
              </a:xfrm>
              <a:prstGeom prst="rect">
                <a:avLst/>
              </a:prstGeom>
              <a:blipFill>
                <a:blip r:embed="rId4"/>
                <a:stretch>
                  <a:fillRect l="-1690" r="-1309" b="-8807"/>
                </a:stretch>
              </a:blipFill>
              <a:ln/>
            </p:spPr>
            <p:txBody>
              <a:bodyPr/>
              <a:lstStyle/>
              <a:p>
                <a:r>
                  <a:rPr lang="zh-CN" altLang="en-US">
                    <a:noFill/>
                  </a:rPr>
                  <a:t> </a:t>
                </a:r>
              </a:p>
            </p:txBody>
          </p:sp>
        </mc:Fallback>
      </mc:AlternateContent>
      <p:sp>
        <p:nvSpPr>
          <p:cNvPr id="4" name="QB_5_AN.49_1#85ed88b04.blank?vbadefaultcenterpage=1&amp;parentnodeid=4c29d80be&amp;color=0,0,0&amp;vbapositionanswer=14&amp;vbahtmlprocessed=1&amp;bbb=1"/>
          <p:cNvSpPr/>
          <p:nvPr/>
        </p:nvSpPr>
        <p:spPr>
          <a:xfrm>
            <a:off x="1772920" y="3147918"/>
            <a:ext cx="525463" cy="478600"/>
          </a:xfrm>
          <a:prstGeom prst="rect">
            <a:avLst/>
          </a:prstGeom>
          <a:noFill/>
          <a:ln/>
        </p:spPr>
        <p:txBody>
          <a:bodyPr wrap="none" lIns="0" tIns="0" rIns="0" bIns="0" rtlCol="0" anchor="t"/>
          <a:lstStyle/>
          <a:p>
            <a:pPr marL="0" algn="ctr" latinLnBrk="1">
              <a:lnSpc>
                <a:spcPts val="4200"/>
              </a:lnSpc>
            </a:pPr>
            <a:r>
              <a:rPr lang="en-US" altLang="zh-CN" sz="2400" b="0" i="0" dirty="0">
                <a:solidFill>
                  <a:srgbClr val="FF0000"/>
                </a:solidFill>
                <a:latin typeface="Times New Roman" pitchFamily="34" charset="0"/>
                <a:ea typeface="微软雅黑" pitchFamily="34" charset="-122"/>
                <a:cs typeface="Times New Roman" pitchFamily="34" charset="-120"/>
              </a:rPr>
              <a:t>17</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name="Slide 28checked= 1 &amp; amp; version = 1.0.5checked=1&amp;version=1.0.5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AS.50_1#85ed88b04?vbadefaultcenterpage=1&amp;parentnodeid=4c29d80be&amp;color=0,0,0&amp;vbahtmlprocessed=1&amp;bbb=1&amp;hasbroken=1"/>
              <p:cNvSpPr/>
              <p:nvPr/>
            </p:nvSpPr>
            <p:spPr>
              <a:xfrm>
                <a:off x="502920" y="1713847"/>
                <a:ext cx="11183112" cy="3352800"/>
              </a:xfrm>
              <a:prstGeom prst="rect">
                <a:avLst/>
              </a:prstGeom>
              <a:noFill/>
              <a:ln/>
            </p:spPr>
            <p:txBody>
              <a:bodyPr wrap="none" lIns="0" tIns="0" rIns="0" bIns="0" rtlCol="0" anchor="t"/>
              <a:lstStyle/>
              <a:p>
                <a:pPr algn="l" latinLnBrk="1">
                  <a:lnSpc>
                    <a:spcPts val="4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设这6个样本中成分甲的含量分别为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ub>
                    </m:sSub>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sub>
                    </m:sSub>
                  </m:oMath>
                </a14:m>
                <a:r>
                  <a:rPr lang="en-US" altLang="zh-CN" sz="2400" b="0" i="0" dirty="0">
                    <a:solidFill>
                      <a:srgbClr val="FF0000"/>
                    </a:solidFill>
                    <a:latin typeface="Times New Roman" pitchFamily="34" charset="0"/>
                    <a:ea typeface="微软雅黑" pitchFamily="34" charset="-122"/>
                    <a:cs typeface="Times New Roman" pitchFamily="34" charset="-120"/>
                  </a:rPr>
                  <a:t>，平均值为</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则</a:t>
                </a:r>
              </a:p>
              <a:p>
                <a:pPr latinLnBrk="1">
                  <a:lnSpc>
                    <a:spcPts val="4400"/>
                  </a:lnSpc>
                </a:pP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rad>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=18</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=168</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于是</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=9</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sub>
                        </m:sSub>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=102</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则</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sub>
                        </m:sSub>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=17</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B_5_AS.50_1#85ed88b04?vbadefaultcenterpage=1&amp;parentnodeid=4c29d80be&amp;color=0,0,0&amp;vbahtmlprocessed=1&amp;bbb=1&amp;hasbroken=1"/>
              <p:cNvSpPr>
                <a:spLocks noRot="1" noChangeAspect="1" noMove="1" noResize="1" noEditPoints="1" noAdjustHandles="1" noChangeArrowheads="1" noChangeShapeType="1" noTextEdit="1"/>
              </p:cNvSpPr>
              <p:nvPr/>
            </p:nvSpPr>
            <p:spPr>
              <a:xfrm>
                <a:off x="502920" y="1713847"/>
                <a:ext cx="11183112" cy="3352800"/>
              </a:xfrm>
              <a:prstGeom prst="rect">
                <a:avLst/>
              </a:prstGeom>
              <a:blipFill>
                <a:blip r:embed="rId3"/>
                <a:stretch>
                  <a:fillRect l="-1690" r="-4744" b="-3091"/>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name="Slide 29checked= 1 &amp; amp; version = 1.0.5checked=1&amp;version=1.0.5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BD.51_1#f0e320f33?segpoint=1&amp;vbadefaultcenterpage=1&amp;parentnodeid=4c29d80be&amp;color=0,0,0&amp;vbahtmlprocessed=1&amp;bbb=1&amp;hasbroken=1"/>
              <p:cNvSpPr/>
              <p:nvPr/>
            </p:nvSpPr>
            <p:spPr>
              <a:xfrm>
                <a:off x="502920" y="2100181"/>
                <a:ext cx="11183112" cy="2794000"/>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14.</a:t>
                </a:r>
                <a:r>
                  <a:rPr lang="en-US" altLang="zh-CN" sz="2400" b="0" i="0" dirty="0">
                    <a:solidFill>
                      <a:srgbClr val="000000"/>
                    </a:solidFill>
                    <a:latin typeface="Times New Roman" pitchFamily="34" charset="0"/>
                    <a:ea typeface="微软雅黑" pitchFamily="34" charset="-122"/>
                    <a:cs typeface="Times New Roman" pitchFamily="34" charset="-120"/>
                  </a:rPr>
                  <a:t>已知甲、乙两班在我校举行合唱比赛中，7位评委的评分情况如下:</a:t>
                </a:r>
                <a:endParaRPr lang="en-US" altLang="zh-CN" sz="2400" dirty="0"/>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甲</a:t>
                </a:r>
                <a:r>
                  <a:rPr lang="en-US" altLang="zh-CN" sz="2400" b="0" i="0" dirty="0">
                    <a:solidFill>
                      <a:srgbClr val="000000"/>
                    </a:solidFill>
                    <a:latin typeface="Times New Roman" pitchFamily="34" charset="0"/>
                    <a:ea typeface="微软雅黑" pitchFamily="34" charset="-122"/>
                    <a:cs typeface="Times New Roman" pitchFamily="34" charset="-120"/>
                  </a:rPr>
                  <a:t>：78,78,88，</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，80,95,96.</a:t>
                </a:r>
                <a:endParaRPr lang="en-US" altLang="zh-CN" sz="2400" dirty="0"/>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乙</a:t>
                </a:r>
                <a:r>
                  <a:rPr lang="en-US" altLang="zh-CN" sz="2400" b="0" i="0" dirty="0">
                    <a:solidFill>
                      <a:srgbClr val="000000"/>
                    </a:solidFill>
                    <a:latin typeface="Times New Roman" pitchFamily="34" charset="0"/>
                    <a:ea typeface="微软雅黑" pitchFamily="34" charset="-122"/>
                    <a:cs typeface="Times New Roman" pitchFamily="34" charset="-120"/>
                  </a:rPr>
                  <a:t>：76,80,82，</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，91,93,96.</a:t>
                </a:r>
                <a:endParaRPr lang="en-US" altLang="zh-CN" sz="2400" dirty="0"/>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其中甲班成绩的中位数是</a:t>
                </a:r>
                <a:r>
                  <a:rPr lang="en-US" altLang="zh-CN" sz="2400" b="0" i="0" dirty="0">
                    <a:solidFill>
                      <a:srgbClr val="000000"/>
                    </a:solidFill>
                    <a:latin typeface="Times New Roman" pitchFamily="34" charset="0"/>
                    <a:ea typeface="微软雅黑" pitchFamily="34" charset="-122"/>
                    <a:cs typeface="Times New Roman" pitchFamily="34" charset="-120"/>
                  </a:rPr>
                  <a:t>81，乙班成绩的平均数是86.若正实数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oMath>
                </a14:m>
                <a:r>
                  <a:rPr lang="en-US" altLang="zh-CN" sz="2400" b="0" i="0" dirty="0">
                    <a:solidFill>
                      <a:srgbClr val="000000"/>
                    </a:solidFill>
                    <a:latin typeface="Times New Roman" pitchFamily="34" charset="0"/>
                    <a:ea typeface="微软雅黑" pitchFamily="34" charset="-122"/>
                    <a:cs typeface="Times New Roman" pitchFamily="34" charset="-120"/>
                  </a:rPr>
                  <a:t>满足</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𝐺</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成等</a:t>
                </a:r>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差数列且</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80−</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𝐺</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80−</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2400" b="0" i="0" dirty="0">
                    <a:solidFill>
                      <a:srgbClr val="000000"/>
                    </a:solidFill>
                    <a:latin typeface="Times New Roman" pitchFamily="34" charset="0"/>
                    <a:ea typeface="微软雅黑" pitchFamily="34" charset="-122"/>
                    <a:cs typeface="Times New Roman" pitchFamily="34" charset="-120"/>
                  </a:rPr>
                  <a:t>成等比数列，则</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的最小值为</a:t>
                </a:r>
                <a:r>
                  <a:rPr lang="en-US" altLang="zh-CN" sz="2400" i="0">
                    <a:solidFill>
                      <a:srgbClr val="000000"/>
                    </a:solidFill>
                    <a:latin typeface="SimSun" pitchFamily="34" charset="0"/>
                    <a:ea typeface="SimSun" pitchFamily="34" charset="-122"/>
                    <a:cs typeface="SimSun" pitchFamily="34" charset="-120"/>
                  </a:rPr>
                  <a:t>__</a:t>
                </a:r>
                <a:r>
                  <a:rPr lang="en-US" altLang="zh-CN" sz="2400" b="0" i="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B_5_BD.51_1#f0e320f33?segpoint=1&amp;vbadefaultcenterpage=1&amp;parentnodeid=4c29d80be&amp;color=0,0,0&amp;vbahtmlprocessed=1&amp;bbb=1&amp;hasbroken=1"/>
              <p:cNvSpPr>
                <a:spLocks noRot="1" noChangeAspect="1" noMove="1" noResize="1" noEditPoints="1" noAdjustHandles="1" noChangeArrowheads="1" noChangeShapeType="1" noTextEdit="1"/>
              </p:cNvSpPr>
              <p:nvPr/>
            </p:nvSpPr>
            <p:spPr>
              <a:xfrm>
                <a:off x="502920" y="2100181"/>
                <a:ext cx="11183112" cy="2794000"/>
              </a:xfrm>
              <a:prstGeom prst="rect">
                <a:avLst/>
              </a:prstGeom>
              <a:blipFill>
                <a:blip r:embed="rId3"/>
                <a:stretch>
                  <a:fillRect l="-1690" r="-1091" b="-3712"/>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B_5_AN.52_1#f0e320f33.blank?vbadefaultcenterpage=1&amp;parentnodeid=4c29d80be&amp;color=0,0,0&amp;vbapositionanswer=15&amp;vbahtmlprocessed=1&amp;bbb=1&amp;rh=43.2"/>
              <p:cNvSpPr/>
              <p:nvPr/>
            </p:nvSpPr>
            <p:spPr>
              <a:xfrm>
                <a:off x="8598789" y="4237210"/>
                <a:ext cx="284163" cy="510286"/>
              </a:xfrm>
              <a:prstGeom prst="rect">
                <a:avLst/>
              </a:prstGeom>
              <a:noFill/>
              <a:ln/>
            </p:spPr>
            <p:txBody>
              <a:bodyPr wrap="none" lIns="0" tIns="0" rIns="0" bIns="0" rtlCol="0" anchor="t"/>
              <a:lstStyle/>
              <a:p>
                <a:pPr marL="0" algn="ctr" latinLnBrk="1">
                  <a:lnSpc>
                    <a:spcPts val="4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9</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dirty="0"/>
              </a:p>
            </p:txBody>
          </p:sp>
        </mc:Choice>
        <mc:Fallback xmlns="">
          <p:sp>
            <p:nvSpPr>
              <p:cNvPr id="3" name="QB_5_AN.52_1#f0e320f33.blank?vbadefaultcenterpage=1&amp;parentnodeid=4c29d80be&amp;color=0,0,0&amp;vbapositionanswer=15&amp;vbahtmlprocessed=1&amp;bbb=1&amp;rh=43.2"/>
              <p:cNvSpPr>
                <a:spLocks noRot="1" noChangeAspect="1" noMove="1" noResize="1" noEditPoints="1" noAdjustHandles="1" noChangeArrowheads="1" noChangeShapeType="1" noTextEdit="1"/>
              </p:cNvSpPr>
              <p:nvPr/>
            </p:nvSpPr>
            <p:spPr>
              <a:xfrm>
                <a:off x="8598789" y="4237210"/>
                <a:ext cx="284163" cy="510286"/>
              </a:xfrm>
              <a:prstGeom prst="rect">
                <a:avLst/>
              </a:prstGeom>
              <a:blipFill>
                <a:blip r:embed="rId4"/>
                <a:stretch>
                  <a:fillRect b="-1190"/>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name="Slide 30checked= 1 &amp; amp; version = 1.0.5checked=1&amp;version=1.0.5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AS.53_1#f0e320f33?vbadefaultcenterpage=1&amp;parentnodeid=4c29d80be&amp;color=0,0,0&amp;vbahtmlprocessed=1&amp;bbb=1&amp;hasbroken=1"/>
              <p:cNvSpPr/>
              <p:nvPr/>
            </p:nvSpPr>
            <p:spPr>
              <a:xfrm>
                <a:off x="502920" y="1547064"/>
                <a:ext cx="11183112" cy="4089400"/>
              </a:xfrm>
              <a:prstGeom prst="rect">
                <a:avLst/>
              </a:prstGeom>
              <a:noFill/>
              <a:ln/>
            </p:spPr>
            <p:txBody>
              <a:bodyPr wrap="none" lIns="0" tIns="0" rIns="0" bIns="0" rtlCol="0" anchor="t"/>
              <a:lstStyle/>
              <a:p>
                <a:pPr algn="l" latinLnBrk="1">
                  <a:lnSpc>
                    <a:spcPts val="4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因为甲班成绩的中位数是81，乙班成绩的平均数是86，所以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a:t>
                </a:r>
              </a:p>
              <a:p>
                <a:pPr latinLnBrk="1">
                  <a:lnSpc>
                    <a:spcPts val="62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76+80+82+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+91+93+96</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=86</m:t>
                    </m:r>
                  </m:oMath>
                </a14:m>
                <a:r>
                  <a:rPr lang="en-US" altLang="zh-CN" sz="2400" b="0" i="0" dirty="0">
                    <a:solidFill>
                      <a:srgbClr val="FF0000"/>
                    </a:solidFill>
                    <a:latin typeface="Times New Roman" pitchFamily="34" charset="0"/>
                    <a:ea typeface="微软雅黑" pitchFamily="34" charset="-122"/>
                    <a:cs typeface="Times New Roman"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=84</m:t>
                    </m:r>
                  </m:oMath>
                </a14:m>
                <a:r>
                  <a:rPr lang="en-US" altLang="zh-CN" sz="2400" b="0" i="0" dirty="0">
                    <a:solidFill>
                      <a:srgbClr val="FF0000"/>
                    </a:solidFill>
                    <a:latin typeface="Times New Roman" pitchFamily="34" charset="0"/>
                    <a:ea typeface="微软雅黑" pitchFamily="34" charset="-122"/>
                    <a:cs typeface="Times New Roman" pitchFamily="34" charset="-120"/>
                  </a:rPr>
                  <a:t>.因为正实数</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oMath>
                </a14:m>
                <a:r>
                  <a:rPr lang="en-US" altLang="zh-CN" sz="2400" b="0" i="0" dirty="0">
                    <a:solidFill>
                      <a:srgbClr val="FF0000"/>
                    </a:solidFill>
                    <a:latin typeface="Times New Roman" pitchFamily="34" charset="0"/>
                    <a:ea typeface="微软雅黑" pitchFamily="34" charset="-122"/>
                    <a:cs typeface="Times New Roman" pitchFamily="34" charset="-120"/>
                  </a:rPr>
                  <a:t>满足</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𝐺</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成等差数列且</a:t>
                </a:r>
              </a:p>
              <a:p>
                <a:pPr latinLnBrk="1">
                  <a:lnSpc>
                    <a:spcPts val="44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80−</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𝐺</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80−</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oMath>
                </a14:m>
                <a:r>
                  <a:rPr lang="en-US" altLang="zh-CN" sz="2400" b="0" i="0" dirty="0">
                    <a:solidFill>
                      <a:srgbClr val="FF0000"/>
                    </a:solidFill>
                    <a:latin typeface="Times New Roman" pitchFamily="34" charset="0"/>
                    <a:ea typeface="微软雅黑" pitchFamily="34" charset="-122"/>
                    <a:cs typeface="Times New Roman" pitchFamily="34" charset="-120"/>
                  </a:rPr>
                  <a:t>成等比数列，所以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𝐺</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5400"/>
                  </a:lnSpc>
                </a:pP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𝐺</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80−</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d>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80−</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d>
                  </m:oMath>
                </a14:m>
                <a:r>
                  <a:rPr lang="en-US" altLang="zh-CN" sz="2400" b="0" i="0" dirty="0">
                    <a:solidFill>
                      <a:srgbClr val="FF0000"/>
                    </a:solidFill>
                    <a:latin typeface="Times New Roman" pitchFamily="34" charset="0"/>
                    <a:ea typeface="微软雅黑" pitchFamily="34" charset="-122"/>
                    <a:cs typeface="Times New Roman" pitchFamily="34" charset="-120"/>
                  </a:rPr>
                  <a:t>,即</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oMath>
                </a14:m>
                <a:r>
                  <a:rPr lang="en-US" altLang="zh-CN" sz="2400" b="0" i="0" dirty="0">
                    <a:solidFill>
                      <a:srgbClr val="FF0000"/>
                    </a:solidFill>
                    <a:latin typeface="Times New Roman" pitchFamily="34" charset="0"/>
                    <a:ea typeface="微软雅黑" pitchFamily="34" charset="-122"/>
                    <a:cs typeface="Times New Roman"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.所以</a:t>
                </a:r>
              </a:p>
              <a:p>
                <a:pPr latinLnBrk="1">
                  <a:lnSpc>
                    <a:spcPts val="72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den>
                        </m:f>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5+2</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den>
                            </m:f>
                          </m:e>
                        </m:rad>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5+4</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9</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，当</a:t>
                </a:r>
              </a:p>
              <a:p>
                <a:pPr latinLnBrk="1">
                  <a:lnSpc>
                    <a:spcPts val="4600"/>
                  </a:lnSpc>
                </a:pPr>
                <a:r>
                  <a:rPr lang="en-US" altLang="zh-CN" sz="2400" b="0" i="0">
                    <a:solidFill>
                      <a:srgbClr val="FF0000"/>
                    </a:solidFill>
                    <a:latin typeface="Times New Roman" pitchFamily="34" charset="0"/>
                    <a:ea typeface="微软雅黑" pitchFamily="34" charset="-122"/>
                    <a:cs typeface="Times New Roman" pitchFamily="34" charset="-120"/>
                  </a:rPr>
                  <a:t>且仅当</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2400" b="0" i="0" dirty="0">
                    <a:solidFill>
                      <a:srgbClr val="FF0000"/>
                    </a:solidFill>
                    <a:latin typeface="Times New Roman" pitchFamily="34" charset="0"/>
                    <a:ea typeface="微软雅黑" pitchFamily="34" charset="-122"/>
                    <a:cs typeface="Times New Roman" pitchFamily="34" charset="-120"/>
                  </a:rPr>
                  <a:t>且</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时，等号成立.</a:t>
                </a:r>
                <a:endParaRPr lang="en-US" altLang="zh-CN" sz="2400" dirty="0"/>
              </a:p>
            </p:txBody>
          </p:sp>
        </mc:Choice>
        <mc:Fallback xmlns="">
          <p:sp>
            <p:nvSpPr>
              <p:cNvPr id="2" name="QB_5_AS.53_1#f0e320f33?vbadefaultcenterpage=1&amp;parentnodeid=4c29d80be&amp;color=0,0,0&amp;vbahtmlprocessed=1&amp;bbb=1&amp;hasbroken=1"/>
              <p:cNvSpPr>
                <a:spLocks noRot="1" noChangeAspect="1" noMove="1" noResize="1" noEditPoints="1" noAdjustHandles="1" noChangeArrowheads="1" noChangeShapeType="1" noTextEdit="1"/>
              </p:cNvSpPr>
              <p:nvPr/>
            </p:nvSpPr>
            <p:spPr>
              <a:xfrm>
                <a:off x="502920" y="1547064"/>
                <a:ext cx="11183112" cy="4089400"/>
              </a:xfrm>
              <a:prstGeom prst="rect">
                <a:avLst/>
              </a:prstGeom>
              <a:blipFill>
                <a:blip r:embed="rId3"/>
                <a:stretch>
                  <a:fillRect l="-1690" r="-1527" b="-2385"/>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name="Slide 3checked= 1 &amp; amp; version = 1.0.5checked=1&amp;version=1.0.5checked= 1 &amp; amp; version = 1.0.5checked=1&amp;version=1.0.5">
    <p:spTree>
      <p:nvGrpSpPr>
        <p:cNvPr id="1" name=""/>
        <p:cNvGrpSpPr/>
        <p:nvPr/>
      </p:nvGrpSpPr>
      <p:grpSpPr>
        <a:xfrm>
          <a:off x="0" y="0"/>
          <a:ext cx="0" cy="0"/>
          <a:chOff x="0" y="0"/>
          <a:chExt cx="0" cy="0"/>
        </a:xfrm>
      </p:grpSpPr>
      <p:sp>
        <p:nvSpPr>
          <p:cNvPr id="2" name="C_2_BD#a5d4cac99.fixed?vbadefaultcenterpage=1&amp;parentnodeid=559dfc52a&amp;color=1,68,141&amp;vbahtmlprocessed=1&amp;bbb=1"/>
          <p:cNvSpPr/>
          <p:nvPr/>
        </p:nvSpPr>
        <p:spPr>
          <a:xfrm>
            <a:off x="621792" y="1078992"/>
            <a:ext cx="10981944" cy="1152144"/>
          </a:xfrm>
          <a:prstGeom prst="rect">
            <a:avLst/>
          </a:prstGeom>
          <a:noFill/>
          <a:ln/>
        </p:spPr>
        <p:txBody>
          <a:bodyPr wrap="none" lIns="0" tIns="0" rIns="0" bIns="0" rtlCol="0" anchor="ctr"/>
          <a:lstStyle/>
          <a:p>
            <a:pPr algn="ctr" latinLnBrk="1">
              <a:lnSpc>
                <a:spcPts val="5000"/>
              </a:lnSpc>
            </a:pPr>
            <a:r>
              <a:rPr lang="en-US" altLang="zh-CN" sz="4000" b="1" i="0" dirty="0">
                <a:solidFill>
                  <a:srgbClr val="01448D"/>
                </a:solidFill>
                <a:latin typeface="Times New Roman" pitchFamily="34" charset="0"/>
                <a:ea typeface="微软雅黑" pitchFamily="34" charset="-122"/>
                <a:cs typeface="Times New Roman" pitchFamily="34" charset="-120"/>
              </a:rPr>
              <a:t>基础课51</a:t>
            </a:r>
            <a:r>
              <a:rPr lang="en-US" altLang="zh-CN" sz="4000" b="1" i="0" dirty="0">
                <a:solidFill>
                  <a:srgbClr val="01448D"/>
                </a:solidFill>
                <a:latin typeface="SimSun" pitchFamily="34" charset="0"/>
                <a:ea typeface="SimSun" pitchFamily="34" charset="-122"/>
                <a:cs typeface="SimSun" pitchFamily="34" charset="-120"/>
              </a:rPr>
              <a:t> </a:t>
            </a:r>
            <a:r>
              <a:rPr lang="en-US" altLang="zh-CN" sz="4000" b="1" i="0" dirty="0">
                <a:solidFill>
                  <a:srgbClr val="01448D"/>
                </a:solidFill>
                <a:latin typeface="Times New Roman" pitchFamily="34" charset="0"/>
                <a:ea typeface="微软雅黑" pitchFamily="34" charset="-122"/>
                <a:cs typeface="Times New Roman" pitchFamily="34" charset="-120"/>
              </a:rPr>
              <a:t>用样本估计总体</a:t>
            </a:r>
            <a:endParaRPr lang="en-US" altLang="zh-CN" sz="4000" dirty="0"/>
          </a:p>
        </p:txBody>
      </p:sp>
      <p:pic>
        <p:nvPicPr>
          <p:cNvPr id="3" name="C_0#a5d4cac99?linknodeid=8cacdc877&amp;catalogrefid=8cacdc877&amp;parentnodeid=559dfc52a&amp;vbahtmlprocessed=1" descr="preencoded.png">
            <a:hlinkClick r:id="rId3" action="ppaction://hlinksldjump"/>
          </p:cNvPr>
          <p:cNvPicPr>
            <a:picLocks noChangeAspect="1"/>
          </p:cNvPicPr>
          <p:nvPr/>
        </p:nvPicPr>
        <p:blipFill>
          <a:blip r:embed="rId4"/>
          <a:stretch>
            <a:fillRect/>
          </a:stretch>
        </p:blipFill>
        <p:spPr>
          <a:xfrm>
            <a:off x="3995928" y="2642616"/>
            <a:ext cx="502920" cy="502920"/>
          </a:xfrm>
          <a:prstGeom prst="rect">
            <a:avLst/>
          </a:prstGeom>
        </p:spPr>
      </p:pic>
      <p:sp>
        <p:nvSpPr>
          <p:cNvPr id="4" name="C_0#a5d4cac99?linknodeid=8cacdc877&amp;catalogrefid=8cacdc877&amp;parentnodeid=559dfc52a&amp;vbahtmlprocessed=1&amp;bbb=1">
            <a:hlinkClick r:id="rId3" action="ppaction://hlinksldjump"/>
          </p:cNvPr>
          <p:cNvSpPr/>
          <p:nvPr/>
        </p:nvSpPr>
        <p:spPr>
          <a:xfrm>
            <a:off x="4645152" y="2615184"/>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基础巩固练</a:t>
            </a:r>
            <a:endParaRPr lang="en-US" altLang="zh-CN" sz="3050" dirty="0"/>
          </a:p>
        </p:txBody>
      </p:sp>
      <p:pic>
        <p:nvPicPr>
          <p:cNvPr id="5" name="C_0#a5d4cac99?linknodeid=d4bbb1a9a&amp;catalogrefid=d4bbb1a9a&amp;parentnodeid=559dfc52a&amp;vbahtmlprocessed=1" descr="preencoded.png">
            <a:hlinkClick r:id="rId5" action="ppaction://hlinksldjump"/>
          </p:cNvPr>
          <p:cNvPicPr>
            <a:picLocks noChangeAspect="1"/>
          </p:cNvPicPr>
          <p:nvPr/>
        </p:nvPicPr>
        <p:blipFill>
          <a:blip r:embed="rId4"/>
          <a:stretch>
            <a:fillRect/>
          </a:stretch>
        </p:blipFill>
        <p:spPr>
          <a:xfrm>
            <a:off x="3995928" y="3483864"/>
            <a:ext cx="502920" cy="502920"/>
          </a:xfrm>
          <a:prstGeom prst="rect">
            <a:avLst/>
          </a:prstGeom>
        </p:spPr>
      </p:pic>
      <p:sp>
        <p:nvSpPr>
          <p:cNvPr id="6" name="C_0#a5d4cac99?linknodeid=d4bbb1a9a&amp;catalogrefid=d4bbb1a9a&amp;parentnodeid=559dfc52a&amp;vbahtmlprocessed=1">
            <a:hlinkClick r:id="rId5" action="ppaction://hlinksldjump"/>
          </p:cNvPr>
          <p:cNvSpPr/>
          <p:nvPr/>
        </p:nvSpPr>
        <p:spPr>
          <a:xfrm>
            <a:off x="4645152" y="3456432"/>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综合提升练</a:t>
            </a:r>
            <a:endParaRPr lang="en-US" altLang="zh-CN" sz="3050" dirty="0"/>
          </a:p>
        </p:txBody>
      </p:sp>
      <p:pic>
        <p:nvPicPr>
          <p:cNvPr id="7" name="C_0#a5d4cac99?linknodeid=4c29d80be&amp;catalogrefid=4c29d80be&amp;parentnodeid=559dfc52a&amp;vbahtmlprocessed=1" descr="preencoded.png">
            <a:hlinkClick r:id="rId6" action="ppaction://hlinksldjump"/>
          </p:cNvPr>
          <p:cNvPicPr>
            <a:picLocks noChangeAspect="1"/>
          </p:cNvPicPr>
          <p:nvPr/>
        </p:nvPicPr>
        <p:blipFill>
          <a:blip r:embed="rId4"/>
          <a:stretch>
            <a:fillRect/>
          </a:stretch>
        </p:blipFill>
        <p:spPr>
          <a:xfrm>
            <a:off x="3995928" y="4334256"/>
            <a:ext cx="502920" cy="502920"/>
          </a:xfrm>
          <a:prstGeom prst="rect">
            <a:avLst/>
          </a:prstGeom>
        </p:spPr>
      </p:pic>
      <p:sp>
        <p:nvSpPr>
          <p:cNvPr id="8" name="C_0#a5d4cac99?linknodeid=4c29d80be&amp;catalogrefid=4c29d80be&amp;parentnodeid=559dfc52a&amp;vbahtmlprocessed=1&amp;bbb=1">
            <a:hlinkClick r:id="rId6" action="ppaction://hlinksldjump"/>
          </p:cNvPr>
          <p:cNvSpPr/>
          <p:nvPr/>
        </p:nvSpPr>
        <p:spPr>
          <a:xfrm>
            <a:off x="4645152" y="4306824"/>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应用情境练</a:t>
            </a:r>
            <a:endParaRPr lang="en-US" altLang="zh-CN" sz="3050" dirty="0"/>
          </a:p>
        </p:txBody>
      </p:sp>
      <p:pic>
        <p:nvPicPr>
          <p:cNvPr id="9" name="C_0#a5d4cac99?linknodeid=8198b3a13&amp;catalogrefid=8198b3a13&amp;parentnodeid=559dfc52a&amp;vbahtmlprocessed=1" descr="preencoded.png">
            <a:hlinkClick r:id="rId7" action="ppaction://hlinksldjump"/>
          </p:cNvPr>
          <p:cNvPicPr>
            <a:picLocks noChangeAspect="1"/>
          </p:cNvPicPr>
          <p:nvPr/>
        </p:nvPicPr>
        <p:blipFill>
          <a:blip r:embed="rId4"/>
          <a:stretch>
            <a:fillRect/>
          </a:stretch>
        </p:blipFill>
        <p:spPr>
          <a:xfrm>
            <a:off x="3995928" y="5175504"/>
            <a:ext cx="502920" cy="502920"/>
          </a:xfrm>
          <a:prstGeom prst="rect">
            <a:avLst/>
          </a:prstGeom>
        </p:spPr>
      </p:pic>
      <p:sp>
        <p:nvSpPr>
          <p:cNvPr id="10" name="C_0#a5d4cac99?linknodeid=8198b3a13&amp;catalogrefid=8198b3a13&amp;parentnodeid=559dfc52a&amp;vbahtmlprocessed=1&amp;bbb=1">
            <a:hlinkClick r:id="rId7" action="ppaction://hlinksldjump"/>
          </p:cNvPr>
          <p:cNvSpPr/>
          <p:nvPr/>
        </p:nvSpPr>
        <p:spPr>
          <a:xfrm>
            <a:off x="4645152" y="5148072"/>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创新拓展练</a:t>
            </a:r>
            <a:endParaRPr lang="en-US" altLang="zh-CN" sz="3050" dirty="0"/>
          </a:p>
        </p:txBody>
      </p:sp>
      <p:pic>
        <p:nvPicPr>
          <p:cNvPr id="11" name="C_1#a5d4cac99?linknodeid=8cacdc877&amp;catalogrefid=8cacdc877&amp;vbahtmlprocessed=1" descr="preencoded.png">
            <a:hlinkClick r:id="rId3" action="ppaction://hlinksldjump"/>
          </p:cNvPr>
          <p:cNvPicPr>
            <a:picLocks noChangeAspect="1"/>
          </p:cNvPicPr>
          <p:nvPr/>
        </p:nvPicPr>
        <p:blipFill>
          <a:blip r:embed="rId4"/>
          <a:stretch>
            <a:fillRect/>
          </a:stretch>
        </p:blipFill>
        <p:spPr>
          <a:xfrm>
            <a:off x="3995928" y="2642616"/>
            <a:ext cx="502920" cy="502920"/>
          </a:xfrm>
          <a:prstGeom prst="rect">
            <a:avLst/>
          </a:prstGeom>
        </p:spPr>
      </p:pic>
      <p:sp>
        <p:nvSpPr>
          <p:cNvPr id="12" name="C_1#a5d4cac99?linknodeid=8cacdc877&amp;catalogrefid=8cacdc877&amp;vbahtmlprocessed=1&amp;bbb=1">
            <a:hlinkClick r:id="rId3" action="ppaction://hlinksldjump"/>
          </p:cNvPr>
          <p:cNvSpPr/>
          <p:nvPr/>
        </p:nvSpPr>
        <p:spPr>
          <a:xfrm>
            <a:off x="4645152" y="2615184"/>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基础巩固练</a:t>
            </a:r>
            <a:endParaRPr lang="en-US" altLang="zh-CN" sz="3050" dirty="0"/>
          </a:p>
        </p:txBody>
      </p:sp>
      <p:pic>
        <p:nvPicPr>
          <p:cNvPr id="13" name="C_1#a5d4cac99?linknodeid=d4bbb1a9a&amp;catalogrefid=d4bbb1a9a&amp;vbahtmlprocessed=1" descr="preencoded.png">
            <a:hlinkClick r:id="rId5" action="ppaction://hlinksldjump"/>
          </p:cNvPr>
          <p:cNvPicPr>
            <a:picLocks noChangeAspect="1"/>
          </p:cNvPicPr>
          <p:nvPr/>
        </p:nvPicPr>
        <p:blipFill>
          <a:blip r:embed="rId4"/>
          <a:stretch>
            <a:fillRect/>
          </a:stretch>
        </p:blipFill>
        <p:spPr>
          <a:xfrm>
            <a:off x="3995928" y="3483864"/>
            <a:ext cx="502920" cy="502920"/>
          </a:xfrm>
          <a:prstGeom prst="rect">
            <a:avLst/>
          </a:prstGeom>
        </p:spPr>
      </p:pic>
      <p:sp>
        <p:nvSpPr>
          <p:cNvPr id="14" name="C_1#a5d4cac99?linknodeid=d4bbb1a9a&amp;catalogrefid=d4bbb1a9a&amp;vbahtmlprocessed=1">
            <a:hlinkClick r:id="rId5" action="ppaction://hlinksldjump"/>
          </p:cNvPr>
          <p:cNvSpPr/>
          <p:nvPr/>
        </p:nvSpPr>
        <p:spPr>
          <a:xfrm>
            <a:off x="4645152" y="3456432"/>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综合提升练</a:t>
            </a:r>
            <a:endParaRPr lang="en-US" altLang="zh-CN" sz="3050" dirty="0"/>
          </a:p>
        </p:txBody>
      </p:sp>
      <p:pic>
        <p:nvPicPr>
          <p:cNvPr id="15" name="C_1#a5d4cac99?linknodeid=4c29d80be&amp;catalogrefid=4c29d80be&amp;vbahtmlprocessed=1" descr="preencoded.png">
            <a:hlinkClick r:id="rId6" action="ppaction://hlinksldjump"/>
          </p:cNvPr>
          <p:cNvPicPr>
            <a:picLocks noChangeAspect="1"/>
          </p:cNvPicPr>
          <p:nvPr/>
        </p:nvPicPr>
        <p:blipFill>
          <a:blip r:embed="rId4"/>
          <a:stretch>
            <a:fillRect/>
          </a:stretch>
        </p:blipFill>
        <p:spPr>
          <a:xfrm>
            <a:off x="3995928" y="4334256"/>
            <a:ext cx="502920" cy="502920"/>
          </a:xfrm>
          <a:prstGeom prst="rect">
            <a:avLst/>
          </a:prstGeom>
        </p:spPr>
      </p:pic>
      <p:sp>
        <p:nvSpPr>
          <p:cNvPr id="16" name="C_1#a5d4cac99?linknodeid=4c29d80be&amp;catalogrefid=4c29d80be&amp;vbahtmlprocessed=1&amp;bbb=1">
            <a:hlinkClick r:id="rId6" action="ppaction://hlinksldjump"/>
          </p:cNvPr>
          <p:cNvSpPr/>
          <p:nvPr/>
        </p:nvSpPr>
        <p:spPr>
          <a:xfrm>
            <a:off x="4645152" y="4306824"/>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应用情境练</a:t>
            </a:r>
            <a:endParaRPr lang="en-US" altLang="zh-CN" sz="3050" dirty="0"/>
          </a:p>
        </p:txBody>
      </p:sp>
      <p:pic>
        <p:nvPicPr>
          <p:cNvPr id="17" name="C_1#a5d4cac99?linknodeid=8198b3a13&amp;catalogrefid=8198b3a13&amp;vbahtmlprocessed=1" descr="preencoded.png">
            <a:hlinkClick r:id="rId7" action="ppaction://hlinksldjump"/>
          </p:cNvPr>
          <p:cNvPicPr>
            <a:picLocks noChangeAspect="1"/>
          </p:cNvPicPr>
          <p:nvPr/>
        </p:nvPicPr>
        <p:blipFill>
          <a:blip r:embed="rId4"/>
          <a:stretch>
            <a:fillRect/>
          </a:stretch>
        </p:blipFill>
        <p:spPr>
          <a:xfrm>
            <a:off x="3995928" y="5175504"/>
            <a:ext cx="502920" cy="502920"/>
          </a:xfrm>
          <a:prstGeom prst="rect">
            <a:avLst/>
          </a:prstGeom>
        </p:spPr>
      </p:pic>
      <p:sp>
        <p:nvSpPr>
          <p:cNvPr id="18" name="C_1#a5d4cac99?linknodeid=8198b3a13&amp;catalogrefid=8198b3a13&amp;vbahtmlprocessed=1&amp;bbb=1">
            <a:hlinkClick r:id="rId7" action="ppaction://hlinksldjump"/>
          </p:cNvPr>
          <p:cNvSpPr/>
          <p:nvPr/>
        </p:nvSpPr>
        <p:spPr>
          <a:xfrm>
            <a:off x="4645152" y="5148072"/>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创新拓展练</a:t>
            </a:r>
            <a:endParaRPr lang="en-US" altLang="zh-CN" sz="3050" dirty="0"/>
          </a:p>
        </p:txBody>
      </p:sp>
    </p:spTree>
  </p:cSld>
  <p:clrMapOvr>
    <a:masterClrMapping/>
  </p:clrMapOvr>
  <p:transition>
    <p:split dir="in"/>
  </p:transition>
</p:sld>
</file>

<file path=ppt/slides/slide30.xml><?xml version="1.0" encoding="utf-8"?>
<p:sld xmlns:a="http://schemas.openxmlformats.org/drawingml/2006/main" xmlns:r="http://schemas.openxmlformats.org/officeDocument/2006/relationships" xmlns:p="http://schemas.openxmlformats.org/presentationml/2006/main">
  <p:cSld name="Slide 31checked= 1 &amp; amp; version = 1.0.5checked=1&amp;version=1.0.5checked= 1 &amp; amp; version = 1.0.5checked=1&amp;version=1.0.5">
    <p:spTree>
      <p:nvGrpSpPr>
        <p:cNvPr id="1" name=""/>
        <p:cNvGrpSpPr/>
        <p:nvPr/>
      </p:nvGrpSpPr>
      <p:grpSpPr>
        <a:xfrm>
          <a:off x="0" y="0"/>
          <a:ext cx="0" cy="0"/>
          <a:chOff x="0" y="0"/>
          <a:chExt cx="0" cy="0"/>
        </a:xfrm>
      </p:grpSpPr>
      <p:pic>
        <p:nvPicPr>
          <p:cNvPr id="2" name="C_4_BD#8198b3a13?vbadefaultcenterpage=1&amp;parentnodeid=44366494b&amp;color=110,135,189&amp;vbahtmlprocessed=1" descr="preencoded.png"/>
          <p:cNvPicPr>
            <a:picLocks noChangeAspect="1"/>
          </p:cNvPicPr>
          <p:nvPr/>
        </p:nvPicPr>
        <p:blipFill>
          <a:blip r:embed="rId3"/>
          <a:stretch>
            <a:fillRect/>
          </a:stretch>
        </p:blipFill>
        <p:spPr>
          <a:xfrm>
            <a:off x="4700016" y="756000"/>
            <a:ext cx="2798064" cy="630936"/>
          </a:xfrm>
          <a:prstGeom prst="rect">
            <a:avLst/>
          </a:prstGeom>
        </p:spPr>
      </p:pic>
      <mc:AlternateContent xmlns:mc="http://schemas.openxmlformats.org/markup-compatibility/2006" xmlns:a14="http://schemas.microsoft.com/office/drawing/2010/main">
        <mc:Choice Requires="a14">
          <p:sp>
            <p:nvSpPr>
              <p:cNvPr id="3" name="QB_5_BD.54_1#7e2e33dd2?vbadefaultcenterpage=1&amp;parentnodeid=8198b3a13&amp;color=0,0,0&amp;vbahtmlprocessed=1&amp;bbb=1&amp;hasbroken=1"/>
              <p:cNvSpPr/>
              <p:nvPr/>
            </p:nvSpPr>
            <p:spPr>
              <a:xfrm>
                <a:off x="502920" y="1521048"/>
                <a:ext cx="11183112" cy="982980"/>
              </a:xfrm>
              <a:prstGeom prst="rect">
                <a:avLst/>
              </a:prstGeom>
              <a:noFill/>
              <a:ln/>
            </p:spPr>
            <p:txBody>
              <a:bodyPr wrap="none" lIns="0" tIns="0" rIns="0" bIns="0" rtlCol="0" anchor="t"/>
              <a:lstStyle/>
              <a:p>
                <a:pPr algn="l" latinLnBrk="1">
                  <a:lnSpc>
                    <a:spcPts val="3900"/>
                  </a:lnSpc>
                </a:pPr>
                <a:r>
                  <a:rPr lang="en-US" altLang="zh-CN" sz="2400" b="1" i="0" dirty="0">
                    <a:solidFill>
                      <a:srgbClr val="000000"/>
                    </a:solidFill>
                    <a:latin typeface="Times New Roman" pitchFamily="34" charset="0"/>
                    <a:ea typeface="微软雅黑" pitchFamily="34" charset="-122"/>
                    <a:cs typeface="Times New Roman" pitchFamily="34" charset="-120"/>
                  </a:rPr>
                  <a:t>15.</a:t>
                </a:r>
                <a:r>
                  <a:rPr lang="en-US" altLang="zh-CN" sz="2400" b="0" i="0" dirty="0">
                    <a:solidFill>
                      <a:srgbClr val="000000"/>
                    </a:solidFill>
                    <a:latin typeface="Times New Roman" pitchFamily="34" charset="0"/>
                    <a:ea typeface="微软雅黑" pitchFamily="34" charset="-122"/>
                    <a:cs typeface="Times New Roman" pitchFamily="34" charset="-120"/>
                  </a:rPr>
                  <a:t>已知一组数据</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的平均数为</a:t>
                </a:r>
                <a14:m>
                  <m:oMath xmlns:m="http://schemas.openxmlformats.org/officeDocument/2006/math">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oMath>
                </a14:m>
                <a:r>
                  <a:rPr lang="en-US" altLang="zh-CN" sz="2400" b="0" i="0" dirty="0">
                    <a:solidFill>
                      <a:srgbClr val="000000"/>
                    </a:solidFill>
                    <a:latin typeface="Times New Roman" pitchFamily="34" charset="0"/>
                    <a:ea typeface="微软雅黑" pitchFamily="34" charset="-122"/>
                    <a:cs typeface="Times New Roman" pitchFamily="34" charset="-120"/>
                  </a:rPr>
                  <a:t>，方差为</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oMath>
                </a14:m>
                <a:r>
                  <a:rPr lang="en-US" altLang="zh-CN" sz="2400" b="0" i="0" dirty="0">
                    <a:solidFill>
                      <a:srgbClr val="000000"/>
                    </a:solidFill>
                    <a:latin typeface="Times New Roman" pitchFamily="34" charset="0"/>
                    <a:ea typeface="微软雅黑" pitchFamily="34" charset="-122"/>
                    <a:cs typeface="Times New Roman" pitchFamily="34" charset="-120"/>
                  </a:rPr>
                  <a:t>.若</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p>
              <a:p>
                <a:pPr latinLnBrk="1">
                  <a:lnSpc>
                    <a:spcPts val="43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000000"/>
                    </a:solidFill>
                    <a:latin typeface="Times New Roman" pitchFamily="34" charset="0"/>
                    <a:ea typeface="微软雅黑" pitchFamily="34" charset="-122"/>
                    <a:cs typeface="Times New Roman" pitchFamily="34" charset="-120"/>
                  </a:rPr>
                  <a:t>的平均数比方差大4，则</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的最大值为</a:t>
                </a:r>
                <a:r>
                  <a:rPr lang="en-US" altLang="zh-CN" sz="2400" i="0">
                    <a:solidFill>
                      <a:srgbClr val="000000"/>
                    </a:solidFill>
                    <a:latin typeface="SimSun" pitchFamily="34" charset="0"/>
                    <a:ea typeface="SimSun" pitchFamily="34" charset="-122"/>
                    <a:cs typeface="SimSun" pitchFamily="34" charset="-120"/>
                  </a:rPr>
                  <a:t>____</a:t>
                </a:r>
                <a:r>
                  <a:rPr lang="en-US" altLang="zh-CN" sz="2400" b="0" i="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3" name="QB_5_BD.54_1#7e2e33dd2?vbadefaultcenterpage=1&amp;parentnodeid=8198b3a13&amp;color=0,0,0&amp;vbahtmlprocessed=1&amp;bbb=1&amp;hasbroken=1"/>
              <p:cNvSpPr>
                <a:spLocks noRot="1" noChangeAspect="1" noMove="1" noResize="1" noEditPoints="1" noAdjustHandles="1" noChangeArrowheads="1" noChangeShapeType="1" noTextEdit="1"/>
              </p:cNvSpPr>
              <p:nvPr/>
            </p:nvSpPr>
            <p:spPr>
              <a:xfrm>
                <a:off x="502920" y="1521048"/>
                <a:ext cx="11183112" cy="982980"/>
              </a:xfrm>
              <a:prstGeom prst="rect">
                <a:avLst/>
              </a:prstGeom>
              <a:blipFill>
                <a:blip r:embed="rId4"/>
                <a:stretch>
                  <a:fillRect l="-1690" t="-1863" b="-18012"/>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B_5_AN.55_1#7e2e33dd2.blank?vbadefaultcenterpage=1&amp;parentnodeid=8198b3a13&amp;color=0,0,0&amp;vbapositionanswer=16&amp;vbahtmlprocessed=1&amp;bbb=1"/>
              <p:cNvSpPr/>
              <p:nvPr/>
            </p:nvSpPr>
            <p:spPr>
              <a:xfrm>
                <a:off x="9277731" y="2074513"/>
                <a:ext cx="550863" cy="353441"/>
              </a:xfrm>
              <a:prstGeom prst="rect">
                <a:avLst/>
              </a:prstGeom>
              <a:noFill/>
              <a:ln/>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dirty="0"/>
              </a:p>
            </p:txBody>
          </p:sp>
        </mc:Choice>
        <mc:Fallback xmlns="">
          <p:sp>
            <p:nvSpPr>
              <p:cNvPr id="4" name="QB_5_AN.55_1#7e2e33dd2.blank?vbadefaultcenterpage=1&amp;parentnodeid=8198b3a13&amp;color=0,0,0&amp;vbapositionanswer=16&amp;vbahtmlprocessed=1&amp;bbb=1"/>
              <p:cNvSpPr>
                <a:spLocks noRot="1" noChangeAspect="1" noMove="1" noResize="1" noEditPoints="1" noAdjustHandles="1" noChangeArrowheads="1" noChangeShapeType="1" noTextEdit="1"/>
              </p:cNvSpPr>
              <p:nvPr/>
            </p:nvSpPr>
            <p:spPr>
              <a:xfrm>
                <a:off x="9277731" y="2074513"/>
                <a:ext cx="550863" cy="353441"/>
              </a:xfrm>
              <a:prstGeom prst="rect">
                <a:avLst/>
              </a:prstGeom>
              <a:blipFill>
                <a:blip r:embed="rId5"/>
                <a:stretch>
                  <a:fillRect r="-4444" b="-12069"/>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QB_5_AS.56_1#7e2e33dd2?vbadefaultcenterpage=1&amp;parentnodeid=8198b3a13&amp;color=0,0,0&amp;vbahtmlprocessed=1&amp;bbb=1"/>
              <p:cNvSpPr/>
              <p:nvPr/>
            </p:nvSpPr>
            <p:spPr>
              <a:xfrm>
                <a:off x="502920" y="2509806"/>
                <a:ext cx="11183112" cy="3621977"/>
              </a:xfrm>
              <a:prstGeom prst="rect">
                <a:avLst/>
              </a:prstGeom>
              <a:noFill/>
              <a:ln/>
            </p:spPr>
            <p:txBody>
              <a:bodyPr wrap="none" lIns="0" tIns="0" rIns="0" bIns="0" rtlCol="0" anchor="t"/>
              <a:lstStyle/>
              <a:p>
                <a:pPr algn="l" latinLnBrk="1">
                  <a:lnSpc>
                    <a:spcPts val="47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设新数据</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的平均数为</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a:solidFill>
                              <a:srgbClr val="FF0000"/>
                            </a:solidFill>
                            <a:latin typeface="Cambria Math" panose="02040503050406030204" pitchFamily="18" charset="0"/>
                          </a:rPr>
                          <m:t>′</m:t>
                        </m:r>
                      </m:e>
                    </m:bar>
                  </m:oMath>
                </a14:m>
                <a:r>
                  <a:rPr lang="en-US" altLang="zh-CN" sz="2400" b="0" i="0" dirty="0">
                    <a:solidFill>
                      <a:srgbClr val="FF0000"/>
                    </a:solidFill>
                    <a:latin typeface="Times New Roman" pitchFamily="34" charset="0"/>
                    <a:ea typeface="微软雅黑" pitchFamily="34" charset="-122"/>
                    <a:cs typeface="Times New Roman" pitchFamily="34" charset="-120"/>
                  </a:rPr>
                  <a:t>，方差为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700"/>
                  </a:lnSpc>
                </a:pPr>
                <a:r>
                  <a:rPr lang="en-US" altLang="zh-CN" sz="2400" b="0" i="0">
                    <a:solidFill>
                      <a:srgbClr val="FF0000"/>
                    </a:solidFill>
                    <a:latin typeface="Times New Roman" pitchFamily="34" charset="0"/>
                    <a:ea typeface="微软雅黑" pitchFamily="34" charset="-122"/>
                    <a:cs typeface="Times New Roman" pitchFamily="34" charset="-120"/>
                  </a:rPr>
                  <a:t>可得</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a:solidFill>
                              <a:srgbClr val="FF0000"/>
                            </a:solidFill>
                            <a:latin typeface="Cambria Math" panose="02040503050406030204" pitchFamily="18" charset="0"/>
                          </a:rPr>
                          <m:t>′</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=9</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，由新数据的平均数比方差大4，</a:t>
                </a:r>
                <a:endParaRPr lang="en-US" altLang="zh-CN" sz="2400" dirty="0"/>
              </a:p>
              <a:p>
                <a:pPr latinLnBrk="1">
                  <a:lnSpc>
                    <a:spcPts val="4700"/>
                  </a:lnSpc>
                </a:pPr>
                <a:r>
                  <a:rPr lang="en-US" altLang="zh-CN" sz="2400" b="0" i="0">
                    <a:solidFill>
                      <a:srgbClr val="FF0000"/>
                    </a:solidFill>
                    <a:latin typeface="Times New Roman" pitchFamily="34" charset="0"/>
                    <a:ea typeface="微软雅黑" pitchFamily="34" charset="-122"/>
                    <a:cs typeface="Times New Roman" pitchFamily="34" charset="-120"/>
                  </a:rPr>
                  <a:t>可得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+1=9</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oMath>
                </a14:m>
                <a:r>
                  <a:rPr lang="en-US" altLang="zh-CN" sz="2400" b="0" i="0" dirty="0">
                    <a:solidFill>
                      <a:srgbClr val="FF0000"/>
                    </a:solidFill>
                    <a:latin typeface="Times New Roman" pitchFamily="34" charset="0"/>
                    <a:ea typeface="微软雅黑" pitchFamily="34" charset="-122"/>
                    <a:cs typeface="Times New Roman" pitchFamily="34" charset="-120"/>
                  </a:rPr>
                  <a:t>，得</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900"/>
                  </a:lnSpc>
                </a:pPr>
                <a:r>
                  <a:rPr lang="en-US" altLang="zh-CN" sz="2400" b="0" i="0">
                    <a:solidFill>
                      <a:srgbClr val="FF0000"/>
                    </a:solidFill>
                    <a:latin typeface="Times New Roman" pitchFamily="34" charset="0"/>
                    <a:ea typeface="微软雅黑" pitchFamily="34" charset="-122"/>
                    <a:cs typeface="Times New Roman" pitchFamily="34" charset="-120"/>
                  </a:rPr>
                  <a:t>可得</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36</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700"/>
                  </a:lnSpc>
                </a:pPr>
                <a:r>
                  <a:rPr lang="en-US" altLang="zh-CN" sz="2400" b="0" i="0">
                    <a:solidFill>
                      <a:srgbClr val="FF0000"/>
                    </a:solidFill>
                    <a:latin typeface="Times New Roman" pitchFamily="34" charset="0"/>
                    <a:ea typeface="微软雅黑" pitchFamily="34" charset="-122"/>
                    <a:cs typeface="Times New Roman" pitchFamily="34" charset="-120"/>
                  </a:rPr>
                  <a:t>由</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m:t>
                    </m:r>
                  </m:oMath>
                </a14:m>
                <a:r>
                  <a:rPr lang="en-US" altLang="zh-CN" sz="2400" b="0" i="0" dirty="0">
                    <a:solidFill>
                      <a:srgbClr val="FF0000"/>
                    </a:solidFill>
                    <a:latin typeface="Times New Roman" pitchFamily="34" charset="0"/>
                    <a:ea typeface="微软雅黑" pitchFamily="34" charset="-122"/>
                    <a:cs typeface="Times New Roman" pitchFamily="34" charset="-120"/>
                  </a:rPr>
                  <a:t>，得</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800"/>
                  </a:lnSpc>
                </a:pPr>
                <a:r>
                  <a:rPr lang="en-US" altLang="zh-CN" sz="2400" b="0" i="0">
                    <a:solidFill>
                      <a:srgbClr val="FF0000"/>
                    </a:solidFill>
                    <a:latin typeface="Times New Roman" pitchFamily="34" charset="0"/>
                    <a:ea typeface="微软雅黑" pitchFamily="34" charset="-122"/>
                    <a:cs typeface="Times New Roman" pitchFamily="34" charset="-120"/>
                  </a:rPr>
                  <a:t>可得当</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时，</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oMath>
                </a14:m>
                <a:r>
                  <a:rPr lang="en-US" altLang="zh-CN" sz="2400" b="0" i="0" dirty="0">
                    <a:solidFill>
                      <a:srgbClr val="FF0000"/>
                    </a:solidFill>
                    <a:latin typeface="Times New Roman" pitchFamily="34" charset="0"/>
                    <a:ea typeface="微软雅黑" pitchFamily="34" charset="-122"/>
                    <a:cs typeface="Times New Roman" pitchFamily="34" charset="-120"/>
                  </a:rPr>
                  <a:t>有最大值，最大值为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5" name="QB_5_AS.56_1#7e2e33dd2?vbadefaultcenterpage=1&amp;parentnodeid=8198b3a13&amp;color=0,0,0&amp;vbahtmlprocessed=1&amp;bbb=1"/>
              <p:cNvSpPr>
                <a:spLocks noRot="1" noChangeAspect="1" noMove="1" noResize="1" noEditPoints="1" noAdjustHandles="1" noChangeArrowheads="1" noChangeShapeType="1" noTextEdit="1"/>
              </p:cNvSpPr>
              <p:nvPr/>
            </p:nvSpPr>
            <p:spPr>
              <a:xfrm>
                <a:off x="502920" y="2509806"/>
                <a:ext cx="11183112" cy="3621977"/>
              </a:xfrm>
              <a:prstGeom prst="rect">
                <a:avLst/>
              </a:prstGeom>
              <a:blipFill>
                <a:blip r:embed="rId6"/>
                <a:stretch>
                  <a:fillRect l="-1690" r="-2563" b="-2525"/>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Effect transition="in" filter="wipe(left)">
                                      <p:cBhvr>
                                        <p:cTn id="30" dur="500"/>
                                        <p:tgtEl>
                                          <p:spTgt spid="5">
                                            <p:txEl>
                                              <p:pRg st="4" end="4"/>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Effect transition="in" filter="wipe(left)">
                                      <p:cBhvr>
                                        <p:cTn id="33"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name="Slide 32checked= 1 &amp; amp; version = 1.0.5checked=1&amp;version=1.0.5checked= 1 &amp; amp; version = 1.0.5checked=1&amp;version=1.0.5">
    <p:spTree>
      <p:nvGrpSpPr>
        <p:cNvPr id="1" name=""/>
        <p:cNvGrpSpPr/>
        <p:nvPr/>
      </p:nvGrpSpPr>
      <p:grpSpPr>
        <a:xfrm>
          <a:off x="0" y="0"/>
          <a:ext cx="0" cy="0"/>
          <a:chOff x="0" y="0"/>
          <a:chExt cx="0" cy="0"/>
        </a:xfrm>
      </p:grpSpPr>
      <p:pic>
        <p:nvPicPr>
          <p:cNvPr id="2" name="QO_5_BD.57_1#5d5c9cf0a?hastextimagelayout=1&amp;vbadefaultcenterpage=1&amp;parentnodeid=8198b3a13&amp;color=0,0,0&amp;vbahtmlprocessed=1&amp;hassurround=1&amp;hassurroun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5495007" y="1205529"/>
            <a:ext cx="6153912" cy="4078224"/>
          </a:xfrm>
          <a:prstGeom prst="rect">
            <a:avLst/>
          </a:prstGeom>
          <a:noFill/>
          <a:extLst>
            <a:ext uri="{909E8E84-426E-40DD-AFC4-6F175D3DCCD1}">
              <a14:hiddenFill xmlns:a14="http://schemas.microsoft.com/office/drawing/2010/main">
                <a:solidFill>
                  <a:schemeClr val="accent1">
                    <a:alpha val="0"/>
                  </a:schemeClr>
                </a:solidFill>
              </a14:hiddenFill>
            </a:ext>
          </a:extLst>
        </p:spPr>
      </p:pic>
      <p:sp>
        <p:nvSpPr>
          <p:cNvPr id="3" name="QO_5_BD.57_2#5d5c9cf0a?hastextimagelayout=3&amp;segpoint=1&amp;vbadefaultcenterpage=1&amp;parentnodeid=8198b3a13&amp;color=0,0,0&amp;vbahtmlprocessed=1&amp;bbb=1&amp;hasbroken=1"/>
          <p:cNvSpPr/>
          <p:nvPr/>
        </p:nvSpPr>
        <p:spPr>
          <a:xfrm>
            <a:off x="502920" y="1159809"/>
            <a:ext cx="4937760" cy="2155000"/>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16.</a:t>
            </a:r>
            <a:r>
              <a:rPr lang="en-US" altLang="zh-CN" sz="2400" b="0" i="0" dirty="0">
                <a:solidFill>
                  <a:srgbClr val="000000"/>
                </a:solidFill>
                <a:latin typeface="Times New Roman" pitchFamily="34" charset="0"/>
                <a:ea typeface="微软雅黑" pitchFamily="34" charset="-122"/>
                <a:cs typeface="Times New Roman" pitchFamily="34" charset="-120"/>
              </a:rPr>
              <a:t>某学校有800名学生</a:t>
            </a:r>
            <a:r>
              <a:rPr lang="en-US" altLang="zh-CN" sz="2400" b="0" i="0">
                <a:solidFill>
                  <a:srgbClr val="000000"/>
                </a:solidFill>
                <a:latin typeface="Times New Roman" pitchFamily="34" charset="0"/>
                <a:ea typeface="微软雅黑" pitchFamily="34" charset="-122"/>
                <a:cs typeface="Times New Roman" pitchFamily="34" charset="-120"/>
              </a:rPr>
              <a:t>，为了了解学</a:t>
            </a:r>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生对</a:t>
            </a:r>
            <a:r>
              <a:rPr lang="en-US" altLang="zh-CN" sz="2400" b="0" i="0" dirty="0">
                <a:solidFill>
                  <a:srgbClr val="000000"/>
                </a:solidFill>
                <a:latin typeface="Times New Roman" pitchFamily="34" charset="0"/>
                <a:ea typeface="微软雅黑" pitchFamily="34" charset="-122"/>
                <a:cs typeface="Times New Roman" pitchFamily="34" charset="-120"/>
              </a:rPr>
              <a:t>《民法典》的认识程度</a:t>
            </a:r>
            <a:r>
              <a:rPr lang="en-US" altLang="zh-CN" sz="2400" b="0" i="0">
                <a:solidFill>
                  <a:srgbClr val="000000"/>
                </a:solidFill>
                <a:latin typeface="Times New Roman" pitchFamily="34" charset="0"/>
                <a:ea typeface="微软雅黑" pitchFamily="34" charset="-122"/>
                <a:cs typeface="Times New Roman" pitchFamily="34" charset="-120"/>
              </a:rPr>
              <a:t>，选取了</a:t>
            </a:r>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100</a:t>
            </a:r>
            <a:r>
              <a:rPr lang="en-US" altLang="zh-CN" sz="2400" b="0" i="0" dirty="0">
                <a:solidFill>
                  <a:srgbClr val="000000"/>
                </a:solidFill>
                <a:latin typeface="Times New Roman" pitchFamily="34" charset="0"/>
                <a:ea typeface="微软雅黑" pitchFamily="34" charset="-122"/>
                <a:cs typeface="Times New Roman" pitchFamily="34" charset="-120"/>
              </a:rPr>
              <a:t>名学生进行测试</a:t>
            </a:r>
            <a:r>
              <a:rPr lang="en-US" altLang="zh-CN" sz="2400" b="0" i="0">
                <a:solidFill>
                  <a:srgbClr val="000000"/>
                </a:solidFill>
                <a:latin typeface="Times New Roman" pitchFamily="34" charset="0"/>
                <a:ea typeface="微软雅黑" pitchFamily="34" charset="-122"/>
                <a:cs typeface="Times New Roman" pitchFamily="34" charset="-120"/>
              </a:rPr>
              <a:t>，制成如图所示</a:t>
            </a:r>
          </a:p>
          <a:p>
            <a:pPr latinLnBrk="1">
              <a:lnSpc>
                <a:spcPts val="4200"/>
              </a:lnSpc>
            </a:pPr>
            <a:r>
              <a:rPr lang="en-US" altLang="zh-CN" sz="2400" b="0" i="0">
                <a:solidFill>
                  <a:srgbClr val="000000"/>
                </a:solidFill>
                <a:latin typeface="Times New Roman" pitchFamily="34" charset="0"/>
                <a:ea typeface="微软雅黑" pitchFamily="34" charset="-122"/>
                <a:cs typeface="Times New Roman" pitchFamily="34" charset="-120"/>
              </a:rPr>
              <a:t>的频率分布直方图</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AlternateContent xmlns:mc="http://schemas.openxmlformats.org/markup-compatibility/2006" xmlns:a14="http://schemas.microsoft.com/office/drawing/2010/main">
        <mc:Choice Requires="a14">
          <p:sp>
            <p:nvSpPr>
              <p:cNvPr id="4" name="QO_5_BD.57_3#5d5c9cf0a?hastextimagelayout=3&amp;segpoint=1&amp;vbadefaultcenterpage=1&amp;parentnodeid=8198b3a13&amp;color=0,0,0&amp;vbahtmlprocessed=1&amp;bbb=1"/>
              <p:cNvSpPr/>
              <p:nvPr/>
            </p:nvSpPr>
            <p:spPr>
              <a:xfrm>
                <a:off x="502920" y="3362560"/>
                <a:ext cx="4937760" cy="478600"/>
              </a:xfrm>
              <a:prstGeom prst="rect">
                <a:avLst/>
              </a:prstGeom>
              <a:noFill/>
              <a:ln/>
            </p:spPr>
            <p:txBody>
              <a:bodyPr wrap="none" lIns="0" tIns="0" rIns="0" bIns="0" rtlCol="0" anchor="t"/>
              <a:lstStyle/>
              <a:p>
                <a:pPr marL="0" algn="l" latinLnBrk="1">
                  <a:lnSpc>
                    <a:spcPts val="4200"/>
                  </a:lnSpc>
                </a:pPr>
                <a:r>
                  <a:rPr lang="en-US" altLang="zh-CN" sz="2400" b="0" i="0" dirty="0">
                    <a:solidFill>
                      <a:srgbClr val="000000"/>
                    </a:solidFill>
                    <a:latin typeface="Times New Roman" pitchFamily="34" charset="0"/>
                    <a:ea typeface="微软雅黑" pitchFamily="34" charset="-122"/>
                    <a:cs typeface="Times New Roman" pitchFamily="34" charset="-120"/>
                  </a:rPr>
                  <a:t>（1）求</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𝑚</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的值；</a:t>
                </a:r>
                <a:endParaRPr lang="en-US" altLang="zh-CN" sz="2400" dirty="0"/>
              </a:p>
            </p:txBody>
          </p:sp>
        </mc:Choice>
        <mc:Fallback xmlns="">
          <p:sp>
            <p:nvSpPr>
              <p:cNvPr id="4" name="QO_5_BD.57_3#5d5c9cf0a?hastextimagelayout=3&amp;segpoint=1&amp;vbadefaultcenterpage=1&amp;parentnodeid=8198b3a13&amp;color=0,0,0&amp;vbahtmlprocessed=1&amp;bbb=1"/>
              <p:cNvSpPr>
                <a:spLocks noRot="1" noChangeAspect="1" noMove="1" noResize="1" noEditPoints="1" noAdjustHandles="1" noChangeArrowheads="1" noChangeShapeType="1" noTextEdit="1"/>
              </p:cNvSpPr>
              <p:nvPr/>
            </p:nvSpPr>
            <p:spPr>
              <a:xfrm>
                <a:off x="502920" y="3362560"/>
                <a:ext cx="4937760" cy="478600"/>
              </a:xfrm>
              <a:prstGeom prst="rect">
                <a:avLst/>
              </a:prstGeom>
              <a:blipFill>
                <a:blip r:embed="rId4"/>
                <a:stretch>
                  <a:fillRect l="-3827" b="-38462"/>
                </a:stretch>
              </a:blipFill>
              <a:ln/>
            </p:spPr>
            <p:txBody>
              <a:bodyPr/>
              <a:lstStyle/>
              <a:p>
                <a:r>
                  <a:rPr lang="zh-CN" altLang="en-US">
                    <a:noFill/>
                  </a:rPr>
                  <a:t> </a:t>
                </a:r>
              </a:p>
            </p:txBody>
          </p:sp>
        </mc:Fallback>
      </mc:AlternateContent>
      <p:sp>
        <p:nvSpPr>
          <p:cNvPr id="5" name="QO_5_BD.57_4#5d5c9cf0a?hastextimagelayout=3&amp;segpoint=1&amp;vbadefaultcenterpage=1&amp;parentnodeid=8198b3a13&amp;color=0,0,0&amp;vbahtmlprocessed=1&amp;bbb=1&amp;hasbroken=1"/>
          <p:cNvSpPr/>
          <p:nvPr/>
        </p:nvSpPr>
        <p:spPr>
          <a:xfrm>
            <a:off x="502920" y="3841288"/>
            <a:ext cx="4937760" cy="1037590"/>
          </a:xfrm>
          <a:prstGeom prst="rect">
            <a:avLst/>
          </a:prstGeom>
          <a:noFill/>
          <a:ln/>
        </p:spPr>
        <p:txBody>
          <a:bodyPr wrap="none" lIns="0" tIns="0" rIns="0" bIns="0" rtlCol="0" anchor="t"/>
          <a:lstStyle/>
          <a:p>
            <a:pPr algn="l" latinLnBrk="1">
              <a:lnSpc>
                <a:spcPts val="4400"/>
              </a:lnSpc>
            </a:pPr>
            <a:r>
              <a:rPr lang="en-US" altLang="zh-CN" sz="2400" b="0" i="0" dirty="0">
                <a:solidFill>
                  <a:srgbClr val="000000"/>
                </a:solidFill>
                <a:latin typeface="Times New Roman" pitchFamily="34" charset="0"/>
                <a:ea typeface="微软雅黑" pitchFamily="34" charset="-122"/>
                <a:cs typeface="Times New Roman" pitchFamily="34" charset="-120"/>
              </a:rPr>
              <a:t>（2</a:t>
            </a:r>
            <a:r>
              <a:rPr lang="en-US" altLang="zh-CN" sz="2400" b="0" i="0">
                <a:solidFill>
                  <a:srgbClr val="000000"/>
                </a:solidFill>
                <a:latin typeface="Times New Roman" pitchFamily="34" charset="0"/>
                <a:ea typeface="微软雅黑" pitchFamily="34" charset="-122"/>
                <a:cs typeface="Times New Roman" pitchFamily="34" charset="-120"/>
              </a:rPr>
              <a:t>）估计抽查的学生测试成绩的中</a:t>
            </a:r>
          </a:p>
          <a:p>
            <a:pPr latinLnBrk="1">
              <a:lnSpc>
                <a:spcPts val="4200"/>
              </a:lnSpc>
            </a:pPr>
            <a:r>
              <a:rPr lang="en-US" altLang="zh-CN" sz="2400" b="0" i="0">
                <a:solidFill>
                  <a:srgbClr val="000000"/>
                </a:solidFill>
                <a:latin typeface="Times New Roman" pitchFamily="34" charset="0"/>
                <a:ea typeface="微软雅黑" pitchFamily="34" charset="-122"/>
                <a:cs typeface="Times New Roman" pitchFamily="34" charset="-120"/>
              </a:rPr>
              <a:t>位数</a:t>
            </a:r>
            <a:r>
              <a:rPr lang="en-US" altLang="zh-CN" sz="2400" b="0" i="0" dirty="0">
                <a:solidFill>
                  <a:srgbClr val="000000"/>
                </a:solidFill>
                <a:latin typeface="Times New Roman" pitchFamily="34" charset="0"/>
                <a:ea typeface="微软雅黑" pitchFamily="34" charset="-122"/>
                <a:cs typeface="Times New Roman" pitchFamily="34" charset="-120"/>
              </a:rPr>
              <a:t>；（结果用分数形式表示）</a:t>
            </a:r>
            <a:endParaRPr lang="en-US" altLang="zh-CN" sz="2400" dirty="0"/>
          </a:p>
        </p:txBody>
      </p:sp>
      <p:sp>
        <p:nvSpPr>
          <p:cNvPr id="6" name="QO_5_BD.57_5#5d5c9cf0a?hastextimagelayout=3&amp;segpoint=1&amp;vbadefaultcenterpage=1&amp;parentnodeid=8198b3a13&amp;color=0,0,0&amp;vbahtmlprocessed=1&amp;bbb=1&amp;hasbroken=1&amp;hassurround=1"/>
          <p:cNvSpPr/>
          <p:nvPr/>
        </p:nvSpPr>
        <p:spPr>
          <a:xfrm>
            <a:off x="502920" y="4937361"/>
            <a:ext cx="4937760" cy="478600"/>
          </a:xfrm>
          <a:prstGeom prst="rect">
            <a:avLst/>
          </a:prstGeom>
          <a:noFill/>
          <a:ln/>
        </p:spPr>
        <p:txBody>
          <a:bodyPr wrap="none" lIns="0" tIns="0" rIns="0" bIns="0" rtlCol="0" anchor="t"/>
          <a:lstStyle/>
          <a:p>
            <a:pPr algn="l" latinLnBrk="1">
              <a:lnSpc>
                <a:spcPts val="4200"/>
              </a:lnSpc>
            </a:pPr>
            <a:r>
              <a:rPr lang="en-US" altLang="zh-CN" sz="2400" b="0" i="0" dirty="0">
                <a:solidFill>
                  <a:srgbClr val="000000"/>
                </a:solidFill>
                <a:latin typeface="Times New Roman" pitchFamily="34" charset="0"/>
                <a:ea typeface="微软雅黑" pitchFamily="34" charset="-122"/>
                <a:cs typeface="Times New Roman" pitchFamily="34" charset="-120"/>
              </a:rPr>
              <a:t>（3）</a:t>
            </a:r>
            <a:r>
              <a:rPr lang="en-US" altLang="zh-CN" sz="2400" b="0" i="0">
                <a:solidFill>
                  <a:srgbClr val="000000"/>
                </a:solidFill>
                <a:latin typeface="Times New Roman" pitchFamily="34" charset="0"/>
                <a:ea typeface="微软雅黑" pitchFamily="34" charset="-122"/>
                <a:cs typeface="Times New Roman" pitchFamily="34" charset="-120"/>
              </a:rPr>
              <a:t>如果抽查的测试平均分超过75</a:t>
            </a:r>
            <a:endParaRPr lang="en-US" altLang="zh-CN" sz="2400" dirty="0"/>
          </a:p>
        </p:txBody>
      </p:sp>
      <p:sp>
        <p:nvSpPr>
          <p:cNvPr id="7" name="QO_5_BD.57_5#5d5c9cf0a?hastextimagelayout=3&amp;segpoint=1&amp;vbadefaultcenterpage=1&amp;parentnodeid=8198b3a13&amp;color=0,0,0&amp;vbahtmlprocessed=1&amp;bbb=1&amp;hasbroken=1&amp;hassurround=1">
            <a:extLst>
              <a:ext uri="{FF2B5EF4-FFF2-40B4-BE49-F238E27FC236}">
                <a16:creationId xmlns:a16="http://schemas.microsoft.com/office/drawing/2014/main" id="{1C751BF3-3FBE-10C9-2273-EAD4389166B4}"/>
              </a:ext>
            </a:extLst>
          </p:cNvPr>
          <p:cNvSpPr/>
          <p:nvPr/>
        </p:nvSpPr>
        <p:spPr>
          <a:xfrm>
            <a:off x="503995" y="5472031"/>
            <a:ext cx="11184010" cy="478600"/>
          </a:xfrm>
          <a:prstGeom prst="rect">
            <a:avLst/>
          </a:prstGeom>
          <a:noFill/>
          <a:ln/>
        </p:spPr>
        <p:txBody>
          <a:bodyPr wrap="none" lIns="0" tIns="0" rIns="0" bIns="0" rtlCol="0" anchor="t"/>
          <a:lstStyle/>
          <a:p>
            <a:pPr latinLnBrk="1">
              <a:lnSpc>
                <a:spcPts val="4200"/>
              </a:lnSpc>
            </a:pPr>
            <a:r>
              <a:rPr lang="en-US" altLang="zh-CN" sz="2400" b="0" i="0">
                <a:solidFill>
                  <a:srgbClr val="000000"/>
                </a:solidFill>
                <a:latin typeface="Times New Roman" pitchFamily="34" charset="0"/>
                <a:ea typeface="微软雅黑" pitchFamily="34" charset="-122"/>
                <a:cs typeface="Times New Roman" pitchFamily="34" charset="-120"/>
              </a:rPr>
              <a:t>分</a:t>
            </a:r>
            <a:r>
              <a:rPr lang="en-US" altLang="zh-CN" sz="2400" b="0" i="0" dirty="0">
                <a:solidFill>
                  <a:srgbClr val="000000"/>
                </a:solidFill>
                <a:latin typeface="Times New Roman" pitchFamily="34" charset="0"/>
                <a:ea typeface="微软雅黑" pitchFamily="34" charset="-122"/>
                <a:cs typeface="Times New Roman" pitchFamily="34" charset="-120"/>
              </a:rPr>
              <a:t>，那么就表示该学校通过测试</a:t>
            </a:r>
            <a:r>
              <a:rPr lang="en-US" altLang="zh-CN" sz="2400" b="0" i="0">
                <a:solidFill>
                  <a:srgbClr val="000000"/>
                </a:solidFill>
                <a:latin typeface="Times New Roman" pitchFamily="34" charset="0"/>
                <a:ea typeface="微软雅黑" pitchFamily="34" charset="-122"/>
                <a:cs typeface="Times New Roman" pitchFamily="34" charset="-120"/>
              </a:rPr>
              <a:t>，试判断该校能否通过测试</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p:spTree>
  </p:cSld>
  <p:clrMapOvr>
    <a:masterClrMapping/>
  </p:clrMapOvr>
  <p:transition>
    <p:split dir="in"/>
  </p:transition>
</p:sld>
</file>

<file path=ppt/slides/slide32.xml><?xml version="1.0" encoding="utf-8"?>
<p:sld xmlns:a="http://schemas.openxmlformats.org/drawingml/2006/main" xmlns:r="http://schemas.openxmlformats.org/officeDocument/2006/relationships" xmlns:p="http://schemas.openxmlformats.org/presentationml/2006/main">
  <p:cSld name="Slide 33checked= 1 &amp; amp; version = 1.0.5checked=1&amp;version=1.0.5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5_AS.58_1#5d5c9cf0a?vbadefaultcenterpage=1&amp;parentnodeid=8198b3a13&amp;color=0,0,0&amp;vbahtmlprocessed=1&amp;bbb=1&amp;hasbroken=1"/>
              <p:cNvSpPr/>
              <p:nvPr/>
            </p:nvSpPr>
            <p:spPr>
              <a:xfrm>
                <a:off x="502920" y="756000"/>
                <a:ext cx="11183112" cy="5110925"/>
              </a:xfrm>
              <a:prstGeom prst="rect">
                <a:avLst/>
              </a:prstGeom>
              <a:noFill/>
              <a:ln/>
            </p:spPr>
            <p:txBody>
              <a:bodyPr wrap="square" lIns="0" tIns="0" rIns="0" bIns="0" rtlCol="0" anchor="t"/>
              <a:lstStyle/>
              <a:p>
                <a:pPr algn="l" latinLnBrk="1">
                  <a:lnSpc>
                    <a:spcPts val="41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（1）因为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0.004+0.006+0.020+0.030+0.024+</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100"/>
                  </a:lnSpc>
                </a:pPr>
                <a:r>
                  <a:rPr lang="en-US" altLang="zh-CN" sz="2400" b="0" i="0">
                    <a:solidFill>
                      <a:srgbClr val="FF0000"/>
                    </a:solidFill>
                    <a:latin typeface="Times New Roman" pitchFamily="34" charset="0"/>
                    <a:ea typeface="微软雅黑" pitchFamily="34" charset="-122"/>
                    <a:cs typeface="Times New Roman"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=0.016</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1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的值是0.016.</a:t>
                </a:r>
                <a:endParaRPr lang="en-US" altLang="zh-CN" sz="2400" dirty="0"/>
              </a:p>
              <a:p>
                <a:pPr latinLnBrk="1">
                  <a:lnSpc>
                    <a:spcPts val="4100"/>
                  </a:lnSpc>
                </a:pPr>
                <a:r>
                  <a:rPr lang="en-US" altLang="zh-CN" sz="2400" b="0" i="0">
                    <a:solidFill>
                      <a:srgbClr val="FF0000"/>
                    </a:solidFill>
                    <a:latin typeface="Times New Roman" pitchFamily="34" charset="0"/>
                    <a:ea typeface="微软雅黑" pitchFamily="34" charset="-122"/>
                    <a:cs typeface="Times New Roman" pitchFamily="34" charset="-120"/>
                  </a:rPr>
                  <a:t>（</a:t>
                </a:r>
                <a:r>
                  <a:rPr lang="en-US" altLang="zh-CN" sz="2400" b="0" i="0" dirty="0">
                    <a:solidFill>
                      <a:srgbClr val="FF0000"/>
                    </a:solidFill>
                    <a:latin typeface="Times New Roman" pitchFamily="34" charset="0"/>
                    <a:ea typeface="微软雅黑" pitchFamily="34" charset="-122"/>
                    <a:cs typeface="Times New Roman" pitchFamily="34" charset="-120"/>
                  </a:rPr>
                  <a:t>2）设中位数为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oMath>
                </a14:m>
                <a:r>
                  <a:rPr lang="en-US" altLang="zh-CN" sz="2400" b="0" i="0" dirty="0">
                    <a:solidFill>
                      <a:srgbClr val="FF0000"/>
                    </a:solidFill>
                    <a:latin typeface="Times New Roman" pitchFamily="34" charset="0"/>
                    <a:ea typeface="微软雅黑" pitchFamily="34" charset="-122"/>
                    <a:cs typeface="Times New Roman" pitchFamily="34" charset="-120"/>
                  </a:rPr>
                  <a:t>，因为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0.004+0.006+0.020</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×10=0.3</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1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−70</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×0.030=0.2</m:t>
                    </m:r>
                  </m:oMath>
                </a14:m>
                <a:r>
                  <a:rPr lang="en-US" altLang="zh-CN" sz="2400" b="0" i="0" dirty="0">
                    <a:solidFill>
                      <a:srgbClr val="FF0000"/>
                    </a:solidFill>
                    <a:latin typeface="Times New Roman" pitchFamily="34" charset="0"/>
                    <a:ea typeface="微软雅黑" pitchFamily="34" charset="-122"/>
                    <a:cs typeface="Times New Roman"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230</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100"/>
                  </a:lnSpc>
                </a:pPr>
                <a:r>
                  <a:rPr lang="en-US" altLang="zh-CN" sz="2400" b="0" i="0">
                    <a:solidFill>
                      <a:srgbClr val="FF0000"/>
                    </a:solidFill>
                    <a:latin typeface="Times New Roman" pitchFamily="34" charset="0"/>
                    <a:ea typeface="微软雅黑" pitchFamily="34" charset="-122"/>
                    <a:cs typeface="Times New Roman" pitchFamily="34" charset="-120"/>
                  </a:rPr>
                  <a:t>所以抽查的学生测试成绩的中位数是</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230</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100"/>
                  </a:lnSpc>
                </a:pPr>
                <a:r>
                  <a:rPr lang="en-US" altLang="zh-CN" sz="2400" b="0" i="0">
                    <a:solidFill>
                      <a:srgbClr val="FF0000"/>
                    </a:solidFill>
                    <a:latin typeface="Times New Roman" pitchFamily="34" charset="0"/>
                    <a:ea typeface="微软雅黑" pitchFamily="34" charset="-122"/>
                    <a:cs typeface="Times New Roman" pitchFamily="34" charset="-120"/>
                  </a:rPr>
                  <a:t>（</a:t>
                </a:r>
                <a:r>
                  <a:rPr lang="en-US" altLang="zh-CN" sz="2400" b="0" i="0" dirty="0">
                    <a:solidFill>
                      <a:srgbClr val="FF0000"/>
                    </a:solidFill>
                    <a:latin typeface="Times New Roman" pitchFamily="34" charset="0"/>
                    <a:ea typeface="微软雅黑" pitchFamily="34" charset="-122"/>
                    <a:cs typeface="Times New Roman" pitchFamily="34" charset="-120"/>
                  </a:rPr>
                  <a:t>3</a:t>
                </a:r>
                <a:r>
                  <a:rPr lang="en-US" altLang="zh-CN" sz="2400" b="0" i="0">
                    <a:solidFill>
                      <a:srgbClr val="FF0000"/>
                    </a:solidFill>
                    <a:latin typeface="Times New Roman" pitchFamily="34" charset="0"/>
                    <a:ea typeface="微软雅黑" pitchFamily="34" charset="-122"/>
                    <a:cs typeface="Times New Roman" pitchFamily="34" charset="-120"/>
                  </a:rPr>
                  <a:t>）抽查的测试平均分为</a:t>
                </a:r>
              </a:p>
              <a:p>
                <a:pPr latinLnBrk="1">
                  <a:lnSpc>
                    <a:spcPts val="4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0.004×45+0.006×55+0.020×65+0.030×75+0.024×85+0.016×95</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×10=76.2</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，超过75分，</a:t>
                </a:r>
                <a:endParaRPr lang="en-US" altLang="zh-CN" sz="2400" dirty="0"/>
              </a:p>
              <a:p>
                <a:pPr latinLnBrk="1">
                  <a:lnSpc>
                    <a:spcPts val="3900"/>
                  </a:lnSpc>
                </a:pPr>
                <a:r>
                  <a:rPr lang="en-US" altLang="zh-CN" sz="2400" b="0" i="0">
                    <a:solidFill>
                      <a:srgbClr val="FF0000"/>
                    </a:solidFill>
                    <a:latin typeface="Times New Roman" pitchFamily="34" charset="0"/>
                    <a:ea typeface="微软雅黑" pitchFamily="34" charset="-122"/>
                    <a:cs typeface="Times New Roman" pitchFamily="34" charset="-120"/>
                  </a:rPr>
                  <a:t>所以该学校通过测试</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O_5_AS.58_1#5d5c9cf0a?vbadefaultcenterpage=1&amp;parentnodeid=8198b3a13&amp;color=0,0,0&amp;vbahtmlprocessed=1&amp;bbb=1&amp;hasbroken=1"/>
              <p:cNvSpPr>
                <a:spLocks noRot="1" noChangeAspect="1" noMove="1" noResize="1" noEditPoints="1" noAdjustHandles="1" noChangeArrowheads="1" noChangeShapeType="1" noTextEdit="1"/>
              </p:cNvSpPr>
              <p:nvPr/>
            </p:nvSpPr>
            <p:spPr>
              <a:xfrm>
                <a:off x="502920" y="756000"/>
                <a:ext cx="11183112" cy="5110925"/>
              </a:xfrm>
              <a:prstGeom prst="rect">
                <a:avLst/>
              </a:prstGeom>
              <a:blipFill>
                <a:blip r:embed="rId3"/>
                <a:stretch>
                  <a:fillRect l="-1690" b="-3699"/>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wipe(left)">
                                      <p:cBhvr>
                                        <p:cTn id="34"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name="Slide 34checked= 1 &amp; amp; version = 1.0.5checked=1&amp;version=1.0.5checked= 1 &amp; amp; version = 1.0.5checked=1&amp;version=1.0.5">
    <p:spTree>
      <p:nvGrpSpPr>
        <p:cNvPr id="1" name=""/>
        <p:cNvGrpSpPr/>
        <p:nvPr/>
      </p:nvGrpSpPr>
      <p:grpSpPr>
        <a:xfrm>
          <a:off x="0" y="0"/>
          <a:ext cx="0" cy="0"/>
          <a:chOff x="0" y="0"/>
          <a:chExt cx="0" cy="0"/>
        </a:xfrm>
      </p:grpSpPr>
    </p:spTree>
  </p:cSld>
  <p:clrMapOvr>
    <a:masterClrMapping/>
  </p:clrMapOvr>
  <p:transition>
    <p:split dir="in"/>
  </p:transition>
</p:sld>
</file>

<file path=ppt/slides/slide4.xml><?xml version="1.0" encoding="utf-8"?>
<p:sld xmlns:a="http://schemas.openxmlformats.org/drawingml/2006/main" xmlns:r="http://schemas.openxmlformats.org/officeDocument/2006/relationships" xmlns:p="http://schemas.openxmlformats.org/presentationml/2006/main">
  <p:cSld name="Slide 4checked= 1 &amp; amp; version = 1.0.5checked=1&amp;version=1.0.5checked= 1 &amp; amp; version = 1.0.5checked=1&amp;version=1.0.5">
    <p:spTree>
      <p:nvGrpSpPr>
        <p:cNvPr id="1" name=""/>
        <p:cNvGrpSpPr/>
        <p:nvPr/>
      </p:nvGrpSpPr>
      <p:grpSpPr>
        <a:xfrm>
          <a:off x="0" y="0"/>
          <a:ext cx="0" cy="0"/>
          <a:chOff x="0" y="0"/>
          <a:chExt cx="0" cy="0"/>
        </a:xfrm>
      </p:grpSpPr>
      <p:sp>
        <p:nvSpPr>
          <p:cNvPr id="2" name="C_3_BD#44366494b.fixed?segpoint=1&amp;vbadefaultcenterpage=1&amp;parentnodeid=a5d4cac99&amp;color=0,0,0&amp;vbahtmlprocessed=1&amp;bbb=1"/>
          <p:cNvSpPr/>
          <p:nvPr/>
        </p:nvSpPr>
        <p:spPr>
          <a:xfrm>
            <a:off x="283464" y="2779776"/>
            <a:ext cx="11594592" cy="722376"/>
          </a:xfrm>
          <a:prstGeom prst="rect">
            <a:avLst/>
          </a:prstGeom>
          <a:noFill/>
          <a:ln/>
        </p:spPr>
        <p:txBody>
          <a:bodyPr wrap="none" lIns="0" tIns="0" rIns="0" bIns="0" rtlCol="0" anchor="ctr"/>
          <a:lstStyle/>
          <a:p>
            <a:pPr algn="ctr" latinLnBrk="1">
              <a:lnSpc>
                <a:spcPts val="5400"/>
              </a:lnSpc>
            </a:pPr>
            <a:r>
              <a:rPr lang="en-US" altLang="zh-CN" sz="4400" b="1" i="0" dirty="0">
                <a:solidFill>
                  <a:srgbClr val="000000"/>
                </a:solidFill>
                <a:latin typeface="Times New Roman" pitchFamily="34" charset="0"/>
                <a:ea typeface="微软雅黑" pitchFamily="34" charset="-122"/>
                <a:cs typeface="Times New Roman" pitchFamily="34" charset="-120"/>
              </a:rPr>
              <a:t>课时评价·提能</a:t>
            </a:r>
            <a:endParaRPr lang="en-US" altLang="zh-CN" sz="4400" dirty="0"/>
          </a:p>
        </p:txBody>
      </p:sp>
      <p:pic>
        <p:nvPicPr>
          <p:cNvPr id="3" name="C_3#44366494b.fixed?vbadefaultcenterpage=1&amp;parentnodeid=a5d4cac99&amp;color=0,0,0&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5.xml><?xml version="1.0" encoding="utf-8"?>
<p:sld xmlns:a="http://schemas.openxmlformats.org/drawingml/2006/main" xmlns:r="http://schemas.openxmlformats.org/officeDocument/2006/relationships" xmlns:p="http://schemas.openxmlformats.org/presentationml/2006/main">
  <p:cSld name="Slide 5checked= 1 &amp; amp; version = 1.0.5checked=1&amp;version=1.0.5checked= 1 &amp; amp; version = 1.0.5checked=1&amp;version=1.0.5">
    <p:spTree>
      <p:nvGrpSpPr>
        <p:cNvPr id="1" name=""/>
        <p:cNvGrpSpPr/>
        <p:nvPr/>
      </p:nvGrpSpPr>
      <p:grpSpPr>
        <a:xfrm>
          <a:off x="0" y="0"/>
          <a:ext cx="0" cy="0"/>
          <a:chOff x="0" y="0"/>
          <a:chExt cx="0" cy="0"/>
        </a:xfrm>
      </p:grpSpPr>
      <p:pic>
        <p:nvPicPr>
          <p:cNvPr id="2" name="C_4_BD#8cacdc877?vbadefaultcenterpage=1&amp;parentnodeid=44366494b&amp;color=110,135,189&amp;vbahtmlprocessed=1" descr="preencoded.png"/>
          <p:cNvPicPr>
            <a:picLocks noChangeAspect="1"/>
          </p:cNvPicPr>
          <p:nvPr/>
        </p:nvPicPr>
        <p:blipFill>
          <a:blip r:embed="rId3"/>
          <a:stretch>
            <a:fillRect/>
          </a:stretch>
        </p:blipFill>
        <p:spPr>
          <a:xfrm>
            <a:off x="4700016" y="756000"/>
            <a:ext cx="2798064" cy="630936"/>
          </a:xfrm>
          <a:prstGeom prst="rect">
            <a:avLst/>
          </a:prstGeom>
        </p:spPr>
      </p:pic>
      <mc:AlternateContent xmlns:mc="http://schemas.openxmlformats.org/markup-compatibility/2006" xmlns:a14="http://schemas.microsoft.com/office/drawing/2010/main">
        <mc:Choice Requires="a14">
          <p:sp>
            <p:nvSpPr>
              <p:cNvPr id="3" name="QC_5_BD.1_1#213e0f9ed?vbadefaultcenterpage=1&amp;parentnodeid=8cacdc877&amp;color=0,0,0&amp;vbahtmlprocessed=1&amp;bbb=1&amp;hasbroken=1"/>
              <p:cNvSpPr/>
              <p:nvPr/>
            </p:nvSpPr>
            <p:spPr>
              <a:xfrm>
                <a:off x="502920" y="1521048"/>
                <a:ext cx="11183112" cy="1592199"/>
              </a:xfrm>
              <a:prstGeom prst="rect">
                <a:avLst/>
              </a:prstGeom>
              <a:noFill/>
              <a:ln/>
            </p:spPr>
            <p:txBody>
              <a:bodyPr wrap="none" lIns="0" tIns="0" rIns="0" bIns="0" rtlCol="0" anchor="t"/>
              <a:lstStyle/>
              <a:p>
                <a:pPr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1.</a:t>
                </a:r>
                <a:r>
                  <a:rPr lang="en-US" altLang="zh-CN" sz="2400" b="0" i="0" dirty="0">
                    <a:solidFill>
                      <a:srgbClr val="000000"/>
                    </a:solidFill>
                    <a:latin typeface="Times New Roman" pitchFamily="34" charset="0"/>
                    <a:ea typeface="微软雅黑" pitchFamily="34" charset="-122"/>
                    <a:cs typeface="Times New Roman" pitchFamily="34" charset="-120"/>
                  </a:rPr>
                  <a:t>已知数据</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是某市</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nor/>
                      </m:rPr>
                      <a:rPr lang="en-US" altLang="zh-CN" sz="2400" b="1" smtClean="0">
                        <a:solidFill>
                          <a:schemeClr val="tx1"/>
                        </a:solidFill>
                        <a:latin typeface="Times New Roman" panose="02020603050405020304" pitchFamily="18" charset="0"/>
                        <a:cs typeface="Times New Roman" panose="02020603050405020304" pitchFamily="18" charset="0"/>
                      </a:rPr>
                      <m:t>N</m:t>
                    </m:r>
                    <m:r>
                      <m:rPr>
                        <m:nor/>
                      </m:rPr>
                      <a:rPr lang="en-US" altLang="zh-CN" sz="2400" baseline="-25000" smtClean="0">
                        <a:solidFill>
                          <a:schemeClr val="tx1"/>
                        </a:solidFill>
                        <a:latin typeface="Times New Roman" panose="02020603050405020304" pitchFamily="18" charset="0"/>
                        <a:cs typeface="Times New Roman" panose="02020603050405020304" pitchFamily="18" charset="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个普通职工的年收入（单位：元</a:t>
                </a:r>
                <a:r>
                  <a:rPr lang="en-US" altLang="zh-CN" sz="2400" b="0" i="0" dirty="0">
                    <a:solidFill>
                      <a:srgbClr val="000000"/>
                    </a:solidFill>
                    <a:latin typeface="Times New Roman" pitchFamily="34" charset="0"/>
                    <a:ea typeface="微软雅黑" pitchFamily="34" charset="-122"/>
                    <a:cs typeface="Times New Roman" pitchFamily="34" charset="-120"/>
                  </a:rPr>
                  <a:t>），</a:t>
                </a:r>
              </a:p>
              <a:p>
                <a:pPr latinLnBrk="1">
                  <a:lnSpc>
                    <a:spcPts val="4400"/>
                  </a:lnSpc>
                </a:pPr>
                <a:r>
                  <a:rPr lang="en-US" altLang="zh-CN" sz="2400" b="0" i="0" dirty="0" err="1">
                    <a:solidFill>
                      <a:srgbClr val="000000"/>
                    </a:solidFill>
                    <a:latin typeface="Times New Roman" pitchFamily="34" charset="0"/>
                    <a:ea typeface="微软雅黑" pitchFamily="34" charset="-122"/>
                    <a:cs typeface="Times New Roman" pitchFamily="34" charset="-120"/>
                  </a:rPr>
                  <a:t>若去掉一个最高年收入和一个最低年收入，则新数据与原数据相比，一定不变的数</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ts val="4200"/>
                  </a:lnSpc>
                </a:pPr>
                <a:r>
                  <a:rPr lang="en-US" altLang="zh-CN" sz="2400" b="0" i="0" dirty="0" err="1">
                    <a:solidFill>
                      <a:srgbClr val="000000"/>
                    </a:solidFill>
                    <a:latin typeface="Times New Roman" pitchFamily="34" charset="0"/>
                    <a:ea typeface="微软雅黑" pitchFamily="34" charset="-122"/>
                    <a:cs typeface="Times New Roman" pitchFamily="34" charset="-120"/>
                  </a:rPr>
                  <a:t>字特征是</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1"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3" name="QC_5_BD.1_1#213e0f9ed?vbadefaultcenterpage=1&amp;parentnodeid=8cacdc877&amp;color=0,0,0&amp;vbahtmlprocessed=1&amp;bbb=1&amp;hasbroken=1"/>
              <p:cNvSpPr>
                <a:spLocks noRot="1" noChangeAspect="1" noMove="1" noResize="1" noEditPoints="1" noAdjustHandles="1" noChangeArrowheads="1" noChangeShapeType="1" noTextEdit="1"/>
              </p:cNvSpPr>
              <p:nvPr/>
            </p:nvSpPr>
            <p:spPr>
              <a:xfrm>
                <a:off x="502920" y="1521048"/>
                <a:ext cx="11183112" cy="1592199"/>
              </a:xfrm>
              <a:prstGeom prst="rect">
                <a:avLst/>
              </a:prstGeom>
              <a:blipFill>
                <a:blip r:embed="rId4"/>
                <a:stretch>
                  <a:fillRect l="-1690" b="-11494"/>
                </a:stretch>
              </a:blipFill>
              <a:ln/>
            </p:spPr>
            <p:txBody>
              <a:bodyPr/>
              <a:lstStyle/>
              <a:p>
                <a:r>
                  <a:rPr lang="zh-CN" altLang="en-US">
                    <a:noFill/>
                  </a:rPr>
                  <a:t> </a:t>
                </a:r>
              </a:p>
            </p:txBody>
          </p:sp>
        </mc:Fallback>
      </mc:AlternateContent>
      <p:sp>
        <p:nvSpPr>
          <p:cNvPr id="4" name="QC_5_AN.2_1#213e0f9ed.bracket?vbadefaultcenterpage=1&amp;parentnodeid=8cacdc877&amp;color=0,0,0&amp;vbapositionanswer=1&amp;vbahtmlprocessed=1"/>
          <p:cNvSpPr/>
          <p:nvPr/>
        </p:nvSpPr>
        <p:spPr>
          <a:xfrm>
            <a:off x="2001520" y="2627218"/>
            <a:ext cx="423863"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B</a:t>
            </a:r>
            <a:endParaRPr lang="en-US" altLang="zh-CN" sz="2400" dirty="0"/>
          </a:p>
        </p:txBody>
      </p:sp>
      <p:sp>
        <p:nvSpPr>
          <p:cNvPr id="5" name="QC_5_BD.3_1#213e0f9ed.choices?vbadefaultcenterpage=1&amp;parentnodeid=8cacdc877&amp;color=0,0,0&amp;vbahtmlprocessed=1&amp;bbb=1"/>
          <p:cNvSpPr/>
          <p:nvPr/>
        </p:nvSpPr>
        <p:spPr>
          <a:xfrm>
            <a:off x="502920" y="3164491"/>
            <a:ext cx="11183112" cy="474599"/>
          </a:xfrm>
          <a:prstGeom prst="rect">
            <a:avLst/>
          </a:prstGeom>
          <a:noFill/>
          <a:ln/>
        </p:spPr>
        <p:txBody>
          <a:bodyPr wrap="none" lIns="0" tIns="0" rIns="0" bIns="0" rtlCol="0" anchor="t"/>
          <a:lstStyle/>
          <a:p>
            <a:pPr latinLnBrk="1">
              <a:lnSpc>
                <a:spcPts val="4200"/>
              </a:lnSpc>
              <a:tabLst>
                <a:tab pos="3014853" algn="l"/>
                <a:tab pos="6004306" algn="l"/>
                <a:tab pos="8688959" algn="l"/>
              </a:tabLst>
            </a:pPr>
            <a:r>
              <a:rPr lang="en-US" altLang="zh-CN" sz="2400" b="0" i="0" dirty="0">
                <a:solidFill>
                  <a:srgbClr val="000000"/>
                </a:solidFill>
                <a:latin typeface="Times New Roman" pitchFamily="34" charset="0"/>
                <a:ea typeface="微软雅黑" pitchFamily="34" charset="-122"/>
                <a:cs typeface="Times New Roman" pitchFamily="34" charset="-120"/>
              </a:rPr>
              <a:t>A</a:t>
            </a:r>
            <a:r>
              <a:rPr lang="en-US" altLang="zh-CN" sz="2400" b="0" i="0">
                <a:solidFill>
                  <a:srgbClr val="000000"/>
                </a:solidFill>
                <a:latin typeface="Times New Roman" pitchFamily="34" charset="0"/>
                <a:ea typeface="微软雅黑" pitchFamily="34" charset="-122"/>
                <a:cs typeface="Times New Roman" pitchFamily="34" charset="-120"/>
              </a:rPr>
              <a:t>.平均数</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B.中位数</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C.方差</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.极差</a:t>
            </a:r>
            <a:endParaRPr lang="en-US" altLang="zh-CN" sz="2400" dirty="0"/>
          </a:p>
        </p:txBody>
      </p:sp>
      <p:sp>
        <p:nvSpPr>
          <p:cNvPr id="6" name="QC_5_AS.4_1#213e0f9ed?vbadefaultcenterpage=1&amp;parentnodeid=8cacdc877&amp;color=0,0,0&amp;vbahtmlprocessed=1&amp;bbb=1&amp;hasbroken=1"/>
          <p:cNvSpPr/>
          <p:nvPr/>
        </p:nvSpPr>
        <p:spPr>
          <a:xfrm>
            <a:off x="502920" y="3705829"/>
            <a:ext cx="11183112" cy="1037400"/>
          </a:xfrm>
          <a:prstGeom prst="rect">
            <a:avLst/>
          </a:prstGeom>
          <a:noFill/>
          <a:ln/>
        </p:spPr>
        <p:txBody>
          <a:bodyPr wrap="none" lIns="0" tIns="0" rIns="0" bIns="0" rtlCol="0" anchor="t"/>
          <a:lstStyle/>
          <a:p>
            <a:pPr algn="l" latinLnBrk="1">
              <a:lnSpc>
                <a:spcPts val="4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由中位数的定义知，去掉最高与最低后，新数据与原数据相比</a:t>
            </a:r>
            <a:r>
              <a:rPr lang="en-US" altLang="zh-CN" sz="2400" b="0" i="0">
                <a:solidFill>
                  <a:srgbClr val="FF0000"/>
                </a:solidFill>
                <a:latin typeface="Times New Roman" pitchFamily="34" charset="0"/>
                <a:ea typeface="微软雅黑" pitchFamily="34" charset="-122"/>
                <a:cs typeface="Times New Roman" pitchFamily="34" charset="-120"/>
              </a:rPr>
              <a:t>，中位数一定不</a:t>
            </a:r>
          </a:p>
          <a:p>
            <a:pPr latinLnBrk="1">
              <a:lnSpc>
                <a:spcPts val="4200"/>
              </a:lnSpc>
            </a:pPr>
            <a:r>
              <a:rPr lang="en-US" altLang="zh-CN" sz="2400" b="0" i="0">
                <a:solidFill>
                  <a:srgbClr val="FF0000"/>
                </a:solidFill>
                <a:latin typeface="Times New Roman" pitchFamily="34" charset="0"/>
                <a:ea typeface="微软雅黑" pitchFamily="34" charset="-122"/>
                <a:cs typeface="Times New Roman" pitchFamily="34" charset="-120"/>
              </a:rPr>
              <a:t>变</a:t>
            </a:r>
            <a:r>
              <a:rPr lang="en-US" altLang="zh-CN" sz="2400" b="0" i="0" dirty="0">
                <a:solidFill>
                  <a:srgbClr val="FF0000"/>
                </a:solidFill>
                <a:latin typeface="Times New Roman" pitchFamily="34" charset="0"/>
                <a:ea typeface="微软雅黑" pitchFamily="34" charset="-122"/>
                <a:cs typeface="Times New Roman" pitchFamily="34" charset="-120"/>
              </a:rPr>
              <a:t>.故选B.</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QC_5_AN.6_1#86001835d.bracket?vbadefaultcenterpage=1&amp;parentnodeid=8cacdc877&amp;color=0,0,0&amp;vbapositionanswer=2&amp;vbahtmlprocessed=1"/>
          <p:cNvSpPr/>
          <p:nvPr/>
        </p:nvSpPr>
        <p:spPr>
          <a:xfrm>
            <a:off x="1739705" y="1600199"/>
            <a:ext cx="441325" cy="475043"/>
          </a:xfrm>
          <a:prstGeom prst="rect">
            <a:avLst/>
          </a:prstGeom>
          <a:noFill/>
          <a:ln/>
        </p:spPr>
        <p:txBody>
          <a:bodyPr wrap="none" lIns="0" tIns="0" rIns="0" bIns="0" rtlCol="0" anchor="t"/>
          <a:lstStyle/>
          <a:p>
            <a:pPr marL="0" algn="ctr" latinLnBrk="1">
              <a:lnSpc>
                <a:spcPts val="4200"/>
              </a:lnSpc>
            </a:pPr>
            <a:r>
              <a:rPr lang="en-US" altLang="zh-CN" sz="2400" b="1" i="0" dirty="0" smtClean="0">
                <a:solidFill>
                  <a:srgbClr val="FF0000"/>
                </a:solidFill>
                <a:latin typeface="Times New Roman" pitchFamily="34" charset="0"/>
                <a:ea typeface="微软雅黑" pitchFamily="34" charset="-122"/>
                <a:cs typeface="Times New Roman" pitchFamily="34" charset="-120"/>
              </a:rPr>
              <a:t>B</a:t>
            </a:r>
            <a:endParaRPr lang="en-US" altLang="zh-CN" sz="2400" dirty="0"/>
          </a:p>
        </p:txBody>
      </p:sp>
      <p:graphicFrame>
        <p:nvGraphicFramePr>
          <p:cNvPr id="8" name="对象 7"/>
          <p:cNvGraphicFramePr>
            <a:graphicFrameLocks noChangeAspect="1"/>
          </p:cNvGraphicFramePr>
          <p:nvPr>
            <p:extLst/>
          </p:nvPr>
        </p:nvGraphicFramePr>
        <p:xfrm>
          <a:off x="587912" y="790087"/>
          <a:ext cx="11812588" cy="3005138"/>
        </p:xfrm>
        <a:graphic>
          <a:graphicData uri="http://schemas.openxmlformats.org/presentationml/2006/ole">
            <mc:AlternateContent xmlns:mc="http://schemas.openxmlformats.org/markup-compatibility/2006">
              <mc:Choice xmlns:v="urn:schemas-microsoft-com:vml" Requires="v">
                <p:oleObj spid="_x0000_s1026" name="文档" r:id="rId4" imgW="9855698" imgH="2502493" progId="Word.Document.12">
                  <p:embed/>
                </p:oleObj>
              </mc:Choice>
              <mc:Fallback>
                <p:oleObj name="文档" r:id="rId4" imgW="9855698" imgH="2502493" progId="Word.Document.12">
                  <p:embed/>
                  <p:pic>
                    <p:nvPicPr>
                      <p:cNvPr id="8" name="对象 7"/>
                      <p:cNvPicPr>
                        <a:picLocks noChangeAspect="1" noChangeArrowheads="1"/>
                      </p:cNvPicPr>
                      <p:nvPr/>
                    </p:nvPicPr>
                    <p:blipFill>
                      <a:blip r:embed="rId5"/>
                      <a:srcRect/>
                      <a:stretch>
                        <a:fillRect/>
                      </a:stretch>
                    </p:blipFill>
                    <p:spPr bwMode="auto">
                      <a:xfrm>
                        <a:off x="587912" y="790087"/>
                        <a:ext cx="11812588" cy="3005138"/>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extLst/>
          </p:nvPr>
        </p:nvGraphicFramePr>
        <p:xfrm>
          <a:off x="490537" y="3154363"/>
          <a:ext cx="11701463" cy="2360612"/>
        </p:xfrm>
        <a:graphic>
          <a:graphicData uri="http://schemas.openxmlformats.org/presentationml/2006/ole">
            <mc:AlternateContent xmlns:mc="http://schemas.openxmlformats.org/markup-compatibility/2006">
              <mc:Choice xmlns:v="urn:schemas-microsoft-com:vml" Requires="v">
                <p:oleObj spid="_x0000_s1027" name="文档" r:id="rId6" imgW="9895675" imgH="1986449" progId="Word.Document.12">
                  <p:embed/>
                </p:oleObj>
              </mc:Choice>
              <mc:Fallback>
                <p:oleObj name="文档" r:id="rId6" imgW="9895675" imgH="1986449" progId="Word.Document.12">
                  <p:embed/>
                  <p:pic>
                    <p:nvPicPr>
                      <p:cNvPr id="9" name="对象 8"/>
                      <p:cNvPicPr>
                        <a:picLocks noChangeAspect="1" noChangeArrowheads="1"/>
                      </p:cNvPicPr>
                      <p:nvPr/>
                    </p:nvPicPr>
                    <p:blipFill>
                      <a:blip r:embed="rId7"/>
                      <a:srcRect/>
                      <a:stretch>
                        <a:fillRect/>
                      </a:stretch>
                    </p:blipFill>
                    <p:spPr bwMode="auto">
                      <a:xfrm>
                        <a:off x="490537" y="3154363"/>
                        <a:ext cx="11701463" cy="236061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036904541"/>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name="Slide 7checked= 1 &amp; amp; version = 1.0.5checked=1&amp;version=1.0.5checked= 1 &amp; amp; version = 1.0.5checked=1&amp;version=1.0.5">
    <p:spTree>
      <p:nvGrpSpPr>
        <p:cNvPr id="1" name=""/>
        <p:cNvGrpSpPr/>
        <p:nvPr/>
      </p:nvGrpSpPr>
      <p:grpSpPr>
        <a:xfrm>
          <a:off x="0" y="0"/>
          <a:ext cx="0" cy="0"/>
          <a:chOff x="0" y="0"/>
          <a:chExt cx="0" cy="0"/>
        </a:xfrm>
      </p:grpSpPr>
      <p:pic>
        <p:nvPicPr>
          <p:cNvPr id="2" name="QC_5_BD.9_1#aa0817931?hastextimagelayout=1&amp;vbadefaultcenterpage=1&amp;parentnodeid=8cacdc877&amp;color=0,0,0&amp;vbahtmlprocessed=1&amp;hassurround=1&amp;hassurroun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7567075" y="1401014"/>
            <a:ext cx="4114800" cy="2944368"/>
          </a:xfrm>
          <a:prstGeom prst="rect">
            <a:avLst/>
          </a:prstGeom>
          <a:noFill/>
          <a:extLst>
            <a:ext uri="{909E8E84-426E-40DD-AFC4-6F175D3DCCD1}">
              <a14:hiddenFill xmlns:a14="http://schemas.microsoft.com/office/drawing/2010/main">
                <a:solidFill>
                  <a:schemeClr val="accent1">
                    <a:alpha val="0"/>
                  </a:schemeClr>
                </a:solidFill>
              </a14:hiddenFill>
            </a:ext>
          </a:extLst>
        </p:spPr>
      </p:pic>
      <mc:AlternateContent xmlns:mc="http://schemas.openxmlformats.org/markup-compatibility/2006" xmlns:a14="http://schemas.microsoft.com/office/drawing/2010/main">
        <mc:Choice Requires="a14">
          <p:sp>
            <p:nvSpPr>
              <p:cNvPr id="3" name="QC_5_BD.9_2#aa0817931?hastextimagelayout=1&amp;segpoint=1&amp;vbadefaultcenterpage=1&amp;parentnodeid=8cacdc877&amp;color=0,0,0&amp;vbahtmlprocessed=1&amp;bbb=1&amp;hasbroken=1"/>
              <p:cNvSpPr/>
              <p:nvPr/>
            </p:nvSpPr>
            <p:spPr>
              <a:xfrm>
                <a:off x="502920" y="1355294"/>
                <a:ext cx="6986016" cy="1592199"/>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3.</a:t>
                </a:r>
                <a:r>
                  <a:rPr lang="en-US" altLang="zh-CN" sz="2400" b="0" i="0" dirty="0">
                    <a:solidFill>
                      <a:srgbClr val="000000"/>
                    </a:solidFill>
                    <a:latin typeface="Times New Roman" pitchFamily="34" charset="0"/>
                    <a:ea typeface="微软雅黑" pitchFamily="34" charset="-122"/>
                    <a:cs typeface="Times New Roman" pitchFamily="34" charset="-120"/>
                  </a:rPr>
                  <a:t>（改编）如图，这是根据某市6月1日至6月</a:t>
                </a:r>
                <a:r>
                  <a:rPr lang="en-US" altLang="zh-CN" sz="2400" b="0" i="0">
                    <a:solidFill>
                      <a:srgbClr val="000000"/>
                    </a:solidFill>
                    <a:latin typeface="Times New Roman" pitchFamily="34" charset="0"/>
                    <a:ea typeface="微软雅黑" pitchFamily="34" charset="-122"/>
                    <a:cs typeface="Times New Roman" pitchFamily="34" charset="-120"/>
                  </a:rPr>
                  <a:t>10日的</a:t>
                </a:r>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最低气温</a:t>
                </a:r>
                <a:r>
                  <a:rPr lang="en-US" altLang="zh-CN" sz="2400" b="0" i="0" dirty="0">
                    <a:solidFill>
                      <a:srgbClr val="000000"/>
                    </a:solidFill>
                    <a:latin typeface="Times New Roman" pitchFamily="34" charset="0"/>
                    <a:ea typeface="微软雅黑" pitchFamily="34" charset="-122"/>
                    <a:cs typeface="Times New Roman" pitchFamily="34" charset="-120"/>
                  </a:rPr>
                  <a:t>（单位：</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）的情况绘制的折线统计图</a:t>
                </a:r>
                <a:r>
                  <a:rPr lang="en-US" altLang="zh-CN" sz="2400" b="0" i="0">
                    <a:solidFill>
                      <a:srgbClr val="000000"/>
                    </a:solidFill>
                    <a:latin typeface="Times New Roman" pitchFamily="34" charset="0"/>
                    <a:ea typeface="微软雅黑" pitchFamily="34" charset="-122"/>
                    <a:cs typeface="Times New Roman" pitchFamily="34" charset="-120"/>
                  </a:rPr>
                  <a:t>，由</a:t>
                </a:r>
              </a:p>
              <a:p>
                <a:pPr latinLnBrk="1">
                  <a:lnSpc>
                    <a:spcPts val="4200"/>
                  </a:lnSpc>
                </a:pPr>
                <a:r>
                  <a:rPr lang="en-US" altLang="zh-CN" sz="2400" b="0" i="0">
                    <a:solidFill>
                      <a:srgbClr val="000000"/>
                    </a:solidFill>
                    <a:latin typeface="Times New Roman" pitchFamily="34" charset="0"/>
                    <a:ea typeface="微软雅黑" pitchFamily="34" charset="-122"/>
                    <a:cs typeface="Times New Roman" pitchFamily="34" charset="-120"/>
                  </a:rPr>
                  <a:t>图可知这</a:t>
                </a:r>
                <a:r>
                  <a:rPr lang="en-US" altLang="zh-CN" sz="2400" b="0" i="0" dirty="0">
                    <a:solidFill>
                      <a:srgbClr val="000000"/>
                    </a:solidFill>
                    <a:latin typeface="Times New Roman" pitchFamily="34" charset="0"/>
                    <a:ea typeface="微软雅黑" pitchFamily="34" charset="-122"/>
                    <a:cs typeface="Times New Roman" pitchFamily="34" charset="-120"/>
                  </a:rPr>
                  <a:t>10天的最低气温的第40</a:t>
                </a:r>
                <a:r>
                  <a:rPr lang="en-US" altLang="zh-CN" sz="2400" b="0" i="0">
                    <a:solidFill>
                      <a:srgbClr val="000000"/>
                    </a:solidFill>
                    <a:latin typeface="Times New Roman" pitchFamily="34" charset="0"/>
                    <a:ea typeface="微软雅黑" pitchFamily="34" charset="-122"/>
                    <a:cs typeface="Times New Roman" pitchFamily="34" charset="-120"/>
                  </a:rPr>
                  <a:t>百分位数是(</a:t>
                </a:r>
                <a:r>
                  <a:rPr lang="en-US" altLang="zh-CN" sz="2400" b="0" i="0">
                    <a:solidFill>
                      <a:srgbClr val="000000"/>
                    </a:solidFill>
                    <a:latin typeface="SimSun" pitchFamily="34" charset="0"/>
                    <a:ea typeface="SimSun" pitchFamily="34" charset="-122"/>
                    <a:cs typeface="SimSun" pitchFamily="34" charset="-120"/>
                  </a:rPr>
                  <a:t> </a:t>
                </a:r>
                <a:r>
                  <a:rPr lang="en-US" altLang="zh-CN" sz="2400" b="1"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3" name="QC_5_BD.9_2#aa0817931?hastextimagelayout=1&amp;segpoint=1&amp;vbadefaultcenterpage=1&amp;parentnodeid=8cacdc877&amp;color=0,0,0&amp;vbahtmlprocessed=1&amp;bbb=1&amp;hasbroken=1"/>
              <p:cNvSpPr>
                <a:spLocks noRot="1" noChangeAspect="1" noMove="1" noResize="1" noEditPoints="1" noAdjustHandles="1" noChangeArrowheads="1" noChangeShapeType="1" noTextEdit="1"/>
              </p:cNvSpPr>
              <p:nvPr/>
            </p:nvSpPr>
            <p:spPr>
              <a:xfrm>
                <a:off x="502920" y="1355294"/>
                <a:ext cx="6986016" cy="1592199"/>
              </a:xfrm>
              <a:prstGeom prst="rect">
                <a:avLst/>
              </a:prstGeom>
              <a:blipFill>
                <a:blip r:embed="rId4"/>
                <a:stretch>
                  <a:fillRect l="-2705" r="-2705" b="-11450"/>
                </a:stretch>
              </a:blipFill>
              <a:ln/>
            </p:spPr>
            <p:txBody>
              <a:bodyPr/>
              <a:lstStyle/>
              <a:p>
                <a:r>
                  <a:rPr lang="zh-CN" altLang="en-US">
                    <a:noFill/>
                  </a:rPr>
                  <a:t> </a:t>
                </a:r>
              </a:p>
            </p:txBody>
          </p:sp>
        </mc:Fallback>
      </mc:AlternateContent>
      <p:sp>
        <p:nvSpPr>
          <p:cNvPr id="4" name="QC_5_AN.10_1#aa0817931.bracket?vbadefaultcenterpage=1&amp;parentnodeid=8cacdc877&amp;color=0,0,0&amp;vbapositionanswer=3&amp;vbahtmlprocessed=1"/>
          <p:cNvSpPr/>
          <p:nvPr/>
        </p:nvSpPr>
        <p:spPr>
          <a:xfrm>
            <a:off x="6560820" y="2461464"/>
            <a:ext cx="441325" cy="478600"/>
          </a:xfrm>
          <a:prstGeom prst="rect">
            <a:avLst/>
          </a:prstGeom>
          <a:noFill/>
          <a:ln/>
        </p:spPr>
        <p:txBody>
          <a:bodyPr wrap="none" lIns="0" tIns="0" rIns="0" bIns="0" rtlCol="0" anchor="t"/>
          <a:lstStyle/>
          <a:p>
            <a:pPr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C</a:t>
            </a:r>
            <a:endParaRPr lang="en-US" altLang="zh-CN" sz="2400" dirty="0"/>
          </a:p>
        </p:txBody>
      </p:sp>
      <mc:AlternateContent xmlns:mc="http://schemas.openxmlformats.org/markup-compatibility/2006" xmlns:a14="http://schemas.microsoft.com/office/drawing/2010/main">
        <mc:Choice Requires="a14">
          <p:sp>
            <p:nvSpPr>
              <p:cNvPr id="5" name="QC_5_BD.11_1#aa0817931.choices?hastextimagelayout=1&amp;vbadefaultcenterpage=1&amp;parentnodeid=8cacdc877&amp;color=0,0,0&amp;vbahtmlprocessed=1&amp;bbb=1"/>
              <p:cNvSpPr/>
              <p:nvPr/>
            </p:nvSpPr>
            <p:spPr>
              <a:xfrm>
                <a:off x="502920" y="2999245"/>
                <a:ext cx="6986016" cy="467805"/>
              </a:xfrm>
              <a:prstGeom prst="rect">
                <a:avLst/>
              </a:prstGeom>
              <a:noFill/>
              <a:ln/>
            </p:spPr>
            <p:txBody>
              <a:bodyPr wrap="none" lIns="0" tIns="0" rIns="0" bIns="0" rtlCol="0" anchor="t"/>
              <a:lstStyle/>
              <a:p>
                <a:pPr latinLnBrk="1">
                  <a:lnSpc>
                    <a:spcPts val="4200"/>
                  </a:lnSpc>
                  <a:tabLst>
                    <a:tab pos="1927479" algn="l"/>
                    <a:tab pos="3600958" algn="l"/>
                    <a:tab pos="5503037" algn="l"/>
                  </a:tabLst>
                </a:pPr>
                <a:r>
                  <a:rPr lang="en-US" altLang="zh-CN" sz="2400" b="0" i="0" dirty="0">
                    <a:solidFill>
                      <a:srgbClr val="000000"/>
                    </a:solidFill>
                    <a:latin typeface="Times New Roman" pitchFamily="34" charset="0"/>
                    <a:ea typeface="微软雅黑" pitchFamily="34" charset="-122"/>
                    <a:cs typeface="Times New Roman"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20.5</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21</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C</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21.5</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22</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p:txBody>
          </p:sp>
        </mc:Choice>
        <mc:Fallback xmlns="">
          <p:sp>
            <p:nvSpPr>
              <p:cNvPr id="5" name="QC_5_BD.11_1#aa0817931.choices?hastextimagelayout=1&amp;vbadefaultcenterpage=1&amp;parentnodeid=8cacdc877&amp;color=0,0,0&amp;vbahtmlprocessed=1&amp;bbb=1"/>
              <p:cNvSpPr>
                <a:spLocks noRot="1" noChangeAspect="1" noMove="1" noResize="1" noEditPoints="1" noAdjustHandles="1" noChangeArrowheads="1" noChangeShapeType="1" noTextEdit="1"/>
              </p:cNvSpPr>
              <p:nvPr/>
            </p:nvSpPr>
            <p:spPr>
              <a:xfrm>
                <a:off x="502920" y="2999245"/>
                <a:ext cx="6986016" cy="467805"/>
              </a:xfrm>
              <a:prstGeom prst="rect">
                <a:avLst/>
              </a:prstGeom>
              <a:blipFill>
                <a:blip r:embed="rId5"/>
                <a:stretch>
                  <a:fillRect l="-2705" b="-41558"/>
                </a:stretch>
              </a:blipFill>
              <a:ln/>
            </p:spPr>
            <p:txBody>
              <a:bodyPr/>
              <a:lstStyle/>
              <a:p>
                <a:r>
                  <a:rPr lang="zh-CN" altLang="en-US">
                    <a:noFill/>
                  </a:rPr>
                  <a:t> </a:t>
                </a:r>
              </a:p>
            </p:txBody>
          </p:sp>
        </mc:Fallback>
      </mc:AlternateContent>
      <p:sp>
        <p:nvSpPr>
          <p:cNvPr id="6" name="QC_5_AS.12_1#aa0817931?hastextimagelayout=1&amp;vbadefaultcenterpage=1&amp;parentnodeid=8cacdc877&amp;color=0,0,0&amp;vbahtmlprocessed=1&amp;bbb=1&amp;hasbroken=1&amp;hassurround=1"/>
          <p:cNvSpPr/>
          <p:nvPr/>
        </p:nvSpPr>
        <p:spPr>
          <a:xfrm>
            <a:off x="502920" y="3477972"/>
            <a:ext cx="6986016" cy="1037400"/>
          </a:xfrm>
          <a:prstGeom prst="rect">
            <a:avLst/>
          </a:prstGeom>
          <a:noFill/>
          <a:ln/>
        </p:spPr>
        <p:txBody>
          <a:bodyPr wrap="none" lIns="0" tIns="0" rIns="0" bIns="0" rtlCol="0" anchor="t"/>
          <a:lstStyle/>
          <a:p>
            <a:pPr algn="l" latinLnBrk="1">
              <a:lnSpc>
                <a:spcPts val="4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由折线图可知，这</a:t>
            </a:r>
            <a:r>
              <a:rPr lang="en-US" altLang="zh-CN" sz="2400" b="0" i="0">
                <a:solidFill>
                  <a:srgbClr val="FF0000"/>
                </a:solidFill>
                <a:latin typeface="Times New Roman" pitchFamily="34" charset="0"/>
                <a:ea typeface="微软雅黑" pitchFamily="34" charset="-122"/>
                <a:cs typeface="Times New Roman" pitchFamily="34" charset="-120"/>
              </a:rPr>
              <a:t>10天的最低气温按照从小到</a:t>
            </a:r>
          </a:p>
          <a:p>
            <a:pPr latinLnBrk="1">
              <a:lnSpc>
                <a:spcPts val="4200"/>
              </a:lnSpc>
            </a:pPr>
            <a:r>
              <a:rPr lang="en-US" altLang="zh-CN" sz="2400" b="0" i="0">
                <a:solidFill>
                  <a:srgbClr val="FF0000"/>
                </a:solidFill>
                <a:latin typeface="Times New Roman" pitchFamily="34" charset="0"/>
                <a:ea typeface="微软雅黑" pitchFamily="34" charset="-122"/>
                <a:cs typeface="Times New Roman" pitchFamily="34" charset="-120"/>
              </a:rPr>
              <a:t>大排列为19，20，21，21，22，22，23，24，24，</a:t>
            </a:r>
            <a:endParaRPr lang="en-US" altLang="zh-CN" sz="2400" dirty="0"/>
          </a:p>
        </p:txBody>
      </p:sp>
      <mc:AlternateContent xmlns:mc="http://schemas.openxmlformats.org/markup-compatibility/2006" xmlns:a14="http://schemas.microsoft.com/office/drawing/2010/main">
        <mc:Choice Requires="a14">
          <p:sp>
            <p:nvSpPr>
              <p:cNvPr id="7" name="QC_5_AS.12_1#aa0817931?hastextimagelayout=1&amp;vbadefaultcenterpage=1&amp;parentnodeid=8cacdc877&amp;color=0,0,0&amp;vbahtmlprocessed=1&amp;bbb=1&amp;hasbroken=1&amp;hassurround=1">
                <a:extLst>
                  <a:ext uri="{FF2B5EF4-FFF2-40B4-BE49-F238E27FC236}">
                    <a16:creationId xmlns:a16="http://schemas.microsoft.com/office/drawing/2014/main" id="{511D0829-C373-8BD1-3303-BFE408883EBC}"/>
                  </a:ext>
                </a:extLst>
              </p:cNvPr>
              <p:cNvSpPr/>
              <p:nvPr/>
            </p:nvSpPr>
            <p:spPr>
              <a:xfrm>
                <a:off x="502920" y="4518102"/>
                <a:ext cx="11184010" cy="1117600"/>
              </a:xfrm>
              <a:prstGeom prst="rect">
                <a:avLst/>
              </a:prstGeom>
              <a:noFill/>
              <a:ln/>
            </p:spPr>
            <p:txBody>
              <a:bodyPr wrap="none" lIns="0" tIns="0" rIns="0" bIns="0" rtlCol="0" anchor="t"/>
              <a:lstStyle/>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24</a:t>
                </a:r>
                <a:r>
                  <a:rPr lang="en-US" altLang="zh-CN" sz="2400" b="0" i="0" dirty="0">
                    <a:solidFill>
                      <a:srgbClr val="FF0000"/>
                    </a:solidFill>
                    <a:latin typeface="Times New Roman" pitchFamily="34" charset="0"/>
                    <a:ea typeface="微软雅黑" pitchFamily="34" charset="-122"/>
                    <a:cs typeface="Times New Roman" pitchFamily="34" charset="-120"/>
                  </a:rPr>
                  <a:t>，因为共有10个数据，所以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10×40%=4</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，是整数</a:t>
                </a:r>
                <a:r>
                  <a:rPr lang="en-US" altLang="zh-CN" sz="2400" b="0" i="0" dirty="0">
                    <a:solidFill>
                      <a:srgbClr val="FF0000"/>
                    </a:solidFill>
                    <a:latin typeface="Times New Roman" pitchFamily="34" charset="0"/>
                    <a:ea typeface="微软雅黑" pitchFamily="34" charset="-122"/>
                    <a:cs typeface="Times New Roman" pitchFamily="34" charset="-120"/>
                  </a:rPr>
                  <a:t>，则这10</a:t>
                </a:r>
                <a:r>
                  <a:rPr lang="en-US" altLang="zh-CN" sz="2400" b="0" i="0">
                    <a:solidFill>
                      <a:srgbClr val="FF0000"/>
                    </a:solidFill>
                    <a:latin typeface="Times New Roman" pitchFamily="34" charset="0"/>
                    <a:ea typeface="微软雅黑" pitchFamily="34" charset="-122"/>
                    <a:cs typeface="Times New Roman" pitchFamily="34" charset="-120"/>
                  </a:rPr>
                  <a:t>天的最低气温的第40</a:t>
                </a:r>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百分位数是第4和第5</a:t>
                </a:r>
                <a:r>
                  <a:rPr lang="en-US" altLang="zh-CN" sz="2400" b="0" i="0" dirty="0">
                    <a:solidFill>
                      <a:srgbClr val="FF0000"/>
                    </a:solidFill>
                    <a:latin typeface="Times New Roman" pitchFamily="34" charset="0"/>
                    <a:ea typeface="微软雅黑" pitchFamily="34" charset="-122"/>
                    <a:cs typeface="Times New Roman" pitchFamily="34" charset="-120"/>
                  </a:rPr>
                  <a:t>个最低气温的平均数，即</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21+22</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=21.5</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.故选C.</a:t>
                </a:r>
                <a:endParaRPr lang="en-US" altLang="zh-CN" sz="2400" dirty="0"/>
              </a:p>
            </p:txBody>
          </p:sp>
        </mc:Choice>
        <mc:Fallback xmlns="">
          <p:sp>
            <p:nvSpPr>
              <p:cNvPr id="7" name="QC_5_AS.12_1#aa0817931?hastextimagelayout=1&amp;vbadefaultcenterpage=1&amp;parentnodeid=8cacdc877&amp;color=0,0,0&amp;vbahtmlprocessed=1&amp;bbb=1&amp;hasbroken=1&amp;hassurround=1">
                <a:extLst>
                  <a:ext uri="{FF2B5EF4-FFF2-40B4-BE49-F238E27FC236}">
                    <a16:creationId xmlns:a16="http://schemas.microsoft.com/office/drawing/2014/main" id="{511D0829-C373-8BD1-3303-BFE408883EBC}"/>
                  </a:ext>
                </a:extLst>
              </p:cNvPr>
              <p:cNvSpPr>
                <a:spLocks noRot="1" noChangeAspect="1" noMove="1" noResize="1" noEditPoints="1" noAdjustHandles="1" noChangeArrowheads="1" noChangeShapeType="1" noTextEdit="1"/>
              </p:cNvSpPr>
              <p:nvPr/>
            </p:nvSpPr>
            <p:spPr>
              <a:xfrm>
                <a:off x="502920" y="4518102"/>
                <a:ext cx="11184010" cy="1117600"/>
              </a:xfrm>
              <a:prstGeom prst="rect">
                <a:avLst/>
              </a:prstGeom>
              <a:blipFill>
                <a:blip r:embed="rId6"/>
                <a:stretch>
                  <a:fillRect l="-1690" r="-55" b="-9836"/>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
                                            <p:bg/>
                                          </p:spTgt>
                                        </p:tgtEl>
                                        <p:attrNameLst>
                                          <p:attrName>style.visibility</p:attrName>
                                        </p:attrNameLst>
                                      </p:cBhvr>
                                      <p:to>
                                        <p:strVal val="visible"/>
                                      </p:to>
                                    </p:set>
                                    <p:animEffect transition="in" filter="wipe(left)">
                                      <p:cBhvr>
                                        <p:cTn id="24" dur="500"/>
                                        <p:tgtEl>
                                          <p:spTgt spid="7">
                                            <p:bg/>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left)">
                                      <p:cBhvr>
                                        <p:cTn id="27" dur="500"/>
                                        <p:tgtEl>
                                          <p:spTgt spid="7">
                                            <p:txEl>
                                              <p:pRg st="0" end="0"/>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animEffect transition="in" filter="wipe(left)">
                                      <p:cBhvr>
                                        <p:cTn id="30"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P spid="7"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name="Slide 8checked= 1 &amp; amp; version = 1.0.5checked=1&amp;version=1.0.5checked= 1 &amp; amp; version = 1.0.5checked=1&amp;version=1.0.5">
    <p:spTree>
      <p:nvGrpSpPr>
        <p:cNvPr id="1" name=""/>
        <p:cNvGrpSpPr/>
        <p:nvPr/>
      </p:nvGrpSpPr>
      <p:grpSpPr>
        <a:xfrm>
          <a:off x="0" y="0"/>
          <a:ext cx="0" cy="0"/>
          <a:chOff x="0" y="0"/>
          <a:chExt cx="0" cy="0"/>
        </a:xfrm>
      </p:grpSpPr>
      <p:sp>
        <p:nvSpPr>
          <p:cNvPr id="2" name="QC_5_BD.13_1#c3d4d3af4?segpoint=1&amp;vbadefaultcenterpage=1&amp;parentnodeid=8cacdc877&amp;color=0,0,0&amp;vbahtmlprocessed=1&amp;bbb=1"/>
          <p:cNvSpPr/>
          <p:nvPr/>
        </p:nvSpPr>
        <p:spPr>
          <a:xfrm>
            <a:off x="502920" y="1961656"/>
            <a:ext cx="11183112" cy="478600"/>
          </a:xfrm>
          <a:prstGeom prst="rect">
            <a:avLst/>
          </a:prstGeom>
          <a:noFill/>
          <a:ln/>
        </p:spPr>
        <p:txBody>
          <a:bodyPr wrap="none" lIns="0" tIns="0" rIns="0" bIns="0" rtlCol="0" anchor="t"/>
          <a:lstStyle/>
          <a:p>
            <a:pPr marL="0" algn="l" latinLnBrk="1">
              <a:lnSpc>
                <a:spcPts val="4200"/>
              </a:lnSpc>
            </a:pPr>
            <a:r>
              <a:rPr lang="en-US" altLang="zh-CN" sz="2400" b="1" i="0" spc="-100" dirty="0">
                <a:solidFill>
                  <a:srgbClr val="000000"/>
                </a:solidFill>
                <a:latin typeface="Times New Roman" pitchFamily="34" charset="0"/>
                <a:ea typeface="微软雅黑" pitchFamily="34" charset="-122"/>
                <a:cs typeface="Times New Roman" pitchFamily="34" charset="-120"/>
              </a:rPr>
              <a:t>4.</a:t>
            </a:r>
            <a:r>
              <a:rPr lang="en-US" altLang="zh-CN" sz="2400" b="0" i="0" spc="-100" dirty="0">
                <a:solidFill>
                  <a:srgbClr val="000000"/>
                </a:solidFill>
                <a:latin typeface="Times New Roman" pitchFamily="34" charset="0"/>
                <a:ea typeface="微软雅黑" pitchFamily="34" charset="-122"/>
                <a:cs typeface="Times New Roman" pitchFamily="34" charset="-120"/>
              </a:rPr>
              <a:t>甲、乙两台机床同时生产一种零件，10天中，两台机床每天出的次品数统计如表所示.</a:t>
            </a:r>
            <a:endParaRPr lang="en-US" altLang="zh-CN" sz="2400" spc="-100" dirty="0"/>
          </a:p>
        </p:txBody>
      </p:sp>
      <p:graphicFrame>
        <p:nvGraphicFramePr>
          <p:cNvPr id="9" name="QC_5_BD.13_2#c3d4d3af4?colgroup=3,2,2,2,2,2,2,2,2,2,2&amp;vbadefaultcenterpage=1&amp;parentnodeid=8cacdc877&amp;color=0,0,0&amp;vbahtmlprocessed=1"/>
          <p:cNvGraphicFramePr>
            <a:graphicFrameLocks noGrp="1"/>
          </p:cNvGraphicFramePr>
          <p:nvPr>
            <p:extLst>
              <p:ext uri="{D42A27DB-BD31-4B8C-83A1-F6EECF244321}">
                <p14:modId xmlns:p14="http://schemas.microsoft.com/office/powerpoint/2010/main" val="2067589295"/>
              </p:ext>
            </p:extLst>
          </p:nvPr>
        </p:nvGraphicFramePr>
        <p:xfrm>
          <a:off x="502920" y="2573034"/>
          <a:ext cx="11146536" cy="950976"/>
        </p:xfrm>
        <a:graphic>
          <a:graphicData uri="http://schemas.openxmlformats.org/drawingml/2006/table">
            <a:tbl>
              <a:tblPr/>
              <a:tblGrid>
                <a:gridCol w="1088136">
                  <a:extLst>
                    <a:ext uri="{9D8B030D-6E8A-4147-A177-3AD203B41FA5}">
                      <a16:colId xmlns:a16="http://schemas.microsoft.com/office/drawing/2014/main" val="20000"/>
                    </a:ext>
                  </a:extLst>
                </a:gridCol>
                <a:gridCol w="1005840">
                  <a:extLst>
                    <a:ext uri="{9D8B030D-6E8A-4147-A177-3AD203B41FA5}">
                      <a16:colId xmlns:a16="http://schemas.microsoft.com/office/drawing/2014/main" val="20001"/>
                    </a:ext>
                  </a:extLst>
                </a:gridCol>
                <a:gridCol w="1005840">
                  <a:extLst>
                    <a:ext uri="{9D8B030D-6E8A-4147-A177-3AD203B41FA5}">
                      <a16:colId xmlns:a16="http://schemas.microsoft.com/office/drawing/2014/main" val="20002"/>
                    </a:ext>
                  </a:extLst>
                </a:gridCol>
                <a:gridCol w="1005840">
                  <a:extLst>
                    <a:ext uri="{9D8B030D-6E8A-4147-A177-3AD203B41FA5}">
                      <a16:colId xmlns:a16="http://schemas.microsoft.com/office/drawing/2014/main" val="20003"/>
                    </a:ext>
                  </a:extLst>
                </a:gridCol>
                <a:gridCol w="1005840">
                  <a:extLst>
                    <a:ext uri="{9D8B030D-6E8A-4147-A177-3AD203B41FA5}">
                      <a16:colId xmlns:a16="http://schemas.microsoft.com/office/drawing/2014/main" val="20004"/>
                    </a:ext>
                  </a:extLst>
                </a:gridCol>
                <a:gridCol w="1005840">
                  <a:extLst>
                    <a:ext uri="{9D8B030D-6E8A-4147-A177-3AD203B41FA5}">
                      <a16:colId xmlns:a16="http://schemas.microsoft.com/office/drawing/2014/main" val="20005"/>
                    </a:ext>
                  </a:extLst>
                </a:gridCol>
                <a:gridCol w="1005840">
                  <a:extLst>
                    <a:ext uri="{9D8B030D-6E8A-4147-A177-3AD203B41FA5}">
                      <a16:colId xmlns:a16="http://schemas.microsoft.com/office/drawing/2014/main" val="20006"/>
                    </a:ext>
                  </a:extLst>
                </a:gridCol>
                <a:gridCol w="1005840">
                  <a:extLst>
                    <a:ext uri="{9D8B030D-6E8A-4147-A177-3AD203B41FA5}">
                      <a16:colId xmlns:a16="http://schemas.microsoft.com/office/drawing/2014/main" val="20007"/>
                    </a:ext>
                  </a:extLst>
                </a:gridCol>
                <a:gridCol w="1005840">
                  <a:extLst>
                    <a:ext uri="{9D8B030D-6E8A-4147-A177-3AD203B41FA5}">
                      <a16:colId xmlns:a16="http://schemas.microsoft.com/office/drawing/2014/main" val="20008"/>
                    </a:ext>
                  </a:extLst>
                </a:gridCol>
                <a:gridCol w="1005840">
                  <a:extLst>
                    <a:ext uri="{9D8B030D-6E8A-4147-A177-3AD203B41FA5}">
                      <a16:colId xmlns:a16="http://schemas.microsoft.com/office/drawing/2014/main" val="20009"/>
                    </a:ext>
                  </a:extLst>
                </a:gridCol>
                <a:gridCol w="1005840">
                  <a:extLst>
                    <a:ext uri="{9D8B030D-6E8A-4147-A177-3AD203B41FA5}">
                      <a16:colId xmlns:a16="http://schemas.microsoft.com/office/drawing/2014/main" val="20010"/>
                    </a:ext>
                  </a:extLst>
                </a:gridCol>
              </a:tblGrid>
              <a:tr h="435356">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甲</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356">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乙</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sp>
            <p:nvSpPr>
              <p:cNvPr id="4" name="QC_5_BD.13_3#c3d4d3af4?vbadefaultcenterpage=1&amp;parentnodeid=8cacdc877&amp;color=0,0,0&amp;vbahtmlprocessed=1&amp;bbb=1&amp;hasbroken=1"/>
              <p:cNvSpPr/>
              <p:nvPr/>
            </p:nvSpPr>
            <p:spPr>
              <a:xfrm>
                <a:off x="502920" y="3576334"/>
                <a:ext cx="11183112" cy="1033399"/>
              </a:xfrm>
              <a:prstGeom prst="rect">
                <a:avLst/>
              </a:prstGeom>
              <a:noFill/>
              <a:ln/>
            </p:spPr>
            <p:txBody>
              <a:bodyPr wrap="none" lIns="0" tIns="0" rIns="0" bIns="0" rtlCol="0" anchor="t"/>
              <a:lstStyle/>
              <a:p>
                <a:pPr algn="l" latinLnBrk="1">
                  <a:lnSpc>
                    <a:spcPts val="44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分别表示甲、乙两组数据的平均数，</a:t>
                </a:r>
                <a14:m>
                  <m:oMath xmlns:m="http://schemas.openxmlformats.org/officeDocument/2006/math">
                    <m:sSubSup>
                      <m:sSub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bSup>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Sup>
                      <m:sSub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bSup>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分别表示甲、</a:t>
                </a:r>
                <a:r>
                  <a:rPr lang="en-US" altLang="zh-CN" sz="2400" b="0" i="0">
                    <a:solidFill>
                      <a:srgbClr val="000000"/>
                    </a:solidFill>
                    <a:latin typeface="Times New Roman" pitchFamily="34" charset="0"/>
                    <a:ea typeface="微软雅黑" pitchFamily="34" charset="-122"/>
                    <a:cs typeface="Times New Roman" pitchFamily="34" charset="-120"/>
                  </a:rPr>
                  <a:t>乙两组数据的方差，</a:t>
                </a:r>
              </a:p>
              <a:p>
                <a:pPr latinLnBrk="1">
                  <a:lnSpc>
                    <a:spcPts val="4200"/>
                  </a:lnSpc>
                </a:pPr>
                <a:r>
                  <a:rPr lang="en-US" altLang="zh-CN" sz="2400" b="0" i="0">
                    <a:solidFill>
                      <a:srgbClr val="000000"/>
                    </a:solidFill>
                    <a:latin typeface="Times New Roman" pitchFamily="34" charset="0"/>
                    <a:ea typeface="微软雅黑" pitchFamily="34" charset="-122"/>
                    <a:cs typeface="Times New Roman" pitchFamily="34" charset="-120"/>
                  </a:rPr>
                  <a:t>则下列选项正确的是(</a:t>
                </a:r>
                <a:r>
                  <a:rPr lang="en-US" altLang="zh-CN" sz="2400" b="0" i="0">
                    <a:solidFill>
                      <a:srgbClr val="000000"/>
                    </a:solidFill>
                    <a:latin typeface="SimSun" pitchFamily="34" charset="0"/>
                    <a:ea typeface="SimSun" pitchFamily="34" charset="-122"/>
                    <a:cs typeface="SimSun" pitchFamily="34" charset="-120"/>
                  </a:rPr>
                  <a:t> </a:t>
                </a:r>
                <a:r>
                  <a:rPr lang="en-US" altLang="zh-CN" sz="2400" b="1"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100" dirty="0"/>
              </a:p>
            </p:txBody>
          </p:sp>
        </mc:Choice>
        <mc:Fallback xmlns="">
          <p:sp>
            <p:nvSpPr>
              <p:cNvPr id="4" name="QC_5_BD.13_3#c3d4d3af4?vbadefaultcenterpage=1&amp;parentnodeid=8cacdc877&amp;color=0,0,0&amp;vbahtmlprocessed=1&amp;bbb=1&amp;hasbroken=1"/>
              <p:cNvSpPr>
                <a:spLocks noRot="1" noChangeAspect="1" noMove="1" noResize="1" noEditPoints="1" noAdjustHandles="1" noChangeArrowheads="1" noChangeShapeType="1" noTextEdit="1"/>
              </p:cNvSpPr>
              <p:nvPr/>
            </p:nvSpPr>
            <p:spPr>
              <a:xfrm>
                <a:off x="502920" y="3576334"/>
                <a:ext cx="11183112" cy="1033399"/>
              </a:xfrm>
              <a:prstGeom prst="rect">
                <a:avLst/>
              </a:prstGeom>
              <a:blipFill>
                <a:blip r:embed="rId3"/>
                <a:stretch>
                  <a:fillRect l="-1690" r="-2345" b="-17751"/>
                </a:stretch>
              </a:blipFill>
              <a:ln/>
            </p:spPr>
            <p:txBody>
              <a:bodyPr/>
              <a:lstStyle/>
              <a:p>
                <a:r>
                  <a:rPr lang="zh-CN" altLang="en-US">
                    <a:noFill/>
                  </a:rPr>
                  <a:t> </a:t>
                </a:r>
              </a:p>
            </p:txBody>
          </p:sp>
        </mc:Fallback>
      </mc:AlternateContent>
      <p:sp>
        <p:nvSpPr>
          <p:cNvPr id="5" name="QC_5_AN.14_1#c3d4d3af4.bracket?vbadefaultcenterpage=1&amp;parentnodeid=8cacdc877&amp;color=0,0,0&amp;vbapositionanswer=4&amp;vbahtmlprocessed=1"/>
          <p:cNvSpPr/>
          <p:nvPr/>
        </p:nvSpPr>
        <p:spPr>
          <a:xfrm>
            <a:off x="3525520" y="4123704"/>
            <a:ext cx="423863"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B</a:t>
            </a:r>
            <a:endParaRPr lang="en-US" altLang="zh-CN" sz="2400" dirty="0"/>
          </a:p>
        </p:txBody>
      </p:sp>
      <mc:AlternateContent xmlns:mc="http://schemas.openxmlformats.org/markup-compatibility/2006" xmlns:a14="http://schemas.microsoft.com/office/drawing/2010/main">
        <mc:Choice Requires="a14">
          <p:sp>
            <p:nvSpPr>
              <p:cNvPr id="6" name="QC_5_BD.15_1#c3d4d3af4.choices?vbadefaultcenterpage=1&amp;parentnodeid=8cacdc877&amp;color=0,0,0&amp;vbahtmlprocessed=1&amp;bbb=1"/>
              <p:cNvSpPr/>
              <p:nvPr/>
            </p:nvSpPr>
            <p:spPr>
              <a:xfrm>
                <a:off x="502920" y="4677677"/>
                <a:ext cx="11183112" cy="479044"/>
              </a:xfrm>
              <a:prstGeom prst="rect">
                <a:avLst/>
              </a:prstGeom>
              <a:noFill/>
              <a:ln/>
            </p:spPr>
            <p:txBody>
              <a:bodyPr wrap="none" lIns="0" tIns="0" rIns="0" bIns="0" rtlCol="0" anchor="t"/>
              <a:lstStyle/>
              <a:p>
                <a:pPr latinLnBrk="1">
                  <a:lnSpc>
                    <a:spcPts val="4300"/>
                  </a:lnSpc>
                  <a:tabLst>
                    <a:tab pos="2862453" algn="l"/>
                    <a:tab pos="5699506" algn="l"/>
                    <a:tab pos="8536559" algn="l"/>
                  </a:tabLst>
                </a:pPr>
                <a:r>
                  <a:rPr lang="en-US" altLang="zh-CN" sz="2400" b="0" i="0" dirty="0">
                    <a:solidFill>
                      <a:srgbClr val="000000"/>
                    </a:solidFill>
                    <a:latin typeface="Times New Roman" pitchFamily="34" charset="0"/>
                    <a:ea typeface="微软雅黑" pitchFamily="34" charset="-122"/>
                    <a:cs typeface="Times New Roman" pitchFamily="34" charset="-120"/>
                  </a:rPr>
                  <a:t>A.</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Sup>
                      <m:sSub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m:t>
                    </m:r>
                    <m:sSubSup>
                      <m:sSub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bSup>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Sup>
                      <m:sSub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m:t>
                    </m:r>
                    <m:sSubSup>
                      <m:sSub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bSup>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C</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&lt;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Sup>
                      <m:sSub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m:t>
                    </m:r>
                    <m:sSubSup>
                      <m:sSub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bSup>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&gt;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Sup>
                      <m:sSub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&lt;</m:t>
                    </m:r>
                    <m:sSubSup>
                      <m:sSub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bSup>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p:txBody>
          </p:sp>
        </mc:Choice>
        <mc:Fallback xmlns="">
          <p:sp>
            <p:nvSpPr>
              <p:cNvPr id="6" name="QC_5_BD.15_1#c3d4d3af4.choices?vbadefaultcenterpage=1&amp;parentnodeid=8cacdc877&amp;color=0,0,0&amp;vbahtmlprocessed=1&amp;bbb=1"/>
              <p:cNvSpPr>
                <a:spLocks noRot="1" noChangeAspect="1" noMove="1" noResize="1" noEditPoints="1" noAdjustHandles="1" noChangeArrowheads="1" noChangeShapeType="1" noTextEdit="1"/>
              </p:cNvSpPr>
              <p:nvPr/>
            </p:nvSpPr>
            <p:spPr>
              <a:xfrm>
                <a:off x="502920" y="4677677"/>
                <a:ext cx="11183112" cy="479044"/>
              </a:xfrm>
              <a:prstGeom prst="rect">
                <a:avLst/>
              </a:prstGeom>
              <a:blipFill>
                <a:blip r:embed="rId4"/>
                <a:stretch>
                  <a:fillRect l="-1690" b="-39241"/>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name="Slide 9checked= 1 &amp; amp; version = 1.0.5checked=1&amp;version=1.0.5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16_1#c3d4d3af4?vbadefaultcenterpage=1&amp;parentnodeid=8cacdc877&amp;color=0,0,0&amp;vbahtmlprocessed=1&amp;bbb=1&amp;hasbroken=1"/>
              <p:cNvSpPr/>
              <p:nvPr/>
            </p:nvSpPr>
            <p:spPr>
              <a:xfrm>
                <a:off x="502920" y="1474642"/>
                <a:ext cx="11183112" cy="3729101"/>
              </a:xfrm>
              <a:prstGeom prst="rect">
                <a:avLst/>
              </a:prstGeom>
              <a:noFill/>
              <a:ln/>
            </p:spPr>
            <p:txBody>
              <a:bodyPr wrap="square" lIns="0" tIns="0" rIns="0" bIns="0" rtlCol="0" anchor="t"/>
              <a:lstStyle/>
              <a:p>
                <a:pPr algn="l" latinLnBrk="1">
                  <a:lnSpc>
                    <a:spcPts val="4400"/>
                  </a:lnSpc>
                </a:pPr>
                <a:r>
                  <a:rPr lang="en-US" altLang="zh-CN" sz="2400" b="1" i="0" dirty="0" smtClean="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由表格数据知，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0+1+0+2+2+0+3+1+2+4</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p>
              <a:p>
                <a:pPr latinLnBrk="1">
                  <a:lnSpc>
                    <a:spcPts val="44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2+2+1+1+1+2+1+1+0+1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6200"/>
                  </a:lnSpc>
                </a:pPr>
                <a14:m>
                  <m:oMathPara xmlns:m="http://schemas.openxmlformats.org/officeDocument/2006/math">
                    <m:oMathParaPr>
                      <m:jc m:val="centerGroup"/>
                    </m:oMathParaPr>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0−1.5</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1−1.5</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2−1.5</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3−1.5</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oMath>
                  </m:oMathPara>
                </a14:m>
                <a:endParaRPr lang="en-US" altLang="zh-CN" sz="2400" b="0" i="1" dirty="0" smtClean="0">
                  <a:solidFill>
                    <a:srgbClr val="FF0000"/>
                  </a:solidFill>
                  <a:latin typeface="Cambria Math" panose="02040503050406030204" pitchFamily="18" charset="0"/>
                  <a:ea typeface="微软雅黑" pitchFamily="34" charset="-122"/>
                  <a:cs typeface="Times New Roman" pitchFamily="34" charset="-120"/>
                </a:endParaRPr>
              </a:p>
              <a:p>
                <a:pPr latinLnBrk="1">
                  <a:lnSpc>
                    <a:spcPts val="62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4−1.5</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]=1.65</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2−1.2</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1−1.2</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0−1.2</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]=0.36</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2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m:t>
                    </m:r>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，故选B.</a:t>
                </a:r>
                <a:endParaRPr lang="en-US" altLang="zh-CN" sz="2400" dirty="0"/>
              </a:p>
            </p:txBody>
          </p:sp>
        </mc:Choice>
        <mc:Fallback xmlns="">
          <p:sp>
            <p:nvSpPr>
              <p:cNvPr id="2" name="QC_5_AS.16_1#c3d4d3af4?vbadefaultcenterpage=1&amp;parentnodeid=8cacdc877&amp;color=0,0,0&amp;vbahtmlprocessed=1&amp;bbb=1&amp;hasbroken=1"/>
              <p:cNvSpPr>
                <a:spLocks noRot="1" noChangeAspect="1" noMove="1" noResize="1" noEditPoints="1" noAdjustHandles="1" noChangeArrowheads="1" noChangeShapeType="1" noTextEdit="1"/>
              </p:cNvSpPr>
              <p:nvPr/>
            </p:nvSpPr>
            <p:spPr>
              <a:xfrm>
                <a:off x="502920" y="1474642"/>
                <a:ext cx="11183112" cy="3729101"/>
              </a:xfrm>
              <a:prstGeom prst="rect">
                <a:avLst/>
              </a:prstGeom>
              <a:blipFill>
                <a:blip r:embed="rId3"/>
                <a:stretch>
                  <a:fillRect l="-1690" r="-4362" b="-4739"/>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theme/theme1.xml><?xml version="1.0" encoding="utf-8"?>
<a:theme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TotalTime>
  <Words>874</Words>
  <Application>Microsoft Office PowerPoint</Application>
  <PresentationFormat>宽屏</PresentationFormat>
  <Paragraphs>284</Paragraphs>
  <Slides>33</Slides>
  <Notes>32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2" baseType="lpstr">
      <vt:lpstr>等线</vt:lpstr>
      <vt:lpstr>SimSun</vt:lpstr>
      <vt:lpstr>微软雅黑</vt:lpstr>
      <vt:lpstr>Arial</vt:lpstr>
      <vt:lpstr>Calibri</vt:lpstr>
      <vt:lpstr>Cambria Math</vt:lpstr>
      <vt:lpstr>Times New Roman</vt:lpstr>
      <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
  <cp:keywords/>
  <dc:description/>
  <cp:lastModifiedBy>微软用户</cp:lastModifiedBy>
  <cp:revision>6</cp:revision>
  <dcterms:created xsi:type="dcterms:W3CDTF">2024-01-23T11:18:50Z</dcterms:created>
  <dcterms:modified xsi:type="dcterms:W3CDTF">2024-02-03T02:54:31Z</dcterms:modified>
  <cp:category/>
  <cp:contentStatus/>
</cp:coreProperties>
</file>