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95" r:id="rId23"/>
    <p:sldId id="277" r:id="rId24"/>
    <p:sldId id="278" r:id="rId25"/>
    <p:sldId id="279" r:id="rId26"/>
    <p:sldId id="280" r:id="rId27"/>
    <p:sldId id="296" r:id="rId28"/>
    <p:sldId id="281" r:id="rId29"/>
    <p:sldId id="282" r:id="rId30"/>
    <p:sldId id="283" r:id="rId31"/>
    <p:sldId id="285" r:id="rId32"/>
    <p:sldId id="286" r:id="rId33"/>
    <p:sldId id="287" r:id="rId34"/>
    <p:sldId id="288" r:id="rId35"/>
    <p:sldId id="297" r:id="rId36"/>
    <p:sldId id="289" r:id="rId37"/>
    <p:sldId id="290" r:id="rId38"/>
    <p:sldId id="299" r:id="rId39"/>
    <p:sldId id="291" r:id="rId40"/>
    <p:sldId id="292" r:id="rId41"/>
    <p:sldId id="293" r:id="rId42"/>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7" d="100"/>
          <a:sy n="87" d="100"/>
        </p:scale>
        <p:origin x="49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2304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e2f835465">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a:ln/>
        </p:spPr>
        <p:txBody>
          <a:bodyPr wrap="square" lIns="0" tIns="0" rIns="0" bIns="0" rtlCol="0" anchor="ctr"/>
          <a:lstStyle/>
          <a:p>
            <a:pPr algn="l"/>
            <a:r>
              <a:rPr lang="en-US" sz="2800" b="1" i="0" dirty="0">
                <a:solidFill>
                  <a:srgbClr val="01448D"/>
                </a:solidFill>
                <a:latin typeface="Times New Roman" pitchFamily="34" charset="0"/>
                <a:ea typeface="微软雅黑" pitchFamily="34" charset="-122"/>
                <a:cs typeface="Times New Roman" pitchFamily="34" charset="-120"/>
              </a:rPr>
              <a:t>基础课52 </a:t>
            </a:r>
            <a:r>
              <a:rPr lang="zh-CN" altLang="en-US" sz="2800" b="1" i="0" dirty="0" smtClean="0">
                <a:solidFill>
                  <a:srgbClr val="01448D"/>
                </a:solidFill>
                <a:latin typeface="Times New Roman" pitchFamily="34" charset="0"/>
                <a:ea typeface="微软雅黑" pitchFamily="34" charset="-122"/>
                <a:cs typeface="Times New Roman" pitchFamily="34" charset="-120"/>
              </a:rPr>
              <a:t>统计案例</a:t>
            </a:r>
            <a:endParaRPr lang="en-US" sz="2800" dirty="0"/>
          </a:p>
        </p:txBody>
      </p:sp>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85CB7D8C-8959-4104-92E7-60B5984F2121}"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adc1cd2c910eb6b8f5f421#tid=65af9bd9f16ac4000a054c50#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a:ln/>
        </p:spPr>
        <p:txBody>
          <a:bodyPr wrap="square" lIns="0" tIns="0" rIns="0" bIns="0" rtlCol="0" anchor="ctr"/>
          <a:lstStyle/>
          <a:p>
            <a:pPr algn="ctr"/>
            <a:r>
              <a:rPr lang="en-US" sz="5200" b="1" i="0" dirty="0">
                <a:solidFill>
                  <a:srgbClr val="42ADE2"/>
                </a:solidFill>
                <a:latin typeface="Times New Roman" pitchFamily="34" charset="0"/>
                <a:ea typeface="微软雅黑" pitchFamily="34" charset="-122"/>
                <a:cs typeface="Times New Roman"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a:ln/>
        </p:spPr>
        <p:txBody>
          <a:bodyPr/>
          <a:lstStyle/>
          <a:p>
            <a:endParaRPr lang="zh-CN" altLang="en-US"/>
          </a:p>
        </p:txBody>
      </p:sp>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F12ADB25-4542-47AC-B5A2-A2B25A0FFAB7}"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e2f835465">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a:ln/>
        </p:spPr>
        <p:txBody>
          <a:bodyPr wrap="square" lIns="0" tIns="0" rIns="0" bIns="0" rtlCol="0" anchor="ctr"/>
          <a:lstStyle/>
          <a:p>
            <a:pPr algn="l"/>
            <a:r>
              <a:rPr lang="en-US" sz="2800" b="1" i="0" dirty="0">
                <a:solidFill>
                  <a:srgbClr val="01448D"/>
                </a:solidFill>
                <a:latin typeface="Times New Roman" pitchFamily="34" charset="0"/>
                <a:ea typeface="微软雅黑" pitchFamily="34" charset="-122"/>
                <a:cs typeface="Times New Roman" pitchFamily="34" charset="-120"/>
              </a:rPr>
              <a:t>基础课</a:t>
            </a:r>
            <a:r>
              <a:rPr lang="en-US" sz="2800" b="1" i="0" dirty="0" smtClean="0">
                <a:solidFill>
                  <a:srgbClr val="01448D"/>
                </a:solidFill>
                <a:latin typeface="Times New Roman" pitchFamily="34" charset="0"/>
                <a:ea typeface="微软雅黑" pitchFamily="34" charset="-122"/>
                <a:cs typeface="Times New Roman" pitchFamily="34" charset="-120"/>
              </a:rPr>
              <a:t>52 </a:t>
            </a:r>
            <a:r>
              <a:rPr lang="zh-CN" altLang="en-US" sz="2800" b="1" i="0" dirty="0" smtClean="0">
                <a:solidFill>
                  <a:srgbClr val="01448D"/>
                </a:solidFill>
                <a:latin typeface="Times New Roman" pitchFamily="34" charset="0"/>
                <a:ea typeface="微软雅黑" pitchFamily="34" charset="-122"/>
                <a:cs typeface="Times New Roman" pitchFamily="34" charset="-120"/>
              </a:rPr>
              <a:t>统计案例</a:t>
            </a:r>
            <a:endParaRPr lang="en-US" altLang="zh-CN" sz="2800" dirty="0"/>
          </a:p>
        </p:txBody>
      </p:sp>
      <p:sp>
        <p:nvSpPr>
          <p:cNvPr id="5" name="MasterShapeName"/>
          <p:cNvSpPr/>
          <p:nvPr/>
        </p:nvSpPr>
        <p:spPr>
          <a:xfrm>
            <a:off x="11393424" y="237744"/>
            <a:ext cx="566928" cy="457200"/>
          </a:xfrm>
          <a:prstGeom prst="rect">
            <a:avLst/>
          </a:prstGeom>
          <a:noFill/>
          <a:ln/>
        </p:spPr>
        <p:txBody>
          <a:bodyPr wrap="square" lIns="0" tIns="0" rIns="0" bIns="0" rtlCol="0" anchor="ctr"/>
          <a:lstStyle/>
          <a:p>
            <a:pPr algn="ctr"/>
            <a:fld id="{7AD50292-0C53-4778-8F2D-190DDE6E68AD}" type="slidenum">
              <a:rPr lang="en-US" sz="1500" b="1" i="0" smtClean="0">
                <a:solidFill>
                  <a:srgbClr val="FFFFFF"/>
                </a:solidFill>
                <a:latin typeface="Times New Roman" pitchFamily="34" charset="0"/>
                <a:ea typeface="微软雅黑" pitchFamily="34" charset="-122"/>
                <a:cs typeface="Times New Roman" pitchFamily="34" charset="-120"/>
              </a:rPr>
              <a:t>‹#›</a:t>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40.png"/><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65.png"/><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slide" Target="slide33.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slide" Target="slide26.xml"/><Relationship Id="rId5" Type="http://schemas.openxmlformats.org/officeDocument/2006/relationships/slide" Target="slide18.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9.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73.png"/></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2.xml"/><Relationship Id="rId1" Type="http://schemas.openxmlformats.org/officeDocument/2006/relationships/slideLayout" Target="../slideLayouts/slideLayout9.xml"/><Relationship Id="rId5" Type="http://schemas.openxmlformats.org/officeDocument/2006/relationships/image" Target="../media/image80.png"/><Relationship Id="rId4" Type="http://schemas.openxmlformats.org/officeDocument/2006/relationships/image" Target="../media/image79.png"/></Relationships>
</file>

<file path=ppt/slides/_rels/slide35.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3.xml"/><Relationship Id="rId1" Type="http://schemas.openxmlformats.org/officeDocument/2006/relationships/slideLayout" Target="../slideLayouts/slideLayout9.xml"/><Relationship Id="rId5" Type="http://schemas.openxmlformats.org/officeDocument/2006/relationships/image" Target="../media/image84.png"/><Relationship Id="rId4" Type="http://schemas.openxmlformats.org/officeDocument/2006/relationships/image" Target="../media/image83.png"/></Relationships>
</file>

<file path=ppt/slides/_rels/slide3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checked= 1 &amp; amp; version = 1.0.5checked=1&amp;version=1.0.5">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name="Slide 10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16_1#49a214d98?vbadefaultcenterpage=1&amp;parentnodeid=1df72d03f&amp;color=0,0,0&amp;vbahtmlprocessed=1&amp;bbb=1&amp;hasbroken=1"/>
              <p:cNvSpPr/>
              <p:nvPr/>
            </p:nvSpPr>
            <p:spPr>
              <a:xfrm>
                <a:off x="502920" y="1388695"/>
                <a:ext cx="11183112" cy="43902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对于A，在回归分析中，残差图的带状区域越窄，残差平方和越小，则</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𝑅</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的值</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越大</a:t>
                </a:r>
                <a:r>
                  <a:rPr lang="en-US" altLang="zh-CN" sz="2400" b="0" i="0" dirty="0">
                    <a:solidFill>
                      <a:srgbClr val="FF0000"/>
                    </a:solidFill>
                    <a:latin typeface="Times New Roman" pitchFamily="34" charset="0"/>
                    <a:ea typeface="微软雅黑" pitchFamily="34" charset="-122"/>
                    <a:cs typeface="Times New Roman" pitchFamily="34" charset="-120"/>
                  </a:rPr>
                  <a:t>，说明模型的拟合效果越好，A正确；</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B，若一组观测值</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sub>
                        </m:sSub>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满足</a:t>
                </a:r>
              </a:p>
              <a:p>
                <a:pPr latinLnBrk="1">
                  <a:lnSpc>
                    <a:spcPts val="44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𝑒</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d>
                  </m:oMath>
                </a14:m>
                <a:r>
                  <a:rPr lang="en-US" altLang="zh-CN" sz="2400" b="0" i="0" dirty="0">
                    <a:solidFill>
                      <a:srgbClr val="FF0000"/>
                    </a:solidFill>
                    <a:latin typeface="Times New Roman" pitchFamily="34" charset="0"/>
                    <a:ea typeface="微软雅黑" pitchFamily="34" charset="-122"/>
                    <a:cs typeface="Times New Roman" pitchFamily="34" charset="-120"/>
                  </a:rPr>
                  <a:t>，且</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𝑅</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，则残差平方和为0，所以残差</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𝑒</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恒为</a:t>
                </a:r>
                <a:r>
                  <a:rPr lang="en-US" altLang="zh-CN" sz="2400" b="0" i="0">
                    <a:solidFill>
                      <a:srgbClr val="FF0000"/>
                    </a:solidFill>
                    <a:latin typeface="Times New Roman" pitchFamily="34" charset="0"/>
                    <a:ea typeface="微软雅黑" pitchFamily="34" charset="-122"/>
                    <a:cs typeface="Times New Roman" pitchFamily="34" charset="-120"/>
                  </a:rPr>
                  <a:t>0，</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B</a:t>
                </a:r>
                <a:r>
                  <a:rPr lang="en-US" altLang="zh-CN" sz="2400" b="0" i="0" dirty="0">
                    <a:solidFill>
                      <a:srgbClr val="FF0000"/>
                    </a:solidFill>
                    <a:latin typeface="Times New Roman" pitchFamily="34" charset="0"/>
                    <a:ea typeface="微软雅黑" pitchFamily="34" charset="-122"/>
                    <a:cs typeface="Times New Roman" pitchFamily="34" charset="-120"/>
                  </a:rPr>
                  <a:t>正确；</a:t>
                </a:r>
                <a:endParaRPr lang="en-US" altLang="zh-CN" sz="2400" dirty="0"/>
              </a:p>
              <a:p>
                <a:pPr latinLnBrk="1">
                  <a:lnSpc>
                    <a:spcPts val="4400"/>
                  </a:lnSpc>
                </a:pPr>
                <a:r>
                  <a:rPr lang="en-US" altLang="zh-CN" sz="2400" b="0" i="0" spc="-50">
                    <a:solidFill>
                      <a:srgbClr val="FF0000"/>
                    </a:solidFill>
                    <a:latin typeface="Times New Roman" pitchFamily="34" charset="0"/>
                    <a:ea typeface="微软雅黑" pitchFamily="34" charset="-122"/>
                    <a:cs typeface="Times New Roman" pitchFamily="34" charset="-120"/>
                  </a:rPr>
                  <a:t>对于</a:t>
                </a:r>
                <a:r>
                  <a:rPr lang="en-US" altLang="zh-CN" sz="2400" b="0" i="0" spc="-50" dirty="0">
                    <a:solidFill>
                      <a:srgbClr val="FF0000"/>
                    </a:solidFill>
                    <a:latin typeface="Times New Roman" pitchFamily="34" charset="0"/>
                    <a:ea typeface="微软雅黑" pitchFamily="34" charset="-122"/>
                    <a:cs typeface="Times New Roman" pitchFamily="34" charset="-120"/>
                  </a:rPr>
                  <a:t>C，回归分析是对具有相关关系的两个变量进行统计分析的一种常用方法，C正确；</a:t>
                </a:r>
                <a:endParaRPr lang="en-US" altLang="zh-CN" sz="2400" spc="-5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D，残差图中横坐标可以是样本编号，也可以是身高数据</a:t>
                </a:r>
                <a:r>
                  <a:rPr lang="en-US" altLang="zh-CN" sz="2400" b="0" i="0">
                    <a:solidFill>
                      <a:srgbClr val="FF0000"/>
                    </a:solidFill>
                    <a:latin typeface="Times New Roman" pitchFamily="34" charset="0"/>
                    <a:ea typeface="微软雅黑" pitchFamily="34" charset="-122"/>
                    <a:cs typeface="Times New Roman" pitchFamily="34" charset="-120"/>
                  </a:rPr>
                  <a:t>，还可以是体重的估</a:t>
                </a:r>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计值等</a:t>
                </a:r>
                <a:r>
                  <a:rPr lang="en-US" altLang="zh-CN" sz="2400" b="0" i="0" dirty="0">
                    <a:solidFill>
                      <a:srgbClr val="FF0000"/>
                    </a:solidFill>
                    <a:latin typeface="Times New Roman" pitchFamily="34" charset="0"/>
                    <a:ea typeface="微软雅黑" pitchFamily="34" charset="-122"/>
                    <a:cs typeface="Times New Roman" pitchFamily="34" charset="-120"/>
                  </a:rPr>
                  <a:t>，D错误.故选D.</a:t>
                </a:r>
                <a:endParaRPr lang="en-US" altLang="zh-CN" sz="2400" dirty="0"/>
              </a:p>
            </p:txBody>
          </p:sp>
        </mc:Choice>
        <mc:Fallback xmlns="">
          <p:sp>
            <p:nvSpPr>
              <p:cNvPr id="2" name="QC_5_AS.16_1#49a214d98?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1388695"/>
                <a:ext cx="11183112" cy="4390200"/>
              </a:xfrm>
              <a:prstGeom prst="rect">
                <a:avLst/>
              </a:prstGeom>
              <a:blipFill>
                <a:blip r:embed="rId3"/>
                <a:stretch>
                  <a:fillRect l="-1690" r="-3980" b="-4028"/>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name="Slide 11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17_1#f38a4672d?vbadefaultcenterpage=1&amp;parentnodeid=1df72d03f&amp;color=0,0,0&amp;vbahtmlprocessed=1&amp;bbb=1&amp;hasbroken=1"/>
              <p:cNvSpPr/>
              <p:nvPr/>
            </p:nvSpPr>
            <p:spPr>
              <a:xfrm>
                <a:off x="502920" y="1555510"/>
                <a:ext cx="11183112" cy="35225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5.</a:t>
                </a:r>
                <a:r>
                  <a:rPr lang="en-US" altLang="zh-CN" sz="2400" b="0" i="0" dirty="0">
                    <a:solidFill>
                      <a:srgbClr val="000000"/>
                    </a:solidFill>
                    <a:latin typeface="Times New Roman" pitchFamily="34" charset="0"/>
                    <a:ea typeface="微软雅黑" pitchFamily="34" charset="-122"/>
                    <a:cs typeface="Times New Roman" pitchFamily="34" charset="-120"/>
                  </a:rPr>
                  <a:t>“拃”是我国古代的一种长度单位，最早见于金文时代，“一拃”指张开大拇指和中指</a:t>
                </a:r>
              </a:p>
              <a:p>
                <a:pPr latinLnBrk="1">
                  <a:lnSpc>
                    <a:spcPts val="4400"/>
                  </a:lnSpc>
                </a:pPr>
                <a:r>
                  <a:rPr lang="en-US" altLang="zh-CN" sz="2400" b="0" i="0" dirty="0" err="1">
                    <a:solidFill>
                      <a:srgbClr val="000000"/>
                    </a:solidFill>
                    <a:latin typeface="Times New Roman" pitchFamily="34" charset="0"/>
                    <a:ea typeface="微软雅黑" pitchFamily="34" charset="-122"/>
                    <a:cs typeface="Times New Roman" pitchFamily="34" charset="-120"/>
                  </a:rPr>
                  <a:t>两端间的距离.某数学兴趣小组为了研究右手一拃长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（单位：厘米）和身高</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p>
              <a:p>
                <a:pPr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（单位：厘米）的关系，从所在班级随机抽取了15名学生，根据测量数据的散点图</a:t>
                </a:r>
              </a:p>
              <a:p>
                <a:pPr latinLnBrk="1">
                  <a:lnSpc>
                    <a:spcPts val="4400"/>
                  </a:lnSpc>
                </a:pPr>
                <a:r>
                  <a:rPr lang="en-US" altLang="zh-CN" sz="2400" b="0" i="0" dirty="0" err="1">
                    <a:solidFill>
                      <a:srgbClr val="000000"/>
                    </a:solidFill>
                    <a:latin typeface="Times New Roman" pitchFamily="34" charset="0"/>
                    <a:ea typeface="微软雅黑" pitchFamily="34" charset="-122"/>
                    <a:cs typeface="Times New Roman" pitchFamily="34" charset="-120"/>
                  </a:rPr>
                  <a:t>发现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和</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具有线性相关关系，</a:t>
                </a:r>
                <a:r>
                  <a:rPr lang="en-US" altLang="zh-CN" sz="2400" b="0" i="0" dirty="0" err="1" smtClean="0">
                    <a:solidFill>
                      <a:srgbClr val="000000"/>
                    </a:solidFill>
                    <a:latin typeface="Times New Roman" pitchFamily="34" charset="0"/>
                    <a:ea typeface="微软雅黑" pitchFamily="34" charset="-122"/>
                    <a:cs typeface="Times New Roman" pitchFamily="34" charset="-120"/>
                  </a:rPr>
                  <a:t>其</a:t>
                </a:r>
                <a:r>
                  <a:rPr lang="zh-CN" altLang="en-US" sz="2400" dirty="0">
                    <a:solidFill>
                      <a:srgbClr val="000000"/>
                    </a:solidFill>
                    <a:latin typeface="Times New Roman" pitchFamily="34" charset="0"/>
                    <a:ea typeface="微软雅黑" pitchFamily="34" charset="-122"/>
                    <a:cs typeface="Times New Roman" pitchFamily="34" charset="-120"/>
                  </a:rPr>
                  <a:t>线性</a:t>
                </a:r>
                <a:r>
                  <a:rPr lang="en-US" altLang="zh-CN" sz="2400" b="0" i="0" dirty="0" err="1" smtClean="0">
                    <a:solidFill>
                      <a:srgbClr val="000000"/>
                    </a:solidFill>
                    <a:latin typeface="Times New Roman" pitchFamily="34" charset="0"/>
                    <a:ea typeface="微软雅黑" pitchFamily="34" charset="-122"/>
                    <a:cs typeface="Times New Roman" pitchFamily="34" charset="-120"/>
                  </a:rPr>
                  <a:t>回归方程为</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algn="l" latinLnBrk="1">
                  <a:lnSpc>
                    <a:spcPts val="6400"/>
                  </a:lnSpc>
                </a:pP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=6.5</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e>
                    </m:acc>
                  </m:oMath>
                </a14:m>
                <a:r>
                  <a:rPr lang="en-US" altLang="zh-CN" sz="2400" b="0" i="0" dirty="0">
                    <a:solidFill>
                      <a:srgbClr val="000000"/>
                    </a:solidFill>
                    <a:latin typeface="Times New Roman" pitchFamily="34" charset="0"/>
                    <a:ea typeface="微软雅黑" pitchFamily="34" charset="-122"/>
                    <a:cs typeface="Times New Roman" pitchFamily="34" charset="-120"/>
                  </a:rPr>
                  <a:t>，且</a:t>
                </a:r>
                <a14:m>
                  <m:oMath xmlns:m="http://schemas.openxmlformats.org/officeDocument/2006/math">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15</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=270</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15</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=2550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p>
              <a:p>
                <a:pPr latinLnBrk="1">
                  <a:lnSpc>
                    <a:spcPts val="4200"/>
                  </a:lnSpc>
                </a:pPr>
                <a:r>
                  <a:rPr lang="en-US" altLang="zh-CN" sz="2400" b="0" i="0" dirty="0">
                    <a:solidFill>
                      <a:srgbClr val="000000"/>
                    </a:solidFill>
                    <a:latin typeface="Times New Roman" pitchFamily="34" charset="0"/>
                    <a:ea typeface="微软雅黑" pitchFamily="34" charset="-122"/>
                    <a:cs typeface="Times New Roman" pitchFamily="34" charset="-120"/>
                  </a:rPr>
                  <a:t>已知小明的右手一拃长为20厘米，据此估计小明的身高为(</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17_1#f38a4672d?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1555510"/>
                <a:ext cx="11183112" cy="3522599"/>
              </a:xfrm>
              <a:prstGeom prst="rect">
                <a:avLst/>
              </a:prstGeom>
              <a:blipFill>
                <a:blip r:embed="rId3"/>
                <a:stretch>
                  <a:fillRect l="-1690" r="-1091" b="-5363"/>
                </a:stretch>
              </a:blipFill>
              <a:ln/>
            </p:spPr>
            <p:txBody>
              <a:bodyPr/>
              <a:lstStyle/>
              <a:p>
                <a:r>
                  <a:rPr lang="zh-CN" altLang="en-US">
                    <a:noFill/>
                  </a:rPr>
                  <a:t> </a:t>
                </a:r>
              </a:p>
            </p:txBody>
          </p:sp>
        </mc:Fallback>
      </mc:AlternateContent>
      <p:sp>
        <p:nvSpPr>
          <p:cNvPr id="3" name="QC_5_AN.18_1#f38a4672d.bracket?vbadefaultcenterpage=1&amp;parentnodeid=1df72d03f&amp;color=0,0,0&amp;vbapositionanswer=5&amp;vbahtmlprocessed=1"/>
          <p:cNvSpPr/>
          <p:nvPr/>
        </p:nvSpPr>
        <p:spPr>
          <a:xfrm>
            <a:off x="8402320" y="4592080"/>
            <a:ext cx="423863"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B</a:t>
            </a:r>
            <a:endParaRPr lang="en-US" altLang="zh-CN" sz="2400" dirty="0"/>
          </a:p>
        </p:txBody>
      </p:sp>
      <p:sp>
        <p:nvSpPr>
          <p:cNvPr id="4" name="QC_5_BD.19_1#f38a4672d.choices?vbadefaultcenterpage=1&amp;parentnodeid=1df72d03f&amp;color=0,0,0&amp;vbahtmlprocessed=1&amp;bbb=1"/>
          <p:cNvSpPr/>
          <p:nvPr/>
        </p:nvSpPr>
        <p:spPr>
          <a:xfrm>
            <a:off x="502920" y="5104461"/>
            <a:ext cx="11183112" cy="474599"/>
          </a:xfrm>
          <a:prstGeom prst="rect">
            <a:avLst/>
          </a:prstGeom>
          <a:noFill/>
          <a:ln/>
        </p:spPr>
        <p:txBody>
          <a:bodyPr wrap="none" lIns="0" tIns="0" rIns="0" bIns="0" rtlCol="0" anchor="t"/>
          <a:lstStyle/>
          <a:p>
            <a:pPr latinLnBrk="1">
              <a:lnSpc>
                <a:spcPts val="4200"/>
              </a:lnSpc>
              <a:tabLst>
                <a:tab pos="2862453" algn="l"/>
                <a:tab pos="5699506" algn="l"/>
                <a:tab pos="8536559"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r>
              <a:rPr lang="en-US" altLang="zh-CN" sz="2400" b="0" i="0">
                <a:solidFill>
                  <a:srgbClr val="000000"/>
                </a:solidFill>
                <a:latin typeface="Times New Roman" pitchFamily="34" charset="0"/>
                <a:ea typeface="微软雅黑" pitchFamily="34" charset="-122"/>
                <a:cs typeface="Times New Roman" pitchFamily="34" charset="-120"/>
              </a:rPr>
              <a:t>187厘米</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Times New Roman" pitchFamily="34" charset="0"/>
                <a:ea typeface="微软雅黑" pitchFamily="34" charset="-122"/>
                <a:cs typeface="Times New Roman" pitchFamily="34" charset="-120"/>
              </a:rPr>
              <a:t>183厘米</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Times New Roman" pitchFamily="34" charset="0"/>
                <a:ea typeface="微软雅黑" pitchFamily="34" charset="-122"/>
                <a:cs typeface="Times New Roman" pitchFamily="34" charset="-120"/>
              </a:rPr>
              <a:t>179厘米</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.175厘米</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name="Slide 12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20_1#f38a4672d?vbadefaultcenterpage=1&amp;parentnodeid=1df72d03f&amp;color=0,0,0&amp;vbahtmlprocessed=1&amp;bbb=1&amp;hasbroken=1"/>
              <p:cNvSpPr/>
              <p:nvPr/>
            </p:nvSpPr>
            <p:spPr>
              <a:xfrm>
                <a:off x="502920" y="2085290"/>
                <a:ext cx="11183112" cy="2967800"/>
              </a:xfrm>
              <a:prstGeom prst="rect">
                <a:avLst/>
              </a:prstGeom>
              <a:noFill/>
              <a:ln/>
            </p:spPr>
            <p:txBody>
              <a:bodyPr wrap="none" lIns="0" tIns="0" rIns="0" bIns="0" rtlCol="0" anchor="t"/>
              <a:lstStyle/>
              <a:p>
                <a:pPr algn="l" latinLnBrk="1">
                  <a:lnSpc>
                    <a:spcPts val="6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由题意知，</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15</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15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15</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×270=18</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15</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15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15</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×2550=170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dirty="0">
                    <a:solidFill>
                      <a:srgbClr val="FF0000"/>
                    </a:solidFill>
                    <a:latin typeface="Times New Roman" pitchFamily="34" charset="0"/>
                    <a:ea typeface="微软雅黑" pitchFamily="34" charset="-122"/>
                    <a:cs typeface="Times New Roman" pitchFamily="34" charset="-120"/>
                  </a:rPr>
                  <a:t>又</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=6.5</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acc>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170=6.5×18+</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acc>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=53</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dirty="0" smtClean="0">
                    <a:solidFill>
                      <a:srgbClr val="FF0000"/>
                    </a:solidFill>
                    <a:latin typeface="Times New Roman" pitchFamily="34" charset="0"/>
                    <a:ea typeface="微软雅黑" pitchFamily="34" charset="-122"/>
                    <a:cs typeface="Times New Roman" pitchFamily="34" charset="-120"/>
                  </a:rPr>
                  <a:t>故</a:t>
                </a:r>
                <a:r>
                  <a:rPr lang="zh-CN" altLang="en-US" sz="2400" b="0" i="0" dirty="0" smtClean="0">
                    <a:solidFill>
                      <a:srgbClr val="FF0000"/>
                    </a:solidFill>
                    <a:latin typeface="Times New Roman" pitchFamily="34" charset="0"/>
                    <a:ea typeface="微软雅黑" pitchFamily="34" charset="-122"/>
                    <a:cs typeface="Times New Roman" pitchFamily="34" charset="-120"/>
                  </a:rPr>
                  <a:t>线性</a:t>
                </a:r>
                <a:r>
                  <a:rPr lang="en-US" altLang="zh-CN" sz="2400" b="0" i="0" dirty="0" err="1" smtClean="0">
                    <a:solidFill>
                      <a:srgbClr val="FF0000"/>
                    </a:solidFill>
                    <a:latin typeface="Times New Roman" pitchFamily="34" charset="0"/>
                    <a:ea typeface="微软雅黑" pitchFamily="34" charset="-122"/>
                    <a:cs typeface="Times New Roman" pitchFamily="34" charset="-120"/>
                  </a:rPr>
                  <a:t>回归方程为</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+53</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dirty="0">
                    <a:solidFill>
                      <a:srgbClr val="FF0000"/>
                    </a:solidFill>
                    <a:latin typeface="Times New Roman" pitchFamily="34" charset="0"/>
                    <a:ea typeface="微软雅黑" pitchFamily="34" charset="-122"/>
                    <a:cs typeface="Times New Roman"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m:t>
                    </m:r>
                  </m:oMath>
                </a14:m>
                <a:r>
                  <a:rPr lang="en-US" altLang="zh-CN" sz="2400" b="0" i="0" dirty="0">
                    <a:solidFill>
                      <a:srgbClr val="FF0000"/>
                    </a:solidFill>
                    <a:latin typeface="Times New Roman" pitchFamily="34" charset="0"/>
                    <a:ea typeface="微软雅黑" pitchFamily="34" charset="-122"/>
                    <a:cs typeface="Times New Roman" pitchFamily="34" charset="-120"/>
                  </a:rPr>
                  <a:t>时，</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=6.5×20+53=183</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，即当小明的右手一拃长为20厘米时，可估计</a:t>
                </a:r>
              </a:p>
              <a:p>
                <a:pPr latinLnBrk="1">
                  <a:lnSpc>
                    <a:spcPts val="4200"/>
                  </a:lnSpc>
                </a:pPr>
                <a:r>
                  <a:rPr lang="en-US" altLang="zh-CN" sz="2400" b="0" i="0" dirty="0">
                    <a:solidFill>
                      <a:srgbClr val="FF0000"/>
                    </a:solidFill>
                    <a:latin typeface="Times New Roman" pitchFamily="34" charset="0"/>
                    <a:ea typeface="微软雅黑" pitchFamily="34" charset="-122"/>
                    <a:cs typeface="Times New Roman" pitchFamily="34" charset="-120"/>
                  </a:rPr>
                  <a:t>小明的身高为183厘米.故选B.</a:t>
                </a:r>
                <a:endParaRPr lang="en-US" altLang="zh-CN" sz="2400" dirty="0"/>
              </a:p>
            </p:txBody>
          </p:sp>
        </mc:Choice>
        <mc:Fallback xmlns="">
          <p:sp>
            <p:nvSpPr>
              <p:cNvPr id="2" name="QC_5_AS.20_1#f38a4672d?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2085290"/>
                <a:ext cx="11183112" cy="2967800"/>
              </a:xfrm>
              <a:prstGeom prst="rect">
                <a:avLst/>
              </a:prstGeom>
              <a:blipFill>
                <a:blip r:embed="rId3"/>
                <a:stretch>
                  <a:fillRect l="-1690" r="-3108" b="-6160"/>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name="Slide 13checked= 1 &amp; amp; version = 1.0.5checked=1&amp;version=1.0.5">
    <p:spTree>
      <p:nvGrpSpPr>
        <p:cNvPr id="1" name=""/>
        <p:cNvGrpSpPr/>
        <p:nvPr/>
      </p:nvGrpSpPr>
      <p:grpSpPr>
        <a:xfrm>
          <a:off x="0" y="0"/>
          <a:ext cx="0" cy="0"/>
          <a:chOff x="0" y="0"/>
          <a:chExt cx="0" cy="0"/>
        </a:xfrm>
      </p:grpSpPr>
      <p:sp>
        <p:nvSpPr>
          <p:cNvPr id="2" name="QC_5_BD.21_1#325f98b47?segpoint=1&amp;vbadefaultcenterpage=1&amp;parentnodeid=1df72d03f&amp;color=0,0,0&amp;vbahtmlprocessed=1&amp;bbb=1&amp;hasbroken=1"/>
          <p:cNvSpPr/>
          <p:nvPr/>
        </p:nvSpPr>
        <p:spPr>
          <a:xfrm>
            <a:off x="502920" y="756000"/>
            <a:ext cx="11183112" cy="913575"/>
          </a:xfrm>
          <a:prstGeom prst="rect">
            <a:avLst/>
          </a:prstGeom>
          <a:noFill/>
          <a:ln/>
        </p:spPr>
        <p:txBody>
          <a:bodyPr wrap="none" lIns="0" tIns="0" rIns="0" bIns="0" rtlCol="0" anchor="t"/>
          <a:lstStyle/>
          <a:p>
            <a:pPr algn="l" latinLnBrk="1">
              <a:lnSpc>
                <a:spcPts val="3800"/>
              </a:lnSpc>
            </a:pPr>
            <a:r>
              <a:rPr lang="en-US" altLang="zh-CN" sz="2400" b="1" i="0" dirty="0">
                <a:solidFill>
                  <a:srgbClr val="000000"/>
                </a:solidFill>
                <a:latin typeface="Times New Roman" pitchFamily="34" charset="0"/>
                <a:ea typeface="微软雅黑" pitchFamily="34" charset="-122"/>
                <a:cs typeface="Times New Roman" pitchFamily="34" charset="-120"/>
              </a:rPr>
              <a:t>6.</a:t>
            </a:r>
            <a:r>
              <a:rPr lang="en-US" altLang="zh-CN" sz="2400" b="0" i="0" dirty="0">
                <a:solidFill>
                  <a:srgbClr val="000000"/>
                </a:solidFill>
                <a:latin typeface="Times New Roman" pitchFamily="34" charset="0"/>
                <a:ea typeface="微软雅黑" pitchFamily="34" charset="-122"/>
                <a:cs typeface="Times New Roman" pitchFamily="34" charset="-120"/>
              </a:rPr>
              <a:t>（改编）某种热带观赏鱼的生产周期大约为一个月</a:t>
            </a:r>
            <a:r>
              <a:rPr lang="en-US" altLang="zh-CN" sz="2400" b="0" i="0">
                <a:solidFill>
                  <a:srgbClr val="000000"/>
                </a:solidFill>
                <a:latin typeface="Times New Roman" pitchFamily="34" charset="0"/>
                <a:ea typeface="微软雅黑" pitchFamily="34" charset="-122"/>
                <a:cs typeface="Times New Roman" pitchFamily="34" charset="-120"/>
              </a:rPr>
              <a:t>，某热带鱼爱好者购买了两条</a:t>
            </a:r>
          </a:p>
          <a:p>
            <a:pPr latinLnBrk="1">
              <a:lnSpc>
                <a:spcPts val="3700"/>
              </a:lnSpc>
            </a:pPr>
            <a:r>
              <a:rPr lang="en-US" altLang="zh-CN" sz="2400" b="0" i="0">
                <a:solidFill>
                  <a:srgbClr val="000000"/>
                </a:solidFill>
                <a:latin typeface="Times New Roman" pitchFamily="34" charset="0"/>
                <a:ea typeface="微软雅黑" pitchFamily="34" charset="-122"/>
                <a:cs typeface="Times New Roman" pitchFamily="34" charset="-120"/>
              </a:rPr>
              <a:t>该种热带鱼</a:t>
            </a:r>
            <a:r>
              <a:rPr lang="en-US" altLang="zh-CN" sz="2400" b="0" i="0" dirty="0">
                <a:solidFill>
                  <a:srgbClr val="000000"/>
                </a:solidFill>
                <a:latin typeface="Times New Roman" pitchFamily="34" charset="0"/>
                <a:ea typeface="微软雅黑" pitchFamily="34" charset="-122"/>
                <a:cs typeface="Times New Roman" pitchFamily="34" charset="-120"/>
              </a:rPr>
              <a:t>（雌雄各一条），一个月后开始生产，月份与热带鱼的条数如表所示.</a:t>
            </a:r>
            <a:endParaRPr lang="en-US" altLang="zh-CN" sz="2400" dirty="0"/>
          </a:p>
        </p:txBody>
      </p:sp>
      <mc:AlternateContent xmlns:mc="http://schemas.openxmlformats.org/markup-compatibility/2006" xmlns:a14="http://schemas.microsoft.com/office/drawing/2010/main">
        <mc:Choice Requires="a14">
          <p:graphicFrame>
            <p:nvGraphicFramePr>
              <p:cNvPr id="14" name="QC_5_BD.21_2#325f98b47?colgroup=13,2,4,4,4,4&amp;vbadefaultcenterpage=1&amp;parentnodeid=1df72d03f&amp;color=0,0,0&amp;vbahtmlprocessed=1&amp;bbb=1"/>
              <p:cNvGraphicFramePr>
                <a:graphicFrameLocks noGrp="1"/>
              </p:cNvGraphicFramePr>
              <p:nvPr>
                <p:extLst>
                  <p:ext uri="{D42A27DB-BD31-4B8C-83A1-F6EECF244321}">
                    <p14:modId xmlns:p14="http://schemas.microsoft.com/office/powerpoint/2010/main" val="987705213"/>
                  </p:ext>
                </p:extLst>
              </p:nvPr>
            </p:nvGraphicFramePr>
            <p:xfrm>
              <a:off x="502920" y="1797908"/>
              <a:ext cx="11183112" cy="950976"/>
            </p:xfrm>
            <a:graphic>
              <a:graphicData uri="http://schemas.openxmlformats.org/drawingml/2006/table">
                <a:tbl>
                  <a:tblPr/>
                  <a:tblGrid>
                    <a:gridCol w="4151376">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1563624">
                      <a:extLst>
                        <a:ext uri="{9D8B030D-6E8A-4147-A177-3AD203B41FA5}">
                          <a16:colId xmlns:a16="http://schemas.microsoft.com/office/drawing/2014/main" val="20002"/>
                        </a:ext>
                      </a:extLst>
                    </a:gridCol>
                    <a:gridCol w="1563624">
                      <a:extLst>
                        <a:ext uri="{9D8B030D-6E8A-4147-A177-3AD203B41FA5}">
                          <a16:colId xmlns:a16="http://schemas.microsoft.com/office/drawing/2014/main" val="20003"/>
                        </a:ext>
                      </a:extLst>
                    </a:gridCol>
                    <a:gridCol w="1563624">
                      <a:extLst>
                        <a:ext uri="{9D8B030D-6E8A-4147-A177-3AD203B41FA5}">
                          <a16:colId xmlns:a16="http://schemas.microsoft.com/office/drawing/2014/main" val="20004"/>
                        </a:ext>
                      </a:extLst>
                    </a:gridCol>
                    <a:gridCol w="1563624">
                      <a:extLst>
                        <a:ext uri="{9D8B030D-6E8A-4147-A177-3AD203B41FA5}">
                          <a16:colId xmlns:a16="http://schemas.microsoft.com/office/drawing/2014/main" val="20005"/>
                        </a:ext>
                      </a:extLst>
                    </a:gridCol>
                  </a:tblGrid>
                  <a:tr h="435166">
                    <a:tc>
                      <a:txBody>
                        <a:bodyPr/>
                        <a:lstStyle/>
                        <a:p>
                          <a:pPr algn="ctr" latinLnBrk="1" hangingPunct="0">
                            <a:lnSpc>
                              <a:spcPts val="3600"/>
                            </a:lnSpc>
                          </a:pPr>
                          <a:r>
                            <a:rPr lang="en-US" altLang="zh-CN" sz="2400" b="0" i="0" dirty="0">
                              <a:solidFill>
                                <a:srgbClr val="000000"/>
                              </a:solidFill>
                              <a:latin typeface="Times New Roman" pitchFamily="34" charset="0"/>
                              <a:ea typeface="微软雅黑" pitchFamily="34" charset="-122"/>
                              <a:cs typeface="Times New Roman" pitchFamily="34" charset="-120"/>
                            </a:rPr>
                            <a:t>月数</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pPr algn="ctr" latinLnBrk="1" hangingPunct="0">
                            <a:lnSpc>
                              <a:spcPts val="3600"/>
                            </a:lnSpc>
                          </a:pPr>
                          <a:r>
                            <a:rPr lang="en-US" altLang="zh-CN" sz="2400" b="0" i="0" dirty="0">
                              <a:solidFill>
                                <a:srgbClr val="000000"/>
                              </a:solidFill>
                              <a:latin typeface="Times New Roman" pitchFamily="34" charset="0"/>
                              <a:ea typeface="微软雅黑" pitchFamily="34" charset="-122"/>
                              <a:cs typeface="Times New Roman" pitchFamily="34" charset="-120"/>
                            </a:rPr>
                            <a:t>热带鱼的条数</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17</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42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136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14" name="QC_5_BD.21_2#325f98b47?colgroup=13,2,4,4,4,4&amp;vbadefaultcenterpage=1&amp;parentnodeid=1df72d03f&amp;color=0,0,0&amp;vbahtmlprocessed=1&amp;bbb=1"/>
              <p:cNvGraphicFramePr>
                <a:graphicFrameLocks noGrp="1"/>
              </p:cNvGraphicFramePr>
              <p:nvPr>
                <p:extLst>
                  <p:ext uri="{D42A27DB-BD31-4B8C-83A1-F6EECF244321}">
                    <p14:modId xmlns:p14="http://schemas.microsoft.com/office/powerpoint/2010/main" val="987705213"/>
                  </p:ext>
                </p:extLst>
              </p:nvPr>
            </p:nvGraphicFramePr>
            <p:xfrm>
              <a:off x="502920" y="1797908"/>
              <a:ext cx="11183112" cy="870332"/>
            </p:xfrm>
            <a:graphic>
              <a:graphicData uri="http://schemas.openxmlformats.org/drawingml/2006/table">
                <a:tbl>
                  <a:tblPr/>
                  <a:tblGrid>
                    <a:gridCol w="4151376">
                      <a:extLst>
                        <a:ext uri="{9D8B030D-6E8A-4147-A177-3AD203B41FA5}">
                          <a16:colId xmlns:a16="http://schemas.microsoft.com/office/drawing/2014/main" val="20000"/>
                        </a:ext>
                      </a:extLst>
                    </a:gridCol>
                    <a:gridCol w="777240">
                      <a:extLst>
                        <a:ext uri="{9D8B030D-6E8A-4147-A177-3AD203B41FA5}">
                          <a16:colId xmlns:a16="http://schemas.microsoft.com/office/drawing/2014/main" val="20001"/>
                        </a:ext>
                      </a:extLst>
                    </a:gridCol>
                    <a:gridCol w="1563624">
                      <a:extLst>
                        <a:ext uri="{9D8B030D-6E8A-4147-A177-3AD203B41FA5}">
                          <a16:colId xmlns:a16="http://schemas.microsoft.com/office/drawing/2014/main" val="20002"/>
                        </a:ext>
                      </a:extLst>
                    </a:gridCol>
                    <a:gridCol w="1563624">
                      <a:extLst>
                        <a:ext uri="{9D8B030D-6E8A-4147-A177-3AD203B41FA5}">
                          <a16:colId xmlns:a16="http://schemas.microsoft.com/office/drawing/2014/main" val="20003"/>
                        </a:ext>
                      </a:extLst>
                    </a:gridCol>
                    <a:gridCol w="1563624">
                      <a:extLst>
                        <a:ext uri="{9D8B030D-6E8A-4147-A177-3AD203B41FA5}">
                          <a16:colId xmlns:a16="http://schemas.microsoft.com/office/drawing/2014/main" val="20004"/>
                        </a:ext>
                      </a:extLst>
                    </a:gridCol>
                    <a:gridCol w="1563624">
                      <a:extLst>
                        <a:ext uri="{9D8B030D-6E8A-4147-A177-3AD203B41FA5}">
                          <a16:colId xmlns:a16="http://schemas.microsoft.com/office/drawing/2014/main" val="20005"/>
                        </a:ext>
                      </a:extLst>
                    </a:gridCol>
                  </a:tblGrid>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stretch>
                            <a:fillRect l="-147" t="-6944" r="-169750" b="-141667"/>
                          </a:stretch>
                        </a:blipFill>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stretch>
                            <a:fillRect l="-147" t="-106944" r="-169750" b="-41667"/>
                          </a:stretch>
                        </a:blipFill>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17</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42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136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4" name="QC_5_BD.21_3#325f98b47?vbadefaultcenterpage=1&amp;parentnodeid=1df72d03f&amp;color=0,0,0&amp;vbahtmlprocessed=1&amp;bbb=1&amp;hasbroken=1"/>
              <p:cNvSpPr/>
              <p:nvPr/>
            </p:nvSpPr>
            <p:spPr>
              <a:xfrm>
                <a:off x="502920" y="2801208"/>
                <a:ext cx="11183112" cy="900049"/>
              </a:xfrm>
              <a:prstGeom prst="rect">
                <a:avLst/>
              </a:prstGeom>
              <a:noFill/>
              <a:ln/>
            </p:spPr>
            <p:txBody>
              <a:bodyPr wrap="none" lIns="0" tIns="0" rIns="0" bIns="0" rtlCol="0" anchor="t"/>
              <a:lstStyle/>
              <a:p>
                <a:pPr latinLnBrk="1">
                  <a:lnSpc>
                    <a:spcPts val="3800"/>
                  </a:lnSpc>
                </a:pPr>
                <a:r>
                  <a:rPr lang="en-US" altLang="zh-CN" sz="2400" b="0" i="0" dirty="0">
                    <a:solidFill>
                      <a:srgbClr val="000000"/>
                    </a:solidFill>
                    <a:latin typeface="Times New Roman" pitchFamily="34" charset="0"/>
                    <a:ea typeface="微软雅黑" pitchFamily="34" charset="-122"/>
                    <a:cs typeface="Times New Roman" pitchFamily="34" charset="-120"/>
                  </a:rPr>
                  <a:t>由表格可得</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000000"/>
                    </a:solidFill>
                    <a:latin typeface="Times New Roman" pitchFamily="34" charset="0"/>
                    <a:ea typeface="微软雅黑" pitchFamily="34" charset="-122"/>
                    <a:cs typeface="Times New Roman" pitchFamily="34" charset="-120"/>
                  </a:rPr>
                  <a:t>关于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的</a:t>
                </a:r>
                <a:r>
                  <a:rPr lang="zh-CN" altLang="en-US" sz="2400" dirty="0">
                    <a:solidFill>
                      <a:srgbClr val="000000"/>
                    </a:solidFill>
                    <a:latin typeface="Times New Roman" pitchFamily="34" charset="0"/>
                    <a:ea typeface="微软雅黑" pitchFamily="34" charset="-122"/>
                    <a:cs typeface="Times New Roman" pitchFamily="34" charset="-120"/>
                  </a:rPr>
                  <a:t>线性</a:t>
                </a:r>
                <a:r>
                  <a:rPr lang="en-US" altLang="zh-CN" sz="2400" b="0" i="0" dirty="0">
                    <a:solidFill>
                      <a:srgbClr val="000000"/>
                    </a:solidFill>
                    <a:latin typeface="Times New Roman" pitchFamily="34" charset="0"/>
                    <a:ea typeface="微软雅黑" pitchFamily="34" charset="-122"/>
                    <a:cs typeface="Times New Roman" pitchFamily="34" charset="-120"/>
                  </a:rPr>
                  <a:t>回归方程为</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e>
                    </m:acc>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，则此回归模型第5个月的残差</a:t>
                </a:r>
              </a:p>
              <a:p>
                <a:pPr latinLnBrk="1">
                  <a:lnSpc>
                    <a:spcPts val="3600"/>
                  </a:lnSpc>
                </a:pP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err="1">
                    <a:solidFill>
                      <a:srgbClr val="000000"/>
                    </a:solidFill>
                    <a:latin typeface="Times New Roman" pitchFamily="34" charset="0"/>
                    <a:ea typeface="微软雅黑" pitchFamily="34" charset="-122"/>
                    <a:cs typeface="Times New Roman" pitchFamily="34" charset="-120"/>
                  </a:rPr>
                  <a:t>实际值与预报值之差）为</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4" name="QC_5_BD.21_3#325f98b47?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2801208"/>
                <a:ext cx="11183112" cy="900049"/>
              </a:xfrm>
              <a:prstGeom prst="rect">
                <a:avLst/>
              </a:prstGeom>
              <a:blipFill>
                <a:blip r:embed="rId4"/>
                <a:stretch>
                  <a:fillRect l="-1690" t="-3401" b="-20408"/>
                </a:stretch>
              </a:blipFill>
              <a:ln/>
            </p:spPr>
            <p:txBody>
              <a:bodyPr/>
              <a:lstStyle/>
              <a:p>
                <a:r>
                  <a:rPr lang="zh-CN" altLang="en-US">
                    <a:noFill/>
                  </a:rPr>
                  <a:t> </a:t>
                </a:r>
              </a:p>
            </p:txBody>
          </p:sp>
        </mc:Fallback>
      </mc:AlternateContent>
      <p:sp>
        <p:nvSpPr>
          <p:cNvPr id="5" name="QC_5_AN.22_1#325f98b47.bracket?vbadefaultcenterpage=1&amp;parentnodeid=1df72d03f&amp;color=0,0,0&amp;vbapositionanswer=6&amp;vbahtmlprocessed=1"/>
          <p:cNvSpPr/>
          <p:nvPr/>
        </p:nvSpPr>
        <p:spPr>
          <a:xfrm>
            <a:off x="4427220" y="3270092"/>
            <a:ext cx="441325" cy="430975"/>
          </a:xfrm>
          <a:prstGeom prst="rect">
            <a:avLst/>
          </a:prstGeom>
          <a:noFill/>
          <a:ln/>
        </p:spPr>
        <p:txBody>
          <a:bodyPr wrap="none" lIns="0" tIns="0" rIns="0" bIns="0" rtlCol="0" anchor="t"/>
          <a:lstStyle/>
          <a:p>
            <a:pPr marL="0" algn="ctr" latinLnBrk="1">
              <a:lnSpc>
                <a:spcPts val="3700"/>
              </a:lnSpc>
            </a:pPr>
            <a:r>
              <a:rPr lang="en-US" altLang="zh-CN" sz="2400" b="1" i="0" dirty="0">
                <a:solidFill>
                  <a:srgbClr val="FF0000"/>
                </a:solidFill>
                <a:latin typeface="Times New Roman" pitchFamily="34" charset="0"/>
                <a:ea typeface="微软雅黑" pitchFamily="34" charset="-122"/>
                <a:cs typeface="Times New Roman" pitchFamily="34" charset="-120"/>
              </a:rPr>
              <a:t>C</a:t>
            </a:r>
            <a:endParaRPr lang="en-US" altLang="zh-CN" sz="2400" dirty="0"/>
          </a:p>
        </p:txBody>
      </p:sp>
      <mc:AlternateContent xmlns:mc="http://schemas.openxmlformats.org/markup-compatibility/2006" xmlns:a14="http://schemas.microsoft.com/office/drawing/2010/main">
        <mc:Choice Requires="a14">
          <p:sp>
            <p:nvSpPr>
              <p:cNvPr id="6" name="QC_5_BD.23_1#325f98b47.choices?vbadefaultcenterpage=1&amp;parentnodeid=1df72d03f&amp;color=0,0,0&amp;vbahtmlprocessed=1&amp;bbb=1"/>
              <p:cNvSpPr/>
              <p:nvPr/>
            </p:nvSpPr>
            <p:spPr>
              <a:xfrm>
                <a:off x="502920" y="3764947"/>
                <a:ext cx="11183112" cy="417449"/>
              </a:xfrm>
              <a:prstGeom prst="rect">
                <a:avLst/>
              </a:prstGeom>
              <a:noFill/>
              <a:ln/>
            </p:spPr>
            <p:txBody>
              <a:bodyPr wrap="none" lIns="0" tIns="0" rIns="0" bIns="0" rtlCol="0" anchor="t"/>
              <a:lstStyle/>
              <a:p>
                <a:pPr latinLnBrk="1">
                  <a:lnSpc>
                    <a:spcPts val="3600"/>
                  </a:lnSpc>
                  <a:tabLst>
                    <a:tab pos="2814828" algn="l"/>
                    <a:tab pos="5858256" algn="l"/>
                    <a:tab pos="8736584"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r>
                  <a:rPr lang="en-US" altLang="zh-CN" sz="2400" b="0" i="0">
                    <a:solidFill>
                      <a:srgbClr val="000000"/>
                    </a:solidFill>
                    <a:latin typeface="Times New Roman" pitchFamily="34" charset="0"/>
                    <a:ea typeface="微软雅黑" pitchFamily="34" charset="-122"/>
                    <a:cs typeface="Times New Roman" pitchFamily="34" charset="-120"/>
                  </a:rPr>
                  <a:t>.13</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−13</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−8</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.8</a:t>
                </a:r>
                <a:endParaRPr lang="en-US" altLang="zh-CN" sz="2400" dirty="0"/>
              </a:p>
            </p:txBody>
          </p:sp>
        </mc:Choice>
        <mc:Fallback xmlns="">
          <p:sp>
            <p:nvSpPr>
              <p:cNvPr id="6" name="QC_5_BD.23_1#325f98b47.choices?vbadefaultcenterpage=1&amp;parentnodeid=1df72d03f&amp;color=0,0,0&amp;vbahtmlprocessed=1&amp;bbb=1"/>
              <p:cNvSpPr>
                <a:spLocks noRot="1" noChangeAspect="1" noMove="1" noResize="1" noEditPoints="1" noAdjustHandles="1" noChangeArrowheads="1" noChangeShapeType="1" noTextEdit="1"/>
              </p:cNvSpPr>
              <p:nvPr/>
            </p:nvSpPr>
            <p:spPr>
              <a:xfrm>
                <a:off x="502920" y="3764947"/>
                <a:ext cx="11183112" cy="417449"/>
              </a:xfrm>
              <a:prstGeom prst="rect">
                <a:avLst/>
              </a:prstGeom>
              <a:blipFill>
                <a:blip r:embed="rId5"/>
                <a:stretch>
                  <a:fillRect l="-1690" t="-11765" b="-44118"/>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QC_5_AS.24_1#325f98b47?vbadefaultcenterpage=1&amp;parentnodeid=1df72d03f&amp;color=0,0,0&amp;vbahtmlprocessed=1&amp;bbb=1&amp;hasbroken=1"/>
              <p:cNvSpPr/>
              <p:nvPr/>
            </p:nvSpPr>
            <p:spPr>
              <a:xfrm>
                <a:off x="502920" y="4190588"/>
                <a:ext cx="11183112" cy="1878203"/>
              </a:xfrm>
              <a:prstGeom prst="rect">
                <a:avLst/>
              </a:prstGeom>
              <a:noFill/>
              <a:ln/>
            </p:spPr>
            <p:txBody>
              <a:bodyPr wrap="none" lIns="0" tIns="0" rIns="0" bIns="0" rtlCol="0" anchor="t"/>
              <a:lstStyle/>
              <a:p>
                <a:pPr algn="l" latinLnBrk="1">
                  <a:lnSpc>
                    <a:spcPts val="38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oMath>
                </a14:m>
                <a:r>
                  <a:rPr lang="en-US" altLang="zh-CN" sz="2400" b="0" i="0" dirty="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1+4+9+16+25</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FF0000"/>
                    </a:solidFill>
                    <a:latin typeface="Times New Roman" pitchFamily="34" charset="0"/>
                    <a:ea typeface="微软雅黑" pitchFamily="34" charset="-122"/>
                    <a:cs typeface="Times New Roman" pitchFamily="34" charset="-120"/>
                  </a:rPr>
                  <a:t>，</a:t>
                </a:r>
              </a:p>
              <a:p>
                <a:pPr latinLnBrk="1">
                  <a:lnSpc>
                    <a:spcPts val="3800"/>
                  </a:lnSpc>
                </a:pP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2+17+42+103+136</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3800"/>
                  </a:lnSpc>
                </a:pP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=60−6×11=−6</m:t>
                    </m:r>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3700"/>
                  </a:lnSpc>
                </a:pPr>
                <a:r>
                  <a:rPr lang="en-US" altLang="zh-CN" sz="2400" b="0" i="0">
                    <a:solidFill>
                      <a:srgbClr val="FF0000"/>
                    </a:solidFill>
                    <a:latin typeface="Times New Roman" pitchFamily="34" charset="0"/>
                    <a:ea typeface="微软雅黑" pitchFamily="34" charset="-122"/>
                    <a:cs typeface="Times New Roman" pitchFamily="34" charset="-120"/>
                  </a:rPr>
                  <a:t>令</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oMath>
                </a14:m>
                <a:r>
                  <a:rPr lang="en-US" altLang="zh-CN" sz="2400" b="0" i="0" dirty="0">
                    <a:solidFill>
                      <a:srgbClr val="FF0000"/>
                    </a:solidFill>
                    <a:latin typeface="Times New Roman" pitchFamily="34" charset="0"/>
                    <a:ea typeface="微软雅黑" pitchFamily="34" charset="-122"/>
                    <a:cs typeface="Times New Roman" pitchFamily="34" charset="-120"/>
                  </a:rPr>
                  <a:t>，得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𝑒</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acc>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=136−6×</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+6=−8</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.故选C.</a:t>
                </a:r>
                <a:endParaRPr lang="en-US" altLang="zh-CN" sz="2400" dirty="0"/>
              </a:p>
            </p:txBody>
          </p:sp>
        </mc:Choice>
        <mc:Fallback xmlns="">
          <p:sp>
            <p:nvSpPr>
              <p:cNvPr id="7" name="QC_5_AS.24_1#325f98b47?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4190588"/>
                <a:ext cx="11183112" cy="1878203"/>
              </a:xfrm>
              <a:prstGeom prst="rect">
                <a:avLst/>
              </a:prstGeom>
              <a:blipFill>
                <a:blip r:embed="rId6"/>
                <a:stretch>
                  <a:fillRect l="-1690" t="-2589" b="-9385"/>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left)">
                                      <p:cBhvr>
                                        <p:cTn id="24" dur="500"/>
                                        <p:tgtEl>
                                          <p:spTgt spid="7">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name="Slide 14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25_1#1d368e600?segpoint=1&amp;vbadefaultcenterpage=1&amp;parentnodeid=1df72d03f&amp;color=0,0,0&amp;vbahtmlprocessed=1&amp;bbb=1&amp;hasbroken=1"/>
              <p:cNvSpPr/>
              <p:nvPr/>
            </p:nvSpPr>
            <p:spPr>
              <a:xfrm>
                <a:off x="502920" y="1158857"/>
                <a:ext cx="11183112" cy="1037400"/>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7.</a:t>
                </a:r>
                <a:r>
                  <a:rPr lang="en-US" altLang="zh-CN" sz="2400" b="0" i="0" dirty="0">
                    <a:solidFill>
                      <a:srgbClr val="000000"/>
                    </a:solidFill>
                    <a:latin typeface="Times New Roman" pitchFamily="34" charset="0"/>
                    <a:ea typeface="微软雅黑" pitchFamily="34" charset="-122"/>
                    <a:cs typeface="Times New Roman" pitchFamily="34" charset="-120"/>
                  </a:rPr>
                  <a:t>某种细胞的存活率</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Times New Roman" pitchFamily="34" charset="0"/>
                    <a:ea typeface="微软雅黑" pitchFamily="34" charset="-122"/>
                    <a:cs typeface="Times New Roman" pitchFamily="34" charset="-120"/>
                  </a:rPr>
                  <a:t>单位：</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Times New Roman" pitchFamily="34" charset="0"/>
                    <a:ea typeface="微软雅黑" pitchFamily="34" charset="-122"/>
                    <a:cs typeface="Times New Roman" pitchFamily="34" charset="-120"/>
                  </a:rPr>
                  <a:t>与存放温度</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Times New Roman" pitchFamily="34" charset="0"/>
                    <a:ea typeface="微软雅黑" pitchFamily="34" charset="-122"/>
                    <a:cs typeface="Times New Roman" pitchFamily="34" charset="-120"/>
                  </a:rPr>
                  <a:t>单位：</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之间具有线性相关关系</a:t>
                </a:r>
                <a:r>
                  <a:rPr lang="en-US" altLang="zh-CN" sz="2400" b="0" i="0">
                    <a:solidFill>
                      <a:srgbClr val="000000"/>
                    </a:solidFill>
                    <a:latin typeface="Times New Roman" pitchFamily="34" charset="0"/>
                    <a:ea typeface="微软雅黑" pitchFamily="34" charset="-122"/>
                    <a:cs typeface="Times New Roman" pitchFamily="34" charset="-120"/>
                  </a:rPr>
                  <a:t>，其</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样本数据如表所示</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25_1#1d368e600?segpoint=1&amp;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1158857"/>
                <a:ext cx="11183112" cy="1037400"/>
              </a:xfrm>
              <a:prstGeom prst="rect">
                <a:avLst/>
              </a:prstGeom>
              <a:blipFill>
                <a:blip r:embed="rId3"/>
                <a:stretch>
                  <a:fillRect l="-1690" r="-763" b="-17647"/>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5" name="QC_5_BD.25_2#1d368e600?colgroup=8,3,3,3,3,3,3,5&amp;vbadefaultcenterpage=1&amp;parentnodeid=1df72d03f&amp;color=0,0,0&amp;vbahtmlprocessed=1&amp;bbb=1"/>
              <p:cNvGraphicFramePr>
                <a:graphicFrameLocks noGrp="1"/>
              </p:cNvGraphicFramePr>
              <p:nvPr>
                <p:extLst>
                  <p:ext uri="{D42A27DB-BD31-4B8C-83A1-F6EECF244321}">
                    <p14:modId xmlns:p14="http://schemas.microsoft.com/office/powerpoint/2010/main" val="40315758"/>
                  </p:ext>
                </p:extLst>
              </p:nvPr>
            </p:nvGraphicFramePr>
            <p:xfrm>
              <a:off x="502920" y="2326495"/>
              <a:ext cx="11183112" cy="950976"/>
            </p:xfrm>
            <a:graphic>
              <a:graphicData uri="http://schemas.openxmlformats.org/drawingml/2006/table">
                <a:tbl>
                  <a:tblPr/>
                  <a:tblGrid>
                    <a:gridCol w="2816352">
                      <a:extLst>
                        <a:ext uri="{9D8B030D-6E8A-4147-A177-3AD203B41FA5}">
                          <a16:colId xmlns:a16="http://schemas.microsoft.com/office/drawing/2014/main" val="20000"/>
                        </a:ext>
                      </a:extLst>
                    </a:gridCol>
                    <a:gridCol w="1115568">
                      <a:extLst>
                        <a:ext uri="{9D8B030D-6E8A-4147-A177-3AD203B41FA5}">
                          <a16:colId xmlns:a16="http://schemas.microsoft.com/office/drawing/2014/main" val="20001"/>
                        </a:ext>
                      </a:extLst>
                    </a:gridCol>
                    <a:gridCol w="1115568">
                      <a:extLst>
                        <a:ext uri="{9D8B030D-6E8A-4147-A177-3AD203B41FA5}">
                          <a16:colId xmlns:a16="http://schemas.microsoft.com/office/drawing/2014/main" val="20002"/>
                        </a:ext>
                      </a:extLst>
                    </a:gridCol>
                    <a:gridCol w="1115568">
                      <a:extLst>
                        <a:ext uri="{9D8B030D-6E8A-4147-A177-3AD203B41FA5}">
                          <a16:colId xmlns:a16="http://schemas.microsoft.com/office/drawing/2014/main" val="20003"/>
                        </a:ext>
                      </a:extLst>
                    </a:gridCol>
                    <a:gridCol w="1115568">
                      <a:extLst>
                        <a:ext uri="{9D8B030D-6E8A-4147-A177-3AD203B41FA5}">
                          <a16:colId xmlns:a16="http://schemas.microsoft.com/office/drawing/2014/main" val="20004"/>
                        </a:ext>
                      </a:extLst>
                    </a:gridCol>
                    <a:gridCol w="1115568">
                      <a:extLst>
                        <a:ext uri="{9D8B030D-6E8A-4147-A177-3AD203B41FA5}">
                          <a16:colId xmlns:a16="http://schemas.microsoft.com/office/drawing/2014/main" val="20005"/>
                        </a:ext>
                      </a:extLst>
                    </a:gridCol>
                    <a:gridCol w="1115568">
                      <a:extLst>
                        <a:ext uri="{9D8B030D-6E8A-4147-A177-3AD203B41FA5}">
                          <a16:colId xmlns:a16="http://schemas.microsoft.com/office/drawing/2014/main" val="20006"/>
                        </a:ext>
                      </a:extLst>
                    </a:gridCol>
                    <a:gridCol w="1673352">
                      <a:extLst>
                        <a:ext uri="{9D8B030D-6E8A-4147-A177-3AD203B41FA5}">
                          <a16:colId xmlns:a16="http://schemas.microsoft.com/office/drawing/2014/main" val="20007"/>
                        </a:ext>
                      </a:extLst>
                    </a:gridCol>
                  </a:tblGrid>
                  <a:tr h="435166">
                    <a:tc>
                      <a:txBody>
                        <a:bodyPr/>
                        <a:lstStyle/>
                        <a:p>
                          <a:pPr algn="ctr" latinLnBrk="1" hangingPunct="0">
                            <a:lnSpc>
                              <a:spcPts val="3600"/>
                            </a:lnSpc>
                          </a:pPr>
                          <a:r>
                            <a:rPr lang="en-US" altLang="zh-CN" sz="2400" b="0" i="0" dirty="0">
                              <a:solidFill>
                                <a:srgbClr val="000000"/>
                              </a:solidFill>
                              <a:latin typeface="Times New Roman" pitchFamily="34" charset="0"/>
                              <a:ea typeface="微软雅黑" pitchFamily="34" charset="-122"/>
                              <a:cs typeface="Times New Roman" pitchFamily="34" charset="-120"/>
                            </a:rPr>
                            <a:t>存放温度</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pPr algn="ctr" latinLnBrk="1" hangingPunct="0">
                            <a:lnSpc>
                              <a:spcPts val="3600"/>
                            </a:lnSpc>
                          </a:pPr>
                          <a:r>
                            <a:rPr lang="en-US" altLang="zh-CN" sz="2400" b="0" i="0" dirty="0">
                              <a:solidFill>
                                <a:srgbClr val="000000"/>
                              </a:solidFill>
                              <a:latin typeface="Times New Roman" pitchFamily="34" charset="0"/>
                              <a:ea typeface="微软雅黑" pitchFamily="34" charset="-122"/>
                              <a:cs typeface="Times New Roman" pitchFamily="34" charset="-120"/>
                            </a:rPr>
                            <a:t>存活率</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43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60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63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15" name="QC_5_BD.25_2#1d368e600?colgroup=8,3,3,3,3,3,3,5&amp;vbadefaultcenterpage=1&amp;parentnodeid=1df72d03f&amp;color=0,0,0&amp;vbahtmlprocessed=1&amp;bbb=1"/>
              <p:cNvGraphicFramePr>
                <a:graphicFrameLocks noGrp="1"/>
              </p:cNvGraphicFramePr>
              <p:nvPr>
                <p:extLst>
                  <p:ext uri="{D42A27DB-BD31-4B8C-83A1-F6EECF244321}">
                    <p14:modId xmlns:p14="http://schemas.microsoft.com/office/powerpoint/2010/main" val="40315758"/>
                  </p:ext>
                </p:extLst>
              </p:nvPr>
            </p:nvGraphicFramePr>
            <p:xfrm>
              <a:off x="502920" y="2326495"/>
              <a:ext cx="11183112" cy="870332"/>
            </p:xfrm>
            <a:graphic>
              <a:graphicData uri="http://schemas.openxmlformats.org/drawingml/2006/table">
                <a:tbl>
                  <a:tblPr/>
                  <a:tblGrid>
                    <a:gridCol w="2816352">
                      <a:extLst>
                        <a:ext uri="{9D8B030D-6E8A-4147-A177-3AD203B41FA5}">
                          <a16:colId xmlns:a16="http://schemas.microsoft.com/office/drawing/2014/main" val="20000"/>
                        </a:ext>
                      </a:extLst>
                    </a:gridCol>
                    <a:gridCol w="1115568">
                      <a:extLst>
                        <a:ext uri="{9D8B030D-6E8A-4147-A177-3AD203B41FA5}">
                          <a16:colId xmlns:a16="http://schemas.microsoft.com/office/drawing/2014/main" val="20001"/>
                        </a:ext>
                      </a:extLst>
                    </a:gridCol>
                    <a:gridCol w="1115568">
                      <a:extLst>
                        <a:ext uri="{9D8B030D-6E8A-4147-A177-3AD203B41FA5}">
                          <a16:colId xmlns:a16="http://schemas.microsoft.com/office/drawing/2014/main" val="20002"/>
                        </a:ext>
                      </a:extLst>
                    </a:gridCol>
                    <a:gridCol w="1115568">
                      <a:extLst>
                        <a:ext uri="{9D8B030D-6E8A-4147-A177-3AD203B41FA5}">
                          <a16:colId xmlns:a16="http://schemas.microsoft.com/office/drawing/2014/main" val="20003"/>
                        </a:ext>
                      </a:extLst>
                    </a:gridCol>
                    <a:gridCol w="1115568">
                      <a:extLst>
                        <a:ext uri="{9D8B030D-6E8A-4147-A177-3AD203B41FA5}">
                          <a16:colId xmlns:a16="http://schemas.microsoft.com/office/drawing/2014/main" val="20004"/>
                        </a:ext>
                      </a:extLst>
                    </a:gridCol>
                    <a:gridCol w="1115568">
                      <a:extLst>
                        <a:ext uri="{9D8B030D-6E8A-4147-A177-3AD203B41FA5}">
                          <a16:colId xmlns:a16="http://schemas.microsoft.com/office/drawing/2014/main" val="20005"/>
                        </a:ext>
                      </a:extLst>
                    </a:gridCol>
                    <a:gridCol w="1115568">
                      <a:extLst>
                        <a:ext uri="{9D8B030D-6E8A-4147-A177-3AD203B41FA5}">
                          <a16:colId xmlns:a16="http://schemas.microsoft.com/office/drawing/2014/main" val="20006"/>
                        </a:ext>
                      </a:extLst>
                    </a:gridCol>
                    <a:gridCol w="1673352">
                      <a:extLst>
                        <a:ext uri="{9D8B030D-6E8A-4147-A177-3AD203B41FA5}">
                          <a16:colId xmlns:a16="http://schemas.microsoft.com/office/drawing/2014/main" val="20007"/>
                        </a:ext>
                      </a:extLst>
                    </a:gridCol>
                  </a:tblGrid>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216" t="-6944" r="-297619" b="-141667"/>
                          </a:stretch>
                        </a:blipFill>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753005" t="-6944" r="-151366" b="-141667"/>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567636" t="-6944" r="-727" b="-141667"/>
                          </a:stretch>
                        </a:blipFill>
                      </a:tcPr>
                    </a:tc>
                    <a:extLst>
                      <a:ext uri="{0D108BD9-81ED-4DB2-BD59-A6C34878D82A}">
                        <a16:rowId xmlns:a16="http://schemas.microsoft.com/office/drawing/2014/main" val="10000"/>
                      </a:ext>
                    </a:extLst>
                  </a:tr>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216" t="-106944" r="-297619" b="-41667"/>
                          </a:stretch>
                        </a:blipFill>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43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60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63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4" name="QC_5_BD.25_3#1d368e600?vbadefaultcenterpage=1&amp;parentnodeid=1df72d03f&amp;color=0,0,0&amp;vbahtmlprocessed=1&amp;bbb=1&amp;hasbroken=1"/>
              <p:cNvSpPr/>
              <p:nvPr/>
            </p:nvSpPr>
            <p:spPr>
              <a:xfrm>
                <a:off x="502920" y="3329795"/>
                <a:ext cx="11183112" cy="1833499"/>
              </a:xfrm>
              <a:prstGeom prst="rect">
                <a:avLst/>
              </a:prstGeom>
              <a:noFill/>
              <a:ln/>
            </p:spPr>
            <p:txBody>
              <a:bodyPr wrap="none" lIns="0" tIns="0" rIns="0" bIns="0" rtlCol="0" anchor="t"/>
              <a:lstStyle/>
              <a:p>
                <a:pPr latinLnBrk="1">
                  <a:lnSpc>
                    <a:spcPts val="6300"/>
                  </a:lnSpc>
                </a:pPr>
                <a:r>
                  <a:rPr lang="en-US" altLang="zh-CN" sz="2400" b="0" i="0" dirty="0">
                    <a:solidFill>
                      <a:srgbClr val="000000"/>
                    </a:solidFill>
                    <a:latin typeface="Times New Roman" pitchFamily="34" charset="0"/>
                    <a:ea typeface="微软雅黑" pitchFamily="34" charset="-122"/>
                    <a:cs typeface="Times New Roman" pitchFamily="34" charset="-120"/>
                  </a:rPr>
                  <a:t>计算得</a:t>
                </a:r>
                <a14:m>
                  <m:oMath xmlns:m="http://schemas.openxmlformats.org/officeDocument/2006/math">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=35</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7</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=−175</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7</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Sup>
                      <m:sSubSupPr>
                        <m:ctrlPr>
                          <a:rPr lang="en-US" altLang="zh-CN" sz="2400" b="0" i="1">
                            <a:solidFill>
                              <a:srgbClr val="000000"/>
                            </a:solidFill>
                            <a:latin typeface="Cambria Math" panose="02040503050406030204" pitchFamily="18" charset="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=875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err="1" smtClean="0">
                    <a:solidFill>
                      <a:srgbClr val="000000"/>
                    </a:solidFill>
                    <a:latin typeface="Times New Roman" pitchFamily="34" charset="0"/>
                    <a:ea typeface="微软雅黑" pitchFamily="34" charset="-122"/>
                    <a:cs typeface="Times New Roman" pitchFamily="34" charset="-120"/>
                  </a:rPr>
                  <a:t>并求得</a:t>
                </a:r>
                <a:r>
                  <a:rPr lang="zh-CN" altLang="en-US" sz="2400" dirty="0">
                    <a:solidFill>
                      <a:srgbClr val="000000"/>
                    </a:solidFill>
                    <a:latin typeface="Times New Roman" pitchFamily="34" charset="0"/>
                    <a:ea typeface="微软雅黑" pitchFamily="34" charset="-122"/>
                    <a:cs typeface="Times New Roman" pitchFamily="34" charset="-120"/>
                  </a:rPr>
                  <a:t>线性</a:t>
                </a:r>
                <a:r>
                  <a:rPr lang="en-US" altLang="zh-CN" sz="2400" b="0" i="0" dirty="0" err="1" smtClean="0">
                    <a:solidFill>
                      <a:srgbClr val="000000"/>
                    </a:solidFill>
                    <a:latin typeface="Times New Roman" pitchFamily="34" charset="0"/>
                    <a:ea typeface="微软雅黑" pitchFamily="34" charset="-122"/>
                    <a:cs typeface="Times New Roman" pitchFamily="34" charset="-120"/>
                  </a:rPr>
                  <a:t>回归方程</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4400"/>
                  </a:lnSpc>
                </a:pP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+45</m:t>
                    </m:r>
                  </m:oMath>
                </a14:m>
                <a:r>
                  <a:rPr lang="en-US" altLang="zh-CN" sz="2400" b="0" i="0" dirty="0">
                    <a:solidFill>
                      <a:srgbClr val="000000"/>
                    </a:solidFill>
                    <a:latin typeface="Times New Roman" pitchFamily="34" charset="0"/>
                    <a:ea typeface="微软雅黑" pitchFamily="34" charset="-122"/>
                    <a:cs typeface="Times New Roman" pitchFamily="34" charset="-120"/>
                  </a:rPr>
                  <a:t>，但实验人员发现表中数据</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m:t>
                    </m:r>
                  </m:oMath>
                </a14:m>
                <a:r>
                  <a:rPr lang="en-US" altLang="zh-CN" sz="2400" b="0" i="0" dirty="0">
                    <a:solidFill>
                      <a:srgbClr val="000000"/>
                    </a:solidFill>
                    <a:latin typeface="Times New Roman" pitchFamily="34" charset="0"/>
                    <a:ea typeface="微软雅黑" pitchFamily="34" charset="-122"/>
                    <a:cs typeface="Times New Roman" pitchFamily="34" charset="-120"/>
                  </a:rPr>
                  <a:t>的对应值</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录入有误，更正为</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42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=53</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err="1" smtClean="0">
                    <a:solidFill>
                      <a:srgbClr val="000000"/>
                    </a:solidFill>
                    <a:latin typeface="Times New Roman" pitchFamily="34" charset="0"/>
                    <a:ea typeface="微软雅黑" pitchFamily="34" charset="-122"/>
                    <a:cs typeface="Times New Roman" pitchFamily="34" charset="-120"/>
                  </a:rPr>
                  <a:t>则更正后的</a:t>
                </a:r>
                <a:r>
                  <a:rPr lang="zh-CN" altLang="en-US" sz="2400" dirty="0">
                    <a:solidFill>
                      <a:srgbClr val="000000"/>
                    </a:solidFill>
                    <a:latin typeface="Times New Roman" pitchFamily="34" charset="0"/>
                    <a:ea typeface="微软雅黑" pitchFamily="34" charset="-122"/>
                    <a:cs typeface="Times New Roman" pitchFamily="34" charset="-120"/>
                  </a:rPr>
                  <a:t>线性</a:t>
                </a:r>
                <a:r>
                  <a:rPr lang="en-US" altLang="zh-CN" sz="2400" b="0" i="0" dirty="0" err="1" smtClean="0">
                    <a:solidFill>
                      <a:srgbClr val="000000"/>
                    </a:solidFill>
                    <a:latin typeface="Times New Roman" pitchFamily="34" charset="0"/>
                    <a:ea typeface="微软雅黑" pitchFamily="34" charset="-122"/>
                    <a:cs typeface="Times New Roman" pitchFamily="34" charset="-120"/>
                  </a:rPr>
                  <a:t>回归方程为</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4" name="QC_5_BD.25_3#1d368e600?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3329795"/>
                <a:ext cx="11183112" cy="1833499"/>
              </a:xfrm>
              <a:prstGeom prst="rect">
                <a:avLst/>
              </a:prstGeom>
              <a:blipFill>
                <a:blip r:embed="rId5"/>
                <a:stretch>
                  <a:fillRect l="-1690" r="-218" b="-10299"/>
                </a:stretch>
              </a:blipFill>
              <a:ln/>
            </p:spPr>
            <p:txBody>
              <a:bodyPr/>
              <a:lstStyle/>
              <a:p>
                <a:r>
                  <a:rPr lang="zh-CN" altLang="en-US">
                    <a:noFill/>
                  </a:rPr>
                  <a:t> </a:t>
                </a:r>
              </a:p>
            </p:txBody>
          </p:sp>
        </mc:Fallback>
      </mc:AlternateContent>
      <p:sp>
        <p:nvSpPr>
          <p:cNvPr id="5" name="QC_5_AN.26_1#1d368e600.bracket?vbadefaultcenterpage=1&amp;parentnodeid=1df72d03f&amp;color=0,0,0&amp;vbapositionanswer=7&amp;vbahtmlprocessed=1"/>
          <p:cNvSpPr/>
          <p:nvPr/>
        </p:nvSpPr>
        <p:spPr>
          <a:xfrm>
            <a:off x="5411343" y="4677265"/>
            <a:ext cx="4413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A</a:t>
            </a:r>
            <a:endParaRPr lang="en-US" altLang="zh-CN" sz="2400" dirty="0"/>
          </a:p>
        </p:txBody>
      </p:sp>
      <mc:AlternateContent xmlns:mc="http://schemas.openxmlformats.org/markup-compatibility/2006" xmlns:a14="http://schemas.microsoft.com/office/drawing/2010/main">
        <mc:Choice Requires="a14">
          <p:sp>
            <p:nvSpPr>
              <p:cNvPr id="6" name="QC_5_BD.27_1#1d368e600.choices?vbadefaultcenterpage=1&amp;parentnodeid=1df72d03f&amp;color=0,0,0&amp;vbahtmlprocessed=1&amp;bbb=1"/>
              <p:cNvSpPr/>
              <p:nvPr/>
            </p:nvSpPr>
            <p:spPr>
              <a:xfrm>
                <a:off x="502920" y="5223618"/>
                <a:ext cx="11183112" cy="467805"/>
              </a:xfrm>
              <a:prstGeom prst="rect">
                <a:avLst/>
              </a:prstGeom>
              <a:noFill/>
              <a:ln/>
            </p:spPr>
            <p:txBody>
              <a:bodyPr wrap="none" lIns="0" tIns="0" rIns="0" bIns="0" rtlCol="0" anchor="t"/>
              <a:lstStyle/>
              <a:p>
                <a:pPr latinLnBrk="1">
                  <a:lnSpc>
                    <a:spcPts val="4200"/>
                  </a:lnSpc>
                  <a:tabLst>
                    <a:tab pos="3094228" algn="l"/>
                    <a:tab pos="5934456" algn="l"/>
                    <a:tab pos="8533384"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=−1.9</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+43.5</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=1.9</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+43.5</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+40</m:t>
                    </m:r>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6" name="QC_5_BD.27_1#1d368e600.choices?vbadefaultcenterpage=1&amp;parentnodeid=1df72d03f&amp;color=0,0,0&amp;vbahtmlprocessed=1&amp;bbb=1"/>
              <p:cNvSpPr>
                <a:spLocks noRot="1" noChangeAspect="1" noMove="1" noResize="1" noEditPoints="1" noAdjustHandles="1" noChangeArrowheads="1" noChangeShapeType="1" noTextEdit="1"/>
              </p:cNvSpPr>
              <p:nvPr/>
            </p:nvSpPr>
            <p:spPr>
              <a:xfrm>
                <a:off x="502920" y="5223618"/>
                <a:ext cx="11183112" cy="467805"/>
              </a:xfrm>
              <a:prstGeom prst="rect">
                <a:avLst/>
              </a:prstGeom>
              <a:blipFill>
                <a:blip r:embed="rId6"/>
                <a:stretch>
                  <a:fillRect l="-1690" b="-40260"/>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name="Slide 15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28_1#1d368e600?vbadefaultcenterpage=1&amp;parentnodeid=1df72d03f&amp;color=0,0,0&amp;vbahtmlprocessed=1&amp;bbb=1&amp;hasbroken=1"/>
              <p:cNvSpPr/>
              <p:nvPr/>
            </p:nvSpPr>
            <p:spPr>
              <a:xfrm>
                <a:off x="502920" y="1804208"/>
                <a:ext cx="11183112" cy="3539300"/>
              </a:xfrm>
              <a:prstGeom prst="rect">
                <a:avLst/>
              </a:prstGeom>
              <a:noFill/>
              <a:ln/>
            </p:spPr>
            <p:txBody>
              <a:bodyPr wrap="none" lIns="0" tIns="0" rIns="0" bIns="0" rtlCol="0" anchor="t"/>
              <a:lstStyle/>
              <a:p>
                <a:pPr algn="l" latinLnBrk="1">
                  <a:lnSpc>
                    <a:spcPts val="3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err="1">
                    <a:solidFill>
                      <a:srgbClr val="FF0000"/>
                    </a:solidFill>
                    <a:latin typeface="Times New Roman" pitchFamily="34" charset="0"/>
                    <a:ea typeface="微软雅黑" pitchFamily="34" charset="-122"/>
                    <a:cs typeface="Times New Roman" pitchFamily="34" charset="-120"/>
                  </a:rPr>
                  <a:t>依题意，</a:t>
                </a:r>
                <a:r>
                  <a:rPr lang="en-US" altLang="zh-CN" sz="2400" b="0" i="0" dirty="0" err="1" smtClean="0">
                    <a:solidFill>
                      <a:srgbClr val="FF0000"/>
                    </a:solidFill>
                    <a:latin typeface="Times New Roman" pitchFamily="34" charset="0"/>
                    <a:ea typeface="微软雅黑" pitchFamily="34" charset="-122"/>
                    <a:cs typeface="Times New Roman" pitchFamily="34" charset="-120"/>
                  </a:rPr>
                  <a:t>设更正后的</a:t>
                </a:r>
                <a:r>
                  <a:rPr lang="zh-CN" altLang="en-US" sz="2400" b="0" i="0" dirty="0" smtClean="0">
                    <a:solidFill>
                      <a:srgbClr val="FF0000"/>
                    </a:solidFill>
                    <a:latin typeface="Times New Roman" pitchFamily="34" charset="0"/>
                    <a:ea typeface="微软雅黑" pitchFamily="34" charset="-122"/>
                    <a:cs typeface="Times New Roman" pitchFamily="34" charset="-120"/>
                  </a:rPr>
                  <a:t>线性</a:t>
                </a:r>
                <a:r>
                  <a:rPr lang="en-US" altLang="zh-CN" sz="2400" b="0" i="0" dirty="0" err="1" smtClean="0">
                    <a:solidFill>
                      <a:srgbClr val="FF0000"/>
                    </a:solidFill>
                    <a:latin typeface="Times New Roman" pitchFamily="34" charset="0"/>
                    <a:ea typeface="微软雅黑" pitchFamily="34" charset="-122"/>
                    <a:cs typeface="Times New Roman" pitchFamily="34" charset="-120"/>
                  </a:rPr>
                  <a:t>回归方程为</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acc>
                  </m:oMath>
                </a14:m>
                <a:r>
                  <a:rPr lang="en-US" altLang="zh-CN" sz="2400" b="0" i="0" dirty="0">
                    <a:solidFill>
                      <a:srgbClr val="FF0000"/>
                    </a:solidFill>
                    <a:latin typeface="Times New Roman" pitchFamily="34" charset="0"/>
                    <a:ea typeface="微软雅黑" pitchFamily="34" charset="-122"/>
                    <a:cs typeface="Times New Roman" pitchFamily="34" charset="-120"/>
                  </a:rPr>
                  <a:t>，更正后</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p>
              <a:p>
                <a:pPr latinLnBrk="1">
                  <a:lnSpc>
                    <a:spcPts val="6300"/>
                  </a:lnSpc>
                </a:pP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35×7−60+53</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=34</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7</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=−175+5×60−5×53=−140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p>
              <a:p>
                <a:pPr latinLnBrk="1">
                  <a:lnSpc>
                    <a:spcPts val="9800"/>
                  </a:lnSpc>
                </a:pPr>
                <a14:m>
                  <m:oMath xmlns:m="http://schemas.openxmlformats.org/officeDocument/2006/math">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7</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Sup>
                      <m:sSubSupPr>
                        <m:ctrlPr>
                          <a:rPr lang="en-US" altLang="zh-CN" sz="2400" b="0" i="1">
                            <a:solidFill>
                              <a:srgbClr val="FF0000"/>
                            </a:solidFill>
                            <a:latin typeface="Cambria Math" panose="02040503050406030204" pitchFamily="18" charset="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=875</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7</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num>
                      <m:den>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7</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Sup>
                          <m:sSubSupPr>
                            <m:ctrlPr>
                              <a:rPr lang="en-US" altLang="zh-CN" sz="2400" b="0" i="1">
                                <a:solidFill>
                                  <a:srgbClr val="FF0000"/>
                                </a:solidFill>
                                <a:latin typeface="Cambria Math" panose="02040503050406030204" pitchFamily="18" charset="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−140−7×5×34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875−7×25</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=−1.9</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600"/>
                  </a:lnSpc>
                </a:pP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=34−</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−1.9</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×5=43.5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r>
                  <a:rPr lang="en-US" altLang="zh-CN" sz="2400" b="0" i="0" dirty="0" err="1" smtClean="0">
                    <a:solidFill>
                      <a:srgbClr val="FF0000"/>
                    </a:solidFill>
                    <a:latin typeface="Times New Roman" pitchFamily="34" charset="0"/>
                    <a:ea typeface="微软雅黑" pitchFamily="34" charset="-122"/>
                    <a:cs typeface="Times New Roman" pitchFamily="34" charset="-120"/>
                  </a:rPr>
                  <a:t>所以更正后的</a:t>
                </a:r>
                <a:r>
                  <a:rPr lang="zh-CN" altLang="en-US" sz="2400" b="0" i="0" dirty="0" smtClean="0">
                    <a:solidFill>
                      <a:srgbClr val="FF0000"/>
                    </a:solidFill>
                    <a:latin typeface="Times New Roman" pitchFamily="34" charset="0"/>
                    <a:ea typeface="微软雅黑" pitchFamily="34" charset="-122"/>
                    <a:cs typeface="Times New Roman" pitchFamily="34" charset="-120"/>
                  </a:rPr>
                  <a:t>线性</a:t>
                </a:r>
                <a:r>
                  <a:rPr lang="en-US" altLang="zh-CN" sz="2400" b="0" i="0" dirty="0" err="1" smtClean="0">
                    <a:solidFill>
                      <a:srgbClr val="FF0000"/>
                    </a:solidFill>
                    <a:latin typeface="Times New Roman" pitchFamily="34" charset="0"/>
                    <a:ea typeface="微软雅黑" pitchFamily="34" charset="-122"/>
                    <a:cs typeface="Times New Roman" pitchFamily="34" charset="-120"/>
                  </a:rPr>
                  <a:t>回归方程为</a:t>
                </a:r>
                <a:endParaRPr lang="en-US" altLang="zh-CN" sz="2400" b="0" i="0" dirty="0">
                  <a:solidFill>
                    <a:srgbClr val="FF0000"/>
                  </a:solidFill>
                  <a:latin typeface="Times New Roman" pitchFamily="34" charset="0"/>
                  <a:ea typeface="微软雅黑" pitchFamily="34" charset="-122"/>
                  <a:cs typeface="Times New Roman" pitchFamily="34" charset="-120"/>
                </a:endParaRPr>
              </a:p>
              <a:p>
                <a:pPr latinLnBrk="1">
                  <a:lnSpc>
                    <a:spcPts val="4200"/>
                  </a:lnSpc>
                </a:pP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=−1.9</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+43.5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.故选A.</a:t>
                </a:r>
                <a:endParaRPr lang="en-US" altLang="zh-CN" sz="2400" dirty="0"/>
              </a:p>
            </p:txBody>
          </p:sp>
        </mc:Choice>
        <mc:Fallback xmlns="">
          <p:sp>
            <p:nvSpPr>
              <p:cNvPr id="2" name="QC_5_AS.28_1#1d368e600?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1804208"/>
                <a:ext cx="11183112" cy="3539300"/>
              </a:xfrm>
              <a:prstGeom prst="rect">
                <a:avLst/>
              </a:prstGeom>
              <a:blipFill>
                <a:blip r:embed="rId3"/>
                <a:stretch>
                  <a:fillRect l="-1690" t="-1893" b="-4991"/>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name="Slide 16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29_1#1cfc106f3?segpoint=1&amp;vbadefaultcenterpage=1&amp;parentnodeid=1df72d03f&amp;color=0,0,0&amp;vbahtmlprocessed=1&amp;bbb=1&amp;hasbroken=1"/>
              <p:cNvSpPr/>
              <p:nvPr/>
            </p:nvSpPr>
            <p:spPr>
              <a:xfrm>
                <a:off x="502920" y="756000"/>
                <a:ext cx="11183112" cy="1596390"/>
              </a:xfrm>
              <a:prstGeom prst="rect">
                <a:avLst/>
              </a:prstGeom>
              <a:noFill/>
              <a:ln/>
            </p:spPr>
            <p:txBody>
              <a:bodyPr wrap="none" lIns="0" tIns="0" rIns="0" bIns="0" rtlCol="0" anchor="t"/>
              <a:lstStyle/>
              <a:p>
                <a:pPr algn="l" latinLnBrk="1"/>
                <a:r>
                  <a:rPr lang="en-US" altLang="zh-CN" sz="2400" b="1" i="0" dirty="0">
                    <a:solidFill>
                      <a:srgbClr val="000000"/>
                    </a:solidFill>
                    <a:latin typeface="Times New Roman" pitchFamily="34" charset="0"/>
                    <a:ea typeface="微软雅黑" pitchFamily="34" charset="-122"/>
                    <a:cs typeface="Times New Roman" pitchFamily="34" charset="-120"/>
                  </a:rPr>
                  <a:t>8.</a:t>
                </a:r>
                <a:r>
                  <a:rPr lang="en-US" altLang="zh-CN" sz="2400" b="0" i="0" dirty="0">
                    <a:solidFill>
                      <a:srgbClr val="000000"/>
                    </a:solidFill>
                    <a:latin typeface="Times New Roman" pitchFamily="34" charset="0"/>
                    <a:ea typeface="微软雅黑" pitchFamily="34" charset="-122"/>
                    <a:cs typeface="Times New Roman" pitchFamily="34" charset="-120"/>
                  </a:rPr>
                  <a:t>足球运动是深受学生喜爱的一项体育运动，为了研究是否喜爱足球运动与学生性</a:t>
                </a:r>
              </a:p>
              <a:p>
                <a:pPr latinLnBrk="1"/>
                <a:r>
                  <a:rPr lang="en-US" altLang="zh-CN" sz="2400" b="0" i="0" dirty="0">
                    <a:solidFill>
                      <a:srgbClr val="000000"/>
                    </a:solidFill>
                    <a:latin typeface="Times New Roman" pitchFamily="34" charset="0"/>
                    <a:ea typeface="微软雅黑" pitchFamily="34" charset="-122"/>
                    <a:cs typeface="Times New Roman" pitchFamily="34" charset="-120"/>
                  </a:rPr>
                  <a:t>别的关系，从某高校男、女生中各随机抽取80名学生进行调查问卷，得到数据</a:t>
                </a:r>
              </a:p>
              <a:p>
                <a:pPr latinLnBrk="1"/>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1" i="1" dirty="0">
                            <a:solidFill>
                              <a:srgbClr val="000000"/>
                            </a:solidFill>
                            <a:latin typeface="Cambria Math" panose="02040503050406030204" pitchFamily="18" charset="0"/>
                          </a:rPr>
                          <m:t>𝐍</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如表所示：</a:t>
                </a:r>
                <a:endParaRPr lang="en-US" altLang="zh-CN" sz="2400" dirty="0"/>
              </a:p>
            </p:txBody>
          </p:sp>
        </mc:Choice>
        <mc:Fallback xmlns="">
          <p:sp>
            <p:nvSpPr>
              <p:cNvPr id="2" name="QC_5_BD.29_1#1cfc106f3?segpoint=1&amp;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756000"/>
                <a:ext cx="11183112" cy="1596390"/>
              </a:xfrm>
              <a:prstGeom prst="rect">
                <a:avLst/>
              </a:prstGeom>
              <a:blipFill>
                <a:blip r:embed="rId3"/>
                <a:stretch>
                  <a:fillRect l="-1690" t="-5725"/>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7" name="QC_5_BD.29_2#1cfc106f3?colgroup=8,13,13&amp;vbadefaultcenterpage=1&amp;parentnodeid=1df72d03f&amp;color=0,0,0&amp;vbahtmlprocessed=1&amp;bbb=1"/>
              <p:cNvGraphicFramePr>
                <a:graphicFrameLocks noGrp="1"/>
              </p:cNvGraphicFramePr>
              <p:nvPr>
                <p:extLst>
                  <p:ext uri="{D42A27DB-BD31-4B8C-83A1-F6EECF244321}">
                    <p14:modId xmlns:p14="http://schemas.microsoft.com/office/powerpoint/2010/main" val="1557021108"/>
                  </p:ext>
                </p:extLst>
              </p:nvPr>
            </p:nvGraphicFramePr>
            <p:xfrm>
              <a:off x="512963" y="1909986"/>
              <a:ext cx="11173968" cy="1409700"/>
            </p:xfrm>
            <a:graphic>
              <a:graphicData uri="http://schemas.openxmlformats.org/drawingml/2006/table">
                <a:tbl>
                  <a:tblPr/>
                  <a:tblGrid>
                    <a:gridCol w="2761488">
                      <a:extLst>
                        <a:ext uri="{9D8B030D-6E8A-4147-A177-3AD203B41FA5}">
                          <a16:colId xmlns:a16="http://schemas.microsoft.com/office/drawing/2014/main" val="20000"/>
                        </a:ext>
                      </a:extLst>
                    </a:gridCol>
                    <a:gridCol w="4206240">
                      <a:extLst>
                        <a:ext uri="{9D8B030D-6E8A-4147-A177-3AD203B41FA5}">
                          <a16:colId xmlns:a16="http://schemas.microsoft.com/office/drawing/2014/main" val="20001"/>
                        </a:ext>
                      </a:extLst>
                    </a:gridCol>
                    <a:gridCol w="4206240">
                      <a:extLst>
                        <a:ext uri="{9D8B030D-6E8A-4147-A177-3AD203B41FA5}">
                          <a16:colId xmlns:a16="http://schemas.microsoft.com/office/drawing/2014/main" val="20002"/>
                        </a:ext>
                      </a:extLst>
                    </a:gridCol>
                  </a:tblGrid>
                  <a:tr h="0">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喜爱</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不喜爱</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男生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70−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女生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30−</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17" name="QC_5_BD.29_2#1cfc106f3?colgroup=8,13,13&amp;vbadefaultcenterpage=1&amp;parentnodeid=1df72d03f&amp;color=0,0,0&amp;vbahtmlprocessed=1&amp;bbb=1"/>
              <p:cNvGraphicFramePr>
                <a:graphicFrameLocks noGrp="1"/>
              </p:cNvGraphicFramePr>
              <p:nvPr>
                <p:extLst>
                  <p:ext uri="{D42A27DB-BD31-4B8C-83A1-F6EECF244321}">
                    <p14:modId xmlns:p14="http://schemas.microsoft.com/office/powerpoint/2010/main" val="1557021108"/>
                  </p:ext>
                </p:extLst>
              </p:nvPr>
            </p:nvGraphicFramePr>
            <p:xfrm>
              <a:off x="512963" y="1909986"/>
              <a:ext cx="11173968" cy="1293495"/>
            </p:xfrm>
            <a:graphic>
              <a:graphicData uri="http://schemas.openxmlformats.org/drawingml/2006/table">
                <a:tbl>
                  <a:tblPr/>
                  <a:tblGrid>
                    <a:gridCol w="2761488">
                      <a:extLst>
                        <a:ext uri="{9D8B030D-6E8A-4147-A177-3AD203B41FA5}">
                          <a16:colId xmlns:a16="http://schemas.microsoft.com/office/drawing/2014/main" val="20000"/>
                        </a:ext>
                      </a:extLst>
                    </a:gridCol>
                    <a:gridCol w="4206240">
                      <a:extLst>
                        <a:ext uri="{9D8B030D-6E8A-4147-A177-3AD203B41FA5}">
                          <a16:colId xmlns:a16="http://schemas.microsoft.com/office/drawing/2014/main" val="20001"/>
                        </a:ext>
                      </a:extLst>
                    </a:gridCol>
                    <a:gridCol w="4206240">
                      <a:extLst>
                        <a:ext uri="{9D8B030D-6E8A-4147-A177-3AD203B41FA5}">
                          <a16:colId xmlns:a16="http://schemas.microsoft.com/office/drawing/2014/main" val="20002"/>
                        </a:ext>
                      </a:extLst>
                    </a:gridCol>
                  </a:tblGrid>
                  <a:tr h="431165">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喜爱</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不喜爱</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1165">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男生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65702" t="-107042" r="-100000" b="-140845"/>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165942" t="-107042" r="-145" b="-140845"/>
                          </a:stretch>
                        </a:blipFill>
                      </a:tcPr>
                    </a:tc>
                    <a:extLst>
                      <a:ext uri="{0D108BD9-81ED-4DB2-BD59-A6C34878D82A}">
                        <a16:rowId xmlns:a16="http://schemas.microsoft.com/office/drawing/2014/main" val="10001"/>
                      </a:ext>
                    </a:extLst>
                  </a:tr>
                  <a:tr h="431165">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女生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65702" t="-207042" r="-100000" b="-40845"/>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165942" t="-207042" r="-145" b="-40845"/>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sp>
            <p:nvSpPr>
              <p:cNvPr id="4" name="QC_5_BD.29_3#1cfc106f3?vbadefaultcenterpage=1&amp;parentnodeid=1df72d03f&amp;color=0,0,0&amp;vbahtmlprocessed=1&amp;bbb=1&amp;hasbroken=1"/>
              <p:cNvSpPr/>
              <p:nvPr/>
            </p:nvSpPr>
            <p:spPr>
              <a:xfrm>
                <a:off x="502920" y="3160104"/>
                <a:ext cx="11183112" cy="1790700"/>
              </a:xfrm>
              <a:prstGeom prst="rect">
                <a:avLst/>
              </a:prstGeom>
              <a:noFill/>
              <a:ln/>
            </p:spPr>
            <p:txBody>
              <a:bodyPr wrap="none" lIns="0" tIns="0" rIns="0" bIns="0" rtlCol="0" anchor="t"/>
              <a:lstStyle/>
              <a:p>
                <a:pPr algn="l"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若根据小概率值</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𝛼</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=0.10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的独立性检验，可认为是否喜爱足球运动与学生性别有关</a:t>
                </a:r>
                <a:r>
                  <a:rPr lang="en-US" altLang="zh-CN" sz="2400" b="0" i="0" dirty="0">
                    <a:solidFill>
                      <a:srgbClr val="000000"/>
                    </a:solidFill>
                    <a:latin typeface="Times New Roman" pitchFamily="34" charset="0"/>
                    <a:ea typeface="微软雅黑" pitchFamily="34" charset="-122"/>
                    <a:cs typeface="Times New Roman" pitchFamily="34" charset="-120"/>
                  </a:rPr>
                  <a:t>，</a:t>
                </a:r>
              </a:p>
              <a:p>
                <a:pPr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的最小值为</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a:p>
                <a:pPr latinLnBrk="1">
                  <a:lnSpc>
                    <a:spcPts val="5300"/>
                  </a:lnSpc>
                </a:pPr>
                <a:r>
                  <a:rPr lang="en-US" altLang="zh-CN" sz="2400" b="0" i="0" dirty="0">
                    <a:solidFill>
                      <a:srgbClr val="000000"/>
                    </a:solidFill>
                    <a:latin typeface="Times New Roman" pitchFamily="34" charset="0"/>
                    <a:ea typeface="微软雅黑" pitchFamily="34" charset="-122"/>
                    <a:cs typeface="Times New Roman" pitchFamily="34" charset="-120"/>
                  </a:rPr>
                  <a:t>附：</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𝜒</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𝑏𝑐</m:t>
                                </m:r>
                              </m:e>
                            </m:d>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𝑑</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𝑐</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𝑑</m:t>
                            </m:r>
                          </m:e>
                        </m:d>
                      </m:den>
                    </m:f>
                  </m:oMath>
                </a14:m>
                <a:r>
                  <a:rPr lang="en-US" altLang="zh-CN" sz="2400" b="0" i="0" dirty="0">
                    <a:solidFill>
                      <a:srgbClr val="000000"/>
                    </a:solidFill>
                    <a:latin typeface="Times New Roman" pitchFamily="34" charset="0"/>
                    <a:ea typeface="微软雅黑" pitchFamily="34" charset="-122"/>
                    <a:cs typeface="Times New Roman" pitchFamily="34" charset="-120"/>
                  </a:rPr>
                  <a:t>，其中</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𝑑</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4" name="QC_5_BD.29_3#1cfc106f3?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3160104"/>
                <a:ext cx="11183112" cy="1790700"/>
              </a:xfrm>
              <a:prstGeom prst="rect">
                <a:avLst/>
              </a:prstGeom>
              <a:blipFill>
                <a:blip r:embed="rId5"/>
                <a:stretch>
                  <a:fillRect l="-1690" r="-1908" b="-3741"/>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3" name="QC_5_BD.29_4#1cfc106f3?colgroup=3,7,7,7,7&amp;vbadefaultcenterpage=1&amp;parentnodeid=1df72d03f&amp;color=0,0,0&amp;vbahtmlprocessed=1&amp;bbb=1"/>
              <p:cNvGraphicFramePr>
                <a:graphicFrameLocks noGrp="1"/>
              </p:cNvGraphicFramePr>
              <p:nvPr>
                <p:extLst>
                  <p:ext uri="{D42A27DB-BD31-4B8C-83A1-F6EECF244321}">
                    <p14:modId xmlns:p14="http://schemas.microsoft.com/office/powerpoint/2010/main" val="2262466352"/>
                  </p:ext>
                </p:extLst>
              </p:nvPr>
            </p:nvGraphicFramePr>
            <p:xfrm>
              <a:off x="502920" y="5043024"/>
              <a:ext cx="11184011" cy="939800"/>
            </p:xfrm>
            <a:graphic>
              <a:graphicData uri="http://schemas.openxmlformats.org/drawingml/2006/table">
                <a:tbl>
                  <a:tblPr/>
                  <a:tblGrid>
                    <a:gridCol w="1352315">
                      <a:extLst>
                        <a:ext uri="{9D8B030D-6E8A-4147-A177-3AD203B41FA5}">
                          <a16:colId xmlns:a16="http://schemas.microsoft.com/office/drawing/2014/main" val="20000"/>
                        </a:ext>
                      </a:extLst>
                    </a:gridCol>
                    <a:gridCol w="2457924">
                      <a:extLst>
                        <a:ext uri="{9D8B030D-6E8A-4147-A177-3AD203B41FA5}">
                          <a16:colId xmlns:a16="http://schemas.microsoft.com/office/drawing/2014/main" val="20001"/>
                        </a:ext>
                      </a:extLst>
                    </a:gridCol>
                    <a:gridCol w="2457924">
                      <a:extLst>
                        <a:ext uri="{9D8B030D-6E8A-4147-A177-3AD203B41FA5}">
                          <a16:colId xmlns:a16="http://schemas.microsoft.com/office/drawing/2014/main" val="20002"/>
                        </a:ext>
                      </a:extLst>
                    </a:gridCol>
                    <a:gridCol w="2457924">
                      <a:extLst>
                        <a:ext uri="{9D8B030D-6E8A-4147-A177-3AD203B41FA5}">
                          <a16:colId xmlns:a16="http://schemas.microsoft.com/office/drawing/2014/main" val="20003"/>
                        </a:ext>
                      </a:extLst>
                    </a:gridCol>
                    <a:gridCol w="2457924">
                      <a:extLst>
                        <a:ext uri="{9D8B030D-6E8A-4147-A177-3AD203B41FA5}">
                          <a16:colId xmlns:a16="http://schemas.microsoft.com/office/drawing/2014/main" val="20004"/>
                        </a:ext>
                      </a:extLst>
                    </a:gridCol>
                  </a:tblGrid>
                  <a:tr h="0">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𝛼</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0.25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ctr" latinLnBrk="1" hangingPunct="0">
                            <a:lnSpc>
                              <a:spcPts val="35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𝛼</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2.072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2.706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3.841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6.635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33" name="QC_5_BD.29_4#1cfc106f3?colgroup=3,7,7,7,7&amp;vbadefaultcenterpage=1&amp;parentnodeid=1df72d03f&amp;color=0,0,0&amp;vbahtmlprocessed=1&amp;bbb=1"/>
              <p:cNvGraphicFramePr>
                <a:graphicFrameLocks noGrp="1"/>
              </p:cNvGraphicFramePr>
              <p:nvPr>
                <p:extLst>
                  <p:ext uri="{D42A27DB-BD31-4B8C-83A1-F6EECF244321}">
                    <p14:modId xmlns:p14="http://schemas.microsoft.com/office/powerpoint/2010/main" val="2262466352"/>
                  </p:ext>
                </p:extLst>
              </p:nvPr>
            </p:nvGraphicFramePr>
            <p:xfrm>
              <a:off x="502920" y="5043024"/>
              <a:ext cx="11184011" cy="861950"/>
            </p:xfrm>
            <a:graphic>
              <a:graphicData uri="http://schemas.openxmlformats.org/drawingml/2006/table">
                <a:tbl>
                  <a:tblPr/>
                  <a:tblGrid>
                    <a:gridCol w="1352315">
                      <a:extLst>
                        <a:ext uri="{9D8B030D-6E8A-4147-A177-3AD203B41FA5}">
                          <a16:colId xmlns:a16="http://schemas.microsoft.com/office/drawing/2014/main" val="20000"/>
                        </a:ext>
                      </a:extLst>
                    </a:gridCol>
                    <a:gridCol w="2457924">
                      <a:extLst>
                        <a:ext uri="{9D8B030D-6E8A-4147-A177-3AD203B41FA5}">
                          <a16:colId xmlns:a16="http://schemas.microsoft.com/office/drawing/2014/main" val="20001"/>
                        </a:ext>
                      </a:extLst>
                    </a:gridCol>
                    <a:gridCol w="2457924">
                      <a:extLst>
                        <a:ext uri="{9D8B030D-6E8A-4147-A177-3AD203B41FA5}">
                          <a16:colId xmlns:a16="http://schemas.microsoft.com/office/drawing/2014/main" val="20002"/>
                        </a:ext>
                      </a:extLst>
                    </a:gridCol>
                    <a:gridCol w="2457924">
                      <a:extLst>
                        <a:ext uri="{9D8B030D-6E8A-4147-A177-3AD203B41FA5}">
                          <a16:colId xmlns:a16="http://schemas.microsoft.com/office/drawing/2014/main" val="20003"/>
                        </a:ext>
                      </a:extLst>
                    </a:gridCol>
                    <a:gridCol w="2457924">
                      <a:extLst>
                        <a:ext uri="{9D8B030D-6E8A-4147-A177-3AD203B41FA5}">
                          <a16:colId xmlns:a16="http://schemas.microsoft.com/office/drawing/2014/main" val="20004"/>
                        </a:ext>
                      </a:extLst>
                    </a:gridCol>
                  </a:tblGrid>
                  <a:tr h="430975">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6"/>
                          <a:stretch>
                            <a:fillRect l="-450" t="-7042" r="-727477" b="-140845"/>
                          </a:stretch>
                        </a:blipFill>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0.25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0975">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6"/>
                          <a:stretch>
                            <a:fillRect l="-450" t="-107042" r="-727477" b="-40845"/>
                          </a:stretch>
                        </a:blipFill>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2.072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2.706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3.841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6.635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p:sp>
        <p:nvSpPr>
          <p:cNvPr id="6" name="QC_5_BD.31_1#1cfc106f3.choices?vbadefaultcenterpage=1&amp;parentnodeid=1df72d03f&amp;color=0,0,0&amp;vbahtmlprocessed=1&amp;bbb=1">
            <a:extLst>
              <a:ext uri="{FF2B5EF4-FFF2-40B4-BE49-F238E27FC236}">
                <a16:creationId xmlns:a16="http://schemas.microsoft.com/office/drawing/2014/main" id="{5158359C-56F7-8D38-F0D9-B05D7D7DB85C}"/>
              </a:ext>
            </a:extLst>
          </p:cNvPr>
          <p:cNvSpPr/>
          <p:nvPr/>
        </p:nvSpPr>
        <p:spPr>
          <a:xfrm>
            <a:off x="502920" y="5997194"/>
            <a:ext cx="11183112" cy="474599"/>
          </a:xfrm>
          <a:prstGeom prst="rect">
            <a:avLst/>
          </a:prstGeom>
          <a:noFill/>
          <a:ln/>
        </p:spPr>
        <p:txBody>
          <a:bodyPr wrap="none" lIns="0" tIns="0" rIns="0" bIns="0" rtlCol="0" anchor="t"/>
          <a:lstStyle/>
          <a:p>
            <a:pPr latinLnBrk="1">
              <a:lnSpc>
                <a:spcPts val="4200"/>
              </a:lnSpc>
              <a:tabLst>
                <a:tab pos="2865628" algn="l"/>
                <a:tab pos="5705856" algn="l"/>
                <a:tab pos="8546084" algn="l"/>
              </a:tabLst>
            </a:pPr>
            <a:r>
              <a:rPr lang="en-US" altLang="zh-CN" sz="2400" b="0" i="0" dirty="0">
                <a:solidFill>
                  <a:srgbClr val="000000"/>
                </a:solidFill>
                <a:latin typeface="Times New Roman" pitchFamily="34" charset="0"/>
                <a:ea typeface="微软雅黑" pitchFamily="34" charset="-122"/>
                <a:cs typeface="Times New Roman" pitchFamily="34" charset="-120"/>
              </a:rPr>
              <a:t>A.17</a:t>
            </a:r>
            <a:r>
              <a:rPr lang="en-US" altLang="zh-CN" sz="2400" b="0" i="0" spc="-1030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B.15</a:t>
            </a:r>
            <a:r>
              <a:rPr lang="en-US" altLang="zh-CN" sz="2400" b="0" i="0" spc="-1030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C.13</a:t>
            </a:r>
            <a:r>
              <a:rPr lang="en-US" altLang="zh-CN" sz="2400" b="0" i="0" spc="-1030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D.11</a:t>
            </a:r>
            <a:endParaRPr lang="en-US" altLang="zh-CN" sz="2400" dirty="0"/>
          </a:p>
        </p:txBody>
      </p:sp>
      <p:sp>
        <p:nvSpPr>
          <p:cNvPr id="7" name="QC_5_AN.34_1#e6aaf7bd8.bracket?vbadefaultcenterpage=1&amp;parentnodeid=df9f6f6a4&amp;color=0,0,0&amp;vbapositionanswer=9&amp;vbahtmlprocessed=1&amp;bbb=1"/>
          <p:cNvSpPr/>
          <p:nvPr/>
        </p:nvSpPr>
        <p:spPr>
          <a:xfrm>
            <a:off x="2789511" y="3729365"/>
            <a:ext cx="644525" cy="478600"/>
          </a:xfrm>
          <a:prstGeom prst="rect">
            <a:avLst/>
          </a:prstGeom>
          <a:noFill/>
          <a:ln/>
        </p:spPr>
        <p:txBody>
          <a:bodyPr wrap="none" lIns="0" tIns="0" rIns="0" bIns="0" rtlCol="0" anchor="t"/>
          <a:lstStyle/>
          <a:p>
            <a:pPr marL="0" algn="ctr" latinLnBrk="1">
              <a:lnSpc>
                <a:spcPts val="4200"/>
              </a:lnSpc>
            </a:pPr>
            <a:r>
              <a:rPr lang="en-US" altLang="zh-CN" sz="2400" b="1" i="0" dirty="0" smtClean="0">
                <a:solidFill>
                  <a:srgbClr val="FF0000"/>
                </a:solidFill>
                <a:latin typeface="Times New Roman" pitchFamily="34" charset="0"/>
                <a:ea typeface="微软雅黑" pitchFamily="34" charset="-122"/>
                <a:cs typeface="Times New Roman" pitchFamily="34" charset="-120"/>
              </a:rPr>
              <a:t>B</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left)">
                                      <p:cBhvr>
                                        <p:cTn id="7" dur="500"/>
                                        <p:tgtEl>
                                          <p:spTgt spid="7">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wipe(left)">
                                      <p:cBhvr>
                                        <p:cTn id="10"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name="Slide 17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32_1#1cfc106f3?vbadefaultcenterpage=1&amp;parentnodeid=1df72d03f&amp;color=0,0,0&amp;vbahtmlprocessed=1&amp;bbb=1&amp;hasbroken=1"/>
              <p:cNvSpPr/>
              <p:nvPr/>
            </p:nvSpPr>
            <p:spPr>
              <a:xfrm>
                <a:off x="502920" y="1897616"/>
                <a:ext cx="11183112" cy="33488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因为根据小概率值</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𝛼</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=0.10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的独立性检验</a:t>
                </a:r>
                <a:r>
                  <a:rPr lang="en-US" altLang="zh-CN" sz="2400" b="0" i="0">
                    <a:solidFill>
                      <a:srgbClr val="FF0000"/>
                    </a:solidFill>
                    <a:latin typeface="Times New Roman" pitchFamily="34" charset="0"/>
                    <a:ea typeface="微软雅黑" pitchFamily="34" charset="-122"/>
                    <a:cs typeface="Times New Roman" pitchFamily="34" charset="-120"/>
                  </a:rPr>
                  <a:t>，可认为是否喜爱足球运动与学生性</a:t>
                </a:r>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别有关</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0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160×</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d>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d>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80×80×120×40</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≥2.706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≥20.295</m:t>
                    </m:r>
                  </m:oMath>
                </a14:m>
                <a:r>
                  <a:rPr lang="en-US" altLang="zh-CN" sz="2400" b="0" i="0" dirty="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oMath>
                </a14:m>
                <a:r>
                  <a:rPr lang="en-US" altLang="zh-CN" sz="2400" b="0" i="0" dirty="0">
                    <a:solidFill>
                      <a:srgbClr val="FF0000"/>
                    </a:solidFill>
                    <a:latin typeface="Times New Roman" pitchFamily="34" charset="0"/>
                    <a:ea typeface="微软雅黑" pitchFamily="34" charset="-122"/>
                    <a:cs typeface="Times New Roman"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1" i="1" dirty="0">
                        <a:solidFill>
                          <a:srgbClr val="FF0000"/>
                        </a:solidFill>
                        <a:latin typeface="Cambria Math" panose="02040503050406030204" pitchFamily="18" charset="0"/>
                      </a:rPr>
                      <m:t>𝐍</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时单调递增</a:t>
                </a:r>
                <a:r>
                  <a:rPr lang="en-US" altLang="zh-CN" sz="2400" b="0" i="0">
                    <a:solidFill>
                      <a:srgbClr val="FF0000"/>
                    </a:solidFill>
                    <a:latin typeface="Times New Roman" pitchFamily="34" charset="0"/>
                    <a:ea typeface="微软雅黑" pitchFamily="34" charset="-122"/>
                    <a:cs typeface="Times New Roman" pitchFamily="34" charset="-120"/>
                  </a:rPr>
                  <a:t>，且</a:t>
                </a:r>
              </a:p>
              <a:p>
                <a:pPr latinLnBrk="1">
                  <a:lnSpc>
                    <a:spcPts val="44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14−10</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&lt;20.295</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15−10</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≥20.295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的最小值为15.故选B.</a:t>
                </a:r>
                <a:endParaRPr lang="en-US" altLang="zh-CN" sz="2400" dirty="0"/>
              </a:p>
            </p:txBody>
          </p:sp>
        </mc:Choice>
        <mc:Fallback xmlns="">
          <p:sp>
            <p:nvSpPr>
              <p:cNvPr id="2" name="QC_5_AS.32_1#1cfc106f3?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1897616"/>
                <a:ext cx="11183112" cy="3348800"/>
              </a:xfrm>
              <a:prstGeom prst="rect">
                <a:avLst/>
              </a:prstGeom>
              <a:blipFill>
                <a:blip r:embed="rId3"/>
                <a:stretch>
                  <a:fillRect l="-1690" r="-981" b="-5273"/>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Slide 18checked= 1 &amp; amp; version = 1.0.5checked=1&amp;version=1.0.5">
    <p:spTree>
      <p:nvGrpSpPr>
        <p:cNvPr id="1" name=""/>
        <p:cNvGrpSpPr/>
        <p:nvPr/>
      </p:nvGrpSpPr>
      <p:grpSpPr>
        <a:xfrm>
          <a:off x="0" y="0"/>
          <a:ext cx="0" cy="0"/>
          <a:chOff x="0" y="0"/>
          <a:chExt cx="0" cy="0"/>
        </a:xfrm>
      </p:grpSpPr>
      <p:pic>
        <p:nvPicPr>
          <p:cNvPr id="2" name="C_4_BD#df9f6f6a4?vbadefaultcenterpage=1&amp;parentnodeid=9f5f7079a&amp;color=110,135,189&amp;vbahtmlprocessed=1" descr="preencoded.png"/>
          <p:cNvPicPr>
            <a:picLocks noChangeAspect="1"/>
          </p:cNvPicPr>
          <p:nvPr/>
        </p:nvPicPr>
        <p:blipFill>
          <a:blip r:embed="rId3"/>
          <a:stretch>
            <a:fillRect/>
          </a:stretch>
        </p:blipFill>
        <p:spPr>
          <a:xfrm>
            <a:off x="4700016" y="756000"/>
            <a:ext cx="2798064" cy="630936"/>
          </a:xfrm>
          <a:prstGeom prst="rect">
            <a:avLst/>
          </a:prstGeom>
        </p:spPr>
      </p:pic>
      <mc:AlternateContent xmlns:mc="http://schemas.openxmlformats.org/markup-compatibility/2006" xmlns:a14="http://schemas.microsoft.com/office/drawing/2010/main">
        <mc:Choice Requires="a14">
          <p:sp>
            <p:nvSpPr>
              <p:cNvPr id="3" name="QC_5_BD.33_1#e6aaf7bd8?vbadefaultcenterpage=1&amp;parentnodeid=df9f6f6a4&amp;color=0,0,0&amp;vbahtmlprocessed=1&amp;bbb=1&amp;hasbroken=1"/>
              <p:cNvSpPr/>
              <p:nvPr/>
            </p:nvSpPr>
            <p:spPr>
              <a:xfrm>
                <a:off x="502920" y="1521048"/>
                <a:ext cx="11183112" cy="2150999"/>
              </a:xfrm>
              <a:prstGeom prst="rect">
                <a:avLst/>
              </a:prstGeom>
              <a:noFill/>
              <a:ln/>
            </p:spPr>
            <p:txBody>
              <a:bodyPr wrap="none" lIns="0" tIns="0" rIns="0" bIns="0" rtlCol="0" anchor="t"/>
              <a:lstStyle/>
              <a:p>
                <a:pPr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9.</a:t>
                </a:r>
                <a:r>
                  <a:rPr lang="en-US" altLang="zh-CN" sz="2400" b="0" i="0" dirty="0">
                    <a:solidFill>
                      <a:srgbClr val="000000"/>
                    </a:solidFill>
                    <a:latin typeface="Times New Roman" pitchFamily="34" charset="0"/>
                    <a:ea typeface="微软雅黑" pitchFamily="34" charset="-122"/>
                    <a:cs typeface="Times New Roman" pitchFamily="34" charset="-120"/>
                  </a:rPr>
                  <a:t>（多选题）由样本数据</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=1,2,3,⋯,10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smtClean="0">
                    <a:solidFill>
                      <a:srgbClr val="000000"/>
                    </a:solidFill>
                    <a:latin typeface="Times New Roman" pitchFamily="34" charset="0"/>
                    <a:ea typeface="微软雅黑" pitchFamily="34" charset="-122"/>
                    <a:cs typeface="Times New Roman" pitchFamily="34" charset="-120"/>
                  </a:rPr>
                  <a:t>组成的一个样本得到</a:t>
                </a:r>
                <a:r>
                  <a:rPr lang="zh-CN" altLang="en-US" sz="2400" dirty="0">
                    <a:solidFill>
                      <a:srgbClr val="000000"/>
                    </a:solidFill>
                    <a:latin typeface="Times New Roman" pitchFamily="34" charset="0"/>
                    <a:ea typeface="微软雅黑" pitchFamily="34" charset="-122"/>
                    <a:cs typeface="Times New Roman" pitchFamily="34" charset="-120"/>
                  </a:rPr>
                  <a:t>线性</a:t>
                </a:r>
                <a:r>
                  <a:rPr lang="en-US" altLang="zh-CN" sz="2400" b="0" i="0" dirty="0" smtClean="0">
                    <a:solidFill>
                      <a:srgbClr val="000000"/>
                    </a:solidFill>
                    <a:latin typeface="Times New Roman" pitchFamily="34" charset="0"/>
                    <a:ea typeface="微软雅黑" pitchFamily="34" charset="-122"/>
                    <a:cs typeface="Times New Roman" pitchFamily="34" charset="-120"/>
                  </a:rPr>
                  <a:t>回归方程</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4400"/>
                  </a:lnSpc>
                </a:pP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−1.4</m:t>
                    </m:r>
                  </m:oMath>
                </a14:m>
                <a:r>
                  <a:rPr lang="en-US" altLang="zh-CN" sz="2400" b="0" i="0" dirty="0">
                    <a:solidFill>
                      <a:srgbClr val="000000"/>
                    </a:solidFill>
                    <a:latin typeface="Times New Roman" pitchFamily="34" charset="0"/>
                    <a:ea typeface="微软雅黑" pitchFamily="34" charset="-122"/>
                    <a:cs typeface="Times New Roman" pitchFamily="34" charset="-120"/>
                  </a:rPr>
                  <a:t>，且</a:t>
                </a:r>
                <a14:m>
                  <m:oMath xmlns:m="http://schemas.openxmlformats.org/officeDocument/2006/math">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000000"/>
                    </a:solidFill>
                    <a:latin typeface="Times New Roman" pitchFamily="34" charset="0"/>
                    <a:ea typeface="微软雅黑" pitchFamily="34" charset="-122"/>
                    <a:cs typeface="Times New Roman" pitchFamily="34" charset="-120"/>
                  </a:rPr>
                  <a:t>，去除两个样本点</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−2,2</m:t>
                        </m:r>
                      </m:e>
                    </m:d>
                  </m:oMath>
                </a14:m>
                <a:r>
                  <a:rPr lang="en-US" altLang="zh-CN" sz="2400" b="0" i="0" dirty="0">
                    <a:solidFill>
                      <a:srgbClr val="000000"/>
                    </a:solidFill>
                    <a:latin typeface="Times New Roman" pitchFamily="34" charset="0"/>
                    <a:ea typeface="微软雅黑" pitchFamily="34" charset="-122"/>
                    <a:cs typeface="Times New Roman" pitchFamily="34" charset="-120"/>
                  </a:rPr>
                  <a:t>和</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后，</a:t>
                </a:r>
                <a:r>
                  <a:rPr lang="en-US" altLang="zh-CN" sz="2400" b="0" i="0" dirty="0" err="1" smtClean="0">
                    <a:solidFill>
                      <a:srgbClr val="000000"/>
                    </a:solidFill>
                    <a:latin typeface="Times New Roman" pitchFamily="34" charset="0"/>
                    <a:ea typeface="微软雅黑" pitchFamily="34" charset="-122"/>
                    <a:cs typeface="Times New Roman" pitchFamily="34" charset="-120"/>
                  </a:rPr>
                  <a:t>得到新的</a:t>
                </a:r>
                <a:r>
                  <a:rPr lang="zh-CN" altLang="en-US" sz="2400" dirty="0">
                    <a:solidFill>
                      <a:srgbClr val="000000"/>
                    </a:solidFill>
                    <a:latin typeface="Times New Roman" pitchFamily="34" charset="0"/>
                    <a:ea typeface="微软雅黑" pitchFamily="34" charset="-122"/>
                    <a:cs typeface="Times New Roman" pitchFamily="34" charset="-120"/>
                  </a:rPr>
                  <a:t>线性</a:t>
                </a:r>
                <a:r>
                  <a:rPr lang="en-US" altLang="zh-CN" sz="2400" b="0" i="0" dirty="0" err="1" smtClean="0">
                    <a:solidFill>
                      <a:srgbClr val="000000"/>
                    </a:solidFill>
                    <a:latin typeface="Times New Roman" pitchFamily="34" charset="0"/>
                    <a:ea typeface="微软雅黑" pitchFamily="34" charset="-122"/>
                    <a:cs typeface="Times New Roman" pitchFamily="34" charset="-120"/>
                  </a:rPr>
                  <a:t>回归方程</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4400"/>
                  </a:lnSpc>
                </a:pP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e>
                    </m:acc>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.在余下的8</a:t>
                </a:r>
                <a:r>
                  <a:rPr lang="en-US" altLang="zh-CN" sz="2400" b="0" i="0" dirty="0" smtClean="0">
                    <a:solidFill>
                      <a:srgbClr val="000000"/>
                    </a:solidFill>
                    <a:latin typeface="Times New Roman" pitchFamily="34" charset="0"/>
                    <a:ea typeface="微软雅黑" pitchFamily="34" charset="-122"/>
                    <a:cs typeface="Times New Roman" pitchFamily="34" charset="-120"/>
                  </a:rPr>
                  <a:t>个样本数据和新的</a:t>
                </a:r>
                <a:r>
                  <a:rPr lang="zh-CN" altLang="en-US" sz="2400" dirty="0">
                    <a:solidFill>
                      <a:srgbClr val="000000"/>
                    </a:solidFill>
                    <a:latin typeface="Times New Roman" pitchFamily="34" charset="0"/>
                    <a:ea typeface="微软雅黑" pitchFamily="34" charset="-122"/>
                    <a:cs typeface="Times New Roman" pitchFamily="34" charset="-120"/>
                  </a:rPr>
                  <a:t>线性</a:t>
                </a:r>
                <a:r>
                  <a:rPr lang="en-US" altLang="zh-CN" sz="2400" b="0" i="0" dirty="0" err="1" smtClean="0">
                    <a:solidFill>
                      <a:srgbClr val="000000"/>
                    </a:solidFill>
                    <a:latin typeface="Times New Roman" pitchFamily="34" charset="0"/>
                    <a:ea typeface="微软雅黑" pitchFamily="34" charset="-122"/>
                    <a:cs typeface="Times New Roman" pitchFamily="34" charset="-120"/>
                  </a:rPr>
                  <a:t>回归方程中</a:t>
                </a:r>
                <a:r>
                  <a:rPr lang="en-US" altLang="zh-CN" sz="2400" b="0" i="0" dirty="0" err="1">
                    <a:solidFill>
                      <a:srgbClr val="000000"/>
                    </a:solidFill>
                    <a:latin typeface="Times New Roman" pitchFamily="34" charset="0"/>
                    <a:ea typeface="微软雅黑" pitchFamily="34" charset="-122"/>
                    <a:cs typeface="Times New Roman" pitchFamily="34" charset="-120"/>
                  </a:rPr>
                  <a:t>，下列结论正确的是</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4200"/>
                  </a:lnSpc>
                </a:pP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3" name="QC_5_BD.33_1#e6aaf7bd8?vbadefaultcenterpage=1&amp;parentnodeid=df9f6f6a4&amp;color=0,0,0&amp;vbahtmlprocessed=1&amp;bbb=1&amp;hasbroken=1"/>
              <p:cNvSpPr>
                <a:spLocks noRot="1" noChangeAspect="1" noMove="1" noResize="1" noEditPoints="1" noAdjustHandles="1" noChangeArrowheads="1" noChangeShapeType="1" noTextEdit="1"/>
              </p:cNvSpPr>
              <p:nvPr/>
            </p:nvSpPr>
            <p:spPr>
              <a:xfrm>
                <a:off x="502920" y="1521048"/>
                <a:ext cx="11183112" cy="2150999"/>
              </a:xfrm>
              <a:prstGeom prst="rect">
                <a:avLst/>
              </a:prstGeom>
              <a:blipFill>
                <a:blip r:embed="rId4"/>
                <a:stretch>
                  <a:fillRect l="-1690" b="-8807"/>
                </a:stretch>
              </a:blipFill>
              <a:ln/>
            </p:spPr>
            <p:txBody>
              <a:bodyPr/>
              <a:lstStyle/>
              <a:p>
                <a:r>
                  <a:rPr lang="zh-CN" altLang="en-US">
                    <a:noFill/>
                  </a:rPr>
                  <a:t> </a:t>
                </a:r>
              </a:p>
            </p:txBody>
          </p:sp>
        </mc:Fallback>
      </mc:AlternateContent>
      <p:sp>
        <p:nvSpPr>
          <p:cNvPr id="4" name="QC_5_AN.34_1#e6aaf7bd8.bracket?vbadefaultcenterpage=1&amp;parentnodeid=df9f6f6a4&amp;color=0,0,0&amp;vbapositionanswer=9&amp;vbahtmlprocessed=1&amp;bbb=1"/>
          <p:cNvSpPr/>
          <p:nvPr/>
        </p:nvSpPr>
        <p:spPr>
          <a:xfrm>
            <a:off x="833120" y="3186018"/>
            <a:ext cx="6445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AB</a:t>
            </a:r>
            <a:endParaRPr lang="en-US" altLang="zh-CN" sz="2400" dirty="0"/>
          </a:p>
        </p:txBody>
      </p:sp>
      <mc:AlternateContent xmlns:mc="http://schemas.openxmlformats.org/markup-compatibility/2006" xmlns:a14="http://schemas.microsoft.com/office/drawing/2010/main">
        <mc:Choice Requires="a14">
          <p:sp>
            <p:nvSpPr>
              <p:cNvPr id="5" name="QC_5_BD.35_1#e6aaf7bd8.choices?vbadefaultcenterpage=1&amp;parentnodeid=df9f6f6a4&amp;color=0,0,0&amp;vbahtmlprocessed=1&amp;bbb=1"/>
              <p:cNvSpPr/>
              <p:nvPr/>
            </p:nvSpPr>
            <p:spPr>
              <a:xfrm>
                <a:off x="502920" y="3654648"/>
                <a:ext cx="11183112" cy="2155000"/>
              </a:xfrm>
              <a:prstGeom prst="rect">
                <a:avLst/>
              </a:prstGeom>
              <a:noFill/>
              <a:ln/>
            </p:spPr>
            <p:txBody>
              <a:bodyPr wrap="none" lIns="0" tIns="0" rIns="0" bIns="0" rtlCol="0" anchor="t"/>
              <a:lstStyle/>
              <a:p>
                <a:pPr marL="0" algn="l"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A.相关变量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具有正相关关系</a:t>
                </a:r>
                <a:endParaRPr lang="en-US" altLang="zh-CN" sz="2400" dirty="0"/>
              </a:p>
              <a:p>
                <a:pPr marL="0" latinLnBrk="1">
                  <a:lnSpc>
                    <a:spcPts val="4400"/>
                  </a:lnSpc>
                </a:pPr>
                <a:r>
                  <a:rPr lang="en-US" altLang="zh-CN" sz="2400" b="0" i="0" dirty="0" err="1">
                    <a:solidFill>
                      <a:srgbClr val="000000"/>
                    </a:solidFill>
                    <a:latin typeface="Times New Roman" pitchFamily="34" charset="0"/>
                    <a:ea typeface="微软雅黑" pitchFamily="34" charset="-122"/>
                    <a:cs typeface="Times New Roman" pitchFamily="34" charset="-120"/>
                  </a:rPr>
                  <a:t>B.新的回归方程为</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a:p>
                <a:pPr marL="0" latinLnBrk="1">
                  <a:lnSpc>
                    <a:spcPts val="4400"/>
                  </a:lnSpc>
                </a:pPr>
                <a:r>
                  <a:rPr lang="en-US" altLang="zh-CN" sz="2400" b="0" i="0" dirty="0" err="1">
                    <a:solidFill>
                      <a:srgbClr val="000000"/>
                    </a:solidFill>
                    <a:latin typeface="Times New Roman" pitchFamily="34" charset="0"/>
                    <a:ea typeface="微软雅黑" pitchFamily="34" charset="-122"/>
                    <a:cs typeface="Times New Roman" pitchFamily="34" charset="-120"/>
                  </a:rPr>
                  <a:t>C.当回归方程确定时，随着自变量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值的增加，因变量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值增加的速度变大</a:t>
                </a:r>
                <a:endParaRPr lang="en-US" altLang="zh-CN" sz="2400" dirty="0"/>
              </a:p>
              <a:p>
                <a:pPr marL="0" latinLnBrk="1">
                  <a:lnSpc>
                    <a:spcPts val="4200"/>
                  </a:lnSpc>
                </a:pPr>
                <a:r>
                  <a:rPr lang="en-US" altLang="zh-CN" sz="2400" b="0" i="0" dirty="0" err="1">
                    <a:solidFill>
                      <a:srgbClr val="000000"/>
                    </a:solidFill>
                    <a:latin typeface="Times New Roman" pitchFamily="34" charset="0"/>
                    <a:ea typeface="微软雅黑" pitchFamily="34" charset="-122"/>
                    <a:cs typeface="Times New Roman" pitchFamily="34" charset="-120"/>
                  </a:rPr>
                  <a:t>D.样本</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4,8.9</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的残差为1</a:t>
                </a:r>
                <a:endParaRPr lang="en-US" altLang="zh-CN" sz="2400" dirty="0"/>
              </a:p>
            </p:txBody>
          </p:sp>
        </mc:Choice>
        <mc:Fallback xmlns="">
          <p:sp>
            <p:nvSpPr>
              <p:cNvPr id="5" name="QC_5_BD.35_1#e6aaf7bd8.choices?vbadefaultcenterpage=1&amp;parentnodeid=df9f6f6a4&amp;color=0,0,0&amp;vbahtmlprocessed=1&amp;bbb=1"/>
              <p:cNvSpPr>
                <a:spLocks noRot="1" noChangeAspect="1" noMove="1" noResize="1" noEditPoints="1" noAdjustHandles="1" noChangeArrowheads="1" noChangeShapeType="1" noTextEdit="1"/>
              </p:cNvSpPr>
              <p:nvPr/>
            </p:nvSpPr>
            <p:spPr>
              <a:xfrm>
                <a:off x="502920" y="3654648"/>
                <a:ext cx="11183112" cy="2155000"/>
              </a:xfrm>
              <a:prstGeom prst="rect">
                <a:avLst/>
              </a:prstGeom>
              <a:blipFill>
                <a:blip r:embed="rId5"/>
                <a:stretch>
                  <a:fillRect l="-1690" b="-8499"/>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name="Slide 19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36_1#e6aaf7bd8?vbadefaultcenterpage=1&amp;parentnodeid=df9f6f6a4&amp;color=0,0,0&amp;vbahtmlprocessed=1&amp;bbb=1"/>
              <p:cNvSpPr/>
              <p:nvPr/>
            </p:nvSpPr>
            <p:spPr>
              <a:xfrm>
                <a:off x="502920" y="1405522"/>
                <a:ext cx="11183112" cy="4072700"/>
              </a:xfrm>
              <a:prstGeom prst="rect">
                <a:avLst/>
              </a:prstGeom>
              <a:noFill/>
              <a:ln/>
            </p:spPr>
            <p:txBody>
              <a:bodyPr wrap="none" lIns="0" tIns="0" rIns="0" bIns="0" rtlCol="0" anchor="t"/>
              <a:lstStyle/>
              <a:p>
                <a:pPr algn="l" latinLnBrk="1">
                  <a:lnSpc>
                    <a:spcPts val="63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由题意可知</a:t>
                </a:r>
                <a14:m>
                  <m:oMath xmlns:m="http://schemas.openxmlformats.org/officeDocument/2006/math">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10</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=2×2−1.4=2.6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dirty="0">
                    <a:solidFill>
                      <a:srgbClr val="FF0000"/>
                    </a:solidFill>
                    <a:latin typeface="Times New Roman" pitchFamily="34" charset="0"/>
                    <a:ea typeface="微软雅黑" pitchFamily="34" charset="-122"/>
                    <a:cs typeface="Times New Roman" pitchFamily="34" charset="-120"/>
                  </a:rPr>
                  <a:t>所以8个样本数据的</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FF0000"/>
                    </a:solidFill>
                    <a:latin typeface="Times New Roman" pitchFamily="34" charset="0"/>
                    <a:ea typeface="微软雅黑" pitchFamily="34" charset="-122"/>
                    <a:cs typeface="Times New Roman" pitchFamily="34" charset="-120"/>
                  </a:rPr>
                  <a:t>新平均数为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×20=2.5</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FF0000"/>
                    </a:solidFill>
                    <a:latin typeface="Times New Roman" pitchFamily="34" charset="0"/>
                    <a:ea typeface="微软雅黑" pitchFamily="34" charset="-122"/>
                    <a:cs typeface="Times New Roman" pitchFamily="34" charset="-120"/>
                  </a:rPr>
                  <a:t>新平均数为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10×2.6−2</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dirty="0" err="1">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3=3×2.5+</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acc>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dirty="0" err="1" smtClean="0">
                    <a:solidFill>
                      <a:srgbClr val="FF0000"/>
                    </a:solidFill>
                    <a:latin typeface="Times New Roman" pitchFamily="34" charset="0"/>
                    <a:ea typeface="微软雅黑" pitchFamily="34" charset="-122"/>
                    <a:cs typeface="Times New Roman" pitchFamily="34" charset="-120"/>
                  </a:rPr>
                  <a:t>新的</a:t>
                </a:r>
                <a:r>
                  <a:rPr lang="zh-CN" altLang="en-US" sz="2400" dirty="0">
                    <a:solidFill>
                      <a:srgbClr val="FF0000"/>
                    </a:solidFill>
                    <a:latin typeface="Times New Roman" pitchFamily="34" charset="0"/>
                    <a:ea typeface="微软雅黑" pitchFamily="34" charset="-122"/>
                    <a:cs typeface="Times New Roman" pitchFamily="34" charset="-120"/>
                  </a:rPr>
                  <a:t>线性</a:t>
                </a:r>
                <a:r>
                  <a:rPr lang="en-US" altLang="zh-CN" sz="2400" b="0" i="0" dirty="0" err="1" smtClean="0">
                    <a:solidFill>
                      <a:srgbClr val="FF0000"/>
                    </a:solidFill>
                    <a:latin typeface="Times New Roman" pitchFamily="34" charset="0"/>
                    <a:ea typeface="微软雅黑" pitchFamily="34" charset="-122"/>
                    <a:cs typeface="Times New Roman" pitchFamily="34" charset="-120"/>
                  </a:rPr>
                  <a:t>回归方程</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−4.5</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具有正相关关系，A，B正确；</a:t>
                </a:r>
                <a:endParaRPr lang="en-US" altLang="zh-CN" sz="2400" dirty="0"/>
              </a:p>
              <a:p>
                <a:pPr latinLnBrk="1">
                  <a:lnSpc>
                    <a:spcPts val="4400"/>
                  </a:lnSpc>
                </a:pPr>
                <a:r>
                  <a:rPr lang="en-US" altLang="zh-CN" sz="2400" b="0" i="0" dirty="0" smtClean="0">
                    <a:solidFill>
                      <a:srgbClr val="FF0000"/>
                    </a:solidFill>
                    <a:latin typeface="Times New Roman" pitchFamily="34" charset="0"/>
                    <a:ea typeface="微软雅黑" pitchFamily="34" charset="-122"/>
                    <a:cs typeface="Times New Roman" pitchFamily="34" charset="-120"/>
                  </a:rPr>
                  <a:t>由</a:t>
                </a:r>
                <a:r>
                  <a:rPr lang="zh-CN" altLang="en-US" sz="2400" b="0" i="0" dirty="0" smtClean="0">
                    <a:solidFill>
                      <a:srgbClr val="FF0000"/>
                    </a:solidFill>
                    <a:latin typeface="Times New Roman" pitchFamily="34" charset="0"/>
                    <a:ea typeface="微软雅黑" pitchFamily="34" charset="-122"/>
                    <a:cs typeface="Times New Roman" pitchFamily="34" charset="-120"/>
                  </a:rPr>
                  <a:t>线性</a:t>
                </a:r>
                <a:r>
                  <a:rPr lang="en-US" altLang="zh-CN" sz="2400" b="0" i="0" dirty="0" err="1" smtClean="0">
                    <a:solidFill>
                      <a:srgbClr val="FF0000"/>
                    </a:solidFill>
                    <a:latin typeface="Times New Roman" pitchFamily="34" charset="0"/>
                    <a:ea typeface="微软雅黑" pitchFamily="34" charset="-122"/>
                    <a:cs typeface="Times New Roman" pitchFamily="34" charset="-120"/>
                  </a:rPr>
                  <a:t>回归方程知</a:t>
                </a:r>
                <a:r>
                  <a:rPr lang="en-US" altLang="zh-CN" sz="2400" b="0" i="0" dirty="0" err="1">
                    <a:solidFill>
                      <a:srgbClr val="FF0000"/>
                    </a:solidFill>
                    <a:latin typeface="Times New Roman" pitchFamily="34" charset="0"/>
                    <a:ea typeface="微软雅黑" pitchFamily="34" charset="-122"/>
                    <a:cs typeface="Times New Roman" pitchFamily="34" charset="-120"/>
                  </a:rPr>
                  <a:t>，随着自变量</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FF0000"/>
                    </a:solidFill>
                    <a:latin typeface="Times New Roman" pitchFamily="34" charset="0"/>
                    <a:ea typeface="微软雅黑" pitchFamily="34" charset="-122"/>
                    <a:cs typeface="Times New Roman" pitchFamily="34" charset="-120"/>
                  </a:rPr>
                  <a:t>值增加，因变量</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值增加的速度恒为3，C错误；</a:t>
                </a:r>
                <a:endParaRPr lang="en-US" altLang="zh-CN" sz="2400" dirty="0"/>
              </a:p>
              <a:p>
                <a:pPr latinLnBrk="1">
                  <a:lnSpc>
                    <a:spcPts val="4400"/>
                  </a:lnSpc>
                </a:pPr>
                <a:r>
                  <a:rPr lang="en-US" altLang="zh-CN" sz="2400" b="0" i="0" dirty="0">
                    <a:solidFill>
                      <a:srgbClr val="FF0000"/>
                    </a:solidFill>
                    <a:latin typeface="Times New Roman" pitchFamily="34" charset="0"/>
                    <a:ea typeface="微软雅黑" pitchFamily="34" charset="-122"/>
                    <a:cs typeface="Times New Roman"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FF0000"/>
                    </a:solidFill>
                    <a:latin typeface="Times New Roman" pitchFamily="34" charset="0"/>
                    <a:ea typeface="微软雅黑" pitchFamily="34" charset="-122"/>
                    <a:cs typeface="Times New Roman" pitchFamily="34" charset="-120"/>
                  </a:rPr>
                  <a:t>时，</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=3×4−4.5=7.5</m:t>
                    </m:r>
                  </m:oMath>
                </a14:m>
                <a:r>
                  <a:rPr lang="en-US" altLang="zh-CN" sz="2400" b="0" i="0" dirty="0">
                    <a:solidFill>
                      <a:srgbClr val="FF0000"/>
                    </a:solidFill>
                    <a:latin typeface="Times New Roman" pitchFamily="34" charset="0"/>
                    <a:ea typeface="微软雅黑" pitchFamily="34" charset="-122"/>
                    <a:cs typeface="Times New Roman" pitchFamily="34" charset="-120"/>
                  </a:rPr>
                  <a:t>，残差为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8.9−7.5=1.4</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，D错误.</a:t>
                </a:r>
                <a:endParaRPr lang="en-US" altLang="zh-CN" sz="2400" dirty="0"/>
              </a:p>
              <a:p>
                <a:pPr latinLnBrk="1">
                  <a:lnSpc>
                    <a:spcPts val="4200"/>
                  </a:lnSpc>
                </a:pPr>
                <a:r>
                  <a:rPr lang="en-US" altLang="zh-CN" sz="2400" b="0" i="0" dirty="0" err="1">
                    <a:solidFill>
                      <a:srgbClr val="FF0000"/>
                    </a:solidFill>
                    <a:latin typeface="Times New Roman" pitchFamily="34" charset="0"/>
                    <a:ea typeface="微软雅黑" pitchFamily="34" charset="-122"/>
                    <a:cs typeface="Times New Roman" pitchFamily="34" charset="-120"/>
                  </a:rPr>
                  <a:t>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AB</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AS.36_1#e6aaf7bd8?vbadefaultcenterpage=1&amp;parentnodeid=df9f6f6a4&amp;color=0,0,0&amp;vbahtmlprocessed=1&amp;bbb=1"/>
              <p:cNvSpPr>
                <a:spLocks noRot="1" noChangeAspect="1" noMove="1" noResize="1" noEditPoints="1" noAdjustHandles="1" noChangeArrowheads="1" noChangeShapeType="1" noTextEdit="1"/>
              </p:cNvSpPr>
              <p:nvPr/>
            </p:nvSpPr>
            <p:spPr>
              <a:xfrm>
                <a:off x="502920" y="1405522"/>
                <a:ext cx="11183112" cy="4072700"/>
              </a:xfrm>
              <a:prstGeom prst="rect">
                <a:avLst/>
              </a:prstGeom>
              <a:blipFill>
                <a:blip r:embed="rId3"/>
                <a:stretch>
                  <a:fillRect l="-1690" r="-1200" b="-4341"/>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name="Slide 2checked= 1 &amp; amp; version = 1.0.5checked=1&amp;version=1.0.5">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name="Slide 20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37_1#ae914e5d3?segpoint=1&amp;vbadefaultcenterpage=1&amp;parentnodeid=df9f6f6a4&amp;color=0,0,0&amp;vbahtmlprocessed=1&amp;bbb=1&amp;hasbroken=1"/>
              <p:cNvSpPr/>
              <p:nvPr/>
            </p:nvSpPr>
            <p:spPr>
              <a:xfrm>
                <a:off x="502920" y="756000"/>
                <a:ext cx="11183112" cy="27097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10.</a:t>
                </a:r>
                <a:r>
                  <a:rPr lang="en-US" altLang="zh-CN" sz="2400" b="0" i="0" dirty="0">
                    <a:solidFill>
                      <a:srgbClr val="000000"/>
                    </a:solidFill>
                    <a:latin typeface="Times New Roman" pitchFamily="34" charset="0"/>
                    <a:ea typeface="微软雅黑" pitchFamily="34" charset="-122"/>
                    <a:cs typeface="Times New Roman" pitchFamily="34" charset="-120"/>
                  </a:rPr>
                  <a:t>（多选题）某同学在家独自用表格分析高三前五次月考中数学的班级排名</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与考</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4400"/>
                  </a:lnSpc>
                </a:pPr>
                <a:r>
                  <a:rPr lang="en-US" altLang="zh-CN" sz="2400" b="0" i="0" dirty="0" err="1">
                    <a:solidFill>
                      <a:srgbClr val="000000"/>
                    </a:solidFill>
                    <a:latin typeface="Times New Roman" pitchFamily="34" charset="0"/>
                    <a:ea typeface="微软雅黑" pitchFamily="34" charset="-122"/>
                    <a:cs typeface="Times New Roman" pitchFamily="34" charset="-120"/>
                  </a:rPr>
                  <a:t>试次数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的相关性时，忘记了第二次和第四次月考排名，但该同学记得平均排名</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4400"/>
                  </a:lnSpc>
                </a:pPr>
                <a14:m>
                  <m:oMath xmlns:m="http://schemas.openxmlformats.org/officeDocument/2006/math">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oMath>
                </a14:m>
                <a:r>
                  <a:rPr lang="en-US" altLang="zh-CN" sz="2400" b="0" i="0" dirty="0">
                    <a:solidFill>
                      <a:srgbClr val="000000"/>
                    </a:solidFill>
                    <a:latin typeface="Times New Roman" pitchFamily="34" charset="0"/>
                    <a:ea typeface="微软雅黑" pitchFamily="34" charset="-122"/>
                    <a:cs typeface="Times New Roman" pitchFamily="34" charset="-120"/>
                  </a:rPr>
                  <a:t>，于是分别用</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m:t>
                    </m:r>
                  </m:oMath>
                </a14:m>
                <a:r>
                  <a:rPr lang="en-US" altLang="zh-CN" sz="2400" b="0" i="0" dirty="0">
                    <a:solidFill>
                      <a:srgbClr val="000000"/>
                    </a:solidFill>
                    <a:latin typeface="Times New Roman" pitchFamily="34" charset="0"/>
                    <a:ea typeface="微软雅黑" pitchFamily="34" charset="-122"/>
                    <a:cs typeface="Times New Roman" pitchFamily="34" charset="-120"/>
                  </a:rPr>
                  <a:t>和</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=8</m:t>
                    </m:r>
                  </m:oMath>
                </a14:m>
                <a:r>
                  <a:rPr lang="en-US" altLang="zh-CN" sz="2400" b="0" i="0" dirty="0" smtClean="0">
                    <a:solidFill>
                      <a:srgbClr val="000000"/>
                    </a:solidFill>
                    <a:latin typeface="Times New Roman" pitchFamily="34" charset="0"/>
                    <a:ea typeface="微软雅黑" pitchFamily="34" charset="-122"/>
                    <a:cs typeface="Times New Roman" pitchFamily="34" charset="-120"/>
                  </a:rPr>
                  <a:t>得到了</a:t>
                </a:r>
                <a:r>
                  <a:rPr lang="zh-CN" altLang="en-US" sz="2400" dirty="0">
                    <a:solidFill>
                      <a:srgbClr val="000000"/>
                    </a:solidFill>
                    <a:latin typeface="Times New Roman" pitchFamily="34" charset="0"/>
                    <a:ea typeface="微软雅黑" pitchFamily="34" charset="-122"/>
                    <a:cs typeface="Times New Roman" pitchFamily="34" charset="-120"/>
                  </a:rPr>
                  <a:t>线性</a:t>
                </a:r>
                <a:r>
                  <a:rPr lang="en-US" altLang="zh-CN" sz="2400" b="0" i="0" dirty="0" smtClean="0">
                    <a:solidFill>
                      <a:srgbClr val="000000"/>
                    </a:solidFill>
                    <a:latin typeface="Times New Roman" pitchFamily="34" charset="0"/>
                    <a:ea typeface="微软雅黑" pitchFamily="34" charset="-122"/>
                    <a:cs typeface="Times New Roman" pitchFamily="34" charset="-120"/>
                  </a:rPr>
                  <a:t>回归方程</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acc>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e>
                        </m:acc>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和</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acc>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e>
                        </m:acc>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p>
              <a:p>
                <a:pPr latinLnBrk="1">
                  <a:lnSpc>
                    <a:spcPts val="4400"/>
                  </a:lnSpc>
                </a:pPr>
                <a:r>
                  <a:rPr lang="en-US" altLang="zh-CN" sz="2400" b="0" i="0" dirty="0" err="1">
                    <a:solidFill>
                      <a:srgbClr val="000000"/>
                    </a:solidFill>
                    <a:latin typeface="Times New Roman" pitchFamily="34" charset="0"/>
                    <a:ea typeface="微软雅黑" pitchFamily="34" charset="-122"/>
                    <a:cs typeface="Times New Roman" pitchFamily="34" charset="-120"/>
                  </a:rPr>
                  <a:t>对应的样本相关系数分别为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𝑟</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𝑟</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，排名</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000000"/>
                    </a:solidFill>
                    <a:latin typeface="Times New Roman" pitchFamily="34" charset="0"/>
                    <a:ea typeface="微软雅黑" pitchFamily="34" charset="-122"/>
                    <a:cs typeface="Times New Roman" pitchFamily="34" charset="-120"/>
                  </a:rPr>
                  <a:t>对应的方差分别为</a:t>
                </a:r>
                <a14:m>
                  <m:oMath xmlns:m="http://schemas.openxmlformats.org/officeDocument/2006/math">
                    <m:sSubSup>
                      <m:sSub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Sup>
                      <m:sSub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err="1">
                    <a:solidFill>
                      <a:srgbClr val="000000"/>
                    </a:solidFill>
                    <a:latin typeface="Times New Roman" pitchFamily="34" charset="0"/>
                    <a:ea typeface="微软雅黑" pitchFamily="34" charset="-122"/>
                    <a:cs typeface="Times New Roman" pitchFamily="34" charset="-120"/>
                  </a:rPr>
                  <a:t>则下列结论正</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4200"/>
                  </a:lnSpc>
                </a:pPr>
                <a:r>
                  <a:rPr lang="en-US" altLang="zh-CN" sz="2400" b="0" i="0" dirty="0" err="1">
                    <a:solidFill>
                      <a:srgbClr val="000000"/>
                    </a:solidFill>
                    <a:latin typeface="Times New Roman" pitchFamily="34" charset="0"/>
                    <a:ea typeface="微软雅黑" pitchFamily="34" charset="-122"/>
                    <a:cs typeface="Times New Roman" pitchFamily="34" charset="-120"/>
                  </a:rPr>
                  <a:t>确的是</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37_1#ae914e5d3?segpoint=1&amp;vbadefaultcenterpage=1&amp;parentnodeid=df9f6f6a4&amp;color=0,0,0&amp;vbahtmlprocessed=1&amp;bbb=1&amp;hasbroken=1"/>
              <p:cNvSpPr>
                <a:spLocks noRot="1" noChangeAspect="1" noMove="1" noResize="1" noEditPoints="1" noAdjustHandles="1" noChangeArrowheads="1" noChangeShapeType="1" noTextEdit="1"/>
              </p:cNvSpPr>
              <p:nvPr/>
            </p:nvSpPr>
            <p:spPr>
              <a:xfrm>
                <a:off x="502920" y="756000"/>
                <a:ext cx="11183112" cy="2709799"/>
              </a:xfrm>
              <a:prstGeom prst="rect">
                <a:avLst/>
              </a:prstGeom>
              <a:blipFill>
                <a:blip r:embed="rId3"/>
                <a:stretch>
                  <a:fillRect l="-1690" r="-2563" b="-6742"/>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1" name="QC_5_BD.37_2#ae914e5d3?colgroup=5,10,4,4,4,4&amp;vbadefaultcenterpage=1&amp;parentnodeid=df9f6f6a4&amp;color=0,0,0&amp;vbahtmlprocessed=1&amp;bbb=1"/>
              <p:cNvGraphicFramePr>
                <a:graphicFrameLocks noGrp="1"/>
              </p:cNvGraphicFramePr>
              <p:nvPr>
                <p:extLst>
                  <p:ext uri="{D42A27DB-BD31-4B8C-83A1-F6EECF244321}">
                    <p14:modId xmlns:p14="http://schemas.microsoft.com/office/powerpoint/2010/main" val="3497687919"/>
                  </p:ext>
                </p:extLst>
              </p:nvPr>
            </p:nvGraphicFramePr>
            <p:xfrm>
              <a:off x="502920" y="3593815"/>
              <a:ext cx="11183112" cy="950976"/>
            </p:xfrm>
            <a:graphic>
              <a:graphicData uri="http://schemas.openxmlformats.org/drawingml/2006/table">
                <a:tbl>
                  <a:tblPr/>
                  <a:tblGrid>
                    <a:gridCol w="1691640">
                      <a:extLst>
                        <a:ext uri="{9D8B030D-6E8A-4147-A177-3AD203B41FA5}">
                          <a16:colId xmlns:a16="http://schemas.microsoft.com/office/drawing/2014/main" val="20000"/>
                        </a:ext>
                      </a:extLst>
                    </a:gridCol>
                    <a:gridCol w="3236976">
                      <a:extLst>
                        <a:ext uri="{9D8B030D-6E8A-4147-A177-3AD203B41FA5}">
                          <a16:colId xmlns:a16="http://schemas.microsoft.com/office/drawing/2014/main" val="20001"/>
                        </a:ext>
                      </a:extLst>
                    </a:gridCol>
                    <a:gridCol w="1563624">
                      <a:extLst>
                        <a:ext uri="{9D8B030D-6E8A-4147-A177-3AD203B41FA5}">
                          <a16:colId xmlns:a16="http://schemas.microsoft.com/office/drawing/2014/main" val="20002"/>
                        </a:ext>
                      </a:extLst>
                    </a:gridCol>
                    <a:gridCol w="1563624">
                      <a:extLst>
                        <a:ext uri="{9D8B030D-6E8A-4147-A177-3AD203B41FA5}">
                          <a16:colId xmlns:a16="http://schemas.microsoft.com/office/drawing/2014/main" val="20003"/>
                        </a:ext>
                      </a:extLst>
                    </a:gridCol>
                    <a:gridCol w="1563624">
                      <a:extLst>
                        <a:ext uri="{9D8B030D-6E8A-4147-A177-3AD203B41FA5}">
                          <a16:colId xmlns:a16="http://schemas.microsoft.com/office/drawing/2014/main" val="20004"/>
                        </a:ext>
                      </a:extLst>
                    </a:gridCol>
                    <a:gridCol w="1563624">
                      <a:extLst>
                        <a:ext uri="{9D8B030D-6E8A-4147-A177-3AD203B41FA5}">
                          <a16:colId xmlns:a16="http://schemas.microsoft.com/office/drawing/2014/main" val="20005"/>
                        </a:ext>
                      </a:extLst>
                    </a:gridCol>
                  </a:tblGrid>
                  <a:tr h="435166">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1" name="QC_5_BD.37_2#ae914e5d3?colgroup=5,10,4,4,4,4&amp;vbadefaultcenterpage=1&amp;parentnodeid=df9f6f6a4&amp;color=0,0,0&amp;vbahtmlprocessed=1&amp;bbb=1"/>
              <p:cNvGraphicFramePr>
                <a:graphicFrameLocks noGrp="1"/>
              </p:cNvGraphicFramePr>
              <p:nvPr>
                <p:extLst>
                  <p:ext uri="{D42A27DB-BD31-4B8C-83A1-F6EECF244321}">
                    <p14:modId xmlns:p14="http://schemas.microsoft.com/office/powerpoint/2010/main" val="3497687919"/>
                  </p:ext>
                </p:extLst>
              </p:nvPr>
            </p:nvGraphicFramePr>
            <p:xfrm>
              <a:off x="502920" y="3593815"/>
              <a:ext cx="11183112" cy="870332"/>
            </p:xfrm>
            <a:graphic>
              <a:graphicData uri="http://schemas.openxmlformats.org/drawingml/2006/table">
                <a:tbl>
                  <a:tblPr/>
                  <a:tblGrid>
                    <a:gridCol w="1691640">
                      <a:extLst>
                        <a:ext uri="{9D8B030D-6E8A-4147-A177-3AD203B41FA5}">
                          <a16:colId xmlns:a16="http://schemas.microsoft.com/office/drawing/2014/main" val="20000"/>
                        </a:ext>
                      </a:extLst>
                    </a:gridCol>
                    <a:gridCol w="3236976">
                      <a:extLst>
                        <a:ext uri="{9D8B030D-6E8A-4147-A177-3AD203B41FA5}">
                          <a16:colId xmlns:a16="http://schemas.microsoft.com/office/drawing/2014/main" val="20001"/>
                        </a:ext>
                      </a:extLst>
                    </a:gridCol>
                    <a:gridCol w="1563624">
                      <a:extLst>
                        <a:ext uri="{9D8B030D-6E8A-4147-A177-3AD203B41FA5}">
                          <a16:colId xmlns:a16="http://schemas.microsoft.com/office/drawing/2014/main" val="20002"/>
                        </a:ext>
                      </a:extLst>
                    </a:gridCol>
                    <a:gridCol w="1563624">
                      <a:extLst>
                        <a:ext uri="{9D8B030D-6E8A-4147-A177-3AD203B41FA5}">
                          <a16:colId xmlns:a16="http://schemas.microsoft.com/office/drawing/2014/main" val="20003"/>
                        </a:ext>
                      </a:extLst>
                    </a:gridCol>
                    <a:gridCol w="1563624">
                      <a:extLst>
                        <a:ext uri="{9D8B030D-6E8A-4147-A177-3AD203B41FA5}">
                          <a16:colId xmlns:a16="http://schemas.microsoft.com/office/drawing/2014/main" val="20004"/>
                        </a:ext>
                      </a:extLst>
                    </a:gridCol>
                    <a:gridCol w="1563624">
                      <a:extLst>
                        <a:ext uri="{9D8B030D-6E8A-4147-A177-3AD203B41FA5}">
                          <a16:colId xmlns:a16="http://schemas.microsoft.com/office/drawing/2014/main" val="20005"/>
                        </a:ext>
                      </a:extLst>
                    </a:gridCol>
                  </a:tblGrid>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360" t="-5556" r="-560791" b="-140278"/>
                          </a:stretch>
                        </a:blipFill>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360" t="-105556" r="-560791" b="-40278"/>
                          </a:stretch>
                        </a:blipFill>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316406" t="-105556" r="-301563" b="-40278"/>
                          </a:stretch>
                        </a:blipFill>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516797" t="-105556" r="-101172" b="-40278"/>
                          </a:stretch>
                        </a:blipFill>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4" name="QC_5_BD.37_3#ae914e5d3?vbadefaultcenterpage=1&amp;parentnodeid=df9f6f6a4&amp;color=0,0,0&amp;vbahtmlprocessed=1&amp;bbb=1"/>
              <p:cNvSpPr/>
              <p:nvPr/>
            </p:nvSpPr>
            <p:spPr>
              <a:xfrm>
                <a:off x="502920" y="4597115"/>
                <a:ext cx="11183112" cy="1498600"/>
              </a:xfrm>
              <a:prstGeom prst="rect">
                <a:avLst/>
              </a:prstGeom>
              <a:noFill/>
              <a:ln/>
            </p:spPr>
            <p:txBody>
              <a:bodyPr wrap="none" lIns="0" tIns="0" rIns="0" bIns="0" rtlCol="0" anchor="t"/>
              <a:lstStyle/>
              <a:p>
                <a:pPr marL="0" algn="l" latinLnBrk="1">
                  <a:lnSpc>
                    <a:spcPts val="11800"/>
                  </a:lnSpc>
                </a:pPr>
                <a:r>
                  <a:rPr lang="en-US" altLang="zh-CN" sz="2400" b="0" i="0" dirty="0">
                    <a:solidFill>
                      <a:srgbClr val="000000"/>
                    </a:solidFill>
                    <a:latin typeface="Times New Roman" pitchFamily="34" charset="0"/>
                    <a:ea typeface="微软雅黑" pitchFamily="34" charset="-122"/>
                    <a:cs typeface="Times New Roman" pitchFamily="34" charset="-120"/>
                  </a:rPr>
                  <a:t>附：</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𝑟</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𝑛</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bar>
                          </m:e>
                        </m:d>
                      </m:num>
                      <m:den>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𝑛</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e>
                        </m:rad>
                        <m:rad>
                          <m:radPr>
                            <m:degHide m:val="on"/>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radPr>
                          <m:deg/>
                          <m:e>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𝑛</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bar>
                                  </m:e>
                                </m:d>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e>
                        </m:rad>
                      </m:den>
                    </m:f>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𝑛</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r>
                          <m:rPr>
                            <m:nor/>
                          </m:rPr>
                          <a:rPr lang="en-US" altLang="zh-CN" sz="2400" b="0" i="0" dirty="0">
                            <a:solidFill>
                              <a:srgbClr val="000000"/>
                            </a:solidFill>
                            <a:latin typeface="Times New Roman" pitchFamily="34" charset="0"/>
                            <a:ea typeface="微软雅黑" pitchFamily="34" charset="-122"/>
                            <a:cs typeface="Times New Roman" pitchFamily="34" charset="-120"/>
                          </a:rPr>
                          <m:t> </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bar>
                      </m:num>
                      <m:den>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𝑛</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Sup>
                          <m:sSubSupPr>
                            <m:ctrlPr>
                              <a:rPr lang="en-US" altLang="zh-CN" sz="2400" b="0" i="1">
                                <a:solidFill>
                                  <a:srgbClr val="000000"/>
                                </a:solidFill>
                                <a:latin typeface="Cambria Math" panose="02040503050406030204" pitchFamily="18" charset="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den>
                    </m:f>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acc>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4" name="QC_5_BD.37_3#ae914e5d3?vbadefaultcenterpage=1&amp;parentnodeid=df9f6f6a4&amp;color=0,0,0&amp;vbahtmlprocessed=1&amp;bbb=1"/>
              <p:cNvSpPr>
                <a:spLocks noRot="1" noChangeAspect="1" noMove="1" noResize="1" noEditPoints="1" noAdjustHandles="1" noChangeArrowheads="1" noChangeShapeType="1" noTextEdit="1"/>
              </p:cNvSpPr>
              <p:nvPr/>
            </p:nvSpPr>
            <p:spPr>
              <a:xfrm>
                <a:off x="502920" y="4597115"/>
                <a:ext cx="11183112" cy="1498600"/>
              </a:xfrm>
              <a:prstGeom prst="rect">
                <a:avLst/>
              </a:prstGeom>
              <a:blipFill>
                <a:blip r:embed="rId5"/>
                <a:stretch>
                  <a:fillRect l="-1690" b="-407"/>
                </a:stretch>
              </a:blipFill>
              <a:ln/>
            </p:spPr>
            <p:txBody>
              <a:bodyPr/>
              <a:lstStyle/>
              <a:p>
                <a:r>
                  <a:rPr lang="zh-CN" altLang="en-US">
                    <a:noFill/>
                  </a:rPr>
                  <a:t> </a:t>
                </a:r>
              </a:p>
            </p:txBody>
          </p:sp>
        </mc:Fallback>
      </mc:AlternateContent>
      <p:sp>
        <p:nvSpPr>
          <p:cNvPr id="5" name="QC_5_AN.38_1#ae914e5d3.bracket?vbadefaultcenterpage=1&amp;parentnodeid=df9f6f6a4&amp;color=0,0,0&amp;vbapositionanswer=10&amp;vbahtmlprocessed=1&amp;bbb=1"/>
          <p:cNvSpPr/>
          <p:nvPr/>
        </p:nvSpPr>
        <p:spPr>
          <a:xfrm>
            <a:off x="1747520" y="2979770"/>
            <a:ext cx="6445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BD</a:t>
            </a:r>
            <a:endParaRPr lang="en-US" altLang="zh-CN" sz="2400" dirty="0"/>
          </a:p>
        </p:txBody>
      </p:sp>
      <mc:AlternateContent xmlns:mc="http://schemas.openxmlformats.org/markup-compatibility/2006" xmlns:a14="http://schemas.microsoft.com/office/drawing/2010/main">
        <mc:Choice Requires="a14">
          <p:sp>
            <p:nvSpPr>
              <p:cNvPr id="6" name="QC_5_BD.39_1#ae914e5d3.choices?vbadefaultcenterpage=1&amp;parentnodeid=df9f6f6a4&amp;color=0,0,0&amp;vbahtmlprocessed=1&amp;bbb=1"/>
              <p:cNvSpPr/>
              <p:nvPr/>
            </p:nvSpPr>
            <p:spPr>
              <a:xfrm>
                <a:off x="502920" y="6095715"/>
                <a:ext cx="11183112" cy="489839"/>
              </a:xfrm>
              <a:prstGeom prst="rect">
                <a:avLst/>
              </a:prstGeom>
              <a:noFill/>
              <a:ln/>
            </p:spPr>
            <p:txBody>
              <a:bodyPr wrap="none" lIns="0" tIns="0" rIns="0" bIns="0" rtlCol="0" anchor="t"/>
              <a:lstStyle/>
              <a:p>
                <a:pPr latinLnBrk="1">
                  <a:lnSpc>
                    <a:spcPts val="4400"/>
                  </a:lnSpc>
                  <a:tabLst>
                    <a:tab pos="2783078" algn="l"/>
                    <a:tab pos="5642356" algn="l"/>
                    <a:tab pos="8488934"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𝑟</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𝑟</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Sup>
                      <m:sSub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sSubSup>
                      <m:sSub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acc>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acc>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e>
                        </m:acc>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&lt;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e>
                        </m:acc>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p:txBody>
          </p:sp>
        </mc:Choice>
        <mc:Fallback xmlns="">
          <p:sp>
            <p:nvSpPr>
              <p:cNvPr id="6" name="QC_5_BD.39_1#ae914e5d3.choices?vbadefaultcenterpage=1&amp;parentnodeid=df9f6f6a4&amp;color=0,0,0&amp;vbahtmlprocessed=1&amp;bbb=1"/>
              <p:cNvSpPr>
                <a:spLocks noRot="1" noChangeAspect="1" noMove="1" noResize="1" noEditPoints="1" noAdjustHandles="1" noChangeArrowheads="1" noChangeShapeType="1" noTextEdit="1"/>
              </p:cNvSpPr>
              <p:nvPr/>
            </p:nvSpPr>
            <p:spPr>
              <a:xfrm>
                <a:off x="502920" y="6095715"/>
                <a:ext cx="11183112" cy="489839"/>
              </a:xfrm>
              <a:prstGeom prst="rect">
                <a:avLst/>
              </a:prstGeom>
              <a:blipFill>
                <a:blip r:embed="rId6"/>
                <a:stretch>
                  <a:fillRect l="-1690" b="-38750"/>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name="Slide 21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40_1#ae914e5d3?vbadefaultcenterpage=1&amp;parentnodeid=df9f6f6a4&amp;color=0,0,0&amp;vbahtmlprocessed=1&amp;bbb=1&amp;hasbroken=1"/>
              <p:cNvSpPr/>
              <p:nvPr/>
            </p:nvSpPr>
            <p:spPr>
              <a:xfrm>
                <a:off x="502920" y="936734"/>
                <a:ext cx="11183112" cy="5257800"/>
              </a:xfrm>
              <a:prstGeom prst="rect">
                <a:avLst/>
              </a:prstGeom>
              <a:noFill/>
              <a:ln/>
            </p:spPr>
            <p:txBody>
              <a:bodyPr wrap="square" lIns="0" tIns="0" rIns="0" bIns="0" rtlCol="0" anchor="t"/>
              <a:lstStyle/>
              <a:p>
                <a:pPr algn="l" latinLnBrk="1">
                  <a:lnSpc>
                    <a:spcPts val="62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oMath>
                </a14:m>
                <a:r>
                  <a:rPr lang="en-US" altLang="zh-CN" sz="2400" b="0" i="0" dirty="0">
                    <a:solidFill>
                      <a:srgbClr val="FF0000"/>
                    </a:solidFill>
                    <a:latin typeface="Times New Roman" pitchFamily="34" charset="0"/>
                    <a:ea typeface="微软雅黑" pitchFamily="34" charset="-122"/>
                    <a:cs typeface="Times New Roman" pitchFamily="34" charset="-120"/>
                  </a:rPr>
                  <a:t>时，</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1+2+3+4+5</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10+6+6+</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𝑛</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6400"/>
                  </a:lnSpc>
                </a:pPr>
                <a:r>
                  <a:rPr lang="en-US" altLang="zh-CN" sz="2400" b="0" i="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=1×10+2×6+3×6+4×6+5×2=74</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6400"/>
                  </a:lnSpc>
                </a:pPr>
                <a14:m>
                  <m:oMath xmlns:m="http://schemas.openxmlformats.org/officeDocument/2006/math">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Sup>
                      <m:sSubSupPr>
                        <m:ctrlPr>
                          <a:rPr lang="en-US" altLang="zh-CN" sz="2400" b="0" i="1">
                            <a:solidFill>
                              <a:srgbClr val="FF0000"/>
                            </a:solidFill>
                            <a:latin typeface="Cambria Math" panose="02040503050406030204" pitchFamily="18" charset="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=55</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m:rPr>
                        <m:nor/>
                      </m:rPr>
                      <a:rPr lang="en-US" altLang="zh-CN" sz="2400" b="0" i="0" dirty="0">
                        <a:solidFill>
                          <a:srgbClr val="FF0000"/>
                        </a:solidFill>
                        <a:latin typeface="Times New Roman" pitchFamily="34" charset="0"/>
                        <a:ea typeface="微软雅黑" pitchFamily="34" charset="-122"/>
                        <a:cs typeface="Times New Roman" pitchFamily="34" charset="-120"/>
                      </a:rPr>
                      <m:t> </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=18</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800"/>
                  </a:lnSpc>
                </a:pPr>
                <a14:m>
                  <m:oMath xmlns:m="http://schemas.openxmlformats.org/officeDocument/2006/math">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1−3</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10−6</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2−3</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6−6</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3−3</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6−6</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4−3</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6−6</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5−3</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2−6</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6400"/>
                  </a:lnSpc>
                </a:pPr>
                <a14:m>
                  <m:oMath xmlns:m="http://schemas.openxmlformats.org/officeDocument/2006/math">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1−3</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2−3</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3−3</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4−3</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5−3</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6400"/>
                  </a:lnSpc>
                </a:pPr>
                <a14:m>
                  <m:oMath xmlns:m="http://schemas.openxmlformats.org/officeDocument/2006/math">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10−6</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6−6</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6−6</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6−6</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2−6</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10000"/>
                  </a:lnSpc>
                </a:pPr>
                <a:endParaRPr lang="en-US" altLang="zh-CN" sz="2400" dirty="0"/>
              </a:p>
            </p:txBody>
          </p:sp>
        </mc:Choice>
        <mc:Fallback xmlns="">
          <p:sp>
            <p:nvSpPr>
              <p:cNvPr id="2" name="QC_5_AS.40_1#ae914e5d3?vbadefaultcenterpage=1&amp;parentnodeid=df9f6f6a4&amp;color=0,0,0&amp;vbahtmlprocessed=1&amp;bbb=1&amp;hasbroken=1"/>
              <p:cNvSpPr>
                <a:spLocks noRot="1" noChangeAspect="1" noMove="1" noResize="1" noEditPoints="1" noAdjustHandles="1" noChangeArrowheads="1" noChangeShapeType="1" noTextEdit="1"/>
              </p:cNvSpPr>
              <p:nvPr/>
            </p:nvSpPr>
            <p:spPr>
              <a:xfrm>
                <a:off x="502920" y="936734"/>
                <a:ext cx="11183112" cy="5257800"/>
              </a:xfrm>
              <a:prstGeom prst="rect">
                <a:avLst/>
              </a:prstGeom>
              <a:blipFill>
                <a:blip r:embed="rId3"/>
                <a:stretch>
                  <a:fillRect l="-1690" b="-116"/>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name="Slide40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AS.40_1#ae914e5d3?vbadefaultcenterpage=1&amp;parentnodeid=df9f6f6a4&amp;color=0,0,0&amp;vbahtmlprocessed=1&amp;bbb=1&amp;hasbroken=1">
                <a:extLst>
                  <a:ext uri="{FF2B5EF4-FFF2-40B4-BE49-F238E27FC236}">
                    <a16:creationId xmlns:a16="http://schemas.microsoft.com/office/drawing/2014/main" id="{C3D7DECA-CFBD-E4F3-5FE9-D51B741BFC59}"/>
                  </a:ext>
                </a:extLst>
              </p:cNvPr>
              <p:cNvSpPr/>
              <p:nvPr/>
            </p:nvSpPr>
            <p:spPr>
              <a:xfrm>
                <a:off x="502920" y="755999"/>
                <a:ext cx="11183112" cy="5573776"/>
              </a:xfrm>
              <a:prstGeom prst="rect">
                <a:avLst/>
              </a:prstGeom>
              <a:noFill/>
              <a:ln/>
            </p:spPr>
            <p:txBody>
              <a:bodyPr wrap="square" lIns="0" tIns="0" rIns="0" bIns="0" rtlCol="0" anchor="t"/>
              <a:lstStyle/>
              <a:p>
                <a:pPr latinLnBrk="1">
                  <a:lnSpc>
                    <a:spcPts val="90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num>
                      <m:den>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Sup>
                          <m:sSubSupPr>
                            <m:ctrlPr>
                              <a:rPr lang="en-US" altLang="zh-CN" sz="2400" b="0" i="1">
                                <a:solidFill>
                                  <a:srgbClr val="FF0000"/>
                                </a:solidFill>
                                <a:latin typeface="Cambria Math" panose="02040503050406030204" pitchFamily="18" charset="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74−5×18</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55−5×</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800"/>
                  </a:lnSpc>
                </a:pPr>
                <a:r>
                  <a:rPr lang="en-US" altLang="zh-CN" sz="2400" b="0" i="0">
                    <a:solidFill>
                      <a:srgbClr val="FF0000"/>
                    </a:solidFill>
                    <a:latin typeface="Times New Roman" pitchFamily="34" charset="0"/>
                    <a:ea typeface="微软雅黑" pitchFamily="34" charset="-122"/>
                    <a:cs typeface="Times New Roman" pitchFamily="34" charset="-120"/>
                  </a:rPr>
                  <a:t>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acc>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109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𝑟</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e>
                        </m:d>
                      </m:num>
                      <m:den>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e>
                        </m:rad>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e>
                        </m:rad>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m:t>
                        </m:r>
                      </m:num>
                      <m:den>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e>
                        </m:ra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32</m:t>
                            </m:r>
                          </m:e>
                        </m:rad>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ad>
                          <m:radPr>
                            <m:degHide m:val="on"/>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radPr>
                          <m:deg/>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e>
                        </m:rad>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800"/>
                  </a:lnSpc>
                </a:pP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5</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2400" dirty="0"/>
              </a:p>
              <a:p>
                <a:pPr latinLnBrk="1">
                  <a:lnSpc>
                    <a:spcPts val="45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10−6</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6−6</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6−6</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6−6</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2−6</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32</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同理</a:t>
                </a:r>
                <a:r>
                  <a:rPr lang="en-US" altLang="zh-CN" sz="2400" b="0" i="0" dirty="0">
                    <a:solidFill>
                      <a:srgbClr val="FF0000"/>
                    </a:solidFill>
                    <a:latin typeface="Times New Roman" pitchFamily="34" charset="0"/>
                    <a:ea typeface="微软雅黑" pitchFamily="34" charset="-122"/>
                    <a:cs typeface="Times New Roman"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oMath>
                </a14:m>
                <a:r>
                  <a:rPr lang="en-US" altLang="zh-CN" sz="2400" b="0" i="0" dirty="0">
                    <a:solidFill>
                      <a:srgbClr val="FF0000"/>
                    </a:solidFill>
                    <a:latin typeface="Times New Roman" pitchFamily="34" charset="0"/>
                    <a:ea typeface="微软雅黑" pitchFamily="34" charset="-122"/>
                    <a:cs typeface="Times New Roman"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acc>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𝑟</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=8</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1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𝑟</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𝑟</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sSubSup>
                      <m:sSub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𝑠</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acc>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acc>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oMath>
                </a14:m>
                <a:r>
                  <a:rPr lang="en-US" altLang="zh-CN" sz="2400" b="0" i="0" dirty="0">
                    <a:solidFill>
                      <a:srgbClr val="FF0000"/>
                    </a:solidFill>
                    <a:latin typeface="Times New Roman" pitchFamily="34" charset="0"/>
                    <a:ea typeface="微软雅黑" pitchFamily="34" charset="-122"/>
                    <a:cs typeface="Times New Roman" pitchFamily="34" charset="-120"/>
                  </a:rPr>
                  <a:t>.故选</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BD</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AS.40_1#ae914e5d3?vbadefaultcenterpage=1&amp;parentnodeid=df9f6f6a4&amp;color=0,0,0&amp;vbahtmlprocessed=1&amp;bbb=1&amp;hasbroken=1">
                <a:extLst>
                  <a:ext uri="{FF2B5EF4-FFF2-40B4-BE49-F238E27FC236}">
                    <a16:creationId xmlns:a16="http://schemas.microsoft.com/office/drawing/2014/main" id="{C3D7DECA-CFBD-E4F3-5FE9-D51B741BFC59}"/>
                  </a:ext>
                </a:extLst>
              </p:cNvPr>
              <p:cNvSpPr>
                <a:spLocks noRot="1" noChangeAspect="1" noMove="1" noResize="1" noEditPoints="1" noAdjustHandles="1" noChangeArrowheads="1" noChangeShapeType="1" noTextEdit="1"/>
              </p:cNvSpPr>
              <p:nvPr/>
            </p:nvSpPr>
            <p:spPr>
              <a:xfrm>
                <a:off x="502920" y="755999"/>
                <a:ext cx="11183112" cy="5573776"/>
              </a:xfrm>
              <a:prstGeom prst="rect">
                <a:avLst/>
              </a:prstGeom>
              <a:blipFill>
                <a:blip r:embed="rId2"/>
                <a:stretch>
                  <a:fillRect l="-1690" b="-3392"/>
                </a:stretch>
              </a:blipFill>
              <a:ln/>
            </p:spPr>
            <p:txBody>
              <a:bodyPr/>
              <a:lstStyle/>
              <a:p>
                <a:r>
                  <a:rPr lang="zh-CN" altLang="en-US">
                    <a:noFill/>
                  </a:rPr>
                  <a:t> </a:t>
                </a:r>
              </a:p>
            </p:txBody>
          </p:sp>
        </mc:Fallback>
      </mc:AlternateContent>
    </p:spTree>
    <p:extLst>
      <p:ext uri="{BB962C8B-B14F-4D97-AF65-F5344CB8AC3E}">
        <p14:creationId xmlns:p14="http://schemas.microsoft.com/office/powerpoint/2010/main" val="2784092751"/>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name="Slide 22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41_1#2078232c6?segpoint=1&amp;vbadefaultcenterpage=1&amp;parentnodeid=df9f6f6a4&amp;color=0,0,0&amp;vbahtmlprocessed=1&amp;bbb=1&amp;hasbroken=1"/>
              <p:cNvSpPr/>
              <p:nvPr/>
            </p:nvSpPr>
            <p:spPr>
              <a:xfrm>
                <a:off x="502920" y="1433622"/>
                <a:ext cx="11183112" cy="10333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11.</a:t>
                </a:r>
                <a:r>
                  <a:rPr lang="en-US" altLang="zh-CN" sz="2400" b="0" i="0" dirty="0">
                    <a:solidFill>
                      <a:srgbClr val="000000"/>
                    </a:solidFill>
                    <a:latin typeface="Times New Roman" pitchFamily="34" charset="0"/>
                    <a:ea typeface="微软雅黑" pitchFamily="34" charset="-122"/>
                    <a:cs typeface="Times New Roman" pitchFamily="34" charset="-120"/>
                  </a:rPr>
                  <a:t>甲、乙两个班级进行数学考试，按学生考试及格与不及格统计成绩后的</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列联</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表</a:t>
                </a:r>
                <a:r>
                  <a:rPr lang="en-US" altLang="zh-CN" sz="2400" b="0" i="0" dirty="0">
                    <a:solidFill>
                      <a:srgbClr val="000000"/>
                    </a:solidFill>
                    <a:latin typeface="Times New Roman" pitchFamily="34" charset="0"/>
                    <a:ea typeface="微软雅黑" pitchFamily="34" charset="-122"/>
                    <a:cs typeface="Times New Roman" pitchFamily="34" charset="-120"/>
                  </a:rPr>
                  <a:t>（数据有缺失）如表所示，则</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𝜒</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i="0">
                    <a:solidFill>
                      <a:srgbClr val="000000"/>
                    </a:solidFill>
                    <a:latin typeface="SimSun" pitchFamily="34" charset="0"/>
                    <a:ea typeface="SimSun" pitchFamily="34" charset="-122"/>
                    <a:cs typeface="SimSun" pitchFamily="34" charset="-120"/>
                  </a:rPr>
                  <a:t>_____</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Times New Roman" pitchFamily="34" charset="0"/>
                    <a:ea typeface="微软雅黑" pitchFamily="34" charset="-122"/>
                    <a:cs typeface="Times New Roman" pitchFamily="34" charset="-120"/>
                  </a:rPr>
                  <a:t>保留到小数点后两位）</a:t>
                </a:r>
                <a:endParaRPr lang="en-US" altLang="zh-CN" sz="2400" dirty="0"/>
              </a:p>
            </p:txBody>
          </p:sp>
        </mc:Choice>
        <mc:Fallback xmlns="">
          <p:sp>
            <p:nvSpPr>
              <p:cNvPr id="2" name="QB_5_BD.41_1#2078232c6?segpoint=1&amp;vbadefaultcenterpage=1&amp;parentnodeid=df9f6f6a4&amp;color=0,0,0&amp;vbahtmlprocessed=1&amp;bbb=1&amp;hasbroken=1"/>
              <p:cNvSpPr>
                <a:spLocks noRot="1" noChangeAspect="1" noMove="1" noResize="1" noEditPoints="1" noAdjustHandles="1" noChangeArrowheads="1" noChangeShapeType="1" noTextEdit="1"/>
              </p:cNvSpPr>
              <p:nvPr/>
            </p:nvSpPr>
            <p:spPr>
              <a:xfrm>
                <a:off x="502920" y="1433622"/>
                <a:ext cx="11183112" cy="1033399"/>
              </a:xfrm>
              <a:prstGeom prst="rect">
                <a:avLst/>
              </a:prstGeom>
              <a:blipFill>
                <a:blip r:embed="rId3"/>
                <a:stretch>
                  <a:fillRect l="-1690" r="-1036" b="-17647"/>
                </a:stretch>
              </a:blipFill>
              <a:ln/>
            </p:spPr>
            <p:txBody>
              <a:bodyPr/>
              <a:lstStyle/>
              <a:p>
                <a:r>
                  <a:rPr lang="zh-CN" altLang="en-US">
                    <a:noFill/>
                  </a:rPr>
                  <a:t> </a:t>
                </a:r>
              </a:p>
            </p:txBody>
          </p:sp>
        </mc:Fallback>
      </mc:AlternateContent>
      <p:graphicFrame>
        <p:nvGraphicFramePr>
          <p:cNvPr id="23" name="QB_5_BD.41_2#2078232c6?colgroup=8,8,8,8&amp;vbadefaultcenterpage=1&amp;parentnodeid=df9f6f6a4&amp;color=0,0,0&amp;vbahtmlprocessed=1&amp;bbb=1"/>
          <p:cNvGraphicFramePr>
            <a:graphicFrameLocks noGrp="1"/>
          </p:cNvGraphicFramePr>
          <p:nvPr>
            <p:extLst>
              <p:ext uri="{D42A27DB-BD31-4B8C-83A1-F6EECF244321}">
                <p14:modId xmlns:p14="http://schemas.microsoft.com/office/powerpoint/2010/main" val="1537330405"/>
              </p:ext>
            </p:extLst>
          </p:nvPr>
        </p:nvGraphicFramePr>
        <p:xfrm>
          <a:off x="502920" y="2601259"/>
          <a:ext cx="11173968" cy="1879600"/>
        </p:xfrm>
        <a:graphic>
          <a:graphicData uri="http://schemas.openxmlformats.org/drawingml/2006/table">
            <a:tbl>
              <a:tblPr/>
              <a:tblGrid>
                <a:gridCol w="2807208">
                  <a:extLst>
                    <a:ext uri="{9D8B030D-6E8A-4147-A177-3AD203B41FA5}">
                      <a16:colId xmlns:a16="http://schemas.microsoft.com/office/drawing/2014/main" val="20000"/>
                    </a:ext>
                  </a:extLst>
                </a:gridCol>
                <a:gridCol w="2788920">
                  <a:extLst>
                    <a:ext uri="{9D8B030D-6E8A-4147-A177-3AD203B41FA5}">
                      <a16:colId xmlns:a16="http://schemas.microsoft.com/office/drawing/2014/main" val="20001"/>
                    </a:ext>
                  </a:extLst>
                </a:gridCol>
                <a:gridCol w="2788920">
                  <a:extLst>
                    <a:ext uri="{9D8B030D-6E8A-4147-A177-3AD203B41FA5}">
                      <a16:colId xmlns:a16="http://schemas.microsoft.com/office/drawing/2014/main" val="20002"/>
                    </a:ext>
                  </a:extLst>
                </a:gridCol>
                <a:gridCol w="2788920">
                  <a:extLst>
                    <a:ext uri="{9D8B030D-6E8A-4147-A177-3AD203B41FA5}">
                      <a16:colId xmlns:a16="http://schemas.microsoft.com/office/drawing/2014/main" val="20003"/>
                    </a:ext>
                  </a:extLst>
                </a:gridCol>
              </a:tblGrid>
              <a:tr h="43535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不及格</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及格</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总计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356">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甲班</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45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356">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乙班</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5356">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总计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 name="QB_5_BD.41_3#2078232c6?vbadefaultcenterpage=1&amp;parentnodeid=df9f6f6a4&amp;color=0,0,0&amp;vbahtmlprocessed=1&amp;bbb=1"/>
              <p:cNvSpPr/>
              <p:nvPr/>
            </p:nvSpPr>
            <p:spPr>
              <a:xfrm>
                <a:off x="502920" y="4480859"/>
                <a:ext cx="11183112" cy="1231900"/>
              </a:xfrm>
              <a:prstGeom prst="rect">
                <a:avLst/>
              </a:prstGeom>
              <a:noFill/>
              <a:ln/>
            </p:spPr>
            <p:txBody>
              <a:bodyPr wrap="none" lIns="0" tIns="0" rIns="0" bIns="0" rtlCol="0" anchor="t"/>
              <a:lstStyle/>
              <a:p>
                <a:pPr marL="0" algn="l"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参考公式：</a:t>
                </a:r>
                <a:endParaRPr lang="en-US" altLang="zh-CN" sz="2400" dirty="0"/>
              </a:p>
              <a:p>
                <a:pPr marL="0" latinLnBrk="1">
                  <a:lnSpc>
                    <a:spcPts val="5300"/>
                  </a:lnSpc>
                </a:pP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𝜒</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𝑏𝑐</m:t>
                                </m:r>
                              </m:e>
                            </m:d>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𝑑</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𝑐</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𝑑</m:t>
                            </m:r>
                          </m:e>
                        </m:d>
                      </m:den>
                    </m:f>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𝑑</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4" name="QB_5_BD.41_3#2078232c6?vbadefaultcenterpage=1&amp;parentnodeid=df9f6f6a4&amp;color=0,0,0&amp;vbahtmlprocessed=1&amp;bbb=1"/>
              <p:cNvSpPr>
                <a:spLocks noRot="1" noChangeAspect="1" noMove="1" noResize="1" noEditPoints="1" noAdjustHandles="1" noChangeArrowheads="1" noChangeShapeType="1" noTextEdit="1"/>
              </p:cNvSpPr>
              <p:nvPr/>
            </p:nvSpPr>
            <p:spPr>
              <a:xfrm>
                <a:off x="502920" y="4480859"/>
                <a:ext cx="11183112" cy="1231900"/>
              </a:xfrm>
              <a:prstGeom prst="rect">
                <a:avLst/>
              </a:prstGeom>
              <a:blipFill>
                <a:blip r:embed="rId4"/>
                <a:stretch>
                  <a:fillRect l="-1690" b="-5446"/>
                </a:stretch>
              </a:blipFill>
              <a:ln/>
            </p:spPr>
            <p:txBody>
              <a:bodyPr/>
              <a:lstStyle/>
              <a:p>
                <a:r>
                  <a:rPr lang="zh-CN" altLang="en-US">
                    <a:noFill/>
                  </a:rPr>
                  <a:t> </a:t>
                </a:r>
              </a:p>
            </p:txBody>
          </p:sp>
        </mc:Fallback>
      </mc:AlternateContent>
      <p:sp>
        <p:nvSpPr>
          <p:cNvPr id="5" name="QB_5_AN.42_1#2078232c6.blank?vbadefaultcenterpage=1&amp;parentnodeid=df9f6f6a4&amp;color=0,0,0&amp;vbapositionanswer=11&amp;vbahtmlprocessed=1&amp;bbb=1"/>
          <p:cNvSpPr/>
          <p:nvPr/>
        </p:nvSpPr>
        <p:spPr>
          <a:xfrm>
            <a:off x="5426139" y="1942892"/>
            <a:ext cx="754063" cy="478600"/>
          </a:xfrm>
          <a:prstGeom prst="rect">
            <a:avLst/>
          </a:prstGeom>
          <a:noFill/>
          <a:ln/>
        </p:spPr>
        <p:txBody>
          <a:bodyPr wrap="none" lIns="0" tIns="0" rIns="0" bIns="0" rtlCol="0" anchor="t"/>
          <a:lstStyle/>
          <a:p>
            <a:pPr marL="0" algn="ctr" latinLnBrk="1">
              <a:lnSpc>
                <a:spcPts val="4200"/>
              </a:lnSpc>
            </a:pPr>
            <a:r>
              <a:rPr lang="en-US" altLang="zh-CN" sz="2400" b="0" i="0" dirty="0">
                <a:solidFill>
                  <a:srgbClr val="FF0000"/>
                </a:solidFill>
                <a:latin typeface="Times New Roman" pitchFamily="34" charset="0"/>
                <a:ea typeface="微软雅黑" pitchFamily="34" charset="-122"/>
                <a:cs typeface="Times New Roman" pitchFamily="34" charset="-120"/>
              </a:rPr>
              <a:t>0.56</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name="Slide 23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43_1#2078232c6?vbadefaultcenterpage=1&amp;parentnodeid=df9f6f6a4&amp;color=0,0,0&amp;vbahtmlprocessed=1&amp;bbb=1"/>
              <p:cNvSpPr/>
              <p:nvPr/>
            </p:nvSpPr>
            <p:spPr>
              <a:xfrm>
                <a:off x="502920" y="1929334"/>
                <a:ext cx="11183112" cy="474599"/>
              </a:xfrm>
              <a:prstGeom prst="rect">
                <a:avLst/>
              </a:prstGeom>
              <a:noFill/>
              <a:ln/>
            </p:spPr>
            <p:txBody>
              <a:bodyPr wrap="none" lIns="0" tIns="0" rIns="0" bIns="0" rtlCol="0" anchor="t"/>
              <a:lstStyle/>
              <a:p>
                <a:pPr algn="l"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由题意，得到</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列联表,</a:t>
                </a:r>
                <a:endParaRPr lang="en-US" altLang="zh-CN" sz="2400" dirty="0"/>
              </a:p>
            </p:txBody>
          </p:sp>
        </mc:Choice>
        <mc:Fallback xmlns="">
          <p:sp>
            <p:nvSpPr>
              <p:cNvPr id="2" name="QB_5_AS.43_1#2078232c6?vbadefaultcenterpage=1&amp;parentnodeid=df9f6f6a4&amp;color=0,0,0&amp;vbahtmlprocessed=1&amp;bbb=1"/>
              <p:cNvSpPr>
                <a:spLocks noRot="1" noChangeAspect="1" noMove="1" noResize="1" noEditPoints="1" noAdjustHandles="1" noChangeArrowheads="1" noChangeShapeType="1" noTextEdit="1"/>
              </p:cNvSpPr>
              <p:nvPr/>
            </p:nvSpPr>
            <p:spPr>
              <a:xfrm>
                <a:off x="502920" y="1929334"/>
                <a:ext cx="11183112" cy="474599"/>
              </a:xfrm>
              <a:prstGeom prst="rect">
                <a:avLst/>
              </a:prstGeom>
              <a:blipFill>
                <a:blip r:embed="rId3"/>
                <a:stretch>
                  <a:fillRect l="-1690" b="-39744"/>
                </a:stretch>
              </a:blipFill>
              <a:ln/>
            </p:spPr>
            <p:txBody>
              <a:bodyPr/>
              <a:lstStyle/>
              <a:p>
                <a:r>
                  <a:rPr lang="zh-CN" altLang="en-US">
                    <a:noFill/>
                  </a:rPr>
                  <a:t> </a:t>
                </a:r>
              </a:p>
            </p:txBody>
          </p:sp>
        </mc:Fallback>
      </mc:AlternateContent>
      <p:graphicFrame>
        <p:nvGraphicFramePr>
          <p:cNvPr id="24" name="QB_5_AS.43_2#2078232c6?colgroup=8,8,8,8&amp;vbadefaultcenterpage=1&amp;parentnodeid=df9f6f6a4&amp;color=0,0,0&amp;vbahtmlprocessed=1&amp;bbb=1"/>
          <p:cNvGraphicFramePr>
            <a:graphicFrameLocks noGrp="1"/>
          </p:cNvGraphicFramePr>
          <p:nvPr>
            <p:extLst>
              <p:ext uri="{D42A27DB-BD31-4B8C-83A1-F6EECF244321}">
                <p14:modId xmlns:p14="http://schemas.microsoft.com/office/powerpoint/2010/main" val="3356601829"/>
              </p:ext>
            </p:extLst>
          </p:nvPr>
        </p:nvGraphicFramePr>
        <p:xfrm>
          <a:off x="502920" y="2540712"/>
          <a:ext cx="11173968" cy="1885188"/>
        </p:xfrm>
        <a:graphic>
          <a:graphicData uri="http://schemas.openxmlformats.org/drawingml/2006/table">
            <a:tbl>
              <a:tblPr/>
              <a:tblGrid>
                <a:gridCol w="2807208">
                  <a:extLst>
                    <a:ext uri="{9D8B030D-6E8A-4147-A177-3AD203B41FA5}">
                      <a16:colId xmlns:a16="http://schemas.microsoft.com/office/drawing/2014/main" val="20000"/>
                    </a:ext>
                  </a:extLst>
                </a:gridCol>
                <a:gridCol w="2788920">
                  <a:extLst>
                    <a:ext uri="{9D8B030D-6E8A-4147-A177-3AD203B41FA5}">
                      <a16:colId xmlns:a16="http://schemas.microsoft.com/office/drawing/2014/main" val="20001"/>
                    </a:ext>
                  </a:extLst>
                </a:gridCol>
                <a:gridCol w="2788920">
                  <a:extLst>
                    <a:ext uri="{9D8B030D-6E8A-4147-A177-3AD203B41FA5}">
                      <a16:colId xmlns:a16="http://schemas.microsoft.com/office/drawing/2014/main" val="20002"/>
                    </a:ext>
                  </a:extLst>
                </a:gridCol>
                <a:gridCol w="2788920">
                  <a:extLst>
                    <a:ext uri="{9D8B030D-6E8A-4147-A177-3AD203B41FA5}">
                      <a16:colId xmlns:a16="http://schemas.microsoft.com/office/drawing/2014/main" val="20003"/>
                    </a:ext>
                  </a:extLst>
                </a:gridCol>
              </a:tblGrid>
              <a:tr h="43535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不及格</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及格</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总计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356">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甲班</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12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33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45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356">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乙班</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FF0000"/>
                          </a:solidFill>
                          <a:latin typeface="Times New Roman" pitchFamily="34" charset="0"/>
                          <a:ea typeface="微软雅黑" pitchFamily="34" charset="-122"/>
                          <a:cs typeface="Times New Roman" pitchFamily="34" charset="-120"/>
                        </a:rPr>
                        <a:t>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36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45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5356">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总计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21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69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90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 name="QB_5_AS.43_3#2078232c6?vbadefaultcenterpage=1&amp;parentnodeid=df9f6f6a4&amp;color=0,0,0&amp;vbahtmlprocessed=1&amp;bbb=1"/>
              <p:cNvSpPr/>
              <p:nvPr/>
            </p:nvSpPr>
            <p:spPr>
              <a:xfrm>
                <a:off x="502920" y="4420312"/>
                <a:ext cx="11183112" cy="771398"/>
              </a:xfrm>
              <a:prstGeom prst="rect">
                <a:avLst/>
              </a:prstGeom>
              <a:noFill/>
              <a:ln/>
            </p:spPr>
            <p:txBody>
              <a:bodyPr wrap="none" lIns="0" tIns="0" rIns="0" bIns="0" rtlCol="0" anchor="t"/>
              <a:lstStyle/>
              <a:p>
                <a:pPr algn="l" latinLnBrk="1">
                  <a:lnSpc>
                    <a:spcPts val="6600"/>
                  </a:lnSpc>
                </a:pPr>
                <a:r>
                  <a:rPr lang="en-US" altLang="zh-CN" sz="2400" b="0" i="0" dirty="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𝜒</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90×</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12×36−33×9</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45×45×21×69</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≈0.56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4" name="QB_5_AS.43_3#2078232c6?vbadefaultcenterpage=1&amp;parentnodeid=df9f6f6a4&amp;color=0,0,0&amp;vbahtmlprocessed=1&amp;bbb=1"/>
              <p:cNvSpPr>
                <a:spLocks noRot="1" noChangeAspect="1" noMove="1" noResize="1" noEditPoints="1" noAdjustHandles="1" noChangeArrowheads="1" noChangeShapeType="1" noTextEdit="1"/>
              </p:cNvSpPr>
              <p:nvPr/>
            </p:nvSpPr>
            <p:spPr>
              <a:xfrm>
                <a:off x="502920" y="4420312"/>
                <a:ext cx="11183112" cy="771398"/>
              </a:xfrm>
              <a:prstGeom prst="rect">
                <a:avLst/>
              </a:prstGeom>
              <a:blipFill>
                <a:blip r:embed="rId4"/>
                <a:stretch>
                  <a:fillRect l="-1690" b="-13386"/>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left)">
                                      <p:cBhvr>
                                        <p:cTn id="13" dur="500"/>
                                        <p:tgtEl>
                                          <p:spTgt spid="2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name="Slide 24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44_1#ca9a935b5?segpoint=1&amp;vbadefaultcenterpage=1&amp;parentnodeid=df9f6f6a4&amp;color=0,0,0&amp;vbahtmlprocessed=1&amp;bbb=1&amp;hasbroken=1"/>
              <p:cNvSpPr/>
              <p:nvPr/>
            </p:nvSpPr>
            <p:spPr>
              <a:xfrm>
                <a:off x="502920" y="803574"/>
                <a:ext cx="11183112" cy="913765"/>
              </a:xfrm>
              <a:prstGeom prst="rect">
                <a:avLst/>
              </a:prstGeom>
              <a:noFill/>
              <a:ln/>
            </p:spPr>
            <p:txBody>
              <a:bodyPr wrap="none" lIns="0" tIns="0" rIns="0" bIns="0" rtlCol="0" anchor="t"/>
              <a:lstStyle/>
              <a:p>
                <a:pPr algn="l" latinLnBrk="1">
                  <a:lnSpc>
                    <a:spcPts val="3800"/>
                  </a:lnSpc>
                </a:pPr>
                <a:r>
                  <a:rPr lang="en-US" altLang="zh-CN" sz="2400" b="1" i="0" dirty="0">
                    <a:solidFill>
                      <a:srgbClr val="000000"/>
                    </a:solidFill>
                    <a:latin typeface="Times New Roman" pitchFamily="34" charset="0"/>
                    <a:ea typeface="微软雅黑" pitchFamily="34" charset="-122"/>
                    <a:cs typeface="Times New Roman" pitchFamily="34" charset="-120"/>
                  </a:rPr>
                  <a:t>12.</a:t>
                </a:r>
                <a:r>
                  <a:rPr lang="en-US" altLang="zh-CN" sz="2400" b="0" i="0" dirty="0">
                    <a:solidFill>
                      <a:srgbClr val="000000"/>
                    </a:solidFill>
                    <a:latin typeface="Times New Roman" pitchFamily="34" charset="0"/>
                    <a:ea typeface="微软雅黑" pitchFamily="34" charset="-122"/>
                    <a:cs typeface="Times New Roman" pitchFamily="34" charset="-120"/>
                  </a:rPr>
                  <a:t>（双空题）根据某市有关统计公报，该市2019年至2022年每年进口总额</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b="0" i="0" kern="0" spc="-99900">
                  <a:solidFill>
                    <a:srgbClr val="FFFFFF"/>
                  </a:solidFill>
                  <a:latin typeface="Times New Roman" pitchFamily="34" charset="0"/>
                  <a:ea typeface="微软雅黑" pitchFamily="34" charset="-122"/>
                  <a:cs typeface="Times New Roman" pitchFamily="34" charset="-120"/>
                </a:endParaRPr>
              </a:p>
              <a:p>
                <a:pPr latinLnBrk="1">
                  <a:lnSpc>
                    <a:spcPts val="3700"/>
                  </a:lnSpc>
                </a:pP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Times New Roman" pitchFamily="34" charset="0"/>
                    <a:ea typeface="微软雅黑" pitchFamily="34" charset="-122"/>
                    <a:cs typeface="Times New Roman" pitchFamily="34" charset="-120"/>
                  </a:rPr>
                  <a:t>单位：千亿元）和出口总额</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（单位：千亿元）之间的一组数据如表所示：</a:t>
                </a:r>
                <a:endParaRPr lang="en-US" altLang="zh-CN" sz="2400" dirty="0"/>
              </a:p>
            </p:txBody>
          </p:sp>
        </mc:Choice>
        <mc:Fallback xmlns="">
          <p:sp>
            <p:nvSpPr>
              <p:cNvPr id="2" name="QB_5_BD.44_1#ca9a935b5?segpoint=1&amp;vbadefaultcenterpage=1&amp;parentnodeid=df9f6f6a4&amp;color=0,0,0&amp;vbahtmlprocessed=1&amp;bbb=1&amp;hasbroken=1"/>
              <p:cNvSpPr>
                <a:spLocks noRot="1" noChangeAspect="1" noMove="1" noResize="1" noEditPoints="1" noAdjustHandles="1" noChangeArrowheads="1" noChangeShapeType="1" noTextEdit="1"/>
              </p:cNvSpPr>
              <p:nvPr/>
            </p:nvSpPr>
            <p:spPr>
              <a:xfrm>
                <a:off x="502920" y="803574"/>
                <a:ext cx="11183112" cy="913765"/>
              </a:xfrm>
              <a:prstGeom prst="rect">
                <a:avLst/>
              </a:prstGeom>
              <a:blipFill>
                <a:blip r:embed="rId3"/>
                <a:stretch>
                  <a:fillRect l="-1690" t="-3333" b="-19333"/>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5" name="QB_5_BD.44_2#ca9a935b5?colgroup=1,8,8,8,8&amp;vbadefaultcenterpage=1&amp;parentnodeid=df9f6f6a4&amp;color=0,0,0&amp;vbahtmlprocessed=1&amp;bbb=1"/>
              <p:cNvGraphicFramePr>
                <a:graphicFrameLocks noGrp="1"/>
              </p:cNvGraphicFramePr>
              <p:nvPr>
                <p:extLst>
                  <p:ext uri="{D42A27DB-BD31-4B8C-83A1-F6EECF244321}">
                    <p14:modId xmlns:p14="http://schemas.microsoft.com/office/powerpoint/2010/main" val="503665736"/>
                  </p:ext>
                </p:extLst>
              </p:nvPr>
            </p:nvGraphicFramePr>
            <p:xfrm>
              <a:off x="502920" y="1845483"/>
              <a:ext cx="11184008" cy="1409700"/>
            </p:xfrm>
            <a:graphic>
              <a:graphicData uri="http://schemas.openxmlformats.org/drawingml/2006/table">
                <a:tbl>
                  <a:tblPr/>
                  <a:tblGrid>
                    <a:gridCol w="629956">
                      <a:extLst>
                        <a:ext uri="{9D8B030D-6E8A-4147-A177-3AD203B41FA5}">
                          <a16:colId xmlns:a16="http://schemas.microsoft.com/office/drawing/2014/main" val="20000"/>
                        </a:ext>
                      </a:extLst>
                    </a:gridCol>
                    <a:gridCol w="2638513">
                      <a:extLst>
                        <a:ext uri="{9D8B030D-6E8A-4147-A177-3AD203B41FA5}">
                          <a16:colId xmlns:a16="http://schemas.microsoft.com/office/drawing/2014/main" val="20001"/>
                        </a:ext>
                      </a:extLst>
                    </a:gridCol>
                    <a:gridCol w="2638513">
                      <a:extLst>
                        <a:ext uri="{9D8B030D-6E8A-4147-A177-3AD203B41FA5}">
                          <a16:colId xmlns:a16="http://schemas.microsoft.com/office/drawing/2014/main" val="20002"/>
                        </a:ext>
                      </a:extLst>
                    </a:gridCol>
                    <a:gridCol w="2638513">
                      <a:extLst>
                        <a:ext uri="{9D8B030D-6E8A-4147-A177-3AD203B41FA5}">
                          <a16:colId xmlns:a16="http://schemas.microsoft.com/office/drawing/2014/main" val="20003"/>
                        </a:ext>
                      </a:extLst>
                    </a:gridCol>
                    <a:gridCol w="2638513">
                      <a:extLst>
                        <a:ext uri="{9D8B030D-6E8A-4147-A177-3AD203B41FA5}">
                          <a16:colId xmlns:a16="http://schemas.microsoft.com/office/drawing/2014/main" val="20004"/>
                        </a:ext>
                      </a:extLst>
                    </a:gridCol>
                  </a:tblGrid>
                  <a:tr h="43516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2019年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2020年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2021年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2022年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166">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4.0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25" name="QB_5_BD.44_2#ca9a935b5?colgroup=1,8,8,8,8&amp;vbadefaultcenterpage=1&amp;parentnodeid=df9f6f6a4&amp;color=0,0,0&amp;vbahtmlprocessed=1&amp;bbb=1"/>
              <p:cNvGraphicFramePr>
                <a:graphicFrameLocks noGrp="1"/>
              </p:cNvGraphicFramePr>
              <p:nvPr>
                <p:extLst>
                  <p:ext uri="{D42A27DB-BD31-4B8C-83A1-F6EECF244321}">
                    <p14:modId xmlns:p14="http://schemas.microsoft.com/office/powerpoint/2010/main" val="503665736"/>
                  </p:ext>
                </p:extLst>
              </p:nvPr>
            </p:nvGraphicFramePr>
            <p:xfrm>
              <a:off x="502920" y="1845483"/>
              <a:ext cx="11184008" cy="1305498"/>
            </p:xfrm>
            <a:graphic>
              <a:graphicData uri="http://schemas.openxmlformats.org/drawingml/2006/table">
                <a:tbl>
                  <a:tblPr/>
                  <a:tblGrid>
                    <a:gridCol w="629956">
                      <a:extLst>
                        <a:ext uri="{9D8B030D-6E8A-4147-A177-3AD203B41FA5}">
                          <a16:colId xmlns:a16="http://schemas.microsoft.com/office/drawing/2014/main" val="20000"/>
                        </a:ext>
                      </a:extLst>
                    </a:gridCol>
                    <a:gridCol w="2638513">
                      <a:extLst>
                        <a:ext uri="{9D8B030D-6E8A-4147-A177-3AD203B41FA5}">
                          <a16:colId xmlns:a16="http://schemas.microsoft.com/office/drawing/2014/main" val="20001"/>
                        </a:ext>
                      </a:extLst>
                    </a:gridCol>
                    <a:gridCol w="2638513">
                      <a:extLst>
                        <a:ext uri="{9D8B030D-6E8A-4147-A177-3AD203B41FA5}">
                          <a16:colId xmlns:a16="http://schemas.microsoft.com/office/drawing/2014/main" val="20002"/>
                        </a:ext>
                      </a:extLst>
                    </a:gridCol>
                    <a:gridCol w="2638513">
                      <a:extLst>
                        <a:ext uri="{9D8B030D-6E8A-4147-A177-3AD203B41FA5}">
                          <a16:colId xmlns:a16="http://schemas.microsoft.com/office/drawing/2014/main" val="20003"/>
                        </a:ext>
                      </a:extLst>
                    </a:gridCol>
                    <a:gridCol w="2638513">
                      <a:extLst>
                        <a:ext uri="{9D8B030D-6E8A-4147-A177-3AD203B41FA5}">
                          <a16:colId xmlns:a16="http://schemas.microsoft.com/office/drawing/2014/main" val="20004"/>
                        </a:ext>
                      </a:extLst>
                    </a:gridCol>
                  </a:tblGrid>
                  <a:tr h="43516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2019年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2020年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2021年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2022年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971" t="-107042" r="-1683495" b="-142254"/>
                          </a:stretch>
                        </a:blipFill>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971" t="-204167" r="-1683495" b="-40278"/>
                          </a:stretch>
                        </a:blipFill>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4.0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sp>
            <p:nvSpPr>
              <p:cNvPr id="4" name="QB_5_BD.44_3#ca9a935b5?vbadefaultcenterpage=1&amp;parentnodeid=df9f6f6a4&amp;color=0,0,0&amp;vbahtmlprocessed=1&amp;bbb=1&amp;hasbroken=1"/>
              <p:cNvSpPr/>
              <p:nvPr/>
            </p:nvSpPr>
            <p:spPr>
              <a:xfrm>
                <a:off x="502920" y="3280583"/>
                <a:ext cx="11183112" cy="925449"/>
              </a:xfrm>
              <a:prstGeom prst="rect">
                <a:avLst/>
              </a:prstGeom>
              <a:noFill/>
              <a:ln/>
            </p:spPr>
            <p:txBody>
              <a:bodyPr wrap="none" lIns="0" tIns="0" rIns="0" bIns="0" rtlCol="0" anchor="t"/>
              <a:lstStyle/>
              <a:p>
                <a:pPr latinLnBrk="1">
                  <a:lnSpc>
                    <a:spcPts val="4000"/>
                  </a:lnSpc>
                </a:pPr>
                <a:r>
                  <a:rPr lang="en-US" altLang="zh-CN" sz="2400" b="0" i="0" dirty="0">
                    <a:solidFill>
                      <a:srgbClr val="000000"/>
                    </a:solidFill>
                    <a:latin typeface="Times New Roman" pitchFamily="34" charset="0"/>
                    <a:ea typeface="微软雅黑" pitchFamily="34" charset="-122"/>
                    <a:cs typeface="Times New Roman" pitchFamily="34" charset="-120"/>
                  </a:rPr>
                  <a:t>若每年的进出口总额</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000000"/>
                    </a:solidFill>
                    <a:latin typeface="Times New Roman" pitchFamily="34" charset="0"/>
                    <a:ea typeface="微软雅黑" pitchFamily="34" charset="-122"/>
                    <a:cs typeface="Times New Roman" pitchFamily="34" charset="-120"/>
                  </a:rPr>
                  <a:t>满足</a:t>
                </a:r>
                <a:r>
                  <a:rPr lang="zh-CN" altLang="en-US" sz="2400" dirty="0">
                    <a:solidFill>
                      <a:srgbClr val="000000"/>
                    </a:solidFill>
                    <a:latin typeface="Times New Roman" pitchFamily="34" charset="0"/>
                    <a:ea typeface="微软雅黑" pitchFamily="34" charset="-122"/>
                    <a:cs typeface="Times New Roman" pitchFamily="34" charset="-120"/>
                  </a:rPr>
                  <a:t>线性</a:t>
                </a:r>
                <a:r>
                  <a:rPr lang="en-US" altLang="zh-CN" sz="2400" b="0" i="0" dirty="0">
                    <a:solidFill>
                      <a:srgbClr val="000000"/>
                    </a:solidFill>
                    <a:latin typeface="Times New Roman" pitchFamily="34" charset="0"/>
                    <a:ea typeface="微软雅黑" pitchFamily="34" charset="-122"/>
                    <a:cs typeface="Times New Roman" pitchFamily="34" charset="-120"/>
                  </a:rPr>
                  <a:t>回归方程</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−0.84</m:t>
                    </m:r>
                  </m:oMath>
                </a14:m>
                <a:r>
                  <a:rPr lang="en-US" altLang="zh-CN" sz="2400" b="0" i="0" dirty="0">
                    <a:solidFill>
                      <a:srgbClr val="000000"/>
                    </a:solidFill>
                    <a:latin typeface="Times New Roman" pitchFamily="34" charset="0"/>
                    <a:ea typeface="微软雅黑" pitchFamily="34" charset="-122"/>
                    <a:cs typeface="Times New Roman" pitchFamily="34" charset="-120"/>
                  </a:rPr>
                  <a:t>，则</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i="0" dirty="0">
                    <a:solidFill>
                      <a:srgbClr val="000000"/>
                    </a:solidFill>
                    <a:latin typeface="SimSun" pitchFamily="34" charset="0"/>
                    <a:ea typeface="SimSun" pitchFamily="34" charset="-122"/>
                    <a:cs typeface="SimSun" pitchFamily="34" charset="-120"/>
                  </a:rPr>
                  <a:t>____</a:t>
                </a:r>
                <a:r>
                  <a:rPr lang="en-US" altLang="zh-CN" sz="2400" b="0" i="0" dirty="0">
                    <a:solidFill>
                      <a:srgbClr val="000000"/>
                    </a:solidFill>
                    <a:latin typeface="Times New Roman" pitchFamily="34" charset="0"/>
                    <a:ea typeface="微软雅黑" pitchFamily="34" charset="-122"/>
                    <a:cs typeface="Times New Roman" pitchFamily="34" charset="-120"/>
                  </a:rPr>
                  <a:t>；若计划202</a:t>
                </a:r>
              </a:p>
              <a:p>
                <a:pPr latinLnBrk="1">
                  <a:lnSpc>
                    <a:spcPts val="3600"/>
                  </a:lnSpc>
                </a:pPr>
                <a:r>
                  <a:rPr lang="en-US" altLang="zh-CN" sz="2400" b="0" i="0" dirty="0">
                    <a:solidFill>
                      <a:srgbClr val="000000"/>
                    </a:solidFill>
                    <a:latin typeface="Times New Roman" pitchFamily="34" charset="0"/>
                    <a:ea typeface="微软雅黑" pitchFamily="34" charset="-122"/>
                    <a:cs typeface="Times New Roman" pitchFamily="34" charset="-120"/>
                  </a:rPr>
                  <a:t>3年出口总额达到5千亿元，预计该年进口总额为</a:t>
                </a:r>
                <a:r>
                  <a:rPr lang="en-US" altLang="zh-CN" sz="2400" i="0" dirty="0">
                    <a:solidFill>
                      <a:srgbClr val="000000"/>
                    </a:solidFill>
                    <a:latin typeface="SimSun" pitchFamily="34" charset="0"/>
                    <a:ea typeface="SimSun" pitchFamily="34" charset="-122"/>
                    <a:cs typeface="SimSun" pitchFamily="34" charset="-120"/>
                  </a:rPr>
                  <a:t>_____</a:t>
                </a:r>
                <a:r>
                  <a:rPr lang="en-US" altLang="zh-CN" sz="2400" b="0" i="0" dirty="0">
                    <a:solidFill>
                      <a:srgbClr val="000000"/>
                    </a:solidFill>
                    <a:latin typeface="Times New Roman" pitchFamily="34" charset="0"/>
                    <a:ea typeface="微软雅黑" pitchFamily="34" charset="-122"/>
                    <a:cs typeface="Times New Roman" pitchFamily="34" charset="-120"/>
                  </a:rPr>
                  <a:t>千亿元.</a:t>
                </a:r>
                <a:endParaRPr lang="en-US" altLang="zh-CN" sz="2400" dirty="0"/>
              </a:p>
            </p:txBody>
          </p:sp>
        </mc:Choice>
        <mc:Fallback xmlns="">
          <p:sp>
            <p:nvSpPr>
              <p:cNvPr id="4" name="QB_5_BD.44_3#ca9a935b5?vbadefaultcenterpage=1&amp;parentnodeid=df9f6f6a4&amp;color=0,0,0&amp;vbahtmlprocessed=1&amp;bbb=1&amp;hasbroken=1"/>
              <p:cNvSpPr>
                <a:spLocks noRot="1" noChangeAspect="1" noMove="1" noResize="1" noEditPoints="1" noAdjustHandles="1" noChangeArrowheads="1" noChangeShapeType="1" noTextEdit="1"/>
              </p:cNvSpPr>
              <p:nvPr/>
            </p:nvSpPr>
            <p:spPr>
              <a:xfrm>
                <a:off x="502920" y="3280583"/>
                <a:ext cx="11183112" cy="925449"/>
              </a:xfrm>
              <a:prstGeom prst="rect">
                <a:avLst/>
              </a:prstGeom>
              <a:blipFill>
                <a:blip r:embed="rId5"/>
                <a:stretch>
                  <a:fillRect l="-1690" t="-2632" r="-491" b="-20395"/>
                </a:stretch>
              </a:blipFill>
              <a:ln/>
            </p:spPr>
            <p:txBody>
              <a:bodyPr/>
              <a:lstStyle/>
              <a:p>
                <a:r>
                  <a:rPr lang="zh-CN" altLang="en-US">
                    <a:noFill/>
                  </a:rPr>
                  <a:t> </a:t>
                </a:r>
              </a:p>
            </p:txBody>
          </p:sp>
        </mc:Fallback>
      </mc:AlternateContent>
      <p:sp>
        <p:nvSpPr>
          <p:cNvPr id="5" name="QB_5_AN.45_1#ca9a935b5.blank?vbadefaultcenterpage=1&amp;parentnodeid=df9f6f6a4&amp;color=0,0,0&amp;vbapositionanswer=12&amp;vbahtmlprocessed=1&amp;bbb=1"/>
          <p:cNvSpPr/>
          <p:nvPr/>
        </p:nvSpPr>
        <p:spPr>
          <a:xfrm>
            <a:off x="9284780" y="3249658"/>
            <a:ext cx="601663" cy="430975"/>
          </a:xfrm>
          <a:prstGeom prst="rect">
            <a:avLst/>
          </a:prstGeom>
          <a:noFill/>
          <a:ln/>
        </p:spPr>
        <p:txBody>
          <a:bodyPr wrap="none" lIns="0" tIns="0" rIns="0" bIns="0" rtlCol="0" anchor="t"/>
          <a:lstStyle/>
          <a:p>
            <a:pPr marL="0" algn="ctr" latinLnBrk="1">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1.6</a:t>
            </a:r>
            <a:endParaRPr lang="en-US" altLang="zh-CN" sz="2400" dirty="0"/>
          </a:p>
        </p:txBody>
      </p:sp>
      <p:sp>
        <p:nvSpPr>
          <p:cNvPr id="6" name="QB_5_AN.46_1#ca9a935b5.blank?vbadefaultcenterpage=1&amp;parentnodeid=df9f6f6a4&amp;color=0,0,0&amp;vbapositionanswer=13&amp;vbahtmlprocessed=1&amp;bbb=1"/>
          <p:cNvSpPr/>
          <p:nvPr/>
        </p:nvSpPr>
        <p:spPr>
          <a:xfrm>
            <a:off x="6916420" y="3736767"/>
            <a:ext cx="754063" cy="430975"/>
          </a:xfrm>
          <a:prstGeom prst="rect">
            <a:avLst/>
          </a:prstGeom>
          <a:noFill/>
          <a:ln/>
        </p:spPr>
        <p:txBody>
          <a:bodyPr wrap="none" lIns="0" tIns="0" rIns="0" bIns="0" rtlCol="0" anchor="t"/>
          <a:lstStyle/>
          <a:p>
            <a:pPr marL="0" algn="ctr" latinLnBrk="1">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3.65</a:t>
            </a:r>
            <a:endParaRPr lang="en-US" altLang="zh-CN" sz="2400" dirty="0"/>
          </a:p>
        </p:txBody>
      </p:sp>
      <mc:AlternateContent xmlns:mc="http://schemas.openxmlformats.org/markup-compatibility/2006" xmlns:a14="http://schemas.microsoft.com/office/drawing/2010/main">
        <mc:Choice Requires="a14">
          <p:sp>
            <p:nvSpPr>
              <p:cNvPr id="7" name="QB_5_AS.47_1#ca9a935b5?vbadefaultcenterpage=1&amp;parentnodeid=df9f6f6a4&amp;color=0,0,0&amp;vbahtmlprocessed=1&amp;bbb=1"/>
              <p:cNvSpPr/>
              <p:nvPr/>
            </p:nvSpPr>
            <p:spPr>
              <a:xfrm>
                <a:off x="502920" y="4213842"/>
                <a:ext cx="11183112" cy="1878775"/>
              </a:xfrm>
              <a:prstGeom prst="rect">
                <a:avLst/>
              </a:prstGeom>
              <a:noFill/>
              <a:ln/>
            </p:spPr>
            <p:txBody>
              <a:bodyPr wrap="none" lIns="0" tIns="0" rIns="0" bIns="0" rtlCol="0" anchor="t"/>
              <a:lstStyle/>
              <a:p>
                <a:pPr algn="l" latinLnBrk="1">
                  <a:lnSpc>
                    <a:spcPts val="38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由数表得</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1.8+2.2+2.6+3.0</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=2.4</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2.0+2.8+3.2+4.0</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3800"/>
                  </a:lnSpc>
                </a:pPr>
                <a:r>
                  <a:rPr lang="en-US" altLang="zh-CN" sz="2400" b="0" i="0" dirty="0" err="1">
                    <a:solidFill>
                      <a:srgbClr val="FF0000"/>
                    </a:solidFill>
                    <a:latin typeface="Times New Roman" pitchFamily="34" charset="0"/>
                    <a:ea typeface="微软雅黑" pitchFamily="34" charset="-122"/>
                    <a:cs typeface="Times New Roman" pitchFamily="34" charset="-120"/>
                  </a:rPr>
                  <a:t>因此</a:t>
                </a:r>
                <a:r>
                  <a:rPr lang="en-US" altLang="zh-CN" sz="2400" b="0" i="0" dirty="0" err="1" smtClean="0">
                    <a:solidFill>
                      <a:srgbClr val="FF0000"/>
                    </a:solidFill>
                    <a:latin typeface="Times New Roman" pitchFamily="34" charset="0"/>
                    <a:ea typeface="微软雅黑" pitchFamily="34" charset="-122"/>
                    <a:cs typeface="Times New Roman" pitchFamily="34" charset="-120"/>
                  </a:rPr>
                  <a:t>，回归直线</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−0.84</m:t>
                    </m:r>
                  </m:oMath>
                </a14:m>
                <a:r>
                  <a:rPr lang="en-US" altLang="zh-CN" sz="2400" b="0" i="0" dirty="0">
                    <a:solidFill>
                      <a:srgbClr val="FF0000"/>
                    </a:solidFill>
                    <a:latin typeface="Times New Roman" pitchFamily="34" charset="0"/>
                    <a:ea typeface="微软雅黑" pitchFamily="34" charset="-122"/>
                    <a:cs typeface="Times New Roman" pitchFamily="34" charset="-120"/>
                  </a:rPr>
                  <a:t>过点（2.4,3），由</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3=2.4</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−0.84</m:t>
                    </m:r>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3800"/>
                  </a:lnSpc>
                </a:pPr>
                <a:r>
                  <a:rPr lang="en-US" altLang="zh-CN" sz="2400" b="0" i="0" dirty="0" err="1">
                    <a:solidFill>
                      <a:srgbClr val="FF0000"/>
                    </a:solidFill>
                    <a:latin typeface="Times New Roman" pitchFamily="34" charset="0"/>
                    <a:ea typeface="微软雅黑" pitchFamily="34" charset="-122"/>
                    <a:cs typeface="Times New Roman" pitchFamily="34" charset="-120"/>
                  </a:rPr>
                  <a:t>此时</a:t>
                </a:r>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−0.84</m:t>
                    </m:r>
                  </m:oMath>
                </a14:m>
                <a:r>
                  <a:rPr lang="en-US" altLang="zh-CN" sz="2400" b="0" i="0" dirty="0">
                    <a:solidFill>
                      <a:srgbClr val="FF0000"/>
                    </a:solidFill>
                    <a:latin typeface="Times New Roman" pitchFamily="34" charset="0"/>
                    <a:ea typeface="微软雅黑" pitchFamily="34" charset="-122"/>
                    <a:cs typeface="Times New Roman"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oMath>
                </a14:m>
                <a:r>
                  <a:rPr lang="en-US" altLang="zh-CN" sz="2400" b="0" i="0" dirty="0">
                    <a:solidFill>
                      <a:srgbClr val="FF0000"/>
                    </a:solidFill>
                    <a:latin typeface="Times New Roman" pitchFamily="34" charset="0"/>
                    <a:ea typeface="微软雅黑" pitchFamily="34" charset="-122"/>
                    <a:cs typeface="Times New Roman"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5=1.6</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−0.84</m:t>
                    </m:r>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=3.65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预计该年进口总额为3.65千亿元.</a:t>
                </a:r>
                <a:endParaRPr lang="en-US" altLang="zh-CN" sz="2400" dirty="0"/>
              </a:p>
            </p:txBody>
          </p:sp>
        </mc:Choice>
        <mc:Fallback xmlns="">
          <p:sp>
            <p:nvSpPr>
              <p:cNvPr id="7" name="QB_5_AS.47_1#ca9a935b5?vbadefaultcenterpage=1&amp;parentnodeid=df9f6f6a4&amp;color=0,0,0&amp;vbahtmlprocessed=1&amp;bbb=1"/>
              <p:cNvSpPr>
                <a:spLocks noRot="1" noChangeAspect="1" noMove="1" noResize="1" noEditPoints="1" noAdjustHandles="1" noChangeArrowheads="1" noChangeShapeType="1" noTextEdit="1"/>
              </p:cNvSpPr>
              <p:nvPr/>
            </p:nvSpPr>
            <p:spPr>
              <a:xfrm>
                <a:off x="502920" y="4213842"/>
                <a:ext cx="11183112" cy="1878775"/>
              </a:xfrm>
              <a:prstGeom prst="rect">
                <a:avLst/>
              </a:prstGeom>
              <a:blipFill>
                <a:blip r:embed="rId6"/>
                <a:stretch>
                  <a:fillRect l="-1690" t="-2597" b="-9740"/>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bg/>
                                          </p:spTgt>
                                        </p:tgtEl>
                                        <p:attrNameLst>
                                          <p:attrName>style.visibility</p:attrName>
                                        </p:attrNameLst>
                                      </p:cBhvr>
                                      <p:to>
                                        <p:strVal val="visible"/>
                                      </p:to>
                                    </p:set>
                                    <p:animEffect transition="in" filter="wipe(left)">
                                      <p:cBhvr>
                                        <p:cTn id="23" dur="500"/>
                                        <p:tgtEl>
                                          <p:spTgt spid="7">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wipe(left)">
                                      <p:cBhvr>
                                        <p:cTn id="29" dur="500"/>
                                        <p:tgtEl>
                                          <p:spTgt spid="7">
                                            <p:txEl>
                                              <p:pRg st="1" end="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500"/>
                                        <p:tgtEl>
                                          <p:spTgt spid="7">
                                            <p:txEl>
                                              <p:pRg st="2" end="2"/>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wipe(left)">
                                      <p:cBhvr>
                                        <p:cTn id="35"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P spid="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name="Slide 25checked= 1 &amp; amp; version = 1.0.5checked=1&amp;version=1.0.5">
    <p:spTree>
      <p:nvGrpSpPr>
        <p:cNvPr id="1" name=""/>
        <p:cNvGrpSpPr/>
        <p:nvPr/>
      </p:nvGrpSpPr>
      <p:grpSpPr>
        <a:xfrm>
          <a:off x="0" y="0"/>
          <a:ext cx="0" cy="0"/>
          <a:chOff x="0" y="0"/>
          <a:chExt cx="0" cy="0"/>
        </a:xfrm>
      </p:grpSpPr>
      <p:pic>
        <p:nvPicPr>
          <p:cNvPr id="2" name="C_4_BD#3b388f21c?vbadefaultcenterpage=1&amp;parentnodeid=9f5f7079a&amp;color=110,135,189&amp;vbahtmlprocessed=1" descr="preencoded.png"/>
          <p:cNvPicPr>
            <a:picLocks noChangeAspect="1"/>
          </p:cNvPicPr>
          <p:nvPr/>
        </p:nvPicPr>
        <p:blipFill>
          <a:blip r:embed="rId3"/>
          <a:stretch>
            <a:fillRect/>
          </a:stretch>
        </p:blipFill>
        <p:spPr>
          <a:xfrm>
            <a:off x="4700016" y="756000"/>
            <a:ext cx="2798064" cy="630936"/>
          </a:xfrm>
          <a:prstGeom prst="rect">
            <a:avLst/>
          </a:prstGeom>
        </p:spPr>
      </p:pic>
      <mc:AlternateContent xmlns:mc="http://schemas.openxmlformats.org/markup-compatibility/2006" xmlns:a14="http://schemas.microsoft.com/office/drawing/2010/main">
        <mc:Choice Requires="a14">
          <p:sp>
            <p:nvSpPr>
              <p:cNvPr id="3" name="QB_5_BD.48_1#57329e063?segpoint=1&amp;vbadefaultcenterpage=1&amp;parentnodeid=3b388f21c&amp;color=0,0,0&amp;vbahtmlprocessed=1&amp;bbb=1&amp;hasbroken=1"/>
              <p:cNvSpPr/>
              <p:nvPr/>
            </p:nvSpPr>
            <p:spPr>
              <a:xfrm>
                <a:off x="502920" y="1521048"/>
                <a:ext cx="11183112" cy="1037400"/>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13.</a:t>
                </a:r>
                <a:r>
                  <a:rPr lang="en-US" altLang="zh-CN" sz="2400" b="0" i="0" dirty="0">
                    <a:solidFill>
                      <a:srgbClr val="000000"/>
                    </a:solidFill>
                    <a:latin typeface="Times New Roman" pitchFamily="34" charset="0"/>
                    <a:ea typeface="微软雅黑" pitchFamily="34" charset="-122"/>
                    <a:cs typeface="Times New Roman" pitchFamily="34" charset="-120"/>
                  </a:rPr>
                  <a:t>某奶茶店统计某月一周奶茶销售的杯数，用</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表示星期一至星期天，</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表示每天销</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售奶茶的杯数</a:t>
                </a:r>
                <a:r>
                  <a:rPr lang="en-US" altLang="zh-CN" sz="2400" b="0" i="0" dirty="0">
                    <a:solidFill>
                      <a:srgbClr val="000000"/>
                    </a:solidFill>
                    <a:latin typeface="Times New Roman" pitchFamily="34" charset="0"/>
                    <a:ea typeface="微软雅黑" pitchFamily="34" charset="-122"/>
                    <a:cs typeface="Times New Roman" pitchFamily="34" charset="-120"/>
                  </a:rPr>
                  <a:t>，统计数据如表所示.</a:t>
                </a:r>
                <a:endParaRPr lang="en-US" altLang="zh-CN" sz="2400" dirty="0"/>
              </a:p>
            </p:txBody>
          </p:sp>
        </mc:Choice>
        <mc:Fallback xmlns="">
          <p:sp>
            <p:nvSpPr>
              <p:cNvPr id="3" name="QB_5_BD.48_1#57329e063?segpoint=1&amp;vbadefaultcenterpage=1&amp;parentnodeid=3b388f21c&amp;color=0,0,0&amp;vbahtmlprocessed=1&amp;bbb=1&amp;hasbroken=1"/>
              <p:cNvSpPr>
                <a:spLocks noRot="1" noChangeAspect="1" noMove="1" noResize="1" noEditPoints="1" noAdjustHandles="1" noChangeArrowheads="1" noChangeShapeType="1" noTextEdit="1"/>
              </p:cNvSpPr>
              <p:nvPr/>
            </p:nvSpPr>
            <p:spPr>
              <a:xfrm>
                <a:off x="502920" y="1521048"/>
                <a:ext cx="11183112" cy="1037400"/>
              </a:xfrm>
              <a:prstGeom prst="rect">
                <a:avLst/>
              </a:prstGeom>
              <a:blipFill>
                <a:blip r:embed="rId4"/>
                <a:stretch>
                  <a:fillRect l="-1690" r="-872" b="-17059"/>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6" name="QB_5_BD.48_2#57329e063?colgroup=2,2,4,4,4,4,4,4&amp;vbadefaultcenterpage=1&amp;parentnodeid=3b388f21c&amp;color=0,0,0&amp;vbahtmlprocessed=1&amp;bbb=1"/>
              <p:cNvGraphicFramePr>
                <a:graphicFrameLocks noGrp="1"/>
              </p:cNvGraphicFramePr>
              <p:nvPr>
                <p:extLst>
                  <p:ext uri="{D42A27DB-BD31-4B8C-83A1-F6EECF244321}">
                    <p14:modId xmlns:p14="http://schemas.microsoft.com/office/powerpoint/2010/main" val="1454163282"/>
                  </p:ext>
                </p:extLst>
              </p:nvPr>
            </p:nvGraphicFramePr>
            <p:xfrm>
              <a:off x="502920" y="2688178"/>
              <a:ext cx="11184010" cy="950976"/>
            </p:xfrm>
            <a:graphic>
              <a:graphicData uri="http://schemas.openxmlformats.org/drawingml/2006/table">
                <a:tbl>
                  <a:tblPr/>
                  <a:tblGrid>
                    <a:gridCol w="1032511">
                      <a:extLst>
                        <a:ext uri="{9D8B030D-6E8A-4147-A177-3AD203B41FA5}">
                          <a16:colId xmlns:a16="http://schemas.microsoft.com/office/drawing/2014/main" val="20000"/>
                        </a:ext>
                      </a:extLst>
                    </a:gridCol>
                    <a:gridCol w="776667">
                      <a:extLst>
                        <a:ext uri="{9D8B030D-6E8A-4147-A177-3AD203B41FA5}">
                          <a16:colId xmlns:a16="http://schemas.microsoft.com/office/drawing/2014/main" val="20001"/>
                        </a:ext>
                      </a:extLst>
                    </a:gridCol>
                    <a:gridCol w="1562472">
                      <a:extLst>
                        <a:ext uri="{9D8B030D-6E8A-4147-A177-3AD203B41FA5}">
                          <a16:colId xmlns:a16="http://schemas.microsoft.com/office/drawing/2014/main" val="20002"/>
                        </a:ext>
                      </a:extLst>
                    </a:gridCol>
                    <a:gridCol w="1562472">
                      <a:extLst>
                        <a:ext uri="{9D8B030D-6E8A-4147-A177-3AD203B41FA5}">
                          <a16:colId xmlns:a16="http://schemas.microsoft.com/office/drawing/2014/main" val="20003"/>
                        </a:ext>
                      </a:extLst>
                    </a:gridCol>
                    <a:gridCol w="1562472">
                      <a:extLst>
                        <a:ext uri="{9D8B030D-6E8A-4147-A177-3AD203B41FA5}">
                          <a16:colId xmlns:a16="http://schemas.microsoft.com/office/drawing/2014/main" val="20004"/>
                        </a:ext>
                      </a:extLst>
                    </a:gridCol>
                    <a:gridCol w="1562472">
                      <a:extLst>
                        <a:ext uri="{9D8B030D-6E8A-4147-A177-3AD203B41FA5}">
                          <a16:colId xmlns:a16="http://schemas.microsoft.com/office/drawing/2014/main" val="20005"/>
                        </a:ext>
                      </a:extLst>
                    </a:gridCol>
                    <a:gridCol w="1562472">
                      <a:extLst>
                        <a:ext uri="{9D8B030D-6E8A-4147-A177-3AD203B41FA5}">
                          <a16:colId xmlns:a16="http://schemas.microsoft.com/office/drawing/2014/main" val="20006"/>
                        </a:ext>
                      </a:extLst>
                    </a:gridCol>
                    <a:gridCol w="1562472">
                      <a:extLst>
                        <a:ext uri="{9D8B030D-6E8A-4147-A177-3AD203B41FA5}">
                          <a16:colId xmlns:a16="http://schemas.microsoft.com/office/drawing/2014/main" val="20007"/>
                        </a:ext>
                      </a:extLst>
                    </a:gridCol>
                  </a:tblGrid>
                  <a:tr h="435166">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7</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66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196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26" name="QB_5_BD.48_2#57329e063?colgroup=2,2,4,4,4,4,4,4&amp;vbadefaultcenterpage=1&amp;parentnodeid=3b388f21c&amp;color=0,0,0&amp;vbahtmlprocessed=1&amp;bbb=1"/>
              <p:cNvGraphicFramePr>
                <a:graphicFrameLocks noGrp="1"/>
              </p:cNvGraphicFramePr>
              <p:nvPr>
                <p:extLst>
                  <p:ext uri="{D42A27DB-BD31-4B8C-83A1-F6EECF244321}">
                    <p14:modId xmlns:p14="http://schemas.microsoft.com/office/powerpoint/2010/main" val="1454163282"/>
                  </p:ext>
                </p:extLst>
              </p:nvPr>
            </p:nvGraphicFramePr>
            <p:xfrm>
              <a:off x="502920" y="2688178"/>
              <a:ext cx="11184010" cy="870332"/>
            </p:xfrm>
            <a:graphic>
              <a:graphicData uri="http://schemas.openxmlformats.org/drawingml/2006/table">
                <a:tbl>
                  <a:tblPr/>
                  <a:tblGrid>
                    <a:gridCol w="1032511">
                      <a:extLst>
                        <a:ext uri="{9D8B030D-6E8A-4147-A177-3AD203B41FA5}">
                          <a16:colId xmlns:a16="http://schemas.microsoft.com/office/drawing/2014/main" val="20000"/>
                        </a:ext>
                      </a:extLst>
                    </a:gridCol>
                    <a:gridCol w="776667">
                      <a:extLst>
                        <a:ext uri="{9D8B030D-6E8A-4147-A177-3AD203B41FA5}">
                          <a16:colId xmlns:a16="http://schemas.microsoft.com/office/drawing/2014/main" val="20001"/>
                        </a:ext>
                      </a:extLst>
                    </a:gridCol>
                    <a:gridCol w="1562472">
                      <a:extLst>
                        <a:ext uri="{9D8B030D-6E8A-4147-A177-3AD203B41FA5}">
                          <a16:colId xmlns:a16="http://schemas.microsoft.com/office/drawing/2014/main" val="20002"/>
                        </a:ext>
                      </a:extLst>
                    </a:gridCol>
                    <a:gridCol w="1562472">
                      <a:extLst>
                        <a:ext uri="{9D8B030D-6E8A-4147-A177-3AD203B41FA5}">
                          <a16:colId xmlns:a16="http://schemas.microsoft.com/office/drawing/2014/main" val="20003"/>
                        </a:ext>
                      </a:extLst>
                    </a:gridCol>
                    <a:gridCol w="1562472">
                      <a:extLst>
                        <a:ext uri="{9D8B030D-6E8A-4147-A177-3AD203B41FA5}">
                          <a16:colId xmlns:a16="http://schemas.microsoft.com/office/drawing/2014/main" val="20004"/>
                        </a:ext>
                      </a:extLst>
                    </a:gridCol>
                    <a:gridCol w="1562472">
                      <a:extLst>
                        <a:ext uri="{9D8B030D-6E8A-4147-A177-3AD203B41FA5}">
                          <a16:colId xmlns:a16="http://schemas.microsoft.com/office/drawing/2014/main" val="20005"/>
                        </a:ext>
                      </a:extLst>
                    </a:gridCol>
                    <a:gridCol w="1562472">
                      <a:extLst>
                        <a:ext uri="{9D8B030D-6E8A-4147-A177-3AD203B41FA5}">
                          <a16:colId xmlns:a16="http://schemas.microsoft.com/office/drawing/2014/main" val="20006"/>
                        </a:ext>
                      </a:extLst>
                    </a:gridCol>
                    <a:gridCol w="1562472">
                      <a:extLst>
                        <a:ext uri="{9D8B030D-6E8A-4147-A177-3AD203B41FA5}">
                          <a16:colId xmlns:a16="http://schemas.microsoft.com/office/drawing/2014/main" val="20007"/>
                        </a:ext>
                      </a:extLst>
                    </a:gridCol>
                  </a:tblGrid>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588" t="-5556" r="-980588" b="-141667"/>
                          </a:stretch>
                        </a:blipFill>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7</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588" t="-105556" r="-980588" b="-41667"/>
                          </a:stretch>
                        </a:blipFill>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66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196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5" name="QB_5_BD.48_3#57329e063?vbadefaultcenterpage=1&amp;parentnodeid=3b388f21c&amp;color=0,0,0&amp;vbahtmlprocessed=1&amp;bbb=1&amp;hasbroken=1"/>
              <p:cNvSpPr/>
              <p:nvPr/>
            </p:nvSpPr>
            <p:spPr>
              <a:xfrm>
                <a:off x="502920" y="3691478"/>
                <a:ext cx="11183112" cy="2324100"/>
              </a:xfrm>
              <a:prstGeom prst="rect">
                <a:avLst/>
              </a:prstGeom>
              <a:noFill/>
              <a:ln/>
            </p:spPr>
            <p:txBody>
              <a:bodyPr wrap="none" lIns="0" tIns="0" rIns="0" bIns="0" rtlCol="0" anchor="t"/>
              <a:lstStyle/>
              <a:p>
                <a:pPr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根据散点图判断，销售奶茶的杯数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000000"/>
                    </a:solidFill>
                    <a:latin typeface="Times New Roman" pitchFamily="34" charset="0"/>
                    <a:ea typeface="微软雅黑" pitchFamily="34" charset="-122"/>
                    <a:cs typeface="Times New Roman" pitchFamily="34" charset="-120"/>
                  </a:rPr>
                  <a:t>关于天数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的</a:t>
                </a:r>
                <a:r>
                  <a:rPr lang="zh-CN" altLang="en-US" sz="2400" dirty="0">
                    <a:solidFill>
                      <a:srgbClr val="000000"/>
                    </a:solidFill>
                    <a:latin typeface="Times New Roman" pitchFamily="34" charset="0"/>
                    <a:ea typeface="微软雅黑" pitchFamily="34" charset="-122"/>
                    <a:cs typeface="Times New Roman" pitchFamily="34" charset="-120"/>
                  </a:rPr>
                  <a:t>线性</a:t>
                </a:r>
                <a:r>
                  <a:rPr lang="en-US" altLang="zh-CN" sz="2400" b="0" i="0" dirty="0">
                    <a:solidFill>
                      <a:srgbClr val="000000"/>
                    </a:solidFill>
                    <a:latin typeface="Times New Roman" pitchFamily="34" charset="0"/>
                    <a:ea typeface="微软雅黑" pitchFamily="34" charset="-122"/>
                    <a:cs typeface="Times New Roman" pitchFamily="34" charset="-120"/>
                  </a:rPr>
                  <a:t>回归方程适合用</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𝑑</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sup>
                    </m:s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来表</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4400"/>
                  </a:lnSpc>
                </a:pPr>
                <a:r>
                  <a:rPr lang="en-US" altLang="zh-CN" sz="2400" b="0" i="0" dirty="0" err="1">
                    <a:solidFill>
                      <a:srgbClr val="000000"/>
                    </a:solidFill>
                    <a:latin typeface="Times New Roman" pitchFamily="34" charset="0"/>
                    <a:ea typeface="微软雅黑" pitchFamily="34" charset="-122"/>
                    <a:cs typeface="Times New Roman" pitchFamily="34" charset="-120"/>
                  </a:rPr>
                  <a:t>示，</a:t>
                </a:r>
                <a:r>
                  <a:rPr lang="en-US" altLang="zh-CN" sz="2400" b="0" i="0" dirty="0" err="1" smtClean="0">
                    <a:solidFill>
                      <a:srgbClr val="000000"/>
                    </a:solidFill>
                    <a:latin typeface="Times New Roman" pitchFamily="34" charset="0"/>
                    <a:ea typeface="微软雅黑" pitchFamily="34" charset="-122"/>
                    <a:cs typeface="Times New Roman" pitchFamily="34" charset="-120"/>
                  </a:rPr>
                  <a:t>则其</a:t>
                </a:r>
                <a:r>
                  <a:rPr lang="zh-CN" altLang="en-US" sz="2400" dirty="0">
                    <a:solidFill>
                      <a:srgbClr val="000000"/>
                    </a:solidFill>
                    <a:latin typeface="Times New Roman" pitchFamily="34" charset="0"/>
                    <a:ea typeface="微软雅黑" pitchFamily="34" charset="-122"/>
                    <a:cs typeface="Times New Roman" pitchFamily="34" charset="-120"/>
                  </a:rPr>
                  <a:t>线性</a:t>
                </a:r>
                <a:r>
                  <a:rPr lang="en-US" altLang="zh-CN" sz="2400" b="0" i="0" dirty="0" err="1" smtClean="0">
                    <a:solidFill>
                      <a:srgbClr val="000000"/>
                    </a:solidFill>
                    <a:latin typeface="Times New Roman" pitchFamily="34" charset="0"/>
                    <a:ea typeface="微软雅黑" pitchFamily="34" charset="-122"/>
                    <a:cs typeface="Times New Roman" pitchFamily="34" charset="-120"/>
                  </a:rPr>
                  <a:t>回归方程为</a:t>
                </a:r>
                <a:r>
                  <a:rPr lang="en-US" altLang="zh-CN" sz="2400" i="0" dirty="0">
                    <a:solidFill>
                      <a:srgbClr val="000000"/>
                    </a:solidFill>
                    <a:latin typeface="SimSun" pitchFamily="34" charset="0"/>
                    <a:ea typeface="SimSun" pitchFamily="34" charset="-122"/>
                    <a:cs typeface="SimSun" pitchFamily="34" charset="-120"/>
                  </a:rPr>
                  <a:t>___________________</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a:p>
                <a:pPr latinLnBrk="1">
                  <a:lnSpc>
                    <a:spcPts val="6300"/>
                  </a:lnSpc>
                </a:pPr>
                <a:r>
                  <a:rPr lang="en-US" altLang="zh-CN" sz="2400" b="0" i="0" dirty="0" err="1">
                    <a:solidFill>
                      <a:srgbClr val="000000"/>
                    </a:solidFill>
                    <a:latin typeface="Times New Roman" pitchFamily="34" charset="0"/>
                    <a:ea typeface="微软雅黑" pitchFamily="34" charset="-122"/>
                    <a:cs typeface="Times New Roman" pitchFamily="34" charset="-120"/>
                  </a:rPr>
                  <a:t>参考数据：设</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lg</m:t>
                    </m:r>
                    <m:r>
                      <m:rPr>
                        <m:nor/>
                      </m:rPr>
                      <a:rPr lang="en-US" altLang="zh-CN" sz="2400" b="0" i="0" dirty="0">
                        <a:solidFill>
                          <a:srgbClr val="000000"/>
                        </a:solidFill>
                        <a:latin typeface="Times New Roman" pitchFamily="34" charset="0"/>
                        <a:ea typeface="微软雅黑" pitchFamily="34" charset="-122"/>
                        <a:cs typeface="Times New Roman" pitchFamily="34" charset="-120"/>
                      </a:rPr>
                      <m:t> </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e>
                    </m:ba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7</m:t>
                        </m:r>
                      </m:den>
                    </m:f>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7</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=1.52</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7</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≈49.56</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10</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0.52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≈3.31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a:p>
                <a:pPr latinLnBrk="1">
                  <a:lnSpc>
                    <a:spcPts val="3200"/>
                  </a:lnSpc>
                </a:pPr>
                <a:r>
                  <a:rPr lang="en-US" altLang="zh-CN" sz="2400" b="0" i="0" dirty="0">
                    <a:solidFill>
                      <a:srgbClr val="000000"/>
                    </a:solidFill>
                    <a:latin typeface="SimSun" panose="02010600030101010101" pitchFamily="2" charset="-122"/>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参考公式：对于一组数据</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e>
                    </m:d>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e>
                    </m:d>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ub>
                        </m:sSub>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err="1" smtClean="0">
                    <a:solidFill>
                      <a:srgbClr val="000000"/>
                    </a:solidFill>
                    <a:latin typeface="Times New Roman" pitchFamily="34" charset="0"/>
                    <a:ea typeface="微软雅黑" pitchFamily="34" charset="-122"/>
                    <a:cs typeface="Times New Roman" pitchFamily="34" charset="-120"/>
                  </a:rPr>
                  <a:t>其回归直线</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ct val="110000"/>
                  </a:lnSpc>
                </a:pPr>
                <a:endParaRPr lang="en-US" altLang="zh-CN" sz="2400" dirty="0"/>
              </a:p>
            </p:txBody>
          </p:sp>
        </mc:Choice>
        <mc:Fallback xmlns="">
          <p:sp>
            <p:nvSpPr>
              <p:cNvPr id="5" name="QB_5_BD.48_3#57329e063?vbadefaultcenterpage=1&amp;parentnodeid=3b388f21c&amp;color=0,0,0&amp;vbahtmlprocessed=1&amp;bbb=1&amp;hasbroken=1"/>
              <p:cNvSpPr>
                <a:spLocks noRot="1" noChangeAspect="1" noMove="1" noResize="1" noEditPoints="1" noAdjustHandles="1" noChangeArrowheads="1" noChangeShapeType="1" noTextEdit="1"/>
              </p:cNvSpPr>
              <p:nvPr/>
            </p:nvSpPr>
            <p:spPr>
              <a:xfrm>
                <a:off x="502920" y="3691478"/>
                <a:ext cx="11183112" cy="2324100"/>
              </a:xfrm>
              <a:prstGeom prst="rect">
                <a:avLst/>
              </a:prstGeom>
              <a:blipFill>
                <a:blip r:embed="rId6"/>
                <a:stretch>
                  <a:fillRect l="-1690" r="-763" b="-6824"/>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B_5_AN.49_1#57329e063.blank?vbadefaultcenterpage=1&amp;parentnodeid=3b388f21c&amp;color=0,0,0&amp;vbapositionanswer=14&amp;vbahtmlprocessed=1&amp;bbb=1"/>
              <p:cNvSpPr/>
              <p:nvPr/>
            </p:nvSpPr>
            <p:spPr>
              <a:xfrm>
                <a:off x="3893820" y="4317524"/>
                <a:ext cx="2838069" cy="362966"/>
              </a:xfrm>
              <a:prstGeom prst="rect">
                <a:avLst/>
              </a:prstGeom>
              <a:noFill/>
              <a:ln/>
            </p:spPr>
            <p:txBody>
              <a:bodyPr wrap="none" lIns="0" tIns="0" rIns="0" bIns="0" rtlCol="0" anchor="t"/>
              <a:lstStyle/>
              <a:p>
                <a:pPr marL="0" algn="ctr" latinLnBrk="1">
                  <a:lnSpc>
                    <a:spcPts val="31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=3.31×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0.25</m:t>
                                </m:r>
                              </m:sup>
                            </m:sSup>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sup>
                    </m:s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00" dirty="0"/>
              </a:p>
            </p:txBody>
          </p:sp>
        </mc:Choice>
        <mc:Fallback xmlns="">
          <p:sp>
            <p:nvSpPr>
              <p:cNvPr id="6" name="QB_5_AN.49_1#57329e063.blank?vbadefaultcenterpage=1&amp;parentnodeid=3b388f21c&amp;color=0,0,0&amp;vbapositionanswer=14&amp;vbahtmlprocessed=1&amp;bbb=1"/>
              <p:cNvSpPr>
                <a:spLocks noRot="1" noChangeAspect="1" noMove="1" noResize="1" noEditPoints="1" noAdjustHandles="1" noChangeArrowheads="1" noChangeShapeType="1" noTextEdit="1"/>
              </p:cNvSpPr>
              <p:nvPr/>
            </p:nvSpPr>
            <p:spPr>
              <a:xfrm>
                <a:off x="3893820" y="4317524"/>
                <a:ext cx="2838069" cy="362966"/>
              </a:xfrm>
              <a:prstGeom prst="rect">
                <a:avLst/>
              </a:prstGeom>
              <a:blipFill>
                <a:blip r:embed="rId7"/>
                <a:stretch>
                  <a:fillRect l="-1290" b="-28333"/>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name="Slide41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BD.48_3#57329e063?vbadefaultcenterpage=1&amp;parentnodeid=3b388f21c&amp;color=0,0,0&amp;vbahtmlprocessed=1&amp;bbb=1&amp;hasbroken=1">
                <a:extLst>
                  <a:ext uri="{FF2B5EF4-FFF2-40B4-BE49-F238E27FC236}">
                    <a16:creationId xmlns:a16="http://schemas.microsoft.com/office/drawing/2014/main" id="{CCF1A8D9-BAC1-AFDB-E029-94D5D805C43A}"/>
                  </a:ext>
                </a:extLst>
              </p:cNvPr>
              <p:cNvSpPr/>
              <p:nvPr/>
            </p:nvSpPr>
            <p:spPr>
              <a:xfrm>
                <a:off x="502920" y="2771186"/>
                <a:ext cx="11183112" cy="1611376"/>
              </a:xfrm>
              <a:prstGeom prst="rect">
                <a:avLst/>
              </a:prstGeom>
              <a:noFill/>
              <a:ln/>
            </p:spPr>
            <p:txBody>
              <a:bodyPr wrap="none" lIns="0" tIns="0" rIns="0" bIns="0" rtlCol="0" anchor="t"/>
              <a:lstStyle/>
              <a:p>
                <a:pPr latinLnBrk="1">
                  <a:lnSpc>
                    <a:spcPts val="96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𝛼</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𝛽</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oMath>
                </a14:m>
                <a:r>
                  <a:rPr lang="en-US" altLang="zh-CN" sz="2400" b="0" i="0" dirty="0">
                    <a:solidFill>
                      <a:srgbClr val="000000"/>
                    </a:solidFill>
                    <a:latin typeface="Times New Roman" pitchFamily="34" charset="0"/>
                    <a:ea typeface="微软雅黑" pitchFamily="34" charset="-122"/>
                    <a:cs typeface="Times New Roman" pitchFamily="34" charset="-120"/>
                  </a:rPr>
                  <a:t>的斜率和截距的最小二乘估计公式分别为</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𝛽</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𝑛</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e>
                        </m:bar>
                        <m:r>
                          <m:rPr>
                            <m:nor/>
                          </m:rPr>
                          <a:rPr lang="en-US" altLang="zh-CN" sz="2400" b="0" i="0" dirty="0">
                            <a:solidFill>
                              <a:srgbClr val="000000"/>
                            </a:solidFill>
                            <a:latin typeface="Times New Roman" pitchFamily="34" charset="0"/>
                            <a:ea typeface="微软雅黑" pitchFamily="34" charset="-122"/>
                            <a:cs typeface="Times New Roman" pitchFamily="34" charset="-120"/>
                          </a:rPr>
                          <m:t> </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e>
                        </m:bar>
                      </m:num>
                      <m:den>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𝑛</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Sup>
                          <m:sSubSupPr>
                            <m:ctrlPr>
                              <a:rPr lang="en-US" altLang="zh-CN" sz="2400" b="0" i="1">
                                <a:solidFill>
                                  <a:srgbClr val="000000"/>
                                </a:solidFill>
                                <a:latin typeface="Cambria Math" panose="02040503050406030204" pitchFamily="18" charset="0"/>
                              </a:rPr>
                            </m:ctrlPr>
                          </m:sSub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e>
                            </m:ba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m:rPr>
                            <m:nor/>
                          </m:rPr>
                          <a:rPr lang="en-US" altLang="zh-CN" sz="2400" b="0" i="0" dirty="0">
                            <a:solidFill>
                              <a:srgbClr val="000000"/>
                            </a:solidFill>
                            <a:latin typeface="Times New Roman" pitchFamily="34" charset="0"/>
                            <a:ea typeface="微软雅黑" pitchFamily="34" charset="-122"/>
                            <a:cs typeface="Times New Roman" pitchFamily="34" charset="-120"/>
                          </a:rPr>
                          <m:t> </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p>
              <a:p>
                <a:pPr latinLnBrk="1">
                  <a:lnSpc>
                    <a:spcPts val="3300"/>
                  </a:lnSpc>
                </a:pP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𝛼</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e>
                    </m:ba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𝛽</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e>
                    </m:ba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B_5_BD.48_3#57329e063?vbadefaultcenterpage=1&amp;parentnodeid=3b388f21c&amp;color=0,0,0&amp;vbahtmlprocessed=1&amp;bbb=1&amp;hasbroken=1">
                <a:extLst>
                  <a:ext uri="{FF2B5EF4-FFF2-40B4-BE49-F238E27FC236}">
                    <a16:creationId xmlns:a16="http://schemas.microsoft.com/office/drawing/2014/main" id="{CCF1A8D9-BAC1-AFDB-E029-94D5D805C43A}"/>
                  </a:ext>
                </a:extLst>
              </p:cNvPr>
              <p:cNvSpPr>
                <a:spLocks noRot="1" noChangeAspect="1" noMove="1" noResize="1" noEditPoints="1" noAdjustHandles="1" noChangeArrowheads="1" noChangeShapeType="1" noTextEdit="1"/>
              </p:cNvSpPr>
              <p:nvPr/>
            </p:nvSpPr>
            <p:spPr>
              <a:xfrm>
                <a:off x="502920" y="2771186"/>
                <a:ext cx="11183112" cy="1611376"/>
              </a:xfrm>
              <a:prstGeom prst="rect">
                <a:avLst/>
              </a:prstGeom>
              <a:blipFill>
                <a:blip r:embed="rId2"/>
                <a:stretch>
                  <a:fillRect b="-11364"/>
                </a:stretch>
              </a:blipFill>
              <a:ln/>
            </p:spPr>
            <p:txBody>
              <a:bodyPr/>
              <a:lstStyle/>
              <a:p>
                <a:r>
                  <a:rPr lang="zh-CN" altLang="en-US">
                    <a:noFill/>
                  </a:rPr>
                  <a:t> </a:t>
                </a:r>
              </a:p>
            </p:txBody>
          </p:sp>
        </mc:Fallback>
      </mc:AlternateContent>
    </p:spTree>
    <p:extLst>
      <p:ext uri="{BB962C8B-B14F-4D97-AF65-F5344CB8AC3E}">
        <p14:creationId xmlns:p14="http://schemas.microsoft.com/office/powerpoint/2010/main" val="1551675146"/>
      </p:ext>
    </p:extLst>
  </p:cSld>
  <p:clrMapOvr>
    <a:masterClrMapping/>
  </p:clrMapOvr>
  <p:transition>
    <p:split dir="in"/>
  </p:transition>
</p:sld>
</file>

<file path=ppt/slides/slide28.xml><?xml version="1.0" encoding="utf-8"?>
<p:sld xmlns:a="http://schemas.openxmlformats.org/drawingml/2006/main" xmlns:r="http://schemas.openxmlformats.org/officeDocument/2006/relationships" xmlns:p="http://schemas.openxmlformats.org/presentationml/2006/main">
  <p:cSld name="Slide 26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50_1#57329e063?vbadefaultcenterpage=1&amp;parentnodeid=3b388f21c&amp;color=0,0,0&amp;vbahtmlprocessed=1&amp;bbb=1"/>
              <p:cNvSpPr/>
              <p:nvPr/>
            </p:nvSpPr>
            <p:spPr>
              <a:xfrm>
                <a:off x="502920" y="1051700"/>
                <a:ext cx="11183112" cy="4999038"/>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𝑑</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sup>
                    </m:sSup>
                  </m:oMath>
                </a14:m>
                <a:r>
                  <a:rPr lang="en-US" altLang="zh-CN" sz="2400" b="0" i="0" dirty="0">
                    <a:solidFill>
                      <a:srgbClr val="FF0000"/>
                    </a:solidFill>
                    <a:latin typeface="Times New Roman" pitchFamily="34" charset="0"/>
                    <a:ea typeface="微软雅黑" pitchFamily="34" charset="-122"/>
                    <a:cs typeface="Times New Roman" pitchFamily="34" charset="-120"/>
                  </a:rPr>
                  <a:t>，两边同时取对数可得</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lg</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lg</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𝑑</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sup>
                        </m:sSup>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lg</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lg</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𝑣</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lg</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𝑣</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lg</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lg</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𝑑</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6300"/>
                  </a:lnSpc>
                </a:pPr>
                <a:r>
                  <a:rPr lang="en-US" altLang="zh-CN" sz="2400" b="0" i="0">
                    <a:solidFill>
                      <a:srgbClr val="FF0000"/>
                    </a:solidFill>
                    <a:latin typeface="Times New Roman" pitchFamily="34" charset="0"/>
                    <a:ea typeface="微软雅黑" pitchFamily="34" charset="-122"/>
                    <a:cs typeface="Times New Roman" pitchFamily="34" charset="-120"/>
                  </a:rPr>
                  <a:t>因为</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1+2+3+4+5+6+7</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oMath>
                </a14:m>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𝑣</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den>
                    </m:f>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7</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𝑣</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=1.52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6300"/>
                  </a:lnSpc>
                </a:pPr>
                <a14:m>
                  <m:oMath xmlns:m="http://schemas.openxmlformats.org/officeDocument/2006/math">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7</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Sup>
                      <m:sSubSupPr>
                        <m:ctrlPr>
                          <a:rPr lang="en-US" altLang="zh-CN" sz="2400" b="0" i="1">
                            <a:solidFill>
                              <a:srgbClr val="FF0000"/>
                            </a:solidFill>
                            <a:latin typeface="Cambria Math" panose="02040503050406030204" pitchFamily="18" charset="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=1+4+9+16+25+36+49=140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98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lg</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𝑑</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7</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𝑣</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𝑣</m:t>
                            </m:r>
                          </m:e>
                        </m:bar>
                      </m:num>
                      <m:den>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7</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bSup>
                          <m:sSubSupPr>
                            <m:ctrlPr>
                              <a:rPr lang="en-US" altLang="zh-CN" sz="2400" b="0" i="1">
                                <a:solidFill>
                                  <a:srgbClr val="FF0000"/>
                                </a:solidFill>
                                <a:latin typeface="Cambria Math" panose="02040503050406030204" pitchFamily="18" charset="0"/>
                              </a:rPr>
                            </m:ctrlPr>
                          </m:sSub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b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−7</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49.56−7×4×1.52</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140−7×</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=0.25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lg</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𝑐</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=1.52−0.25×4=0.52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lg</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𝑣</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=0.52+0.25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0.52+0.25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≈3.31×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0.25</m:t>
                                </m:r>
                              </m:sup>
                            </m:sSup>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sup>
                    </m:s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B_5_AS.50_1#57329e063?vbadefaultcenterpage=1&amp;parentnodeid=3b388f21c&amp;color=0,0,0&amp;vbahtmlprocessed=1&amp;bbb=1"/>
              <p:cNvSpPr>
                <a:spLocks noRot="1" noChangeAspect="1" noMove="1" noResize="1" noEditPoints="1" noAdjustHandles="1" noChangeArrowheads="1" noChangeShapeType="1" noTextEdit="1"/>
              </p:cNvSpPr>
              <p:nvPr/>
            </p:nvSpPr>
            <p:spPr>
              <a:xfrm>
                <a:off x="502920" y="1051700"/>
                <a:ext cx="11183112" cy="4999038"/>
              </a:xfrm>
              <a:prstGeom prst="rect">
                <a:avLst/>
              </a:prstGeom>
              <a:blipFill>
                <a:blip r:embed="rId3"/>
                <a:stretch>
                  <a:fillRect l="-1690" b="-3537"/>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name="Slide 27checked= 1 &amp; amp; version = 1.0.5checked=1&amp;version=1.0.5">
    <p:spTree>
      <p:nvGrpSpPr>
        <p:cNvPr id="1" name=""/>
        <p:cNvGrpSpPr/>
        <p:nvPr/>
      </p:nvGrpSpPr>
      <p:grpSpPr>
        <a:xfrm>
          <a:off x="0" y="0"/>
          <a:ext cx="0" cy="0"/>
          <a:chOff x="0" y="0"/>
          <a:chExt cx="0" cy="0"/>
        </a:xfrm>
      </p:grpSpPr>
      <p:pic>
        <p:nvPicPr>
          <p:cNvPr id="2" name="QO_5_BD.51_1#260b1f5de?hastextimagelayout=1&amp;vbadefaultcenterpage=1&amp;parentnodeid=3b388f21c&amp;color=0,0,0&amp;vbahtmlprocessed=1&amp;hassurround=1&amp;hassurroun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7035802" y="1479881"/>
            <a:ext cx="4636008" cy="3035808"/>
          </a:xfrm>
          <a:prstGeom prst="rect">
            <a:avLst/>
          </a:prstGeom>
          <a:noFill/>
          <a:extLst>
            <a:ext uri="{909E8E84-426E-40DD-AFC4-6F175D3DCCD1}">
              <a14:hiddenFill xmlns:a14="http://schemas.microsoft.com/office/drawing/2010/main">
                <a:solidFill>
                  <a:schemeClr val="accent1">
                    <a:alpha val="0"/>
                  </a:schemeClr>
                </a:solidFill>
              </a14:hiddenFill>
            </a:ext>
          </a:extLst>
        </p:spPr>
      </p:pic>
      <mc:AlternateContent xmlns:mc="http://schemas.openxmlformats.org/markup-compatibility/2006" xmlns:a14="http://schemas.microsoft.com/office/drawing/2010/main">
        <mc:Choice Requires="a14">
          <p:sp>
            <p:nvSpPr>
              <p:cNvPr id="3" name="QO_5_BD.51_2#260b1f5de?hastextimagelayout=1&amp;segpoint=1&amp;vbadefaultcenterpage=1&amp;parentnodeid=3b388f21c&amp;color=0,0,0&amp;vbahtmlprocessed=1&amp;bbb=1&amp;hasbroken=1&amp;hassurround=1"/>
              <p:cNvSpPr/>
              <p:nvPr/>
            </p:nvSpPr>
            <p:spPr>
              <a:xfrm>
                <a:off x="502920" y="1434161"/>
                <a:ext cx="6455664" cy="3272600"/>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14</a:t>
                </a:r>
                <a:r>
                  <a:rPr lang="en-US" altLang="zh-CN" sz="2400" b="1"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Times New Roman" pitchFamily="34" charset="0"/>
                    <a:ea typeface="微软雅黑" pitchFamily="34" charset="-122"/>
                    <a:cs typeface="Times New Roman" pitchFamily="34" charset="-120"/>
                  </a:rPr>
                  <a:t>某调查网站从观看央视春晚的观众中随机选</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出</a:t>
                </a:r>
                <a:r>
                  <a:rPr lang="en-US" altLang="zh-CN" sz="2400" b="0" i="0" dirty="0">
                    <a:solidFill>
                      <a:srgbClr val="000000"/>
                    </a:solidFill>
                    <a:latin typeface="Times New Roman" pitchFamily="34" charset="0"/>
                    <a:ea typeface="微软雅黑" pitchFamily="34" charset="-122"/>
                    <a:cs typeface="Times New Roman" pitchFamily="34" charset="-120"/>
                  </a:rPr>
                  <a:t>200人（年龄在15岁到65岁之间），</a:t>
                </a:r>
                <a:r>
                  <a:rPr lang="en-US" altLang="zh-CN" sz="2400" b="0" i="0">
                    <a:solidFill>
                      <a:srgbClr val="000000"/>
                    </a:solidFill>
                    <a:latin typeface="Times New Roman" pitchFamily="34" charset="0"/>
                    <a:ea typeface="微软雅黑" pitchFamily="34" charset="-122"/>
                    <a:cs typeface="Times New Roman" pitchFamily="34" charset="-120"/>
                  </a:rPr>
                  <a:t>经统计，</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这200人中通过传统的传媒方式电视端口观看的</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人数与通过新型的传媒</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PC</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端口观看的人数之比为</a:t>
                </a:r>
              </a:p>
              <a:p>
                <a:pPr latinLnBrk="1">
                  <a:lnSpc>
                    <a:spcPts val="44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4:1</m:t>
                    </m:r>
                  </m:oMath>
                </a14:m>
                <a:r>
                  <a:rPr lang="en-US" altLang="zh-CN" sz="2400" b="0" i="0" dirty="0">
                    <a:solidFill>
                      <a:srgbClr val="000000"/>
                    </a:solidFill>
                    <a:latin typeface="Times New Roman" pitchFamily="34" charset="0"/>
                    <a:ea typeface="微软雅黑" pitchFamily="34" charset="-122"/>
                    <a:cs typeface="Times New Roman" pitchFamily="34" charset="-120"/>
                  </a:rPr>
                  <a:t>.将这200人按年龄分组：第1组</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[15,25)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Times New Roman" pitchFamily="34" charset="0"/>
                    <a:ea typeface="微软雅黑" pitchFamily="34" charset="-122"/>
                    <a:cs typeface="Times New Roman" pitchFamily="34" charset="-120"/>
                  </a:rPr>
                  <a:t>第2</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组</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[25,35)</m:t>
                    </m:r>
                  </m:oMath>
                </a14:m>
                <a:r>
                  <a:rPr lang="en-US" altLang="zh-CN" sz="2400" b="0" i="0" dirty="0">
                    <a:solidFill>
                      <a:srgbClr val="000000"/>
                    </a:solidFill>
                    <a:latin typeface="Times New Roman" pitchFamily="34" charset="0"/>
                    <a:ea typeface="微软雅黑" pitchFamily="34" charset="-122"/>
                    <a:cs typeface="Times New Roman" pitchFamily="34" charset="-120"/>
                  </a:rPr>
                  <a:t>，第3组</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[35,45)</m:t>
                    </m:r>
                  </m:oMath>
                </a14:m>
                <a:r>
                  <a:rPr lang="en-US" altLang="zh-CN" sz="2400" b="0" i="0" dirty="0">
                    <a:solidFill>
                      <a:srgbClr val="000000"/>
                    </a:solidFill>
                    <a:latin typeface="Times New Roman" pitchFamily="34" charset="0"/>
                    <a:ea typeface="微软雅黑" pitchFamily="34" charset="-122"/>
                    <a:cs typeface="Times New Roman" pitchFamily="34" charset="-120"/>
                  </a:rPr>
                  <a:t>，第4组</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[45,55)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，第</a:t>
                </a:r>
                <a:r>
                  <a:rPr lang="en-US" altLang="zh-CN" sz="2400" b="0" i="0">
                    <a:solidFill>
                      <a:srgbClr val="000000"/>
                    </a:solidFill>
                    <a:latin typeface="Times New Roman" pitchFamily="34" charset="0"/>
                    <a:ea typeface="微软雅黑" pitchFamily="34" charset="-122"/>
                    <a:cs typeface="Times New Roman" pitchFamily="34" charset="-120"/>
                  </a:rPr>
                  <a:t>5组</a:t>
                </a:r>
                <a:endParaRPr lang="en-US" altLang="zh-CN" sz="2400" dirty="0"/>
              </a:p>
            </p:txBody>
          </p:sp>
        </mc:Choice>
        <mc:Fallback xmlns="">
          <p:sp>
            <p:nvSpPr>
              <p:cNvPr id="3" name="QO_5_BD.51_2#260b1f5de?hastextimagelayout=1&amp;segpoint=1&amp;vbadefaultcenterpage=1&amp;parentnodeid=3b388f21c&amp;color=0,0,0&amp;vbahtmlprocessed=1&amp;bbb=1&amp;hasbroken=1&amp;hassurround=1"/>
              <p:cNvSpPr>
                <a:spLocks noRot="1" noChangeAspect="1" noMove="1" noResize="1" noEditPoints="1" noAdjustHandles="1" noChangeArrowheads="1" noChangeShapeType="1" noTextEdit="1"/>
              </p:cNvSpPr>
              <p:nvPr/>
            </p:nvSpPr>
            <p:spPr>
              <a:xfrm>
                <a:off x="502920" y="1434161"/>
                <a:ext cx="6455664" cy="3272600"/>
              </a:xfrm>
              <a:prstGeom prst="rect">
                <a:avLst/>
              </a:prstGeom>
              <a:blipFill>
                <a:blip r:embed="rId4"/>
                <a:stretch>
                  <a:fillRect l="-2927" r="-2644" b="-5587"/>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O_5_BD.51_2#260b1f5de?hastextimagelayout=1&amp;segpoint=1&amp;vbadefaultcenterpage=1&amp;parentnodeid=3b388f21c&amp;color=0,0,0&amp;vbahtmlprocessed=1&amp;bbb=1&amp;hasbroken=1&amp;hassurround=1">
                <a:extLst>
                  <a:ext uri="{FF2B5EF4-FFF2-40B4-BE49-F238E27FC236}">
                    <a16:creationId xmlns:a16="http://schemas.microsoft.com/office/drawing/2014/main" id="{0596EC79-625D-712D-A1A4-9DDA213B3483}"/>
                  </a:ext>
                </a:extLst>
              </p:cNvPr>
              <p:cNvSpPr/>
              <p:nvPr/>
            </p:nvSpPr>
            <p:spPr>
              <a:xfrm>
                <a:off x="502920" y="4673169"/>
                <a:ext cx="11184010" cy="1037400"/>
              </a:xfrm>
              <a:prstGeom prst="rect">
                <a:avLst/>
              </a:prstGeom>
              <a:noFill/>
              <a:ln/>
            </p:spPr>
            <p:txBody>
              <a:bodyPr wrap="none" lIns="0" tIns="0" rIns="0" bIns="0" rtlCol="0" anchor="t"/>
              <a:lstStyle/>
              <a:p>
                <a:pPr latinLnBrk="1">
                  <a:lnSpc>
                    <a:spcPts val="44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[55,65]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.其中统计通过传统的传媒方式电视端口观看的观众得到的频率分布直方图如</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图所示</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4" name="QO_5_BD.51_2#260b1f5de?hastextimagelayout=1&amp;segpoint=1&amp;vbadefaultcenterpage=1&amp;parentnodeid=3b388f21c&amp;color=0,0,0&amp;vbahtmlprocessed=1&amp;bbb=1&amp;hasbroken=1&amp;hassurround=1">
                <a:extLst>
                  <a:ext uri="{FF2B5EF4-FFF2-40B4-BE49-F238E27FC236}">
                    <a16:creationId xmlns:a16="http://schemas.microsoft.com/office/drawing/2014/main" id="{0596EC79-625D-712D-A1A4-9DDA213B3483}"/>
                  </a:ext>
                </a:extLst>
              </p:cNvPr>
              <p:cNvSpPr>
                <a:spLocks noRot="1" noChangeAspect="1" noMove="1" noResize="1" noEditPoints="1" noAdjustHandles="1" noChangeArrowheads="1" noChangeShapeType="1" noTextEdit="1"/>
              </p:cNvSpPr>
              <p:nvPr/>
            </p:nvSpPr>
            <p:spPr>
              <a:xfrm>
                <a:off x="502920" y="4673169"/>
                <a:ext cx="11184010" cy="1037400"/>
              </a:xfrm>
              <a:prstGeom prst="rect">
                <a:avLst/>
              </a:prstGeom>
              <a:blipFill>
                <a:blip r:embed="rId5"/>
                <a:stretch>
                  <a:fillRect l="-1690" r="-763" b="-17059"/>
                </a:stretch>
              </a:blipFill>
              <a:ln/>
            </p:spPr>
            <p:txBody>
              <a:bodyPr/>
              <a:lstStyle/>
              <a:p>
                <a:r>
                  <a:rPr lang="zh-CN" altLang="en-US">
                    <a:noFill/>
                  </a:rPr>
                  <a:t> </a:t>
                </a:r>
              </a:p>
            </p:txBody>
          </p:sp>
        </mc:Fallback>
      </mc:AlternateContent>
    </p:spTree>
  </p:cSld>
  <p:clrMapOvr>
    <a:masterClrMapping/>
  </p:clrMapOvr>
  <p:transition>
    <p:split dir="in"/>
  </p:transition>
</p:sld>
</file>

<file path=ppt/slides/slide3.xml><?xml version="1.0" encoding="utf-8"?>
<p:sld xmlns:a="http://schemas.openxmlformats.org/drawingml/2006/main" xmlns:r="http://schemas.openxmlformats.org/officeDocument/2006/relationships" xmlns:p="http://schemas.openxmlformats.org/presentationml/2006/main">
  <p:cSld name="Slide 3checked= 1 &amp; amp; version = 1.0.5checked=1&amp;version=1.0.5">
    <p:spTree>
      <p:nvGrpSpPr>
        <p:cNvPr id="1" name=""/>
        <p:cNvGrpSpPr/>
        <p:nvPr/>
      </p:nvGrpSpPr>
      <p:grpSpPr>
        <a:xfrm>
          <a:off x="0" y="0"/>
          <a:ext cx="0" cy="0"/>
          <a:chOff x="0" y="0"/>
          <a:chExt cx="0" cy="0"/>
        </a:xfrm>
      </p:grpSpPr>
      <p:sp>
        <p:nvSpPr>
          <p:cNvPr id="2" name="C_2_BD#e2f835465.fixed?vbadefaultcenterpage=1&amp;parentnodeid=559dfc52a&amp;color=1,68,141&amp;vbahtmlprocessed=1&amp;bbb=1"/>
          <p:cNvSpPr/>
          <p:nvPr/>
        </p:nvSpPr>
        <p:spPr>
          <a:xfrm>
            <a:off x="621792" y="1078992"/>
            <a:ext cx="10981944" cy="1152144"/>
          </a:xfrm>
          <a:prstGeom prst="rect">
            <a:avLst/>
          </a:prstGeom>
          <a:noFill/>
          <a:ln/>
        </p:spPr>
        <p:txBody>
          <a:bodyPr wrap="none" lIns="0" tIns="0" rIns="0" bIns="0" rtlCol="0" anchor="ctr"/>
          <a:lstStyle/>
          <a:p>
            <a:pPr algn="ctr" latinLnBrk="1">
              <a:lnSpc>
                <a:spcPts val="5000"/>
              </a:lnSpc>
            </a:pPr>
            <a:r>
              <a:rPr lang="en-US" altLang="zh-CN" sz="4000" b="1" i="0" dirty="0">
                <a:solidFill>
                  <a:srgbClr val="01448D"/>
                </a:solidFill>
                <a:latin typeface="Times New Roman" pitchFamily="34" charset="0"/>
                <a:ea typeface="微软雅黑" pitchFamily="34" charset="-122"/>
                <a:cs typeface="Times New Roman" pitchFamily="34" charset="-120"/>
              </a:rPr>
              <a:t>基础课52</a:t>
            </a:r>
            <a:r>
              <a:rPr lang="en-US" altLang="zh-CN" sz="4000" b="1" i="0" dirty="0">
                <a:solidFill>
                  <a:srgbClr val="01448D"/>
                </a:solidFill>
                <a:latin typeface="SimSun" pitchFamily="34" charset="0"/>
                <a:ea typeface="SimSun" pitchFamily="34" charset="-122"/>
                <a:cs typeface="SimSun" pitchFamily="34" charset="-120"/>
              </a:rPr>
              <a:t> </a:t>
            </a:r>
            <a:r>
              <a:rPr lang="zh-CN" altLang="en-US" sz="4000" b="1" i="0" dirty="0" smtClean="0">
                <a:solidFill>
                  <a:srgbClr val="01448D"/>
                </a:solidFill>
                <a:latin typeface="Times New Roman" pitchFamily="34" charset="0"/>
                <a:ea typeface="微软雅黑" pitchFamily="34" charset="-122"/>
                <a:cs typeface="Times New Roman" pitchFamily="34" charset="-120"/>
              </a:rPr>
              <a:t>统计案例</a:t>
            </a:r>
            <a:endParaRPr lang="en-US" altLang="zh-CN" sz="4000" dirty="0"/>
          </a:p>
        </p:txBody>
      </p:sp>
      <p:pic>
        <p:nvPicPr>
          <p:cNvPr id="3" name="C_0#e2f835465?linknodeid=1df72d03f&amp;catalogrefid=1df72d03f&amp;parentnodeid=559dfc52a&amp;vbahtmlprocessed=1" descr="preencoded.png">
            <a:hlinkClick r:id="rId3" action="ppaction://hlinksldjump"/>
          </p:cNvPr>
          <p:cNvPicPr>
            <a:picLocks noChangeAspect="1"/>
          </p:cNvPicPr>
          <p:nvPr/>
        </p:nvPicPr>
        <p:blipFill>
          <a:blip r:embed="rId4"/>
          <a:stretch>
            <a:fillRect/>
          </a:stretch>
        </p:blipFill>
        <p:spPr>
          <a:xfrm>
            <a:off x="3995928" y="2642616"/>
            <a:ext cx="502920" cy="502920"/>
          </a:xfrm>
          <a:prstGeom prst="rect">
            <a:avLst/>
          </a:prstGeom>
        </p:spPr>
      </p:pic>
      <p:sp>
        <p:nvSpPr>
          <p:cNvPr id="4" name="C_0#e2f835465?linknodeid=1df72d03f&amp;catalogrefid=1df72d03f&amp;parentnodeid=559dfc52a&amp;vbahtmlprocessed=1&amp;bbb=1">
            <a:hlinkClick r:id="rId3" action="ppaction://hlinksldjump"/>
          </p:cNvPr>
          <p:cNvSpPr/>
          <p:nvPr/>
        </p:nvSpPr>
        <p:spPr>
          <a:xfrm>
            <a:off x="4645152" y="2615184"/>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基础巩固练</a:t>
            </a:r>
            <a:endParaRPr lang="en-US" altLang="zh-CN" sz="3050" dirty="0"/>
          </a:p>
        </p:txBody>
      </p:sp>
      <p:pic>
        <p:nvPicPr>
          <p:cNvPr id="5" name="C_0#e2f835465?linknodeid=df9f6f6a4&amp;catalogrefid=df9f6f6a4&amp;parentnodeid=559dfc52a&amp;vbahtmlprocessed=1" descr="preencoded.png">
            <a:hlinkClick r:id="rId5" action="ppaction://hlinksldjump"/>
          </p:cNvPr>
          <p:cNvPicPr>
            <a:picLocks noChangeAspect="1"/>
          </p:cNvPicPr>
          <p:nvPr/>
        </p:nvPicPr>
        <p:blipFill>
          <a:blip r:embed="rId4"/>
          <a:stretch>
            <a:fillRect/>
          </a:stretch>
        </p:blipFill>
        <p:spPr>
          <a:xfrm>
            <a:off x="3995928" y="3483864"/>
            <a:ext cx="502920" cy="502920"/>
          </a:xfrm>
          <a:prstGeom prst="rect">
            <a:avLst/>
          </a:prstGeom>
        </p:spPr>
      </p:pic>
      <p:sp>
        <p:nvSpPr>
          <p:cNvPr id="6" name="C_0#e2f835465?linknodeid=df9f6f6a4&amp;catalogrefid=df9f6f6a4&amp;parentnodeid=559dfc52a&amp;vbahtmlprocessed=1&amp;bbb=1">
            <a:hlinkClick r:id="rId5" action="ppaction://hlinksldjump"/>
          </p:cNvPr>
          <p:cNvSpPr/>
          <p:nvPr/>
        </p:nvSpPr>
        <p:spPr>
          <a:xfrm>
            <a:off x="4645152" y="3456432"/>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综合提升练</a:t>
            </a:r>
            <a:endParaRPr lang="en-US" altLang="zh-CN" sz="3050" dirty="0"/>
          </a:p>
        </p:txBody>
      </p:sp>
      <p:pic>
        <p:nvPicPr>
          <p:cNvPr id="7" name="C_0#e2f835465?linknodeid=3b388f21c&amp;catalogrefid=3b388f21c&amp;parentnodeid=559dfc52a&amp;vbahtmlprocessed=1" descr="preencoded.png">
            <a:hlinkClick r:id="rId6" action="ppaction://hlinksldjump"/>
          </p:cNvPr>
          <p:cNvPicPr>
            <a:picLocks noChangeAspect="1"/>
          </p:cNvPicPr>
          <p:nvPr/>
        </p:nvPicPr>
        <p:blipFill>
          <a:blip r:embed="rId4"/>
          <a:stretch>
            <a:fillRect/>
          </a:stretch>
        </p:blipFill>
        <p:spPr>
          <a:xfrm>
            <a:off x="3995928" y="4334256"/>
            <a:ext cx="502920" cy="502920"/>
          </a:xfrm>
          <a:prstGeom prst="rect">
            <a:avLst/>
          </a:prstGeom>
        </p:spPr>
      </p:pic>
      <p:sp>
        <p:nvSpPr>
          <p:cNvPr id="8" name="C_0#e2f835465?linknodeid=3b388f21c&amp;catalogrefid=3b388f21c&amp;parentnodeid=559dfc52a&amp;vbahtmlprocessed=1&amp;bbb=1">
            <a:hlinkClick r:id="rId6" action="ppaction://hlinksldjump"/>
          </p:cNvPr>
          <p:cNvSpPr/>
          <p:nvPr/>
        </p:nvSpPr>
        <p:spPr>
          <a:xfrm>
            <a:off x="4645152" y="4306824"/>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应用情境练</a:t>
            </a:r>
            <a:endParaRPr lang="en-US" altLang="zh-CN" sz="3050" dirty="0"/>
          </a:p>
        </p:txBody>
      </p:sp>
      <p:pic>
        <p:nvPicPr>
          <p:cNvPr id="9" name="C_0#e2f835465?linknodeid=6aa87aec4&amp;catalogrefid=6aa87aec4&amp;parentnodeid=559dfc52a&amp;vbahtmlprocessed=1" descr="preencoded.png">
            <a:hlinkClick r:id="rId7" action="ppaction://hlinksldjump"/>
          </p:cNvPr>
          <p:cNvPicPr>
            <a:picLocks noChangeAspect="1"/>
          </p:cNvPicPr>
          <p:nvPr/>
        </p:nvPicPr>
        <p:blipFill>
          <a:blip r:embed="rId4"/>
          <a:stretch>
            <a:fillRect/>
          </a:stretch>
        </p:blipFill>
        <p:spPr>
          <a:xfrm>
            <a:off x="3995928" y="5175504"/>
            <a:ext cx="502920" cy="502920"/>
          </a:xfrm>
          <a:prstGeom prst="rect">
            <a:avLst/>
          </a:prstGeom>
        </p:spPr>
      </p:pic>
      <p:sp>
        <p:nvSpPr>
          <p:cNvPr id="10" name="C_0#e2f835465?linknodeid=6aa87aec4&amp;catalogrefid=6aa87aec4&amp;parentnodeid=559dfc52a&amp;vbahtmlprocessed=1&amp;bbb=1">
            <a:hlinkClick r:id="rId7" action="ppaction://hlinksldjump"/>
          </p:cNvPr>
          <p:cNvSpPr/>
          <p:nvPr/>
        </p:nvSpPr>
        <p:spPr>
          <a:xfrm>
            <a:off x="4645152" y="5148072"/>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创新拓展练</a:t>
            </a:r>
            <a:endParaRPr lang="en-US" altLang="zh-CN" sz="3050" dirty="0"/>
          </a:p>
        </p:txBody>
      </p:sp>
      <p:pic>
        <p:nvPicPr>
          <p:cNvPr id="11" name="C_1#e2f835465?linknodeid=1df72d03f&amp;catalogrefid=1df72d03f&amp;vbahtmlprocessed=1" descr="preencoded.png">
            <a:hlinkClick r:id="rId3" action="ppaction://hlinksldjump"/>
          </p:cNvPr>
          <p:cNvPicPr>
            <a:picLocks noChangeAspect="1"/>
          </p:cNvPicPr>
          <p:nvPr/>
        </p:nvPicPr>
        <p:blipFill>
          <a:blip r:embed="rId4"/>
          <a:stretch>
            <a:fillRect/>
          </a:stretch>
        </p:blipFill>
        <p:spPr>
          <a:xfrm>
            <a:off x="3995928" y="2642616"/>
            <a:ext cx="502920" cy="502920"/>
          </a:xfrm>
          <a:prstGeom prst="rect">
            <a:avLst/>
          </a:prstGeom>
        </p:spPr>
      </p:pic>
      <p:sp>
        <p:nvSpPr>
          <p:cNvPr id="12" name="C_1#e2f835465?linknodeid=1df72d03f&amp;catalogrefid=1df72d03f&amp;vbahtmlprocessed=1&amp;bbb=1">
            <a:hlinkClick r:id="rId3" action="ppaction://hlinksldjump"/>
          </p:cNvPr>
          <p:cNvSpPr/>
          <p:nvPr/>
        </p:nvSpPr>
        <p:spPr>
          <a:xfrm>
            <a:off x="4645152" y="2615184"/>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基础巩固练</a:t>
            </a:r>
            <a:endParaRPr lang="en-US" altLang="zh-CN" sz="3050" dirty="0"/>
          </a:p>
        </p:txBody>
      </p:sp>
      <p:pic>
        <p:nvPicPr>
          <p:cNvPr id="13" name="C_1#e2f835465?linknodeid=df9f6f6a4&amp;catalogrefid=df9f6f6a4&amp;vbahtmlprocessed=1" descr="preencoded.png">
            <a:hlinkClick r:id="rId5" action="ppaction://hlinksldjump"/>
          </p:cNvPr>
          <p:cNvPicPr>
            <a:picLocks noChangeAspect="1"/>
          </p:cNvPicPr>
          <p:nvPr/>
        </p:nvPicPr>
        <p:blipFill>
          <a:blip r:embed="rId4"/>
          <a:stretch>
            <a:fillRect/>
          </a:stretch>
        </p:blipFill>
        <p:spPr>
          <a:xfrm>
            <a:off x="3995928" y="3483864"/>
            <a:ext cx="502920" cy="502920"/>
          </a:xfrm>
          <a:prstGeom prst="rect">
            <a:avLst/>
          </a:prstGeom>
        </p:spPr>
      </p:pic>
      <p:sp>
        <p:nvSpPr>
          <p:cNvPr id="14" name="C_1#e2f835465?linknodeid=df9f6f6a4&amp;catalogrefid=df9f6f6a4&amp;vbahtmlprocessed=1&amp;bbb=1">
            <a:hlinkClick r:id="rId5" action="ppaction://hlinksldjump"/>
          </p:cNvPr>
          <p:cNvSpPr/>
          <p:nvPr/>
        </p:nvSpPr>
        <p:spPr>
          <a:xfrm>
            <a:off x="4645152" y="3456432"/>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综合提升练</a:t>
            </a:r>
            <a:endParaRPr lang="en-US" altLang="zh-CN" sz="3050" dirty="0"/>
          </a:p>
        </p:txBody>
      </p:sp>
      <p:pic>
        <p:nvPicPr>
          <p:cNvPr id="15" name="C_1#e2f835465?linknodeid=3b388f21c&amp;catalogrefid=3b388f21c&amp;vbahtmlprocessed=1" descr="preencoded.png">
            <a:hlinkClick r:id="rId6" action="ppaction://hlinksldjump"/>
          </p:cNvPr>
          <p:cNvPicPr>
            <a:picLocks noChangeAspect="1"/>
          </p:cNvPicPr>
          <p:nvPr/>
        </p:nvPicPr>
        <p:blipFill>
          <a:blip r:embed="rId4"/>
          <a:stretch>
            <a:fillRect/>
          </a:stretch>
        </p:blipFill>
        <p:spPr>
          <a:xfrm>
            <a:off x="3995928" y="4334256"/>
            <a:ext cx="502920" cy="502920"/>
          </a:xfrm>
          <a:prstGeom prst="rect">
            <a:avLst/>
          </a:prstGeom>
        </p:spPr>
      </p:pic>
      <p:sp>
        <p:nvSpPr>
          <p:cNvPr id="16" name="C_1#e2f835465?linknodeid=3b388f21c&amp;catalogrefid=3b388f21c&amp;vbahtmlprocessed=1&amp;bbb=1">
            <a:hlinkClick r:id="rId6" action="ppaction://hlinksldjump"/>
          </p:cNvPr>
          <p:cNvSpPr/>
          <p:nvPr/>
        </p:nvSpPr>
        <p:spPr>
          <a:xfrm>
            <a:off x="4645152" y="4306824"/>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应用情境练</a:t>
            </a:r>
            <a:endParaRPr lang="en-US" altLang="zh-CN" sz="3050" dirty="0"/>
          </a:p>
        </p:txBody>
      </p:sp>
      <p:pic>
        <p:nvPicPr>
          <p:cNvPr id="17" name="C_1#e2f835465?linknodeid=6aa87aec4&amp;catalogrefid=6aa87aec4&amp;vbahtmlprocessed=1" descr="preencoded.png">
            <a:hlinkClick r:id="rId7" action="ppaction://hlinksldjump"/>
          </p:cNvPr>
          <p:cNvPicPr>
            <a:picLocks noChangeAspect="1"/>
          </p:cNvPicPr>
          <p:nvPr/>
        </p:nvPicPr>
        <p:blipFill>
          <a:blip r:embed="rId4"/>
          <a:stretch>
            <a:fillRect/>
          </a:stretch>
        </p:blipFill>
        <p:spPr>
          <a:xfrm>
            <a:off x="3995928" y="5175504"/>
            <a:ext cx="502920" cy="502920"/>
          </a:xfrm>
          <a:prstGeom prst="rect">
            <a:avLst/>
          </a:prstGeom>
        </p:spPr>
      </p:pic>
      <p:sp>
        <p:nvSpPr>
          <p:cNvPr id="18" name="C_1#e2f835465?linknodeid=6aa87aec4&amp;catalogrefid=6aa87aec4&amp;vbahtmlprocessed=1&amp;bbb=1">
            <a:hlinkClick r:id="rId7" action="ppaction://hlinksldjump"/>
          </p:cNvPr>
          <p:cNvSpPr/>
          <p:nvPr/>
        </p:nvSpPr>
        <p:spPr>
          <a:xfrm>
            <a:off x="4645152" y="5148072"/>
            <a:ext cx="2560320" cy="557784"/>
          </a:xfrm>
          <a:prstGeom prst="rect">
            <a:avLst/>
          </a:prstGeom>
          <a:noFill/>
          <a:ln/>
        </p:spPr>
        <p:txBody>
          <a:bodyPr wrap="none" lIns="0" tIns="0" rIns="0" bIns="0" rtlCol="0" anchor="ctr"/>
          <a:lstStyle/>
          <a:p>
            <a:pPr marL="144000" algn="l" latinLnBrk="1">
              <a:lnSpc>
                <a:spcPts val="3800"/>
              </a:lnSpc>
            </a:pPr>
            <a:r>
              <a:rPr lang="en-US" altLang="zh-CN" sz="3100" b="0" i="0" dirty="0">
                <a:solidFill>
                  <a:srgbClr val="E81B23"/>
                </a:solidFill>
                <a:latin typeface="Times New Roman" pitchFamily="34" charset="0"/>
                <a:ea typeface="微软雅黑" pitchFamily="34" charset="-122"/>
                <a:cs typeface="Times New Roman" pitchFamily="34" charset="-120"/>
              </a:rPr>
              <a:t>创新拓展练</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name="Slide 28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BD.51_3#260b1f5de?segpoint=1&amp;vbadefaultcenterpage=1&amp;parentnodeid=3b388f21c&amp;color=0,0,0&amp;vbahtmlprocessed=1&amp;bbb=1"/>
              <p:cNvSpPr/>
              <p:nvPr/>
            </p:nvSpPr>
            <p:spPr>
              <a:xfrm>
                <a:off x="502920" y="756000"/>
                <a:ext cx="11183112" cy="478600"/>
              </a:xfrm>
              <a:prstGeom prst="rect">
                <a:avLst/>
              </a:prstGeom>
              <a:noFill/>
              <a:ln/>
            </p:spPr>
            <p:txBody>
              <a:bodyPr wrap="none" lIns="0" tIns="0" rIns="0" bIns="0" rtlCol="0" anchor="t"/>
              <a:lstStyle/>
              <a:p>
                <a:pPr marL="0" algn="l" latinLnBrk="1">
                  <a:lnSpc>
                    <a:spcPts val="4200"/>
                  </a:lnSpc>
                </a:pPr>
                <a:r>
                  <a:rPr lang="en-US" altLang="zh-CN" sz="2400" b="0" i="0" dirty="0">
                    <a:solidFill>
                      <a:srgbClr val="000000"/>
                    </a:solidFill>
                    <a:latin typeface="Times New Roman" pitchFamily="34" charset="0"/>
                    <a:ea typeface="微软雅黑" pitchFamily="34" charset="-122"/>
                    <a:cs typeface="Times New Roman" pitchFamily="34" charset="-120"/>
                  </a:rPr>
                  <a:t>（1）求</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的值及通过传统的传媒方式电视端口观看的观众的平均年龄；</a:t>
                </a:r>
                <a:endParaRPr lang="en-US" altLang="zh-CN" sz="2400" dirty="0"/>
              </a:p>
            </p:txBody>
          </p:sp>
        </mc:Choice>
        <mc:Fallback xmlns="">
          <p:sp>
            <p:nvSpPr>
              <p:cNvPr id="2" name="QO_5_BD.51_3#260b1f5de?segpoint=1&amp;vbadefaultcenterpage=1&amp;parentnodeid=3b388f21c&amp;color=0,0,0&amp;vbahtmlprocessed=1&amp;bbb=1"/>
              <p:cNvSpPr>
                <a:spLocks noRot="1" noChangeAspect="1" noMove="1" noResize="1" noEditPoints="1" noAdjustHandles="1" noChangeArrowheads="1" noChangeShapeType="1" noTextEdit="1"/>
              </p:cNvSpPr>
              <p:nvPr/>
            </p:nvSpPr>
            <p:spPr>
              <a:xfrm>
                <a:off x="502920" y="756000"/>
                <a:ext cx="11183112" cy="478600"/>
              </a:xfrm>
              <a:prstGeom prst="rect">
                <a:avLst/>
              </a:prstGeom>
              <a:blipFill>
                <a:blip r:embed="rId3"/>
                <a:stretch>
                  <a:fillRect l="-1690" b="-37975"/>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QO_5_BD.51_4#260b1f5de?segpoint=1&amp;vbadefaultcenterpage=1&amp;parentnodeid=3b388f21c&amp;color=0,0,0&amp;vbahtmlprocessed=1&amp;bbb=1&amp;hasbroken=1"/>
              <p:cNvSpPr/>
              <p:nvPr/>
            </p:nvSpPr>
            <p:spPr>
              <a:xfrm>
                <a:off x="502920" y="1240378"/>
                <a:ext cx="11183112" cy="2713990"/>
              </a:xfrm>
              <a:prstGeom prst="rect">
                <a:avLst/>
              </a:prstGeom>
              <a:noFill/>
              <a:ln/>
            </p:spPr>
            <p:txBody>
              <a:bodyPr wrap="none" lIns="0" tIns="0" rIns="0" bIns="0" rtlCol="0" anchor="t"/>
              <a:lstStyle/>
              <a:p>
                <a:pPr algn="l" latinLnBrk="1"/>
                <a:r>
                  <a:rPr lang="en-US" altLang="zh-CN" sz="2400" b="0" i="0" dirty="0">
                    <a:solidFill>
                      <a:srgbClr val="000000"/>
                    </a:solidFill>
                    <a:latin typeface="Times New Roman" pitchFamily="34" charset="0"/>
                    <a:ea typeface="微软雅黑" pitchFamily="34" charset="-122"/>
                    <a:cs typeface="Times New Roman" pitchFamily="34" charset="-120"/>
                  </a:rPr>
                  <a:t>（2）把年龄在第1，2，3组的观众称青少年组，年龄在第4，5组的观众称为中老年</a:t>
                </a:r>
              </a:p>
              <a:p>
                <a:pPr latinLnBrk="1"/>
                <a:r>
                  <a:rPr lang="en-US" altLang="zh-CN" sz="2400" b="0" i="0" dirty="0">
                    <a:solidFill>
                      <a:srgbClr val="000000"/>
                    </a:solidFill>
                    <a:latin typeface="Times New Roman" pitchFamily="34" charset="0"/>
                    <a:ea typeface="微软雅黑" pitchFamily="34" charset="-122"/>
                    <a:cs typeface="Times New Roman" pitchFamily="34" charset="-120"/>
                  </a:rPr>
                  <a:t>组，若选出的200人中通过新型的传媒方式</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PC</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端口观看的中老年人有12人，请完成下</a:t>
                </a:r>
              </a:p>
              <a:p>
                <a:pPr latinLnBrk="1"/>
                <a:r>
                  <a:rPr lang="en-US" altLang="zh-CN" sz="2400" b="0" i="0" dirty="0" err="1">
                    <a:solidFill>
                      <a:srgbClr val="000000"/>
                    </a:solidFill>
                    <a:latin typeface="Times New Roman" pitchFamily="34" charset="0"/>
                    <a:ea typeface="微软雅黑" pitchFamily="34" charset="-122"/>
                    <a:cs typeface="Times New Roman" pitchFamily="34" charset="-120"/>
                  </a:rPr>
                  <a:t>面的</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2×2</m:t>
                    </m:r>
                  </m:oMath>
                </a14:m>
                <a:r>
                  <a:rPr lang="en-US" altLang="zh-CN" sz="2400" b="0" i="0" dirty="0">
                    <a:solidFill>
                      <a:srgbClr val="000000"/>
                    </a:solidFill>
                    <a:latin typeface="Times New Roman" pitchFamily="34" charset="0"/>
                    <a:ea typeface="微软雅黑" pitchFamily="34" charset="-122"/>
                    <a:cs typeface="Times New Roman" pitchFamily="34" charset="-120"/>
                  </a:rPr>
                  <a:t>列联表，则依据</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𝛼</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=0.10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的独立性检验，能否认为观看央视春晚的方式与</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r>
                  <a:rPr lang="en-US" altLang="zh-CN" sz="2400" b="0" i="0" dirty="0" err="1">
                    <a:solidFill>
                      <a:srgbClr val="000000"/>
                    </a:solidFill>
                    <a:latin typeface="Times New Roman" pitchFamily="34" charset="0"/>
                    <a:ea typeface="微软雅黑" pitchFamily="34" charset="-122"/>
                    <a:cs typeface="Times New Roman" pitchFamily="34" charset="-120"/>
                  </a:rPr>
                  <a:t>年龄有关</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a:p>
                <a:pPr latinLnBrk="1"/>
                <a:r>
                  <a:rPr lang="en-US" altLang="zh-CN" sz="2400" b="0" i="0" dirty="0">
                    <a:solidFill>
                      <a:srgbClr val="000000"/>
                    </a:solidFill>
                    <a:latin typeface="Times New Roman" pitchFamily="34" charset="0"/>
                    <a:ea typeface="微软雅黑" pitchFamily="34" charset="-122"/>
                    <a:cs typeface="Times New Roman" pitchFamily="34" charset="-120"/>
                  </a:rPr>
                  <a:t>附：</a:t>
                </a:r>
                <a:endParaRPr lang="en-US" altLang="zh-CN" sz="2400" dirty="0"/>
              </a:p>
            </p:txBody>
          </p:sp>
        </mc:Choice>
        <mc:Fallback xmlns="">
          <p:sp>
            <p:nvSpPr>
              <p:cNvPr id="3" name="QO_5_BD.51_4#260b1f5de?segpoint=1&amp;vbadefaultcenterpage=1&amp;parentnodeid=3b388f21c&amp;color=0,0,0&amp;vbahtmlprocessed=1&amp;bbb=1&amp;hasbroken=1"/>
              <p:cNvSpPr>
                <a:spLocks noRot="1" noChangeAspect="1" noMove="1" noResize="1" noEditPoints="1" noAdjustHandles="1" noChangeArrowheads="1" noChangeShapeType="1" noTextEdit="1"/>
              </p:cNvSpPr>
              <p:nvPr/>
            </p:nvSpPr>
            <p:spPr>
              <a:xfrm>
                <a:off x="502920" y="1240378"/>
                <a:ext cx="11183112" cy="2713990"/>
              </a:xfrm>
              <a:prstGeom prst="rect">
                <a:avLst/>
              </a:prstGeom>
              <a:blipFill>
                <a:blip r:embed="rId4"/>
                <a:stretch>
                  <a:fillRect l="-1690" t="-3363" r="-1527"/>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9" name="QO_5_BD.51_5#260b1f5de?colgroup=9,9,9,6&amp;vbadefaultcenterpage=1&amp;parentnodeid=3b388f21c&amp;color=0,0,0&amp;vbahtmlprocessed=1&amp;bbb=1"/>
              <p:cNvGraphicFramePr>
                <a:graphicFrameLocks noGrp="1"/>
              </p:cNvGraphicFramePr>
              <p:nvPr>
                <p:extLst>
                  <p:ext uri="{D42A27DB-BD31-4B8C-83A1-F6EECF244321}">
                    <p14:modId xmlns:p14="http://schemas.microsoft.com/office/powerpoint/2010/main" val="843218531"/>
                  </p:ext>
                </p:extLst>
              </p:nvPr>
            </p:nvGraphicFramePr>
            <p:xfrm>
              <a:off x="502920" y="3091076"/>
              <a:ext cx="11183112" cy="1879600"/>
            </p:xfrm>
            <a:graphic>
              <a:graphicData uri="http://schemas.openxmlformats.org/drawingml/2006/table">
                <a:tbl>
                  <a:tblPr/>
                  <a:tblGrid>
                    <a:gridCol w="3136392">
                      <a:extLst>
                        <a:ext uri="{9D8B030D-6E8A-4147-A177-3AD203B41FA5}">
                          <a16:colId xmlns:a16="http://schemas.microsoft.com/office/drawing/2014/main" val="20000"/>
                        </a:ext>
                      </a:extLst>
                    </a:gridCol>
                    <a:gridCol w="3017520">
                      <a:extLst>
                        <a:ext uri="{9D8B030D-6E8A-4147-A177-3AD203B41FA5}">
                          <a16:colId xmlns:a16="http://schemas.microsoft.com/office/drawing/2014/main" val="20001"/>
                        </a:ext>
                      </a:extLst>
                    </a:gridCol>
                    <a:gridCol w="3017520">
                      <a:extLst>
                        <a:ext uri="{9D8B030D-6E8A-4147-A177-3AD203B41FA5}">
                          <a16:colId xmlns:a16="http://schemas.microsoft.com/office/drawing/2014/main" val="20002"/>
                        </a:ext>
                      </a:extLst>
                    </a:gridCol>
                    <a:gridCol w="2011680">
                      <a:extLst>
                        <a:ext uri="{9D8B030D-6E8A-4147-A177-3AD203B41FA5}">
                          <a16:colId xmlns:a16="http://schemas.microsoft.com/office/drawing/2014/main" val="20003"/>
                        </a:ext>
                      </a:extLst>
                    </a:gridCol>
                  </a:tblGrid>
                  <a:tr h="0">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通过</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PC</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端口观看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通过电视端口观看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合计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青少年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中老年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合计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29" name="QO_5_BD.51_5#260b1f5de?colgroup=9,9,9,6&amp;vbadefaultcenterpage=1&amp;parentnodeid=3b388f21c&amp;color=0,0,0&amp;vbahtmlprocessed=1&amp;bbb=1"/>
              <p:cNvGraphicFramePr>
                <a:graphicFrameLocks noGrp="1"/>
              </p:cNvGraphicFramePr>
              <p:nvPr>
                <p:extLst>
                  <p:ext uri="{D42A27DB-BD31-4B8C-83A1-F6EECF244321}">
                    <p14:modId xmlns:p14="http://schemas.microsoft.com/office/powerpoint/2010/main" val="843218531"/>
                  </p:ext>
                </p:extLst>
              </p:nvPr>
            </p:nvGraphicFramePr>
            <p:xfrm>
              <a:off x="502920" y="3091076"/>
              <a:ext cx="11183112" cy="1724660"/>
            </p:xfrm>
            <a:graphic>
              <a:graphicData uri="http://schemas.openxmlformats.org/drawingml/2006/table">
                <a:tbl>
                  <a:tblPr/>
                  <a:tblGrid>
                    <a:gridCol w="3136392">
                      <a:extLst>
                        <a:ext uri="{9D8B030D-6E8A-4147-A177-3AD203B41FA5}">
                          <a16:colId xmlns:a16="http://schemas.microsoft.com/office/drawing/2014/main" val="20000"/>
                        </a:ext>
                      </a:extLst>
                    </a:gridCol>
                    <a:gridCol w="3017520">
                      <a:extLst>
                        <a:ext uri="{9D8B030D-6E8A-4147-A177-3AD203B41FA5}">
                          <a16:colId xmlns:a16="http://schemas.microsoft.com/office/drawing/2014/main" val="20001"/>
                        </a:ext>
                      </a:extLst>
                    </a:gridCol>
                    <a:gridCol w="3017520">
                      <a:extLst>
                        <a:ext uri="{9D8B030D-6E8A-4147-A177-3AD203B41FA5}">
                          <a16:colId xmlns:a16="http://schemas.microsoft.com/office/drawing/2014/main" val="20002"/>
                        </a:ext>
                      </a:extLst>
                    </a:gridCol>
                    <a:gridCol w="2011680">
                      <a:extLst>
                        <a:ext uri="{9D8B030D-6E8A-4147-A177-3AD203B41FA5}">
                          <a16:colId xmlns:a16="http://schemas.microsoft.com/office/drawing/2014/main" val="20003"/>
                        </a:ext>
                      </a:extLst>
                    </a:gridCol>
                  </a:tblGrid>
                  <a:tr h="431165">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104242" t="-7042" r="-167071" b="-340845"/>
                          </a:stretch>
                        </a:blipFill>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通过电视端口观看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合计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1165">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青少年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1165">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中老年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1165">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合计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5" name="QO_5_BD.51_6#260b1f5de?vbadefaultcenterpage=1&amp;parentnodeid=3b388f21c&amp;color=0,0,0&amp;vbahtmlprocessed=1&amp;bbb=1"/>
              <p:cNvSpPr/>
              <p:nvPr/>
            </p:nvSpPr>
            <p:spPr>
              <a:xfrm>
                <a:off x="502920" y="4815736"/>
                <a:ext cx="11183112" cy="673100"/>
              </a:xfrm>
              <a:prstGeom prst="rect">
                <a:avLst/>
              </a:prstGeom>
              <a:noFill/>
              <a:ln/>
            </p:spPr>
            <p:txBody>
              <a:bodyPr wrap="none" lIns="0" tIns="0" rIns="0" bIns="0" rtlCol="0" anchor="t"/>
              <a:lstStyle/>
              <a:p>
                <a:pPr marL="0" algn="l" latinLnBrk="1">
                  <a:lnSpc>
                    <a:spcPts val="5300"/>
                  </a:lnSpc>
                </a:pP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𝜒</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𝑏𝑐</m:t>
                                </m:r>
                              </m:e>
                            </m:d>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𝑑</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𝑐</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𝑑</m:t>
                            </m:r>
                          </m:e>
                        </m:d>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Times New Roman" pitchFamily="34" charset="0"/>
                    <a:ea typeface="微软雅黑" pitchFamily="34" charset="-122"/>
                    <a:cs typeface="Times New Roman" pitchFamily="34" charset="-120"/>
                  </a:rPr>
                  <a:t>其中</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100" dirty="0"/>
              </a:p>
            </p:txBody>
          </p:sp>
        </mc:Choice>
        <mc:Fallback xmlns="">
          <p:sp>
            <p:nvSpPr>
              <p:cNvPr id="5" name="QO_5_BD.51_6#260b1f5de?vbadefaultcenterpage=1&amp;parentnodeid=3b388f21c&amp;color=0,0,0&amp;vbahtmlprocessed=1&amp;bbb=1"/>
              <p:cNvSpPr>
                <a:spLocks noRot="1" noChangeAspect="1" noMove="1" noResize="1" noEditPoints="1" noAdjustHandles="1" noChangeArrowheads="1" noChangeShapeType="1" noTextEdit="1"/>
              </p:cNvSpPr>
              <p:nvPr/>
            </p:nvSpPr>
            <p:spPr>
              <a:xfrm>
                <a:off x="502920" y="4815736"/>
                <a:ext cx="11183112" cy="673100"/>
              </a:xfrm>
              <a:prstGeom prst="rect">
                <a:avLst/>
              </a:prstGeom>
              <a:blipFill>
                <a:blip r:embed="rId6"/>
                <a:stretch>
                  <a:fillRect l="-109" b="-10000"/>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6" name="QO_5_BD.51_7#260b1f5de?colgroup=3,5,5,5,5,5,5&amp;vbadefaultcenterpage=1&amp;parentnodeid=3b388f21c&amp;color=0,0,0&amp;vbahtmlprocessed=1&amp;bbb=1"/>
              <p:cNvGraphicFramePr>
                <a:graphicFrameLocks noGrp="1"/>
              </p:cNvGraphicFramePr>
              <p:nvPr>
                <p:extLst>
                  <p:ext uri="{D42A27DB-BD31-4B8C-83A1-F6EECF244321}">
                    <p14:modId xmlns:p14="http://schemas.microsoft.com/office/powerpoint/2010/main" val="3637574988"/>
                  </p:ext>
                </p:extLst>
              </p:nvPr>
            </p:nvGraphicFramePr>
            <p:xfrm>
              <a:off x="502920" y="5503098"/>
              <a:ext cx="11164824" cy="939800"/>
            </p:xfrm>
            <a:graphic>
              <a:graphicData uri="http://schemas.openxmlformats.org/drawingml/2006/table">
                <a:tbl>
                  <a:tblPr/>
                  <a:tblGrid>
                    <a:gridCol w="1124712">
                      <a:extLst>
                        <a:ext uri="{9D8B030D-6E8A-4147-A177-3AD203B41FA5}">
                          <a16:colId xmlns:a16="http://schemas.microsoft.com/office/drawing/2014/main" val="20000"/>
                        </a:ext>
                      </a:extLst>
                    </a:gridCol>
                    <a:gridCol w="1673352">
                      <a:extLst>
                        <a:ext uri="{9D8B030D-6E8A-4147-A177-3AD203B41FA5}">
                          <a16:colId xmlns:a16="http://schemas.microsoft.com/office/drawing/2014/main" val="20001"/>
                        </a:ext>
                      </a:extLst>
                    </a:gridCol>
                    <a:gridCol w="1673352">
                      <a:extLst>
                        <a:ext uri="{9D8B030D-6E8A-4147-A177-3AD203B41FA5}">
                          <a16:colId xmlns:a16="http://schemas.microsoft.com/office/drawing/2014/main" val="20002"/>
                        </a:ext>
                      </a:extLst>
                    </a:gridCol>
                    <a:gridCol w="1673352">
                      <a:extLst>
                        <a:ext uri="{9D8B030D-6E8A-4147-A177-3AD203B41FA5}">
                          <a16:colId xmlns:a16="http://schemas.microsoft.com/office/drawing/2014/main" val="20003"/>
                        </a:ext>
                      </a:extLst>
                    </a:gridCol>
                    <a:gridCol w="1673352">
                      <a:extLst>
                        <a:ext uri="{9D8B030D-6E8A-4147-A177-3AD203B41FA5}">
                          <a16:colId xmlns:a16="http://schemas.microsoft.com/office/drawing/2014/main" val="20004"/>
                        </a:ext>
                      </a:extLst>
                    </a:gridCol>
                    <a:gridCol w="1673352">
                      <a:extLst>
                        <a:ext uri="{9D8B030D-6E8A-4147-A177-3AD203B41FA5}">
                          <a16:colId xmlns:a16="http://schemas.microsoft.com/office/drawing/2014/main" val="20005"/>
                        </a:ext>
                      </a:extLst>
                    </a:gridCol>
                    <a:gridCol w="1673352">
                      <a:extLst>
                        <a:ext uri="{9D8B030D-6E8A-4147-A177-3AD203B41FA5}">
                          <a16:colId xmlns:a16="http://schemas.microsoft.com/office/drawing/2014/main" val="20006"/>
                        </a:ext>
                      </a:extLst>
                    </a:gridCol>
                  </a:tblGrid>
                  <a:tr h="0">
                    <a:tc>
                      <a:txBody>
                        <a:bodyPr/>
                        <a:lstStyle/>
                        <a:p>
                          <a:pPr marL="0"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𝛼</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0.025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0.005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algn="ctr" latinLnBrk="1" hangingPunct="0">
                            <a:lnSpc>
                              <a:spcPts val="35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𝛼</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2.706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3.841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5.024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6.635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7.879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10.828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6" name="QO_5_BD.51_7#260b1f5de?colgroup=3,5,5,5,5,5,5&amp;vbadefaultcenterpage=1&amp;parentnodeid=3b388f21c&amp;color=0,0,0&amp;vbahtmlprocessed=1&amp;bbb=1"/>
              <p:cNvGraphicFramePr>
                <a:graphicFrameLocks noGrp="1"/>
              </p:cNvGraphicFramePr>
              <p:nvPr>
                <p:extLst>
                  <p:ext uri="{D42A27DB-BD31-4B8C-83A1-F6EECF244321}">
                    <p14:modId xmlns:p14="http://schemas.microsoft.com/office/powerpoint/2010/main" val="3637574988"/>
                  </p:ext>
                </p:extLst>
              </p:nvPr>
            </p:nvGraphicFramePr>
            <p:xfrm>
              <a:off x="502920" y="5503098"/>
              <a:ext cx="11164824" cy="939800"/>
            </p:xfrm>
            <a:graphic>
              <a:graphicData uri="http://schemas.openxmlformats.org/drawingml/2006/table">
                <a:tbl>
                  <a:tblPr/>
                  <a:tblGrid>
                    <a:gridCol w="1124712">
                      <a:extLst>
                        <a:ext uri="{9D8B030D-6E8A-4147-A177-3AD203B41FA5}">
                          <a16:colId xmlns:a16="http://schemas.microsoft.com/office/drawing/2014/main" val="20000"/>
                        </a:ext>
                      </a:extLst>
                    </a:gridCol>
                    <a:gridCol w="1673352">
                      <a:extLst>
                        <a:ext uri="{9D8B030D-6E8A-4147-A177-3AD203B41FA5}">
                          <a16:colId xmlns:a16="http://schemas.microsoft.com/office/drawing/2014/main" val="20001"/>
                        </a:ext>
                      </a:extLst>
                    </a:gridCol>
                    <a:gridCol w="1673352">
                      <a:extLst>
                        <a:ext uri="{9D8B030D-6E8A-4147-A177-3AD203B41FA5}">
                          <a16:colId xmlns:a16="http://schemas.microsoft.com/office/drawing/2014/main" val="20002"/>
                        </a:ext>
                      </a:extLst>
                    </a:gridCol>
                    <a:gridCol w="1673352">
                      <a:extLst>
                        <a:ext uri="{9D8B030D-6E8A-4147-A177-3AD203B41FA5}">
                          <a16:colId xmlns:a16="http://schemas.microsoft.com/office/drawing/2014/main" val="20003"/>
                        </a:ext>
                      </a:extLst>
                    </a:gridCol>
                    <a:gridCol w="1673352">
                      <a:extLst>
                        <a:ext uri="{9D8B030D-6E8A-4147-A177-3AD203B41FA5}">
                          <a16:colId xmlns:a16="http://schemas.microsoft.com/office/drawing/2014/main" val="20004"/>
                        </a:ext>
                      </a:extLst>
                    </a:gridCol>
                    <a:gridCol w="1673352">
                      <a:extLst>
                        <a:ext uri="{9D8B030D-6E8A-4147-A177-3AD203B41FA5}">
                          <a16:colId xmlns:a16="http://schemas.microsoft.com/office/drawing/2014/main" val="20005"/>
                        </a:ext>
                      </a:extLst>
                    </a:gridCol>
                    <a:gridCol w="1673352">
                      <a:extLst>
                        <a:ext uri="{9D8B030D-6E8A-4147-A177-3AD203B41FA5}">
                          <a16:colId xmlns:a16="http://schemas.microsoft.com/office/drawing/2014/main" val="20006"/>
                        </a:ext>
                      </a:extLst>
                    </a:gridCol>
                  </a:tblGrid>
                  <a:tr h="46990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7"/>
                          <a:stretch>
                            <a:fillRect l="-541" t="-6410" r="-891351" b="-128205"/>
                          </a:stretch>
                        </a:blipFill>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0.025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0.005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990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7"/>
                          <a:stretch>
                            <a:fillRect l="-541" t="-107792" r="-891351" b="-29870"/>
                          </a:stretch>
                        </a:blipFill>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2.706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3.841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5.024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6.635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7.879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10.828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p:spTree>
  </p:cSld>
  <p:clrMapOvr>
    <a:masterClrMapping/>
  </p:clrMapOvr>
  <p:transition>
    <p:split dir="in"/>
  </p:transition>
</p:sld>
</file>

<file path=ppt/slides/slide31.xml><?xml version="1.0" encoding="utf-8"?>
<p:sld xmlns:a="http://schemas.openxmlformats.org/drawingml/2006/main" xmlns:r="http://schemas.openxmlformats.org/officeDocument/2006/relationships" xmlns:p="http://schemas.openxmlformats.org/presentationml/2006/main">
  <p:cSld name="Slide 30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AS.52_1#260b1f5de?vbadefaultcenterpage=1&amp;parentnodeid=3b388f21c&amp;color=0,0,0&amp;vbahtmlprocessed=1&amp;bbb=1&amp;hasbroken=1"/>
              <p:cNvSpPr/>
              <p:nvPr/>
            </p:nvSpPr>
            <p:spPr>
              <a:xfrm>
                <a:off x="502920" y="756000"/>
                <a:ext cx="11183112" cy="5358765"/>
              </a:xfrm>
              <a:prstGeom prst="rect">
                <a:avLst/>
              </a:prstGeom>
              <a:noFill/>
              <a:ln/>
            </p:spPr>
            <p:txBody>
              <a:bodyPr wrap="square" lIns="0" tIns="0" rIns="0" bIns="0" rtlCol="0" anchor="t"/>
              <a:lstStyle/>
              <a:p>
                <a:pPr algn="l" latinLnBrk="1">
                  <a:lnSpc>
                    <a:spcPts val="3900"/>
                  </a:lnSpc>
                </a:pPr>
                <a:r>
                  <a:rPr lang="en-US" altLang="zh-CN" sz="2400" b="1" i="0" dirty="0" smtClean="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（1）由频率分布直方图可得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0.01+0.015+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+0.03+0.01</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3900"/>
                  </a:lnSpc>
                </a:pPr>
                <a:r>
                  <a:rPr lang="en-US" altLang="zh-CN" sz="2400" b="0" i="0" dirty="0" err="1">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=0.035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3900"/>
                  </a:lnSpc>
                </a:pPr>
                <a:r>
                  <a:rPr lang="en-US" altLang="zh-CN" sz="2400" b="0" i="0" dirty="0" err="1">
                    <a:solidFill>
                      <a:srgbClr val="FF0000"/>
                    </a:solidFill>
                    <a:latin typeface="Times New Roman" pitchFamily="34" charset="0"/>
                    <a:ea typeface="微软雅黑" pitchFamily="34" charset="-122"/>
                    <a:cs typeface="Times New Roman" pitchFamily="34" charset="-120"/>
                  </a:rPr>
                  <a:t>所以通过传统的传媒方式电视端口观看的观众的平均年龄为</a:t>
                </a:r>
                <a:endParaRPr lang="en-US" altLang="zh-CN" sz="2400" b="0" i="0" dirty="0">
                  <a:solidFill>
                    <a:srgbClr val="FF0000"/>
                  </a:solidFill>
                  <a:latin typeface="Times New Roman" pitchFamily="34" charset="0"/>
                  <a:ea typeface="微软雅黑" pitchFamily="34" charset="-122"/>
                  <a:cs typeface="Times New Roman" pitchFamily="34" charset="-120"/>
                </a:endParaRPr>
              </a:p>
              <a:p>
                <a:pPr latinLnBrk="1">
                  <a:lnSpc>
                    <a:spcPts val="3800"/>
                  </a:lnSpc>
                </a:pPr>
                <a14:m>
                  <m:oMathPara xmlns:m="http://schemas.openxmlformats.org/officeDocument/2006/math">
                    <m:oMathParaPr>
                      <m:jc m:val="centerGroup"/>
                    </m:oMathParaPr>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20×10×0.01+30×10×0.015+40×10×0.035+50×10×0.03+60×10</m:t>
                      </m:r>
                    </m:oMath>
                  </m:oMathPara>
                </a14:m>
                <a:endParaRPr lang="en-US" altLang="zh-CN" sz="2400" b="0" i="0" dirty="0" smtClean="0">
                  <a:solidFill>
                    <a:srgbClr val="FF0000"/>
                  </a:solidFill>
                  <a:latin typeface="Cambria Math" panose="02040503050406030204" pitchFamily="18" charset="0"/>
                  <a:ea typeface="微软雅黑" pitchFamily="34" charset="-122"/>
                  <a:cs typeface="Times New Roman" pitchFamily="34" charset="-120"/>
                </a:endParaRPr>
              </a:p>
              <a:p>
                <a:pPr latinLnBrk="1">
                  <a:lnSpc>
                    <a:spcPts val="38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×0.01=41.5</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3900"/>
                  </a:lnSpc>
                </a:pPr>
                <a:r>
                  <a:rPr lang="en-US" altLang="zh-CN" sz="2400" b="0" i="0" dirty="0">
                    <a:solidFill>
                      <a:srgbClr val="FF0000"/>
                    </a:solidFill>
                    <a:latin typeface="Times New Roman" pitchFamily="34" charset="0"/>
                    <a:ea typeface="微软雅黑" pitchFamily="34" charset="-122"/>
                    <a:cs typeface="Times New Roman" pitchFamily="34" charset="-120"/>
                  </a:rPr>
                  <a:t>（2）通过电视端口观看的有</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200×</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=160</m:t>
                    </m:r>
                  </m:oMath>
                </a14:m>
                <a:r>
                  <a:rPr lang="en-US" altLang="zh-CN" sz="2400" b="0" i="0" dirty="0">
                    <a:solidFill>
                      <a:srgbClr val="FF0000"/>
                    </a:solidFill>
                    <a:latin typeface="Times New Roman" pitchFamily="34" charset="0"/>
                    <a:ea typeface="微软雅黑" pitchFamily="34" charset="-122"/>
                    <a:cs typeface="Times New Roman" pitchFamily="34" charset="-120"/>
                  </a:rPr>
                  <a:t>（人），通过</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PC</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FF0000"/>
                    </a:solidFill>
                    <a:latin typeface="Times New Roman" pitchFamily="34" charset="0"/>
                    <a:ea typeface="微软雅黑" pitchFamily="34" charset="-122"/>
                    <a:cs typeface="Times New Roman" pitchFamily="34" charset="-120"/>
                  </a:rPr>
                  <a:t>端口观看的有</a:t>
                </a:r>
                <a:endParaRPr lang="en-US" altLang="zh-CN" sz="2400" b="0" i="0" dirty="0">
                  <a:solidFill>
                    <a:srgbClr val="FF0000"/>
                  </a:solidFill>
                  <a:latin typeface="Times New Roman" pitchFamily="34" charset="0"/>
                  <a:ea typeface="微软雅黑" pitchFamily="34" charset="-122"/>
                  <a:cs typeface="Times New Roman" pitchFamily="34" charset="-120"/>
                </a:endParaRPr>
              </a:p>
              <a:p>
                <a:pPr latinLnBrk="1">
                  <a:lnSpc>
                    <a:spcPts val="39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200−160=40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（人），</a:t>
                </a:r>
                <a:endParaRPr lang="en-US" altLang="zh-CN" sz="2400" dirty="0"/>
              </a:p>
              <a:p>
                <a:pPr latinLnBrk="1">
                  <a:lnSpc>
                    <a:spcPts val="3900"/>
                  </a:lnSpc>
                </a:pPr>
                <a:r>
                  <a:rPr lang="en-US" altLang="zh-CN" sz="2400" b="0" i="0" dirty="0" err="1">
                    <a:solidFill>
                      <a:srgbClr val="FF0000"/>
                    </a:solidFill>
                    <a:latin typeface="Times New Roman" pitchFamily="34" charset="0"/>
                    <a:ea typeface="微软雅黑" pitchFamily="34" charset="-122"/>
                    <a:cs typeface="Times New Roman" pitchFamily="34" charset="-120"/>
                  </a:rPr>
                  <a:t>由频率分布直方图可得，通过电视端口观看的中老年有</a:t>
                </a:r>
                <a:endParaRPr lang="en-US" altLang="zh-CN" sz="2400" b="0" i="0" dirty="0">
                  <a:solidFill>
                    <a:srgbClr val="FF0000"/>
                  </a:solidFill>
                  <a:latin typeface="Times New Roman" pitchFamily="34" charset="0"/>
                  <a:ea typeface="微软雅黑" pitchFamily="34" charset="-122"/>
                  <a:cs typeface="Times New Roman" pitchFamily="34" charset="-120"/>
                </a:endParaRPr>
              </a:p>
              <a:p>
                <a:pPr latinLnBrk="1">
                  <a:lnSpc>
                    <a:spcPts val="39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0.03+0.01</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×10×160=64</m:t>
                    </m:r>
                  </m:oMath>
                </a14:m>
                <a:r>
                  <a:rPr lang="en-US" altLang="zh-CN" sz="2400" b="0" i="0" dirty="0">
                    <a:solidFill>
                      <a:srgbClr val="FF0000"/>
                    </a:solidFill>
                    <a:latin typeface="Times New Roman" pitchFamily="34" charset="0"/>
                    <a:ea typeface="微软雅黑" pitchFamily="34" charset="-122"/>
                    <a:cs typeface="Times New Roman" pitchFamily="34" charset="-120"/>
                  </a:rPr>
                  <a:t>（人），通过</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PC</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端口观看的中老年人有12人，</a:t>
                </a:r>
                <a:endParaRPr lang="en-US" altLang="zh-CN" sz="2400" dirty="0"/>
              </a:p>
              <a:p>
                <a:pPr latinLnBrk="1">
                  <a:lnSpc>
                    <a:spcPts val="3900"/>
                  </a:lnSpc>
                </a:pPr>
                <a:r>
                  <a:rPr lang="en-US" altLang="zh-CN" sz="2400" b="0" i="0" dirty="0" err="1">
                    <a:solidFill>
                      <a:srgbClr val="FF0000"/>
                    </a:solidFill>
                    <a:latin typeface="Times New Roman" pitchFamily="34" charset="0"/>
                    <a:ea typeface="微软雅黑" pitchFamily="34" charset="-122"/>
                    <a:cs typeface="Times New Roman" pitchFamily="34" charset="-120"/>
                  </a:rPr>
                  <a:t>所以通过</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PC</m:t>
                    </m:r>
                  </m:oMath>
                </a14:m>
                <a:r>
                  <a:rPr lang="en-US" altLang="zh-CN" sz="2400" b="0" i="0" dirty="0">
                    <a:solidFill>
                      <a:srgbClr val="FF0000"/>
                    </a:solidFill>
                    <a:latin typeface="Times New Roman" pitchFamily="34" charset="0"/>
                    <a:ea typeface="微软雅黑" pitchFamily="34" charset="-122"/>
                    <a:cs typeface="Times New Roman" pitchFamily="34" charset="-120"/>
                  </a:rPr>
                  <a:t>端口观看的青少年有</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40−12=28</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（人），</a:t>
                </a:r>
                <a:endParaRPr lang="en-US" altLang="zh-CN" sz="2400" dirty="0"/>
              </a:p>
              <a:p>
                <a:pPr latinLnBrk="1">
                  <a:lnSpc>
                    <a:spcPts val="3700"/>
                  </a:lnSpc>
                </a:pPr>
                <a:r>
                  <a:rPr lang="en-US" altLang="zh-CN" sz="2400" b="0" i="0" dirty="0" err="1">
                    <a:solidFill>
                      <a:srgbClr val="FF0000"/>
                    </a:solidFill>
                    <a:latin typeface="Times New Roman" pitchFamily="34" charset="0"/>
                    <a:ea typeface="微软雅黑" pitchFamily="34" charset="-122"/>
                    <a:cs typeface="Times New Roman" pitchFamily="34" charset="-120"/>
                  </a:rPr>
                  <a:t>可得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2×2</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列联表为</a:t>
                </a:r>
                <a:endParaRPr lang="en-US" altLang="zh-CN" sz="2400" dirty="0"/>
              </a:p>
            </p:txBody>
          </p:sp>
        </mc:Choice>
        <mc:Fallback xmlns="">
          <p:sp>
            <p:nvSpPr>
              <p:cNvPr id="2" name="QO_5_AS.52_1#260b1f5de?vbadefaultcenterpage=1&amp;parentnodeid=3b388f21c&amp;color=0,0,0&amp;vbahtmlprocessed=1&amp;bbb=1&amp;hasbroken=1"/>
              <p:cNvSpPr>
                <a:spLocks noRot="1" noChangeAspect="1" noMove="1" noResize="1" noEditPoints="1" noAdjustHandles="1" noChangeArrowheads="1" noChangeShapeType="1" noTextEdit="1"/>
              </p:cNvSpPr>
              <p:nvPr/>
            </p:nvSpPr>
            <p:spPr>
              <a:xfrm>
                <a:off x="502920" y="756000"/>
                <a:ext cx="11183112" cy="5358765"/>
              </a:xfrm>
              <a:prstGeom prst="rect">
                <a:avLst/>
              </a:prstGeom>
              <a:blipFill>
                <a:blip r:embed="rId3"/>
                <a:stretch>
                  <a:fillRect l="-1690" t="-228" b="-3413"/>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ipe(left)">
                                      <p:cBhvr>
                                        <p:cTn id="34" dur="500"/>
                                        <p:tgtEl>
                                          <p:spTgt spid="2">
                                            <p:txEl>
                                              <p:pRg st="8" end="8"/>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left)">
                                      <p:cBhvr>
                                        <p:cTn id="37" dur="500"/>
                                        <p:tgtEl>
                                          <p:spTgt spid="2">
                                            <p:txEl>
                                              <p:pRg st="9" end="9"/>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wipe(left)">
                                      <p:cBhvr>
                                        <p:cTn id="40"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name="Slide 31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2" name="QO_5_AS.52_2#260b1f5de?colgroup=7,10,10,7&amp;vbadefaultcenterpage=1&amp;parentnodeid=3b388f21c&amp;color=0,0,0&amp;vbahtmlprocessed=1&amp;bbb=1"/>
              <p:cNvGraphicFramePr>
                <a:graphicFrameLocks noGrp="1"/>
              </p:cNvGraphicFramePr>
              <p:nvPr>
                <p:extLst>
                  <p:ext uri="{D42A27DB-BD31-4B8C-83A1-F6EECF244321}">
                    <p14:modId xmlns:p14="http://schemas.microsoft.com/office/powerpoint/2010/main" val="219171430"/>
                  </p:ext>
                </p:extLst>
              </p:nvPr>
            </p:nvGraphicFramePr>
            <p:xfrm>
              <a:off x="502920" y="2072717"/>
              <a:ext cx="11173968" cy="1879600"/>
            </p:xfrm>
            <a:graphic>
              <a:graphicData uri="http://schemas.openxmlformats.org/drawingml/2006/table">
                <a:tbl>
                  <a:tblPr/>
                  <a:tblGrid>
                    <a:gridCol w="2350008">
                      <a:extLst>
                        <a:ext uri="{9D8B030D-6E8A-4147-A177-3AD203B41FA5}">
                          <a16:colId xmlns:a16="http://schemas.microsoft.com/office/drawing/2014/main" val="20000"/>
                        </a:ext>
                      </a:extLst>
                    </a:gridCol>
                    <a:gridCol w="3236976">
                      <a:extLst>
                        <a:ext uri="{9D8B030D-6E8A-4147-A177-3AD203B41FA5}">
                          <a16:colId xmlns:a16="http://schemas.microsoft.com/office/drawing/2014/main" val="20001"/>
                        </a:ext>
                      </a:extLst>
                    </a:gridCol>
                    <a:gridCol w="3236976">
                      <a:extLst>
                        <a:ext uri="{9D8B030D-6E8A-4147-A177-3AD203B41FA5}">
                          <a16:colId xmlns:a16="http://schemas.microsoft.com/office/drawing/2014/main" val="20002"/>
                        </a:ext>
                      </a:extLst>
                    </a:gridCol>
                    <a:gridCol w="2350008">
                      <a:extLst>
                        <a:ext uri="{9D8B030D-6E8A-4147-A177-3AD203B41FA5}">
                          <a16:colId xmlns:a16="http://schemas.microsoft.com/office/drawing/2014/main" val="20003"/>
                        </a:ext>
                      </a:extLst>
                    </a:gridCol>
                  </a:tblGrid>
                  <a:tr h="43535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通过</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PC</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端口观看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通过电视端口观看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合计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356">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青少年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28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96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124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356">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中老年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12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64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76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5356">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合计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40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160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200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32" name="QO_5_AS.52_2#260b1f5de?colgroup=7,10,10,7&amp;vbadefaultcenterpage=1&amp;parentnodeid=3b388f21c&amp;color=0,0,0&amp;vbahtmlprocessed=1&amp;bbb=1"/>
              <p:cNvGraphicFramePr>
                <a:graphicFrameLocks noGrp="1"/>
              </p:cNvGraphicFramePr>
              <p:nvPr>
                <p:extLst>
                  <p:ext uri="{D42A27DB-BD31-4B8C-83A1-F6EECF244321}">
                    <p14:modId xmlns:p14="http://schemas.microsoft.com/office/powerpoint/2010/main" val="219171430"/>
                  </p:ext>
                </p:extLst>
              </p:nvPr>
            </p:nvGraphicFramePr>
            <p:xfrm>
              <a:off x="502920" y="2072717"/>
              <a:ext cx="11173968" cy="1741424"/>
            </p:xfrm>
            <a:graphic>
              <a:graphicData uri="http://schemas.openxmlformats.org/drawingml/2006/table">
                <a:tbl>
                  <a:tblPr/>
                  <a:tblGrid>
                    <a:gridCol w="2350008">
                      <a:extLst>
                        <a:ext uri="{9D8B030D-6E8A-4147-A177-3AD203B41FA5}">
                          <a16:colId xmlns:a16="http://schemas.microsoft.com/office/drawing/2014/main" val="20000"/>
                        </a:ext>
                      </a:extLst>
                    </a:gridCol>
                    <a:gridCol w="3236976">
                      <a:extLst>
                        <a:ext uri="{9D8B030D-6E8A-4147-A177-3AD203B41FA5}">
                          <a16:colId xmlns:a16="http://schemas.microsoft.com/office/drawing/2014/main" val="20001"/>
                        </a:ext>
                      </a:extLst>
                    </a:gridCol>
                    <a:gridCol w="3236976">
                      <a:extLst>
                        <a:ext uri="{9D8B030D-6E8A-4147-A177-3AD203B41FA5}">
                          <a16:colId xmlns:a16="http://schemas.microsoft.com/office/drawing/2014/main" val="20002"/>
                        </a:ext>
                      </a:extLst>
                    </a:gridCol>
                    <a:gridCol w="2350008">
                      <a:extLst>
                        <a:ext uri="{9D8B030D-6E8A-4147-A177-3AD203B41FA5}">
                          <a16:colId xmlns:a16="http://schemas.microsoft.com/office/drawing/2014/main" val="20003"/>
                        </a:ext>
                      </a:extLst>
                    </a:gridCol>
                  </a:tblGrid>
                  <a:tr h="43535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3"/>
                          <a:stretch>
                            <a:fillRect l="-72881" t="-6944" r="-173070" b="-337500"/>
                          </a:stretch>
                        </a:blipFill>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通过电视端口观看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合计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356">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青少年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28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96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124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356">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中老年</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12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64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76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5356">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合计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40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160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200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3" name="QO_5_AS.52_3#260b1f5de?vbadefaultcenterpage=1&amp;parentnodeid=3b388f21c&amp;color=0,0,0&amp;vbahtmlprocessed=1&amp;bbb=1"/>
              <p:cNvSpPr/>
              <p:nvPr/>
            </p:nvSpPr>
            <p:spPr>
              <a:xfrm>
                <a:off x="502920" y="3942665"/>
                <a:ext cx="11183112" cy="1113600"/>
              </a:xfrm>
              <a:prstGeom prst="rect">
                <a:avLst/>
              </a:prstGeom>
              <a:noFill/>
              <a:ln/>
            </p:spPr>
            <p:txBody>
              <a:bodyPr wrap="none" lIns="0" tIns="0" rIns="0" bIns="0" rtlCol="0" anchor="t"/>
              <a:lstStyle/>
              <a:p>
                <a:pPr algn="l" latinLnBrk="1">
                  <a:lnSpc>
                    <a:spcPts val="5000"/>
                  </a:lnSpc>
                </a:pPr>
                <a:r>
                  <a:rPr lang="en-US" altLang="zh-CN" sz="2400" b="0" i="0" dirty="0">
                    <a:solidFill>
                      <a:srgbClr val="FF0000"/>
                    </a:solidFill>
                    <a:latin typeface="Times New Roman" pitchFamily="34" charset="0"/>
                    <a:ea typeface="微软雅黑" pitchFamily="34" charset="-122"/>
                    <a:cs typeface="Times New Roman" pitchFamily="34" charset="-120"/>
                  </a:rPr>
                  <a:t>计算得</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𝜒</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200×</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28×64−96×12</m:t>
                                </m: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40×160×124×76</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≈1.3582&lt;2.706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所以依据小概率值</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𝛼</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的独立性检验，不能认为观看央视春晚的方式与年龄有关.</a:t>
                </a:r>
                <a:endParaRPr lang="en-US" altLang="zh-CN" sz="2400" dirty="0"/>
              </a:p>
            </p:txBody>
          </p:sp>
        </mc:Choice>
        <mc:Fallback xmlns="">
          <p:sp>
            <p:nvSpPr>
              <p:cNvPr id="3" name="QO_5_AS.52_3#260b1f5de?vbadefaultcenterpage=1&amp;parentnodeid=3b388f21c&amp;color=0,0,0&amp;vbahtmlprocessed=1&amp;bbb=1"/>
              <p:cNvSpPr>
                <a:spLocks noRot="1" noChangeAspect="1" noMove="1" noResize="1" noEditPoints="1" noAdjustHandles="1" noChangeArrowheads="1" noChangeShapeType="1" noTextEdit="1"/>
              </p:cNvSpPr>
              <p:nvPr/>
            </p:nvSpPr>
            <p:spPr>
              <a:xfrm>
                <a:off x="502920" y="3942665"/>
                <a:ext cx="11183112" cy="1113600"/>
              </a:xfrm>
              <a:prstGeom prst="rect">
                <a:avLst/>
              </a:prstGeom>
              <a:blipFill>
                <a:blip r:embed="rId4"/>
                <a:stretch>
                  <a:fillRect l="-1690" r="-1145" b="-16484"/>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bg/>
                                          </p:spTgt>
                                        </p:tgtEl>
                                        <p:attrNameLst>
                                          <p:attrName>style.visibility</p:attrName>
                                        </p:attrNameLst>
                                      </p:cBhvr>
                                      <p:to>
                                        <p:strVal val="visible"/>
                                      </p:to>
                                    </p:set>
                                    <p:animEffect transition="in" filter="wipe(left)">
                                      <p:cBhvr>
                                        <p:cTn id="10" dur="500"/>
                                        <p:tgtEl>
                                          <p:spTgt spid="3">
                                            <p:bg/>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name="Slide 32checked= 1 &amp; amp; version = 1.0.5checked=1&amp;version=1.0.5">
    <p:spTree>
      <p:nvGrpSpPr>
        <p:cNvPr id="1" name=""/>
        <p:cNvGrpSpPr/>
        <p:nvPr/>
      </p:nvGrpSpPr>
      <p:grpSpPr>
        <a:xfrm>
          <a:off x="0" y="0"/>
          <a:ext cx="0" cy="0"/>
          <a:chOff x="0" y="0"/>
          <a:chExt cx="0" cy="0"/>
        </a:xfrm>
      </p:grpSpPr>
      <p:pic>
        <p:nvPicPr>
          <p:cNvPr id="2" name="C_4_BD#6aa87aec4?vbadefaultcenterpage=1&amp;parentnodeid=9f5f7079a&amp;color=110,135,189&amp;vbahtmlprocessed=1" descr="preencoded.png"/>
          <p:cNvPicPr>
            <a:picLocks noChangeAspect="1"/>
          </p:cNvPicPr>
          <p:nvPr/>
        </p:nvPicPr>
        <p:blipFill>
          <a:blip r:embed="rId3"/>
          <a:stretch>
            <a:fillRect/>
          </a:stretch>
        </p:blipFill>
        <p:spPr>
          <a:xfrm>
            <a:off x="4700016" y="756000"/>
            <a:ext cx="2798064" cy="630936"/>
          </a:xfrm>
          <a:prstGeom prst="rect">
            <a:avLst/>
          </a:prstGeom>
        </p:spPr>
      </p:pic>
      <mc:AlternateContent xmlns:mc="http://schemas.openxmlformats.org/markup-compatibility/2006" xmlns:a14="http://schemas.microsoft.com/office/drawing/2010/main">
        <mc:Choice Requires="a14">
          <p:sp>
            <p:nvSpPr>
              <p:cNvPr id="3" name="QB_5_BD.53_1#14de0f6fb?segpoint=1&amp;vbadefaultcenterpage=1&amp;parentnodeid=6aa87aec4&amp;color=0,0,0&amp;vbahtmlprocessed=1&amp;bbb=1&amp;hasbroken=1"/>
              <p:cNvSpPr/>
              <p:nvPr/>
            </p:nvSpPr>
            <p:spPr>
              <a:xfrm>
                <a:off x="502920" y="1521048"/>
                <a:ext cx="11183112" cy="2713990"/>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15.</a:t>
                </a:r>
                <a:r>
                  <a:rPr lang="en-US" altLang="zh-CN" sz="2400" b="0" i="0" dirty="0">
                    <a:solidFill>
                      <a:srgbClr val="000000"/>
                    </a:solidFill>
                    <a:latin typeface="Times New Roman" pitchFamily="34" charset="0"/>
                    <a:ea typeface="微软雅黑" pitchFamily="34" charset="-122"/>
                    <a:cs typeface="Times New Roman" pitchFamily="34" charset="-120"/>
                  </a:rPr>
                  <a:t>针对“中学生追星问题”，某校团委对“学生性别和中学生追星是否有关</a:t>
                </a:r>
                <a:r>
                  <a:rPr lang="en-US" altLang="zh-CN" sz="2400" b="0" i="0">
                    <a:solidFill>
                      <a:srgbClr val="000000"/>
                    </a:solidFill>
                    <a:latin typeface="Times New Roman" pitchFamily="34" charset="0"/>
                    <a:ea typeface="微软雅黑" pitchFamily="34" charset="-122"/>
                    <a:cs typeface="Times New Roman" pitchFamily="34" charset="-120"/>
                  </a:rPr>
                  <a:t>”作了一次</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调查</a:t>
                </a:r>
                <a:r>
                  <a:rPr lang="en-US" altLang="zh-CN" sz="2400" b="0" i="0" dirty="0">
                    <a:solidFill>
                      <a:srgbClr val="000000"/>
                    </a:solidFill>
                    <a:latin typeface="Times New Roman" pitchFamily="34" charset="0"/>
                    <a:ea typeface="微软雅黑" pitchFamily="34" charset="-122"/>
                    <a:cs typeface="Times New Roman" pitchFamily="34" charset="-120"/>
                  </a:rPr>
                  <a:t>，其中女生人数是男生人数的</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，男生追星的人数占男生人数的</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，女生追星的</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人数占女生人数的</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m:t>
                        </m:r>
                      </m:den>
                    </m:f>
                  </m:oMath>
                </a14:m>
                <a:r>
                  <a:rPr lang="en-US" altLang="zh-CN" sz="2400" b="0" i="0" dirty="0">
                    <a:solidFill>
                      <a:srgbClr val="000000"/>
                    </a:solidFill>
                    <a:latin typeface="Times New Roman" pitchFamily="34" charset="0"/>
                    <a:ea typeface="微软雅黑" pitchFamily="34" charset="-122"/>
                    <a:cs typeface="Times New Roman" pitchFamily="34" charset="-120"/>
                  </a:rPr>
                  <a:t>，若根据小概率值</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𝛼</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=0.050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的独立性检验</a:t>
                </a:r>
                <a:r>
                  <a:rPr lang="en-US" altLang="zh-CN" sz="2400" b="0" i="0">
                    <a:solidFill>
                      <a:srgbClr val="000000"/>
                    </a:solidFill>
                    <a:latin typeface="Times New Roman" pitchFamily="34" charset="0"/>
                    <a:ea typeface="微软雅黑" pitchFamily="34" charset="-122"/>
                    <a:cs typeface="Times New Roman" pitchFamily="34" charset="-120"/>
                  </a:rPr>
                  <a:t>，认为中学生追星与</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性别有关，则男生至少有</a:t>
                </a:r>
                <a:r>
                  <a:rPr lang="en-US" altLang="zh-CN" sz="2400" i="0">
                    <a:solidFill>
                      <a:srgbClr val="000000"/>
                    </a:solidFill>
                    <a:latin typeface="SimSun" pitchFamily="34" charset="0"/>
                    <a:ea typeface="SimSun" pitchFamily="34" charset="-122"/>
                    <a:cs typeface="SimSun" pitchFamily="34" charset="-120"/>
                  </a:rPr>
                  <a:t>____</a:t>
                </a:r>
                <a:r>
                  <a:rPr lang="en-US" altLang="zh-CN" sz="2400" b="0" i="0">
                    <a:solidFill>
                      <a:srgbClr val="000000"/>
                    </a:solidFill>
                    <a:latin typeface="Times New Roman" pitchFamily="34" charset="0"/>
                    <a:ea typeface="微软雅黑" pitchFamily="34" charset="-122"/>
                    <a:cs typeface="Times New Roman" pitchFamily="34" charset="-120"/>
                  </a:rPr>
                  <a:t>人</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参考数据及公式如下</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3" name="QB_5_BD.53_1#14de0f6fb?segpoint=1&amp;vbadefaultcenterpage=1&amp;parentnodeid=6aa87aec4&amp;color=0,0,0&amp;vbahtmlprocessed=1&amp;bbb=1&amp;hasbroken=1"/>
              <p:cNvSpPr>
                <a:spLocks noRot="1" noChangeAspect="1" noMove="1" noResize="1" noEditPoints="1" noAdjustHandles="1" noChangeArrowheads="1" noChangeShapeType="1" noTextEdit="1"/>
              </p:cNvSpPr>
              <p:nvPr/>
            </p:nvSpPr>
            <p:spPr>
              <a:xfrm>
                <a:off x="502920" y="1521048"/>
                <a:ext cx="11183112" cy="2713990"/>
              </a:xfrm>
              <a:prstGeom prst="rect">
                <a:avLst/>
              </a:prstGeom>
              <a:blipFill>
                <a:blip r:embed="rId4"/>
                <a:stretch>
                  <a:fillRect l="-1690" b="-6517"/>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3" name="QB_5_BD.53_2#14de0f6fb?colgroup=4,10,10,10&amp;vbadefaultcenterpage=1&amp;parentnodeid=6aa87aec4&amp;color=0,0,0&amp;vbahtmlprocessed=1&amp;bbb=1"/>
              <p:cNvGraphicFramePr>
                <a:graphicFrameLocks noGrp="1"/>
              </p:cNvGraphicFramePr>
              <p:nvPr>
                <p:extLst>
                  <p:ext uri="{D42A27DB-BD31-4B8C-83A1-F6EECF244321}">
                    <p14:modId xmlns:p14="http://schemas.microsoft.com/office/powerpoint/2010/main" val="1203880537"/>
                  </p:ext>
                </p:extLst>
              </p:nvPr>
            </p:nvGraphicFramePr>
            <p:xfrm>
              <a:off x="502920" y="4367880"/>
              <a:ext cx="11183112" cy="939800"/>
            </p:xfrm>
            <a:graphic>
              <a:graphicData uri="http://schemas.openxmlformats.org/drawingml/2006/table">
                <a:tbl>
                  <a:tblPr/>
                  <a:tblGrid>
                    <a:gridCol w="1554480">
                      <a:extLst>
                        <a:ext uri="{9D8B030D-6E8A-4147-A177-3AD203B41FA5}">
                          <a16:colId xmlns:a16="http://schemas.microsoft.com/office/drawing/2014/main" val="20000"/>
                        </a:ext>
                      </a:extLst>
                    </a:gridCol>
                    <a:gridCol w="3209544">
                      <a:extLst>
                        <a:ext uri="{9D8B030D-6E8A-4147-A177-3AD203B41FA5}">
                          <a16:colId xmlns:a16="http://schemas.microsoft.com/office/drawing/2014/main" val="20001"/>
                        </a:ext>
                      </a:extLst>
                    </a:gridCol>
                    <a:gridCol w="3209544">
                      <a:extLst>
                        <a:ext uri="{9D8B030D-6E8A-4147-A177-3AD203B41FA5}">
                          <a16:colId xmlns:a16="http://schemas.microsoft.com/office/drawing/2014/main" val="20002"/>
                        </a:ext>
                      </a:extLst>
                    </a:gridCol>
                    <a:gridCol w="3209544">
                      <a:extLst>
                        <a:ext uri="{9D8B030D-6E8A-4147-A177-3AD203B41FA5}">
                          <a16:colId xmlns:a16="http://schemas.microsoft.com/office/drawing/2014/main" val="20003"/>
                        </a:ext>
                      </a:extLst>
                    </a:gridCol>
                  </a:tblGrid>
                  <a:tr h="435166">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𝛼</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0.050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pPr algn="ctr" latinLnBrk="1" hangingPunct="0">
                            <a:lnSpc>
                              <a:spcPts val="35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𝛼</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3.841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6.635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10.828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33" name="QB_5_BD.53_2#14de0f6fb?colgroup=4,10,10,10&amp;vbadefaultcenterpage=1&amp;parentnodeid=6aa87aec4&amp;color=0,0,0&amp;vbahtmlprocessed=1&amp;bbb=1"/>
              <p:cNvGraphicFramePr>
                <a:graphicFrameLocks noGrp="1"/>
              </p:cNvGraphicFramePr>
              <p:nvPr>
                <p:extLst>
                  <p:ext uri="{D42A27DB-BD31-4B8C-83A1-F6EECF244321}">
                    <p14:modId xmlns:p14="http://schemas.microsoft.com/office/powerpoint/2010/main" val="1203880537"/>
                  </p:ext>
                </p:extLst>
              </p:nvPr>
            </p:nvGraphicFramePr>
            <p:xfrm>
              <a:off x="502920" y="4367880"/>
              <a:ext cx="11183112" cy="870332"/>
            </p:xfrm>
            <a:graphic>
              <a:graphicData uri="http://schemas.openxmlformats.org/drawingml/2006/table">
                <a:tbl>
                  <a:tblPr/>
                  <a:tblGrid>
                    <a:gridCol w="1554480">
                      <a:extLst>
                        <a:ext uri="{9D8B030D-6E8A-4147-A177-3AD203B41FA5}">
                          <a16:colId xmlns:a16="http://schemas.microsoft.com/office/drawing/2014/main" val="20000"/>
                        </a:ext>
                      </a:extLst>
                    </a:gridCol>
                    <a:gridCol w="3209544">
                      <a:extLst>
                        <a:ext uri="{9D8B030D-6E8A-4147-A177-3AD203B41FA5}">
                          <a16:colId xmlns:a16="http://schemas.microsoft.com/office/drawing/2014/main" val="20001"/>
                        </a:ext>
                      </a:extLst>
                    </a:gridCol>
                    <a:gridCol w="3209544">
                      <a:extLst>
                        <a:ext uri="{9D8B030D-6E8A-4147-A177-3AD203B41FA5}">
                          <a16:colId xmlns:a16="http://schemas.microsoft.com/office/drawing/2014/main" val="20002"/>
                        </a:ext>
                      </a:extLst>
                    </a:gridCol>
                    <a:gridCol w="3209544">
                      <a:extLst>
                        <a:ext uri="{9D8B030D-6E8A-4147-A177-3AD203B41FA5}">
                          <a16:colId xmlns:a16="http://schemas.microsoft.com/office/drawing/2014/main" val="20003"/>
                        </a:ext>
                      </a:extLst>
                    </a:gridCol>
                  </a:tblGrid>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392" t="-6944" r="-620392" b="-140278"/>
                          </a:stretch>
                        </a:blipFill>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0.050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0.010</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0.001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5"/>
                          <a:stretch>
                            <a:fillRect l="-392" t="-106944" r="-620392" b="-40278"/>
                          </a:stretch>
                        </a:blipFill>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3.841</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6.635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10.828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mc:AlternateContent xmlns:mc="http://schemas.openxmlformats.org/markup-compatibility/2006" xmlns:a14="http://schemas.microsoft.com/office/drawing/2010/main">
        <mc:Choice Requires="a14">
          <p:sp>
            <p:nvSpPr>
              <p:cNvPr id="5" name="QB_5_BD.53_3#14de0f6fb?vbadefaultcenterpage=1&amp;parentnodeid=6aa87aec4&amp;color=0,0,0&amp;vbahtmlprocessed=1&amp;bbb=1"/>
              <p:cNvSpPr/>
              <p:nvPr/>
            </p:nvSpPr>
            <p:spPr>
              <a:xfrm>
                <a:off x="502920" y="5371180"/>
                <a:ext cx="11183112" cy="673100"/>
              </a:xfrm>
              <a:prstGeom prst="rect">
                <a:avLst/>
              </a:prstGeom>
              <a:noFill/>
              <a:ln/>
            </p:spPr>
            <p:txBody>
              <a:bodyPr wrap="none" lIns="0" tIns="0" rIns="0" bIns="0" rtlCol="0" anchor="t"/>
              <a:lstStyle/>
              <a:p>
                <a:pPr marL="0" algn="l" latinLnBrk="1">
                  <a:lnSpc>
                    <a:spcPts val="5300"/>
                  </a:lnSpc>
                </a:pP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𝜒</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𝑎𝑑</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𝑏𝑐</m:t>
                                </m:r>
                              </m:e>
                            </m:d>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num>
                      <m:den>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𝑑</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𝑐</m:t>
                            </m: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𝑑</m:t>
                            </m:r>
                          </m:e>
                        </m:d>
                      </m:den>
                    </m:f>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𝑐</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𝑑</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100" dirty="0"/>
              </a:p>
            </p:txBody>
          </p:sp>
        </mc:Choice>
        <mc:Fallback xmlns="">
          <p:sp>
            <p:nvSpPr>
              <p:cNvPr id="5" name="QB_5_BD.53_3#14de0f6fb?vbadefaultcenterpage=1&amp;parentnodeid=6aa87aec4&amp;color=0,0,0&amp;vbahtmlprocessed=1&amp;bbb=1"/>
              <p:cNvSpPr>
                <a:spLocks noRot="1" noChangeAspect="1" noMove="1" noResize="1" noEditPoints="1" noAdjustHandles="1" noChangeArrowheads="1" noChangeShapeType="1" noTextEdit="1"/>
              </p:cNvSpPr>
              <p:nvPr/>
            </p:nvSpPr>
            <p:spPr>
              <a:xfrm>
                <a:off x="502920" y="5371180"/>
                <a:ext cx="11183112" cy="673100"/>
              </a:xfrm>
              <a:prstGeom prst="rect">
                <a:avLst/>
              </a:prstGeom>
              <a:blipFill>
                <a:blip r:embed="rId6"/>
                <a:stretch>
                  <a:fillRect l="-109" b="-9910"/>
                </a:stretch>
              </a:blipFill>
              <a:ln/>
            </p:spPr>
            <p:txBody>
              <a:bodyPr/>
              <a:lstStyle/>
              <a:p>
                <a:r>
                  <a:rPr lang="zh-CN" altLang="en-US">
                    <a:noFill/>
                  </a:rPr>
                  <a:t> </a:t>
                </a:r>
              </a:p>
            </p:txBody>
          </p:sp>
        </mc:Fallback>
      </mc:AlternateContent>
      <p:sp>
        <p:nvSpPr>
          <p:cNvPr id="6" name="QB_5_AN.54_1#14de0f6fb.blank?vbadefaultcenterpage=1&amp;parentnodeid=6aa87aec4&amp;color=0,0,0&amp;vbapositionanswer=15&amp;vbahtmlprocessed=1&amp;bbb=1"/>
          <p:cNvSpPr/>
          <p:nvPr/>
        </p:nvSpPr>
        <p:spPr>
          <a:xfrm>
            <a:off x="3906520" y="3169508"/>
            <a:ext cx="525463" cy="478600"/>
          </a:xfrm>
          <a:prstGeom prst="rect">
            <a:avLst/>
          </a:prstGeom>
          <a:noFill/>
          <a:ln/>
        </p:spPr>
        <p:txBody>
          <a:bodyPr wrap="none" lIns="0" tIns="0" rIns="0" bIns="0" rtlCol="0" anchor="t"/>
          <a:lstStyle/>
          <a:p>
            <a:pPr marL="0" algn="ctr" latinLnBrk="1">
              <a:lnSpc>
                <a:spcPts val="4200"/>
              </a:lnSpc>
            </a:pPr>
            <a:r>
              <a:rPr lang="en-US" altLang="zh-CN" sz="2400" b="0" i="0" dirty="0">
                <a:solidFill>
                  <a:srgbClr val="FF0000"/>
                </a:solidFill>
                <a:latin typeface="Times New Roman" pitchFamily="34" charset="0"/>
                <a:ea typeface="微软雅黑" pitchFamily="34" charset="-122"/>
                <a:cs typeface="Times New Roman" pitchFamily="34" charset="-120"/>
              </a:rPr>
              <a:t>30</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name="Slide 33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55_1#14de0f6fb?vbadefaultcenterpage=1&amp;parentnodeid=6aa87aec4&amp;color=0,0,0&amp;vbahtmlprocessed=1&amp;bbb=1"/>
              <p:cNvSpPr/>
              <p:nvPr/>
            </p:nvSpPr>
            <p:spPr>
              <a:xfrm>
                <a:off x="502920" y="929114"/>
                <a:ext cx="11183112" cy="474599"/>
              </a:xfrm>
              <a:prstGeom prst="rect">
                <a:avLst/>
              </a:prstGeom>
              <a:noFill/>
              <a:ln/>
            </p:spPr>
            <p:txBody>
              <a:bodyPr wrap="none" lIns="0" tIns="0" rIns="0" bIns="0" rtlCol="0" anchor="t"/>
              <a:lstStyle/>
              <a:p>
                <a:pPr algn="l"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设男生人数为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，依题意可得列联表为</a:t>
                </a:r>
                <a:endParaRPr lang="en-US" altLang="zh-CN" sz="2400" dirty="0"/>
              </a:p>
            </p:txBody>
          </p:sp>
        </mc:Choice>
        <mc:Fallback xmlns="">
          <p:sp>
            <p:nvSpPr>
              <p:cNvPr id="2" name="QB_5_AS.55_1#14de0f6fb?vbadefaultcenterpage=1&amp;parentnodeid=6aa87aec4&amp;color=0,0,0&amp;vbahtmlprocessed=1&amp;bbb=1"/>
              <p:cNvSpPr>
                <a:spLocks noRot="1" noChangeAspect="1" noMove="1" noResize="1" noEditPoints="1" noAdjustHandles="1" noChangeArrowheads="1" noChangeShapeType="1" noTextEdit="1"/>
              </p:cNvSpPr>
              <p:nvPr/>
            </p:nvSpPr>
            <p:spPr>
              <a:xfrm>
                <a:off x="502920" y="929114"/>
                <a:ext cx="11183112" cy="474599"/>
              </a:xfrm>
              <a:prstGeom prst="rect">
                <a:avLst/>
              </a:prstGeom>
              <a:blipFill>
                <a:blip r:embed="rId3"/>
                <a:stretch>
                  <a:fillRect l="-1690" b="-39744"/>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4" name="QB_5_AS.55_2#14de0f6fb?colgroup=5,8,11,8&amp;vbadefaultcenterpage=1&amp;parentnodeid=6aa87aec4&amp;color=0,0,0&amp;vbahtmlprocessed=1&amp;bbb=1"/>
              <p:cNvGraphicFramePr>
                <a:graphicFrameLocks noGrp="1"/>
              </p:cNvGraphicFramePr>
              <p:nvPr>
                <p:extLst>
                  <p:ext uri="{D42A27DB-BD31-4B8C-83A1-F6EECF244321}">
                    <p14:modId xmlns:p14="http://schemas.microsoft.com/office/powerpoint/2010/main" val="1920975349"/>
                  </p:ext>
                </p:extLst>
              </p:nvPr>
            </p:nvGraphicFramePr>
            <p:xfrm>
              <a:off x="502920" y="1540492"/>
              <a:ext cx="11173968" cy="2425700"/>
            </p:xfrm>
            <a:graphic>
              <a:graphicData uri="http://schemas.openxmlformats.org/drawingml/2006/table">
                <a:tbl>
                  <a:tblPr/>
                  <a:tblGrid>
                    <a:gridCol w="1920240">
                      <a:extLst>
                        <a:ext uri="{9D8B030D-6E8A-4147-A177-3AD203B41FA5}">
                          <a16:colId xmlns:a16="http://schemas.microsoft.com/office/drawing/2014/main" val="20000"/>
                        </a:ext>
                      </a:extLst>
                    </a:gridCol>
                    <a:gridCol w="2788920">
                      <a:extLst>
                        <a:ext uri="{9D8B030D-6E8A-4147-A177-3AD203B41FA5}">
                          <a16:colId xmlns:a16="http://schemas.microsoft.com/office/drawing/2014/main" val="20001"/>
                        </a:ext>
                      </a:extLst>
                    </a:gridCol>
                    <a:gridCol w="3675888">
                      <a:extLst>
                        <a:ext uri="{9D8B030D-6E8A-4147-A177-3AD203B41FA5}">
                          <a16:colId xmlns:a16="http://schemas.microsoft.com/office/drawing/2014/main" val="20002"/>
                        </a:ext>
                      </a:extLst>
                    </a:gridCol>
                    <a:gridCol w="2788920">
                      <a:extLst>
                        <a:ext uri="{9D8B030D-6E8A-4147-A177-3AD203B41FA5}">
                          <a16:colId xmlns:a16="http://schemas.microsoft.com/office/drawing/2014/main" val="20003"/>
                        </a:ext>
                      </a:extLst>
                    </a:gridCol>
                  </a:tblGrid>
                  <a:tr h="43535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喜欢追星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不喜欢追星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总计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5953">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男生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48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53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5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9600">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女生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48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48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48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42874">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总计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53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52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51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mc:Choice>
        <mc:Fallback xmlns="">
          <p:graphicFrame>
            <p:nvGraphicFramePr>
              <p:cNvPr id="34" name="QB_5_AS.55_2#14de0f6fb?colgroup=5,8,11,8&amp;vbadefaultcenterpage=1&amp;parentnodeid=6aa87aec4&amp;color=0,0,0&amp;vbahtmlprocessed=1&amp;bbb=1"/>
              <p:cNvGraphicFramePr>
                <a:graphicFrameLocks noGrp="1"/>
              </p:cNvGraphicFramePr>
              <p:nvPr>
                <p:extLst>
                  <p:ext uri="{D42A27DB-BD31-4B8C-83A1-F6EECF244321}">
                    <p14:modId xmlns:p14="http://schemas.microsoft.com/office/powerpoint/2010/main" val="1920975349"/>
                  </p:ext>
                </p:extLst>
              </p:nvPr>
            </p:nvGraphicFramePr>
            <p:xfrm>
              <a:off x="502920" y="1540492"/>
              <a:ext cx="11173968" cy="2323783"/>
            </p:xfrm>
            <a:graphic>
              <a:graphicData uri="http://schemas.openxmlformats.org/drawingml/2006/table">
                <a:tbl>
                  <a:tblPr/>
                  <a:tblGrid>
                    <a:gridCol w="1920240">
                      <a:extLst>
                        <a:ext uri="{9D8B030D-6E8A-4147-A177-3AD203B41FA5}">
                          <a16:colId xmlns:a16="http://schemas.microsoft.com/office/drawing/2014/main" val="20000"/>
                        </a:ext>
                      </a:extLst>
                    </a:gridCol>
                    <a:gridCol w="2788920">
                      <a:extLst>
                        <a:ext uri="{9D8B030D-6E8A-4147-A177-3AD203B41FA5}">
                          <a16:colId xmlns:a16="http://schemas.microsoft.com/office/drawing/2014/main" val="20001"/>
                        </a:ext>
                      </a:extLst>
                    </a:gridCol>
                    <a:gridCol w="3675888">
                      <a:extLst>
                        <a:ext uri="{9D8B030D-6E8A-4147-A177-3AD203B41FA5}">
                          <a16:colId xmlns:a16="http://schemas.microsoft.com/office/drawing/2014/main" val="20002"/>
                        </a:ext>
                      </a:extLst>
                    </a:gridCol>
                    <a:gridCol w="2788920">
                      <a:extLst>
                        <a:ext uri="{9D8B030D-6E8A-4147-A177-3AD203B41FA5}">
                          <a16:colId xmlns:a16="http://schemas.microsoft.com/office/drawing/2014/main" val="20003"/>
                        </a:ext>
                      </a:extLst>
                    </a:gridCol>
                  </a:tblGrid>
                  <a:tr h="43535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喜欢追星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不喜欢追星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总计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35953">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男生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68996" t="-73077" r="-232096" b="-209615"/>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128358" t="-73077" r="-76285" b="-209615"/>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300655" t="-73077" r="-437" b="-209615"/>
                          </a:stretch>
                        </a:blipFill>
                      </a:tcPr>
                    </a:tc>
                    <a:extLst>
                      <a:ext uri="{0D108BD9-81ED-4DB2-BD59-A6C34878D82A}">
                        <a16:rowId xmlns:a16="http://schemas.microsoft.com/office/drawing/2014/main" val="10001"/>
                      </a:ext>
                    </a:extLst>
                  </a:tr>
                  <a:tr h="609600">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女生</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68996" t="-180000" r="-232096" b="-118000"/>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128358" t="-180000" r="-76285" b="-118000"/>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300655" t="-180000" r="-437" b="-118000"/>
                          </a:stretch>
                        </a:blipFill>
                      </a:tcPr>
                    </a:tc>
                    <a:extLst>
                      <a:ext uri="{0D108BD9-81ED-4DB2-BD59-A6C34878D82A}">
                        <a16:rowId xmlns:a16="http://schemas.microsoft.com/office/drawing/2014/main" val="10002"/>
                      </a:ext>
                    </a:extLst>
                  </a:tr>
                  <a:tr h="642874">
                    <a:tc>
                      <a:txBody>
                        <a:bodyPr/>
                        <a:lstStyle/>
                        <a:p>
                          <a:pPr algn="ctr" latinLnBrk="1" hangingPunct="0">
                            <a:lnSpc>
                              <a:spcPts val="3700"/>
                            </a:lnSpc>
                          </a:pPr>
                          <a:r>
                            <a:rPr lang="en-US" altLang="zh-CN" sz="2400" b="0" i="0" dirty="0">
                              <a:solidFill>
                                <a:srgbClr val="FF0000"/>
                              </a:solidFill>
                              <a:latin typeface="Times New Roman" pitchFamily="34" charset="0"/>
                              <a:ea typeface="微软雅黑" pitchFamily="34" charset="-122"/>
                              <a:cs typeface="Times New Roman" pitchFamily="34" charset="-120"/>
                            </a:rPr>
                            <a:t>总计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68996" t="-264151" r="-232096" b="-11321"/>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128358" t="-264151" r="-76285" b="-11321"/>
                          </a:stretch>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300655" t="-264151" r="-437" b="-11321"/>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4" name="QB_5_AS.55_3#14de0f6fb?vbadefaultcenterpage=1&amp;parentnodeid=6aa87aec4&amp;color=0,0,0&amp;vbahtmlprocessed=1&amp;bbb=1&amp;hasbroken=1"/>
              <p:cNvSpPr/>
              <p:nvPr/>
            </p:nvSpPr>
            <p:spPr>
              <a:xfrm>
                <a:off x="502920" y="3991592"/>
                <a:ext cx="11183112" cy="2209800"/>
              </a:xfrm>
              <a:prstGeom prst="rect">
                <a:avLst/>
              </a:prstGeom>
              <a:noFill/>
              <a:ln/>
            </p:spPr>
            <p:txBody>
              <a:bodyPr wrap="none" lIns="0" tIns="0" rIns="0" bIns="0" rtlCol="0" anchor="t"/>
              <a:lstStyle/>
              <a:p>
                <a:pPr algn="l" latinLnBrk="1">
                  <a:lnSpc>
                    <a:spcPts val="4400"/>
                  </a:lnSpc>
                </a:pPr>
                <a:r>
                  <a:rPr lang="en-US" altLang="zh-CN" sz="2400" b="0" i="0" dirty="0">
                    <a:solidFill>
                      <a:srgbClr val="FF0000"/>
                    </a:solidFill>
                    <a:latin typeface="Times New Roman" pitchFamily="34" charset="0"/>
                    <a:ea typeface="微软雅黑" pitchFamily="34" charset="-122"/>
                    <a:cs typeface="Times New Roman" pitchFamily="34" charset="-120"/>
                  </a:rPr>
                  <a:t>若根据小概率值</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𝛼</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=0.050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的独立性检验，认为是否喜欢追星和性别有关</a:t>
                </a:r>
                <a:r>
                  <a:rPr lang="en-US" altLang="zh-CN" sz="2400" b="0" i="0">
                    <a:solidFill>
                      <a:srgbClr val="FF0000"/>
                    </a:solidFill>
                    <a:latin typeface="Times New Roman" pitchFamily="34" charset="0"/>
                    <a:ea typeface="微软雅黑" pitchFamily="34" charset="-122"/>
                    <a:cs typeface="Times New Roman" pitchFamily="34" charset="-120"/>
                  </a:rPr>
                  <a:t>，则</a:t>
                </a:r>
              </a:p>
              <a:p>
                <a:pPr latinLnBrk="1">
                  <a:lnSpc>
                    <a:spcPts val="44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𝜒</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&gt;3.841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8600"/>
                  </a:lnSpc>
                </a:pPr>
                <a:r>
                  <a:rPr lang="en-US" altLang="zh-CN" sz="2400" b="0" i="0">
                    <a:solidFill>
                      <a:srgbClr val="FF0000"/>
                    </a:solidFill>
                    <a:latin typeface="Times New Roman" pitchFamily="34" charset="0"/>
                    <a:ea typeface="微软雅黑" pitchFamily="34" charset="-122"/>
                    <a:cs typeface="Times New Roman" pitchFamily="34" charset="-120"/>
                  </a:rPr>
                  <a:t>由</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𝜒</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18</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9</m:t>
                                    </m:r>
                                  </m:den>
                                </m:f>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m:t>
                            </m:r>
                          </m:den>
                        </m:f>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3</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&gt;3.841</m:t>
                    </m:r>
                  </m:oMath>
                </a14:m>
                <a:r>
                  <a:rPr lang="en-US" altLang="zh-CN" sz="2400" b="0" i="0" dirty="0">
                    <a:solidFill>
                      <a:srgbClr val="FF0000"/>
                    </a:solidFill>
                    <a:latin typeface="Times New Roman" pitchFamily="34" charset="0"/>
                    <a:ea typeface="微软雅黑" pitchFamily="34" charset="-122"/>
                    <a:cs typeface="Times New Roman"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&gt;25.61</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ct val="150000"/>
                  </a:lnSpc>
                </a:pPr>
                <a:endParaRPr lang="en-US" altLang="zh-CN" sz="2400" dirty="0"/>
              </a:p>
            </p:txBody>
          </p:sp>
        </mc:Choice>
        <mc:Fallback xmlns="">
          <p:sp>
            <p:nvSpPr>
              <p:cNvPr id="4" name="QB_5_AS.55_3#14de0f6fb?vbadefaultcenterpage=1&amp;parentnodeid=6aa87aec4&amp;color=0,0,0&amp;vbahtmlprocessed=1&amp;bbb=1&amp;hasbroken=1"/>
              <p:cNvSpPr>
                <a:spLocks noRot="1" noChangeAspect="1" noMove="1" noResize="1" noEditPoints="1" noAdjustHandles="1" noChangeArrowheads="1" noChangeShapeType="1" noTextEdit="1"/>
              </p:cNvSpPr>
              <p:nvPr/>
            </p:nvSpPr>
            <p:spPr>
              <a:xfrm>
                <a:off x="502920" y="3991592"/>
                <a:ext cx="11183112" cy="2209800"/>
              </a:xfrm>
              <a:prstGeom prst="rect">
                <a:avLst/>
              </a:prstGeom>
              <a:blipFill>
                <a:blip r:embed="rId5"/>
                <a:stretch>
                  <a:fillRect l="-1690"/>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left)">
                                      <p:cBhvr>
                                        <p:cTn id="13" dur="500"/>
                                        <p:tgtEl>
                                          <p:spTgt spid="3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bg/>
                                          </p:spTgt>
                                        </p:tgtEl>
                                        <p:attrNameLst>
                                          <p:attrName>style.visibility</p:attrName>
                                        </p:attrNameLst>
                                      </p:cBhvr>
                                      <p:to>
                                        <p:strVal val="visible"/>
                                      </p:to>
                                    </p:set>
                                    <p:animEffect transition="in" filter="wipe(left)">
                                      <p:cBhvr>
                                        <p:cTn id="16" dur="500"/>
                                        <p:tgtEl>
                                          <p:spTgt spid="4">
                                            <p:bg/>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500"/>
                                        <p:tgtEl>
                                          <p:spTgt spid="4">
                                            <p:txEl>
                                              <p:pRg st="1" end="1"/>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Effect transition="in" filter="wipe(left)">
                                      <p:cBhvr>
                                        <p:cTn id="2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4"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name="Slide42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B_5_AS.55_3#14de0f6fb?vbadefaultcenterpage=1&amp;parentnodeid=6aa87aec4&amp;color=0,0,0&amp;vbahtmlprocessed=1&amp;bbb=1&amp;hasbroken=1">
                <a:extLst>
                  <a:ext uri="{FF2B5EF4-FFF2-40B4-BE49-F238E27FC236}">
                    <a16:creationId xmlns:a16="http://schemas.microsoft.com/office/drawing/2014/main" id="{D46DA89F-4B6E-6D22-F7A4-6328B00AE719}"/>
                  </a:ext>
                </a:extLst>
              </p:cNvPr>
              <p:cNvSpPr/>
              <p:nvPr/>
            </p:nvSpPr>
            <p:spPr>
              <a:xfrm>
                <a:off x="502920" y="2771725"/>
                <a:ext cx="11183112" cy="1596200"/>
              </a:xfrm>
              <a:prstGeom prst="rect">
                <a:avLst/>
              </a:prstGeom>
              <a:noFill/>
              <a:ln/>
            </p:spPr>
            <p:txBody>
              <a:bodyPr wrap="none" lIns="0" tIns="0" rIns="0" bIns="0" rtlCol="0" anchor="t"/>
              <a:lstStyle/>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由题意知</a:t>
                </a:r>
                <a:r>
                  <a:rPr lang="en-US" altLang="zh-CN" sz="2400" b="0" i="0" dirty="0">
                    <a:solidFill>
                      <a:srgbClr val="FF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应为6的整数倍，</a:t>
                </a:r>
                <a:endParaRPr lang="en-US" altLang="zh-CN" sz="2400" dirty="0"/>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若根据小概率值</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𝛼</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=0.050</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的独立性检验，认为是否喜欢追星和性别有关</a:t>
                </a:r>
                <a:r>
                  <a:rPr lang="en-US" altLang="zh-CN" sz="2400" b="0" i="0">
                    <a:solidFill>
                      <a:srgbClr val="FF0000"/>
                    </a:solidFill>
                    <a:latin typeface="Times New Roman" pitchFamily="34" charset="0"/>
                    <a:ea typeface="微软雅黑" pitchFamily="34" charset="-122"/>
                    <a:cs typeface="Times New Roman" pitchFamily="34" charset="-120"/>
                  </a:rPr>
                  <a:t>，则男生</a:t>
                </a:r>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至少有</a:t>
                </a:r>
                <a:r>
                  <a:rPr lang="en-US" altLang="zh-CN" sz="2400" b="0" i="0" dirty="0">
                    <a:solidFill>
                      <a:srgbClr val="FF0000"/>
                    </a:solidFill>
                    <a:latin typeface="Times New Roman" pitchFamily="34" charset="0"/>
                    <a:ea typeface="微软雅黑" pitchFamily="34" charset="-122"/>
                    <a:cs typeface="Times New Roman" pitchFamily="34" charset="-120"/>
                  </a:rPr>
                  <a:t>30人.</a:t>
                </a:r>
                <a:endParaRPr lang="en-US" altLang="zh-CN" sz="2400" dirty="0"/>
              </a:p>
            </p:txBody>
          </p:sp>
        </mc:Choice>
        <mc:Fallback xmlns="">
          <p:sp>
            <p:nvSpPr>
              <p:cNvPr id="2" name="QB_5_AS.55_3#14de0f6fb?vbadefaultcenterpage=1&amp;parentnodeid=6aa87aec4&amp;color=0,0,0&amp;vbahtmlprocessed=1&amp;bbb=1&amp;hasbroken=1">
                <a:extLst>
                  <a:ext uri="{FF2B5EF4-FFF2-40B4-BE49-F238E27FC236}">
                    <a16:creationId xmlns:a16="http://schemas.microsoft.com/office/drawing/2014/main" id="{D46DA89F-4B6E-6D22-F7A4-6328B00AE719}"/>
                  </a:ext>
                </a:extLst>
              </p:cNvPr>
              <p:cNvSpPr>
                <a:spLocks noRot="1" noChangeAspect="1" noMove="1" noResize="1" noEditPoints="1" noAdjustHandles="1" noChangeArrowheads="1" noChangeShapeType="1" noTextEdit="1"/>
              </p:cNvSpPr>
              <p:nvPr/>
            </p:nvSpPr>
            <p:spPr>
              <a:xfrm>
                <a:off x="502920" y="2771725"/>
                <a:ext cx="11183112" cy="1596200"/>
              </a:xfrm>
              <a:prstGeom prst="rect">
                <a:avLst/>
              </a:prstGeom>
              <a:blipFill>
                <a:blip r:embed="rId2"/>
                <a:stretch>
                  <a:fillRect l="-1690" r="-927" b="-11069"/>
                </a:stretch>
              </a:blipFill>
              <a:ln/>
            </p:spPr>
            <p:txBody>
              <a:bodyPr/>
              <a:lstStyle/>
              <a:p>
                <a:r>
                  <a:rPr lang="zh-CN" altLang="en-US">
                    <a:noFill/>
                  </a:rPr>
                  <a:t> </a:t>
                </a:r>
              </a:p>
            </p:txBody>
          </p:sp>
        </mc:Fallback>
      </mc:AlternateContent>
    </p:spTree>
    <p:extLst>
      <p:ext uri="{BB962C8B-B14F-4D97-AF65-F5344CB8AC3E}">
        <p14:creationId xmlns:p14="http://schemas.microsoft.com/office/powerpoint/2010/main" val="3069006340"/>
      </p:ext>
    </p:extLst>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36.xml><?xml version="1.0" encoding="utf-8"?>
<p:sld xmlns:a="http://schemas.openxmlformats.org/drawingml/2006/main" xmlns:r="http://schemas.openxmlformats.org/officeDocument/2006/relationships" xmlns:p="http://schemas.openxmlformats.org/presentationml/2006/main">
  <p:cSld name="Slide 34checked= 1 &amp; amp; version = 1.0.5checked=1&amp;version=1.0.5">
    <p:spTree>
      <p:nvGrpSpPr>
        <p:cNvPr id="1" name=""/>
        <p:cNvGrpSpPr/>
        <p:nvPr/>
      </p:nvGrpSpPr>
      <p:grpSpPr>
        <a:xfrm>
          <a:off x="0" y="0"/>
          <a:ext cx="0" cy="0"/>
          <a:chOff x="0" y="0"/>
          <a:chExt cx="0" cy="0"/>
        </a:xfrm>
      </p:grpSpPr>
      <p:pic>
        <p:nvPicPr>
          <p:cNvPr id="2" name="QO_5_BD.56_1#9b9a28d85?hastextimagelayout=1&amp;vbadefaultcenterpage=1&amp;parentnodeid=6aa87aec4&amp;color=0,0,0&amp;vbahtmlprocessed=1&amp;hassurround=1&amp;hassurroun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5536686" y="945229"/>
            <a:ext cx="6282764" cy="3711832"/>
          </a:xfrm>
          <a:prstGeom prst="rect">
            <a:avLst/>
          </a:prstGeom>
          <a:noFill/>
          <a:extLst>
            <a:ext uri="{909E8E84-426E-40DD-AFC4-6F175D3DCCD1}">
              <a14:hiddenFill xmlns:a14="http://schemas.microsoft.com/office/drawing/2010/main">
                <a:solidFill>
                  <a:schemeClr val="accent1">
                    <a:alpha val="0"/>
                  </a:schemeClr>
                </a:solidFill>
              </a14:hiddenFill>
            </a:ext>
          </a:extLst>
        </p:spPr>
      </p:pic>
      <mc:AlternateContent xmlns:mc="http://schemas.openxmlformats.org/markup-compatibility/2006" xmlns:a14="http://schemas.microsoft.com/office/drawing/2010/main">
        <mc:Choice Requires="a14">
          <p:sp>
            <p:nvSpPr>
              <p:cNvPr id="3" name="QO_5_BD.56_2#9b9a28d85?hastextimagelayout=2&amp;segpoint=1&amp;vbadefaultcenterpage=1&amp;parentnodeid=6aa87aec4&amp;color=0,0,0&amp;vbahtmlprocessed=1&amp;bbb=1&amp;hasbroken=1&amp;hassurround=1"/>
              <p:cNvSpPr/>
              <p:nvPr/>
            </p:nvSpPr>
            <p:spPr>
              <a:xfrm>
                <a:off x="502920" y="1370347"/>
                <a:ext cx="3749040" cy="4949000"/>
              </a:xfrm>
              <a:prstGeom prst="rect">
                <a:avLst/>
              </a:prstGeom>
              <a:noFill/>
              <a:ln/>
            </p:spPr>
            <p:txBody>
              <a:bodyPr wrap="none" lIns="0" tIns="0" rIns="0" bIns="0" rtlCol="0" anchor="t"/>
              <a:lstStyle/>
              <a:p>
                <a:pPr algn="l" latinLnBrk="1"/>
                <a:r>
                  <a:rPr lang="en-US" altLang="zh-CN" sz="2400" b="1" i="0" dirty="0">
                    <a:solidFill>
                      <a:srgbClr val="000000"/>
                    </a:solidFill>
                    <a:latin typeface="Times New Roman" pitchFamily="34" charset="0"/>
                    <a:ea typeface="微软雅黑" pitchFamily="34" charset="-122"/>
                    <a:cs typeface="Times New Roman" pitchFamily="34" charset="-120"/>
                  </a:rPr>
                  <a:t>16.</a:t>
                </a:r>
                <a:r>
                  <a:rPr lang="en-US" altLang="zh-CN" sz="2400" b="0" i="0" dirty="0">
                    <a:solidFill>
                      <a:srgbClr val="000000"/>
                    </a:solidFill>
                    <a:latin typeface="Times New Roman" pitchFamily="34" charset="0"/>
                    <a:ea typeface="微软雅黑" pitchFamily="34" charset="-122"/>
                    <a:cs typeface="Times New Roman" pitchFamily="34" charset="-120"/>
                  </a:rPr>
                  <a:t>某院校研究小组以当地某</a:t>
                </a:r>
              </a:p>
              <a:p>
                <a:pPr latinLnBrk="1"/>
                <a:r>
                  <a:rPr lang="en-US" altLang="zh-CN" sz="2400" b="0" i="0" dirty="0" err="1">
                    <a:solidFill>
                      <a:srgbClr val="000000"/>
                    </a:solidFill>
                    <a:latin typeface="Times New Roman" pitchFamily="34" charset="0"/>
                    <a:ea typeface="微软雅黑" pitchFamily="34" charset="-122"/>
                    <a:cs typeface="Times New Roman" pitchFamily="34" charset="-120"/>
                  </a:rPr>
                  <a:t>水产养殖基地的黄河鲤仔鱼</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r>
                  <a:rPr lang="en-US" altLang="zh-CN" sz="2400" b="0" i="0" dirty="0" err="1">
                    <a:solidFill>
                      <a:srgbClr val="000000"/>
                    </a:solidFill>
                    <a:latin typeface="Times New Roman" pitchFamily="34" charset="0"/>
                    <a:ea typeface="微软雅黑" pitchFamily="34" charset="-122"/>
                    <a:cs typeface="Times New Roman" pitchFamily="34" charset="-120"/>
                  </a:rPr>
                  <a:t>为研究对象,从出卵开始持续</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r>
                  <a:rPr lang="en-US" altLang="zh-CN" sz="2400" b="0" i="0" dirty="0">
                    <a:solidFill>
                      <a:srgbClr val="000000"/>
                    </a:solidFill>
                    <a:latin typeface="Times New Roman" pitchFamily="34" charset="0"/>
                    <a:ea typeface="微软雅黑" pitchFamily="34" charset="-122"/>
                    <a:cs typeface="Times New Roman" pitchFamily="34" charset="-120"/>
                  </a:rPr>
                  <a:t>观察20天,试验期间,每天固</a:t>
                </a:r>
              </a:p>
              <a:p>
                <a:pPr latinLnBrk="1"/>
                <a:r>
                  <a:rPr lang="en-US" altLang="zh-CN" sz="2400" b="0" i="0" dirty="0" err="1">
                    <a:solidFill>
                      <a:srgbClr val="000000"/>
                    </a:solidFill>
                    <a:latin typeface="Times New Roman" pitchFamily="34" charset="0"/>
                    <a:ea typeface="微软雅黑" pitchFamily="34" charset="-122"/>
                    <a:cs typeface="Times New Roman" pitchFamily="34" charset="-120"/>
                  </a:rPr>
                  <a:t>定时段从试验水体中随机取</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r>
                  <a:rPr lang="en-US" altLang="zh-CN" sz="2400" b="0" i="0" dirty="0">
                    <a:solidFill>
                      <a:srgbClr val="000000"/>
                    </a:solidFill>
                    <a:latin typeface="Times New Roman" pitchFamily="34" charset="0"/>
                    <a:ea typeface="微软雅黑" pitchFamily="34" charset="-122"/>
                    <a:cs typeface="Times New Roman" pitchFamily="34" charset="-120"/>
                  </a:rPr>
                  <a:t>出同批次9尾黄河鲤仔鱼测</a:t>
                </a:r>
              </a:p>
              <a:p>
                <a:pPr latinLnBrk="1"/>
                <a:r>
                  <a:rPr lang="en-US" altLang="zh-CN" sz="2400" b="0" i="0" dirty="0" err="1">
                    <a:solidFill>
                      <a:srgbClr val="000000"/>
                    </a:solidFill>
                    <a:latin typeface="Times New Roman" pitchFamily="34" charset="0"/>
                    <a:ea typeface="微软雅黑" pitchFamily="34" charset="-122"/>
                    <a:cs typeface="Times New Roman" pitchFamily="34" charset="-120"/>
                  </a:rPr>
                  <a:t>量体长,取其均值作为第</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𝑡</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天</a:t>
                </a:r>
              </a:p>
              <a:p>
                <a:pPr latinLnBrk="1"/>
                <a:r>
                  <a:rPr lang="en-US" altLang="zh-CN" sz="2400" b="0" i="0" dirty="0" err="1">
                    <a:solidFill>
                      <a:srgbClr val="000000"/>
                    </a:solidFill>
                    <a:latin typeface="Times New Roman" pitchFamily="34" charset="0"/>
                    <a:ea typeface="微软雅黑" pitchFamily="34" charset="-122"/>
                    <a:cs typeface="Times New Roman" pitchFamily="34" charset="-120"/>
                  </a:rPr>
                  <a:t>的观测值</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Times New Roman" pitchFamily="34" charset="0"/>
                    <a:ea typeface="微软雅黑" pitchFamily="34" charset="-122"/>
                    <a:cs typeface="Times New Roman" pitchFamily="34" charset="-120"/>
                  </a:rPr>
                  <a:t>单位：</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mm</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,其</a:t>
                </a:r>
              </a:p>
              <a:p>
                <a:pPr latinLnBrk="1"/>
                <a:r>
                  <a:rPr lang="en-US" altLang="zh-CN" sz="2400" b="0" i="0" dirty="0">
                    <a:solidFill>
                      <a:srgbClr val="000000"/>
                    </a:solidFill>
                    <a:latin typeface="Times New Roman" pitchFamily="34" charset="0"/>
                    <a:ea typeface="微软雅黑" pitchFamily="34" charset="-122"/>
                    <a:cs typeface="Times New Roman" pitchFamily="34" charset="-120"/>
                  </a:rPr>
                  <a:t>中</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𝑡</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=1,2,3,⋯,20</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.根</a:t>
                </a:r>
                <a:endParaRPr lang="en-US" altLang="zh-CN" sz="2400" dirty="0"/>
              </a:p>
            </p:txBody>
          </p:sp>
        </mc:Choice>
        <mc:Fallback xmlns="">
          <p:sp>
            <p:nvSpPr>
              <p:cNvPr id="3" name="QO_5_BD.56_2#9b9a28d85?hastextimagelayout=2&amp;segpoint=1&amp;vbadefaultcenterpage=1&amp;parentnodeid=6aa87aec4&amp;color=0,0,0&amp;vbahtmlprocessed=1&amp;bbb=1&amp;hasbroken=1&amp;hassurround=1"/>
              <p:cNvSpPr>
                <a:spLocks noRot="1" noChangeAspect="1" noMove="1" noResize="1" noEditPoints="1" noAdjustHandles="1" noChangeArrowheads="1" noChangeShapeType="1" noTextEdit="1"/>
              </p:cNvSpPr>
              <p:nvPr/>
            </p:nvSpPr>
            <p:spPr>
              <a:xfrm>
                <a:off x="502920" y="1370347"/>
                <a:ext cx="3749040" cy="4949000"/>
              </a:xfrm>
              <a:prstGeom prst="rect">
                <a:avLst/>
              </a:prstGeom>
              <a:blipFill>
                <a:blip r:embed="rId4"/>
                <a:stretch>
                  <a:fillRect l="-5041" t="-1970" r="-4553"/>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QO_5_BD.56_2#9b9a28d85?hastextimagelayout=2&amp;segpoint=1&amp;vbadefaultcenterpage=1&amp;parentnodeid=6aa87aec4&amp;color=0,0,0&amp;vbahtmlprocessed=1&amp;bbb=1&amp;hasbroken=1&amp;hassurround=1">
                <a:extLst>
                  <a:ext uri="{FF2B5EF4-FFF2-40B4-BE49-F238E27FC236}">
                    <a16:creationId xmlns:a16="http://schemas.microsoft.com/office/drawing/2014/main" id="{AC4E7439-3B77-A316-C965-5673296BA262}"/>
                  </a:ext>
                </a:extLst>
              </p:cNvPr>
              <p:cNvSpPr/>
              <p:nvPr/>
            </p:nvSpPr>
            <p:spPr>
              <a:xfrm>
                <a:off x="503995" y="4659647"/>
                <a:ext cx="11184010" cy="1659700"/>
              </a:xfrm>
              <a:prstGeom prst="rect">
                <a:avLst/>
              </a:prstGeom>
              <a:noFill/>
              <a:ln/>
            </p:spPr>
            <p:txBody>
              <a:bodyPr wrap="none" lIns="0" tIns="0" rIns="0" bIns="0" rtlCol="0" anchor="t"/>
              <a:lstStyle/>
              <a:p>
                <a:pPr latinLnBrk="1">
                  <a:lnSpc>
                    <a:spcPts val="4400"/>
                  </a:lnSpc>
                </a:pPr>
                <a:r>
                  <a:rPr lang="en-US" altLang="zh-CN" sz="2400" b="0" i="0" dirty="0" err="1">
                    <a:solidFill>
                      <a:srgbClr val="000000"/>
                    </a:solidFill>
                    <a:latin typeface="Times New Roman" pitchFamily="34" charset="0"/>
                    <a:ea typeface="微软雅黑" pitchFamily="34" charset="-122"/>
                    <a:cs typeface="Times New Roman" pitchFamily="34" charset="-120"/>
                  </a:rPr>
                  <a:t>据以往的统计资料,该组数据</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𝑡</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e>
                    </m:d>
                  </m:oMath>
                </a14:m>
                <a:r>
                  <a:rPr lang="en-US" altLang="zh-CN" sz="2400" b="0" i="0" dirty="0">
                    <a:solidFill>
                      <a:srgbClr val="000000"/>
                    </a:solidFill>
                    <a:latin typeface="Times New Roman" pitchFamily="34" charset="0"/>
                    <a:ea typeface="微软雅黑" pitchFamily="34" charset="-122"/>
                    <a:cs typeface="Times New Roman" pitchFamily="34" charset="-120"/>
                  </a:rPr>
                  <a:t>可以用</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Logistic</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曲线拟合模型</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algn="l" latinLnBrk="1">
                  <a:lnSpc>
                    <a:spcPts val="58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𝑡</m:t>
                            </m:r>
                          </m:sup>
                        </m:sSup>
                      </m:den>
                    </m:f>
                  </m:oMath>
                </a14:m>
                <a:r>
                  <a:rPr lang="en-US" altLang="zh-CN" sz="2400" b="0" i="0" dirty="0">
                    <a:solidFill>
                      <a:srgbClr val="000000"/>
                    </a:solidFill>
                    <a:latin typeface="Times New Roman" pitchFamily="34" charset="0"/>
                    <a:ea typeface="微软雅黑" pitchFamily="34" charset="-122"/>
                    <a:cs typeface="Times New Roman" pitchFamily="34" charset="-120"/>
                  </a:rPr>
                  <a:t>或</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Logistic</m:t>
                    </m:r>
                  </m:oMath>
                </a14:m>
                <a:r>
                  <a:rPr lang="en-US" altLang="zh-CN" sz="2400" b="0" i="0" dirty="0" err="1">
                    <a:solidFill>
                      <a:srgbClr val="000000"/>
                    </a:solidFill>
                    <a:latin typeface="Times New Roman" pitchFamily="34" charset="0"/>
                    <a:ea typeface="微软雅黑" pitchFamily="34" charset="-122"/>
                    <a:cs typeface="Times New Roman" pitchFamily="34" charset="-120"/>
                  </a:rPr>
                  <a:t>非线性回归模型</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e</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𝑏𝑡</m:t>
                            </m:r>
                          </m:sup>
                        </m:sSup>
                      </m:den>
                    </m:f>
                  </m:oMath>
                </a14:m>
                <a:r>
                  <a:rPr lang="en-US" altLang="zh-CN" sz="2400" b="0" i="0" dirty="0" err="1">
                    <a:solidFill>
                      <a:srgbClr val="000000"/>
                    </a:solidFill>
                    <a:latin typeface="Times New Roman" pitchFamily="34" charset="0"/>
                    <a:ea typeface="微软雅黑" pitchFamily="34" charset="-122"/>
                    <a:cs typeface="Times New Roman" pitchFamily="34" charset="-120"/>
                  </a:rPr>
                  <a:t>进行统计分析,其中</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err="1">
                    <a:solidFill>
                      <a:srgbClr val="000000"/>
                    </a:solidFill>
                    <a:latin typeface="Times New Roman" pitchFamily="34" charset="0"/>
                    <a:ea typeface="微软雅黑" pitchFamily="34" charset="-122"/>
                    <a:cs typeface="Times New Roman" pitchFamily="34" charset="-120"/>
                  </a:rPr>
                  <a:t>为参数.基于</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3000"/>
                  </a:lnSpc>
                </a:pPr>
                <a:r>
                  <a:rPr lang="en-US" altLang="zh-CN" sz="2400" b="0" i="0" dirty="0" err="1">
                    <a:solidFill>
                      <a:srgbClr val="000000"/>
                    </a:solidFill>
                    <a:latin typeface="Times New Roman" pitchFamily="34" charset="0"/>
                    <a:ea typeface="微软雅黑" pitchFamily="34" charset="-122"/>
                    <a:cs typeface="Times New Roman" pitchFamily="34" charset="-120"/>
                  </a:rPr>
                  <a:t>这两个模型,绘制得到如下的散点图和残差图</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4" name="QO_5_BD.56_2#9b9a28d85?hastextimagelayout=2&amp;segpoint=1&amp;vbadefaultcenterpage=1&amp;parentnodeid=6aa87aec4&amp;color=0,0,0&amp;vbahtmlprocessed=1&amp;bbb=1&amp;hasbroken=1&amp;hassurround=1">
                <a:extLst>
                  <a:ext uri="{FF2B5EF4-FFF2-40B4-BE49-F238E27FC236}">
                    <a16:creationId xmlns:a16="http://schemas.microsoft.com/office/drawing/2014/main" id="{AC4E7439-3B77-A316-C965-5673296BA262}"/>
                  </a:ext>
                </a:extLst>
              </p:cNvPr>
              <p:cNvSpPr>
                <a:spLocks noRot="1" noChangeAspect="1" noMove="1" noResize="1" noEditPoints="1" noAdjustHandles="1" noChangeArrowheads="1" noChangeShapeType="1" noTextEdit="1"/>
              </p:cNvSpPr>
              <p:nvPr/>
            </p:nvSpPr>
            <p:spPr>
              <a:xfrm>
                <a:off x="503995" y="4659647"/>
                <a:ext cx="11184010" cy="1659700"/>
              </a:xfrm>
              <a:prstGeom prst="rect">
                <a:avLst/>
              </a:prstGeom>
              <a:blipFill>
                <a:blip r:embed="rId5"/>
                <a:stretch>
                  <a:fillRect l="-1690" b="-10623"/>
                </a:stretch>
              </a:blipFill>
              <a:ln/>
            </p:spPr>
            <p:txBody>
              <a:bodyPr/>
              <a:lstStyle/>
              <a:p>
                <a:r>
                  <a:rPr lang="zh-CN" altLang="en-US">
                    <a:noFill/>
                  </a:rPr>
                  <a:t> </a:t>
                </a:r>
              </a:p>
            </p:txBody>
          </p:sp>
        </mc:Fallback>
      </mc:AlternateContent>
    </p:spTree>
  </p:cSld>
  <p:clrMapOvr>
    <a:masterClrMapping/>
  </p:clrMapOvr>
  <p:transition>
    <p:split dir="in"/>
  </p:transition>
</p:sld>
</file>

<file path=ppt/slides/slide37.xml><?xml version="1.0" encoding="utf-8"?>
<p:sld xmlns:a="http://schemas.openxmlformats.org/drawingml/2006/main" xmlns:r="http://schemas.openxmlformats.org/officeDocument/2006/relationships" xmlns:p="http://schemas.openxmlformats.org/presentationml/2006/main">
  <p:cSld name="Slide 35checked= 1 &amp; amp; version = 1.0.5checked=1&amp;version=1.0.5">
    <p:spTree>
      <p:nvGrpSpPr>
        <p:cNvPr id="1" name=""/>
        <p:cNvGrpSpPr/>
        <p:nvPr/>
      </p:nvGrpSpPr>
      <p:grpSpPr>
        <a:xfrm>
          <a:off x="0" y="0"/>
          <a:ext cx="0" cy="0"/>
          <a:chOff x="0" y="0"/>
          <a:chExt cx="0" cy="0"/>
        </a:xfrm>
      </p:grpSpPr>
      <p:sp>
        <p:nvSpPr>
          <p:cNvPr id="2" name="QO_5_BD.56_3#9b9a28d85?segpoint=1&amp;vbadefaultcenterpage=1&amp;parentnodeid=6aa87aec4&amp;color=0,0,0&amp;vbahtmlprocessed=1&amp;bbb=1"/>
          <p:cNvSpPr/>
          <p:nvPr/>
        </p:nvSpPr>
        <p:spPr>
          <a:xfrm>
            <a:off x="502920" y="865709"/>
            <a:ext cx="11183112" cy="478600"/>
          </a:xfrm>
          <a:prstGeom prst="rect">
            <a:avLst/>
          </a:prstGeom>
          <a:noFill/>
          <a:ln/>
        </p:spPr>
        <p:txBody>
          <a:bodyPr wrap="none" lIns="0" tIns="0" rIns="0" bIns="0" rtlCol="0" anchor="t"/>
          <a:lstStyle/>
          <a:p>
            <a:pPr marL="0" algn="l" latinLnBrk="1">
              <a:lnSpc>
                <a:spcPts val="4200"/>
              </a:lnSpc>
            </a:pPr>
            <a:r>
              <a:rPr lang="en-US" altLang="zh-CN" sz="2400" b="0" i="0" dirty="0">
                <a:solidFill>
                  <a:srgbClr val="000000"/>
                </a:solidFill>
                <a:latin typeface="Times New Roman" pitchFamily="34" charset="0"/>
                <a:ea typeface="微软雅黑" pitchFamily="34" charset="-122"/>
                <a:cs typeface="Times New Roman" pitchFamily="34" charset="-120"/>
              </a:rPr>
              <a:t>（1）你认为哪个模型的拟合效果更好?分别结合散点图和残差图进行说明.</a:t>
            </a:r>
            <a:endParaRPr lang="en-US" altLang="zh-CN" sz="2400" dirty="0"/>
          </a:p>
        </p:txBody>
      </p:sp>
      <mc:AlternateContent xmlns:mc="http://schemas.openxmlformats.org/markup-compatibility/2006" xmlns:a14="http://schemas.microsoft.com/office/drawing/2010/main">
        <mc:Choice Requires="a14">
          <p:sp>
            <p:nvSpPr>
              <p:cNvPr id="3" name="QO_5_BD.56_4#9b9a28d85?segpoint=1&amp;vbadefaultcenterpage=1&amp;parentnodeid=6aa87aec4&amp;color=0,0,0&amp;vbahtmlprocessed=1&amp;bbb=1&amp;hasbroken=1"/>
              <p:cNvSpPr/>
              <p:nvPr/>
            </p:nvSpPr>
            <p:spPr>
              <a:xfrm>
                <a:off x="502920" y="1352627"/>
                <a:ext cx="11183112" cy="4076700"/>
              </a:xfrm>
              <a:prstGeom prst="rect">
                <a:avLst/>
              </a:prstGeom>
              <a:noFill/>
              <a:ln/>
            </p:spPr>
            <p:txBody>
              <a:bodyPr wrap="none" lIns="0" tIns="0" rIns="0" bIns="0" rtlCol="0" anchor="t"/>
              <a:lstStyle/>
              <a:p>
                <a:pPr algn="l"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（2）假定</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=12.5</m:t>
                    </m:r>
                  </m:oMath>
                </a14:m>
                <a:r>
                  <a:rPr lang="en-US" altLang="zh-CN" sz="2400" b="0" i="0" dirty="0">
                    <a:solidFill>
                      <a:srgbClr val="000000"/>
                    </a:solidFill>
                    <a:latin typeface="Times New Roman" pitchFamily="34" charset="0"/>
                    <a:ea typeface="微软雅黑" pitchFamily="34" charset="-122"/>
                    <a:cs typeface="Times New Roman" pitchFamily="34" charset="-120"/>
                  </a:rPr>
                  <a:t>,且黄河鲤仔鱼的体长</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000000"/>
                    </a:solidFill>
                    <a:latin typeface="Times New Roman" pitchFamily="34" charset="0"/>
                    <a:ea typeface="微软雅黑" pitchFamily="34" charset="-122"/>
                    <a:cs typeface="Times New Roman" pitchFamily="34" charset="-120"/>
                  </a:rPr>
                  <a:t>与天数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𝑡</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具有很强的相关关系</a:t>
                </a:r>
                <a:r>
                  <a:rPr lang="en-US" altLang="zh-CN" sz="2400" b="0" i="0">
                    <a:solidFill>
                      <a:srgbClr val="000000"/>
                    </a:solidFill>
                    <a:latin typeface="Times New Roman" pitchFamily="34" charset="0"/>
                    <a:ea typeface="微软雅黑" pitchFamily="34" charset="-122"/>
                    <a:cs typeface="Times New Roman" pitchFamily="34" charset="-120"/>
                  </a:rPr>
                  <a:t>.现对数据进</a:t>
                </a:r>
              </a:p>
              <a:p>
                <a:pPr latinLnBrk="1">
                  <a:lnSpc>
                    <a:spcPts val="6300"/>
                  </a:lnSpc>
                </a:pPr>
                <a:r>
                  <a:rPr lang="en-US" altLang="zh-CN" sz="2400" b="0" i="0">
                    <a:solidFill>
                      <a:srgbClr val="000000"/>
                    </a:solidFill>
                    <a:latin typeface="Times New Roman" pitchFamily="34" charset="0"/>
                    <a:ea typeface="微软雅黑" pitchFamily="34" charset="-122"/>
                    <a:cs typeface="Times New Roman" pitchFamily="34" charset="-120"/>
                  </a:rPr>
                  <a:t>行初步处理</a:t>
                </a:r>
                <a:r>
                  <a:rPr lang="en-US" altLang="zh-CN" sz="2400" b="0" i="0" dirty="0">
                    <a:solidFill>
                      <a:srgbClr val="000000"/>
                    </a:solidFill>
                    <a:latin typeface="Times New Roman" pitchFamily="34" charset="0"/>
                    <a:ea typeface="微软雅黑" pitchFamily="34" charset="-122"/>
                    <a:cs typeface="Times New Roman" pitchFamily="34" charset="-120"/>
                  </a:rPr>
                  <a:t>,得到如下统计量的值：</a:t>
                </a:r>
                <a14:m>
                  <m:oMath xmlns:m="http://schemas.openxmlformats.org/officeDocument/2006/math">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𝑡</m:t>
                        </m:r>
                      </m:e>
                    </m:ba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20</m:t>
                        </m:r>
                      </m:den>
                    </m:f>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20</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𝑡</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=10.5</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𝑧</m:t>
                        </m:r>
                      </m:e>
                    </m:ba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20</m:t>
                        </m:r>
                      </m:den>
                    </m:f>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20</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𝑧</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=−3.83</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p>
              <a:p>
                <a:pPr latinLnBrk="1">
                  <a:lnSpc>
                    <a:spcPts val="6300"/>
                  </a:lnSpc>
                </a:pPr>
                <a14:m>
                  <m:oMath xmlns:m="http://schemas.openxmlformats.org/officeDocument/2006/math">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𝑤</m:t>
                        </m:r>
                      </m:e>
                    </m:ba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20</m:t>
                        </m:r>
                      </m:den>
                    </m:f>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20</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𝑤</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=−1.608</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20</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𝑡</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𝑡</m:t>
                                </m:r>
                              </m:e>
                            </m:bar>
                          </m:e>
                        </m:d>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=665</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20</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𝑧</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𝑧</m:t>
                            </m:r>
                          </m:e>
                        </m:ba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𝑡</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𝑡</m:t>
                            </m:r>
                          </m:e>
                        </m:ba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=−109.06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p>
              <a:p>
                <a:pPr latinLnBrk="1">
                  <a:lnSpc>
                    <a:spcPts val="6300"/>
                  </a:lnSpc>
                </a:pPr>
                <a14:m>
                  <m:oMath xmlns:m="http://schemas.openxmlformats.org/officeDocument/2006/math">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20</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𝑤</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𝑤</m:t>
                            </m:r>
                          </m:e>
                        </m:ba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𝑡</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𝑡</m:t>
                            </m:r>
                          </m:e>
                        </m:bar>
                      </m:e>
                    </m:d>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=−138.32</m:t>
                    </m:r>
                  </m:oMath>
                </a14:m>
                <a:r>
                  <a:rPr lang="en-US" altLang="zh-CN" sz="2400" b="0" i="0" dirty="0">
                    <a:solidFill>
                      <a:srgbClr val="000000"/>
                    </a:solidFill>
                    <a:latin typeface="Times New Roman" pitchFamily="34" charset="0"/>
                    <a:ea typeface="微软雅黑" pitchFamily="34" charset="-122"/>
                    <a:cs typeface="Times New Roman" pitchFamily="34" charset="-120"/>
                  </a:rPr>
                  <a:t>,其中</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𝑧</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ln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num>
                          <m:den>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den>
                        </m:f>
                      </m:e>
                    </m:d>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𝑤</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ln</m:t>
                    </m:r>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num>
                          <m:den>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den>
                        </m:f>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,根据（1</a:t>
                </a:r>
                <a:r>
                  <a:rPr lang="en-US" altLang="zh-CN" sz="2400" b="0" i="0">
                    <a:solidFill>
                      <a:srgbClr val="000000"/>
                    </a:solidFill>
                    <a:latin typeface="Times New Roman" pitchFamily="34" charset="0"/>
                    <a:ea typeface="微软雅黑" pitchFamily="34" charset="-122"/>
                    <a:cs typeface="Times New Roman" pitchFamily="34" charset="-120"/>
                  </a:rPr>
                  <a:t>）的判</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断结果及给定数据</a:t>
                </a:r>
                <a:r>
                  <a:rPr lang="en-US" altLang="zh-CN" sz="2400" b="0" i="0" dirty="0">
                    <a:solidFill>
                      <a:srgbClr val="000000"/>
                    </a:solidFill>
                    <a:latin typeface="Times New Roman" pitchFamily="34" charset="0"/>
                    <a:ea typeface="微软雅黑" pitchFamily="34" charset="-122"/>
                    <a:cs typeface="Times New Roman"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000000"/>
                    </a:solidFill>
                    <a:latin typeface="Times New Roman" pitchFamily="34" charset="0"/>
                    <a:ea typeface="微软雅黑" pitchFamily="34" charset="-122"/>
                    <a:cs typeface="Times New Roman" pitchFamily="34" charset="-120"/>
                  </a:rPr>
                  <a:t>关于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𝑡</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的经验回归方程,并预测第22</a:t>
                </a:r>
                <a:r>
                  <a:rPr lang="en-US" altLang="zh-CN" sz="2400" b="0" i="0">
                    <a:solidFill>
                      <a:srgbClr val="000000"/>
                    </a:solidFill>
                    <a:latin typeface="Times New Roman" pitchFamily="34" charset="0"/>
                    <a:ea typeface="微软雅黑" pitchFamily="34" charset="-122"/>
                    <a:cs typeface="Times New Roman" pitchFamily="34" charset="-120"/>
                  </a:rPr>
                  <a:t>天时黄河鲤仔鱼的体长.</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Times New Roman" pitchFamily="34" charset="0"/>
                    <a:ea typeface="微软雅黑" pitchFamily="34" charset="-122"/>
                    <a:cs typeface="Times New Roman" pitchFamily="34" charset="-120"/>
                  </a:rPr>
                  <a:t>结果精确到小数点后2位）</a:t>
                </a:r>
                <a:endParaRPr lang="en-US" altLang="zh-CN" sz="2400" dirty="0"/>
              </a:p>
              <a:p>
                <a:pPr latinLnBrk="1">
                  <a:lnSpc>
                    <a:spcPct val="110000"/>
                  </a:lnSpc>
                </a:pPr>
                <a:endParaRPr lang="en-US" altLang="zh-CN" sz="2400" dirty="0"/>
              </a:p>
            </p:txBody>
          </p:sp>
        </mc:Choice>
        <mc:Fallback xmlns="">
          <p:sp>
            <p:nvSpPr>
              <p:cNvPr id="3" name="QO_5_BD.56_4#9b9a28d85?segpoint=1&amp;vbadefaultcenterpage=1&amp;parentnodeid=6aa87aec4&amp;color=0,0,0&amp;vbahtmlprocessed=1&amp;bbb=1&amp;hasbroken=1"/>
              <p:cNvSpPr>
                <a:spLocks noRot="1" noChangeAspect="1" noMove="1" noResize="1" noEditPoints="1" noAdjustHandles="1" noChangeArrowheads="1" noChangeShapeType="1" noTextEdit="1"/>
              </p:cNvSpPr>
              <p:nvPr/>
            </p:nvSpPr>
            <p:spPr>
              <a:xfrm>
                <a:off x="502920" y="1352627"/>
                <a:ext cx="11183112" cy="4076700"/>
              </a:xfrm>
              <a:prstGeom prst="rect">
                <a:avLst/>
              </a:prstGeom>
              <a:blipFill>
                <a:blip r:embed="rId3"/>
                <a:stretch>
                  <a:fillRect l="-1690" b="-2840"/>
                </a:stretch>
              </a:blipFill>
              <a:ln/>
            </p:spPr>
            <p:txBody>
              <a:bodyPr/>
              <a:lstStyle/>
              <a:p>
                <a:r>
                  <a:rPr lang="zh-CN" altLang="en-US">
                    <a:noFill/>
                  </a:rPr>
                  <a:t> </a:t>
                </a:r>
              </a:p>
            </p:txBody>
          </p:sp>
        </mc:Fallback>
      </mc:AlternateContent>
    </p:spTree>
  </p:cSld>
  <p:clrMapOvr>
    <a:masterClrMapping/>
  </p:clrMapOvr>
  <p:transition>
    <p:split dir="in"/>
  </p:transition>
</p:sld>
</file>

<file path=ppt/slides/slide38.xml><?xml version="1.0" encoding="utf-8"?>
<p:sld xmlns:a="http://schemas.openxmlformats.org/drawingml/2006/main" xmlns:r="http://schemas.openxmlformats.org/officeDocument/2006/relationships" xmlns:p="http://schemas.openxmlformats.org/presentationml/2006/main">
  <p:cSld name="Slide44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BD.56_4#9b9a28d85?segpoint=1&amp;vbadefaultcenterpage=1&amp;parentnodeid=6aa87aec4&amp;color=0,0,0&amp;vbahtmlprocessed=1&amp;bbb=1&amp;hasbroken=1">
                <a:extLst>
                  <a:ext uri="{FF2B5EF4-FFF2-40B4-BE49-F238E27FC236}">
                    <a16:creationId xmlns:a16="http://schemas.microsoft.com/office/drawing/2014/main" id="{92C2783F-FCB9-3C64-6C22-B906BD1FCEB7}"/>
                  </a:ext>
                </a:extLst>
              </p:cNvPr>
              <p:cNvSpPr/>
              <p:nvPr/>
            </p:nvSpPr>
            <p:spPr>
              <a:xfrm>
                <a:off x="502920" y="2567255"/>
                <a:ext cx="11183112" cy="2015046"/>
              </a:xfrm>
              <a:prstGeom prst="rect">
                <a:avLst/>
              </a:prstGeom>
              <a:noFill/>
              <a:ln/>
            </p:spPr>
            <p:txBody>
              <a:bodyPr wrap="none" lIns="0" tIns="0" rIns="0" bIns="0" rtlCol="0" anchor="t"/>
              <a:lstStyle/>
              <a:p>
                <a:pPr algn="l" latinLnBrk="1">
                  <a:lnSpc>
                    <a:spcPts val="3400"/>
                  </a:lnSpc>
                </a:pPr>
                <a:r>
                  <a:rPr lang="en-US" altLang="zh-CN" sz="2400" b="0" i="0">
                    <a:solidFill>
                      <a:srgbClr val="000000"/>
                    </a:solidFill>
                    <a:latin typeface="SimSun" panose="02010600030101010101" pitchFamily="2" charset="-122"/>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附</a:t>
                </a:r>
                <a:r>
                  <a:rPr lang="en-US" altLang="zh-CN" sz="2400" b="0" i="0" dirty="0">
                    <a:solidFill>
                      <a:srgbClr val="000000"/>
                    </a:solidFill>
                    <a:latin typeface="Times New Roman" pitchFamily="34" charset="0"/>
                    <a:ea typeface="微软雅黑" pitchFamily="34" charset="-122"/>
                    <a:cs typeface="Times New Roman" pitchFamily="34" charset="-120"/>
                  </a:rPr>
                  <a:t>：对于一组数据</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e>
                    </m:d>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e>
                    </m:d>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ub>
                        </m:sSub>
                      </m:e>
                    </m:d>
                  </m:oMath>
                </a14:m>
                <a:r>
                  <a:rPr lang="en-US" altLang="zh-CN" sz="2400" b="0" i="0" dirty="0">
                    <a:solidFill>
                      <a:srgbClr val="000000"/>
                    </a:solidFill>
                    <a:latin typeface="Times New Roman" pitchFamily="34" charset="0"/>
                    <a:ea typeface="微软雅黑" pitchFamily="34" charset="-122"/>
                    <a:cs typeface="Times New Roman" pitchFamily="34" charset="-120"/>
                  </a:rPr>
                  <a:t>,其回归直线</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的斜</a:t>
                </a:r>
              </a:p>
              <a:p>
                <a:pPr latinLnBrk="1">
                  <a:lnSpc>
                    <a:spcPts val="9600"/>
                  </a:lnSpc>
                </a:pPr>
                <a:r>
                  <a:rPr lang="en-US" altLang="zh-CN" sz="2400" b="0" i="0">
                    <a:solidFill>
                      <a:srgbClr val="000000"/>
                    </a:solidFill>
                    <a:latin typeface="Times New Roman" pitchFamily="34" charset="0"/>
                    <a:ea typeface="微软雅黑" pitchFamily="34" charset="-122"/>
                    <a:cs typeface="Times New Roman" pitchFamily="34" charset="-120"/>
                  </a:rPr>
                  <a:t>率和截距的最小二乘估计分别为</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fPr>
                      <m:num>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𝑛</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d>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bar>
                          </m:e>
                        </m:d>
                      </m:num>
                      <m:den>
                        <m:limLow>
                          <m:limLow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000000"/>
                                    </a:solidFill>
                                    <a:latin typeface="Cambria Math" panose="02040503050406030204" pitchFamily="18" charset="0"/>
                                  </a:rPr>
                                  <m:t>𝑛</m:t>
                                </m:r>
                              </m:lim>
                            </m:limUpp>
                          </m:e>
                          <m:lim>
                            <m:r>
                              <a:rPr lang="en-US" altLang="zh-CN" sz="2400" b="0">
                                <a:solidFill>
                                  <a:srgbClr val="000000"/>
                                </a:solidFill>
                                <a:latin typeface="Cambria Math" panose="02040503050406030204" pitchFamily="18" charset="0"/>
                              </a:rPr>
                              <m:t>𝑖</m:t>
                            </m:r>
                            <m:r>
                              <a:rPr lang="en-US" altLang="zh-CN" sz="2400" b="0">
                                <a:solidFill>
                                  <a:srgbClr val="000000"/>
                                </a:solidFill>
                                <a:latin typeface="Cambria Math" panose="02040503050406030204" pitchFamily="18" charset="0"/>
                              </a:rPr>
                              <m:t>=1</m:t>
                            </m:r>
                          </m:lim>
                        </m:limLow>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e>
                            </m:d>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den>
                    </m:f>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ba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acc>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Times New Roman" pitchFamily="34" charset="0"/>
                    <a:ea typeface="微软雅黑" pitchFamily="34" charset="-122"/>
                    <a:cs typeface="Times New Roman" pitchFamily="34" charset="-120"/>
                  </a:rPr>
                  <a:t>参考数据：</a:t>
                </a:r>
              </a:p>
              <a:p>
                <a:pPr latinLnBrk="1">
                  <a:lnSpc>
                    <a:spcPts val="3000"/>
                  </a:lnSpc>
                </a:pP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m:rPr>
                            <m:sty m:val="p"/>
                          </m:rPr>
                          <a:rPr lang="en-US" altLang="zh-CN" sz="2400" b="0" i="0" dirty="0">
                            <a:solidFill>
                              <a:srgbClr val="000000"/>
                            </a:solidFill>
                            <a:latin typeface="Cambria Math" panose="02040503050406030204" pitchFamily="18" charset="0"/>
                            <a:ea typeface="微软雅黑" pitchFamily="34" charset="-122"/>
                            <a:cs typeface="Times New Roman" pitchFamily="34" charset="-120"/>
                          </a:rPr>
                          <m:t>e</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−4</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≈0.0183</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O_5_BD.56_4#9b9a28d85?segpoint=1&amp;vbadefaultcenterpage=1&amp;parentnodeid=6aa87aec4&amp;color=0,0,0&amp;vbahtmlprocessed=1&amp;bbb=1&amp;hasbroken=1">
                <a:extLst>
                  <a:ext uri="{FF2B5EF4-FFF2-40B4-BE49-F238E27FC236}">
                    <a16:creationId xmlns:a16="http://schemas.microsoft.com/office/drawing/2014/main" id="{92C2783F-FCB9-3C64-6C22-B906BD1FCEB7}"/>
                  </a:ext>
                </a:extLst>
              </p:cNvPr>
              <p:cNvSpPr>
                <a:spLocks noRot="1" noChangeAspect="1" noMove="1" noResize="1" noEditPoints="1" noAdjustHandles="1" noChangeArrowheads="1" noChangeShapeType="1" noTextEdit="1"/>
              </p:cNvSpPr>
              <p:nvPr/>
            </p:nvSpPr>
            <p:spPr>
              <a:xfrm>
                <a:off x="502920" y="2567255"/>
                <a:ext cx="11183112" cy="2015046"/>
              </a:xfrm>
              <a:prstGeom prst="rect">
                <a:avLst/>
              </a:prstGeom>
              <a:blipFill>
                <a:blip r:embed="rId2"/>
                <a:stretch>
                  <a:fillRect l="-1690" t="-3021" b="-9063"/>
                </a:stretch>
              </a:blipFill>
              <a:ln/>
            </p:spPr>
            <p:txBody>
              <a:bodyPr/>
              <a:lstStyle/>
              <a:p>
                <a:r>
                  <a:rPr lang="zh-CN" altLang="en-US">
                    <a:noFill/>
                  </a:rPr>
                  <a:t> </a:t>
                </a:r>
              </a:p>
            </p:txBody>
          </p:sp>
        </mc:Fallback>
      </mc:AlternateContent>
    </p:spTree>
    <p:extLst>
      <p:ext uri="{BB962C8B-B14F-4D97-AF65-F5344CB8AC3E}">
        <p14:creationId xmlns:p14="http://schemas.microsoft.com/office/powerpoint/2010/main" val="2087286329"/>
      </p:ext>
    </p:extLst>
  </p:cSld>
  <p:clrMapOvr>
    <a:masterClrMapping/>
  </p:clrMapOvr>
  <p:transition>
    <p:split dir="in"/>
  </p:transition>
</p:sld>
</file>

<file path=ppt/slides/slide39.xml><?xml version="1.0" encoding="utf-8"?>
<p:sld xmlns:a="http://schemas.openxmlformats.org/drawingml/2006/main" xmlns:r="http://schemas.openxmlformats.org/officeDocument/2006/relationships" xmlns:p="http://schemas.openxmlformats.org/presentationml/2006/main">
  <p:cSld name="Slide 36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AS.57_1#9b9a28d85?vbadefaultcenterpage=1&amp;parentnodeid=6aa87aec4&amp;color=0,0,0&amp;vbahtmlprocessed=1&amp;bbb=1&amp;hasbroken=1"/>
              <p:cNvSpPr/>
              <p:nvPr/>
            </p:nvSpPr>
            <p:spPr>
              <a:xfrm>
                <a:off x="502920" y="2680221"/>
                <a:ext cx="11183112" cy="15962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（1）</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Logistic</m:t>
                    </m:r>
                  </m:oMath>
                </a14:m>
                <a:r>
                  <a:rPr lang="en-US" altLang="zh-CN" sz="2400" b="0" i="0" dirty="0">
                    <a:solidFill>
                      <a:srgbClr val="FF0000"/>
                    </a:solidFill>
                    <a:latin typeface="Times New Roman" pitchFamily="34" charset="0"/>
                    <a:ea typeface="微软雅黑" pitchFamily="34" charset="-122"/>
                    <a:cs typeface="Times New Roman" pitchFamily="34" charset="-120"/>
                  </a:rPr>
                  <a:t>非线性回归模型</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𝑢</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e</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𝑏𝑡</m:t>
                            </m:r>
                          </m:sup>
                        </m:sSup>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的拟合效果更好.</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从散点图看</a:t>
                </a:r>
                <a:r>
                  <a:rPr lang="en-US" altLang="zh-CN" sz="2400" b="0" i="0" dirty="0">
                    <a:solidFill>
                      <a:srgbClr val="FF0000"/>
                    </a:solidFill>
                    <a:latin typeface="Times New Roman" pitchFamily="34" charset="0"/>
                    <a:ea typeface="微软雅黑" pitchFamily="34" charset="-122"/>
                    <a:cs typeface="Times New Roman" pitchFamily="34" charset="-120"/>
                  </a:rPr>
                  <a:t>,散点更均匀地分布在该模型拟合曲线附近;从残差图看</a:t>
                </a:r>
                <a:r>
                  <a:rPr lang="en-US" altLang="zh-CN" sz="2400" b="0" i="0">
                    <a:solidFill>
                      <a:srgbClr val="FF0000"/>
                    </a:solidFill>
                    <a:latin typeface="Times New Roman" pitchFamily="34" charset="0"/>
                    <a:ea typeface="微软雅黑" pitchFamily="34" charset="-122"/>
                    <a:cs typeface="Times New Roman" pitchFamily="34" charset="-120"/>
                  </a:rPr>
                  <a:t>,该模型下的残差</a:t>
                </a:r>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更均匀地集中在以残差为</a:t>
                </a:r>
                <a:r>
                  <a:rPr lang="en-US" altLang="zh-CN" sz="2400" b="0" i="0" dirty="0">
                    <a:solidFill>
                      <a:srgbClr val="FF0000"/>
                    </a:solidFill>
                    <a:latin typeface="Times New Roman" pitchFamily="34" charset="0"/>
                    <a:ea typeface="微软雅黑" pitchFamily="34" charset="-122"/>
                    <a:cs typeface="Times New Roman" pitchFamily="34" charset="-120"/>
                  </a:rPr>
                  <a:t>0的直线为对称轴的水平带状区域内.</a:t>
                </a:r>
                <a:endParaRPr lang="en-US" altLang="zh-CN" sz="2400" dirty="0"/>
              </a:p>
            </p:txBody>
          </p:sp>
        </mc:Choice>
        <mc:Fallback xmlns="">
          <p:sp>
            <p:nvSpPr>
              <p:cNvPr id="2" name="QO_5_AS.57_1#9b9a28d85?vbadefaultcenterpage=1&amp;parentnodeid=6aa87aec4&amp;color=0,0,0&amp;vbahtmlprocessed=1&amp;bbb=1&amp;hasbroken=1"/>
              <p:cNvSpPr>
                <a:spLocks noRot="1" noChangeAspect="1" noMove="1" noResize="1" noEditPoints="1" noAdjustHandles="1" noChangeArrowheads="1" noChangeShapeType="1" noTextEdit="1"/>
              </p:cNvSpPr>
              <p:nvPr/>
            </p:nvSpPr>
            <p:spPr>
              <a:xfrm>
                <a:off x="502920" y="2680221"/>
                <a:ext cx="11183112" cy="1596200"/>
              </a:xfrm>
              <a:prstGeom prst="rect">
                <a:avLst/>
              </a:prstGeom>
              <a:blipFill>
                <a:blip r:embed="rId3"/>
                <a:stretch>
                  <a:fillRect l="-1690" b="-11069"/>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4checked= 1 &amp; amp; version = 1.0.5checked=1&amp;version=1.0.5">
    <p:spTree>
      <p:nvGrpSpPr>
        <p:cNvPr id="1" name=""/>
        <p:cNvGrpSpPr/>
        <p:nvPr/>
      </p:nvGrpSpPr>
      <p:grpSpPr>
        <a:xfrm>
          <a:off x="0" y="0"/>
          <a:ext cx="0" cy="0"/>
          <a:chOff x="0" y="0"/>
          <a:chExt cx="0" cy="0"/>
        </a:xfrm>
      </p:grpSpPr>
      <p:sp>
        <p:nvSpPr>
          <p:cNvPr id="2" name="C_3_BD#9f5f7079a.fixed?vbadefaultcenterpage=1&amp;parentnodeid=e2f835465&amp;color=0,0,0&amp;vbahtmlprocessed=1&amp;bbb=1"/>
          <p:cNvSpPr/>
          <p:nvPr/>
        </p:nvSpPr>
        <p:spPr>
          <a:xfrm>
            <a:off x="283464" y="2779776"/>
            <a:ext cx="11594592" cy="722376"/>
          </a:xfrm>
          <a:prstGeom prst="rect">
            <a:avLst/>
          </a:prstGeom>
          <a:noFill/>
          <a:ln/>
        </p:spPr>
        <p:txBody>
          <a:bodyPr wrap="none" lIns="0" tIns="0" rIns="0" bIns="0" rtlCol="0" anchor="ctr"/>
          <a:lstStyle/>
          <a:p>
            <a:pPr algn="ctr" latinLnBrk="1">
              <a:lnSpc>
                <a:spcPts val="5400"/>
              </a:lnSpc>
            </a:pPr>
            <a:r>
              <a:rPr lang="en-US" altLang="zh-CN" sz="4400" b="1" i="0" dirty="0">
                <a:solidFill>
                  <a:srgbClr val="000000"/>
                </a:solidFill>
                <a:latin typeface="Times New Roman" pitchFamily="34" charset="0"/>
                <a:ea typeface="微软雅黑" pitchFamily="34" charset="-122"/>
                <a:cs typeface="Times New Roman" pitchFamily="34" charset="-120"/>
              </a:rPr>
              <a:t>课时评价·提能</a:t>
            </a:r>
            <a:endParaRPr lang="en-US" altLang="zh-CN" sz="4400" dirty="0"/>
          </a:p>
        </p:txBody>
      </p:sp>
      <p:pic>
        <p:nvPicPr>
          <p:cNvPr id="3" name="C_3#9f5f7079a.fixed?vbadefaultcenterpage=1&amp;parentnodeid=e2f835465&amp;color=0,0,0&amp;vbahtmlprocessed=1" descr="preencoded.png"/>
          <p:cNvPicPr>
            <a:picLocks noChangeAspect="1"/>
          </p:cNvPicPr>
          <p:nvPr/>
        </p:nvPicPr>
        <p:blipFill>
          <a:blip r:embed="rId3"/>
          <a:stretch>
            <a:fillRect/>
          </a:stretch>
        </p:blipFill>
        <p:spPr>
          <a:xfrm>
            <a:off x="1261872" y="3575304"/>
            <a:ext cx="9756648" cy="82296"/>
          </a:xfrm>
          <a:prstGeom prst="rect">
            <a:avLst/>
          </a:prstGeom>
        </p:spPr>
      </p:pic>
    </p:spTree>
  </p:cSld>
  <p:clrMapOvr>
    <a:masterClrMapping/>
  </p:clrMapOvr>
  <p:transition>
    <p:split dir="in"/>
  </p:transition>
</p:sld>
</file>

<file path=ppt/slides/slide40.xml><?xml version="1.0" encoding="utf-8"?>
<p:sld xmlns:a="http://schemas.openxmlformats.org/drawingml/2006/main" xmlns:r="http://schemas.openxmlformats.org/officeDocument/2006/relationships" xmlns:p="http://schemas.openxmlformats.org/presentationml/2006/main">
  <p:cSld name="Slide 37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O_5_AS.57_2#9b9a28d85?vbadefaultcenterpage=1&amp;parentnodeid=6aa87aec4&amp;color=0,0,0&amp;vbahtmlprocessed=1&amp;bbb=1"/>
              <p:cNvSpPr/>
              <p:nvPr/>
            </p:nvSpPr>
            <p:spPr>
              <a:xfrm>
                <a:off x="502920" y="756000"/>
                <a:ext cx="11183112" cy="5736400"/>
              </a:xfrm>
              <a:prstGeom prst="rect">
                <a:avLst/>
              </a:prstGeom>
              <a:noFill/>
              <a:ln/>
            </p:spPr>
            <p:txBody>
              <a:bodyPr wrap="none" lIns="0" tIns="0" rIns="0" bIns="0" rtlCol="0" anchor="t"/>
              <a:lstStyle/>
              <a:p>
                <a:pPr algn="l" latinLnBrk="1">
                  <a:lnSpc>
                    <a:spcPts val="4600"/>
                  </a:lnSpc>
                </a:pPr>
                <a:r>
                  <a:rPr lang="en-US" altLang="zh-CN" sz="2400" b="0" i="0" dirty="0">
                    <a:solidFill>
                      <a:srgbClr val="FF0000"/>
                    </a:solidFill>
                    <a:latin typeface="Times New Roman" pitchFamily="34" charset="0"/>
                    <a:ea typeface="微软雅黑" pitchFamily="34" charset="-122"/>
                    <a:cs typeface="Times New Roman" pitchFamily="34" charset="-120"/>
                  </a:rPr>
                  <a:t>（2）</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𝑢</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e</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𝑏𝑡</m:t>
                            </m:r>
                          </m:sup>
                        </m:sSup>
                      </m:den>
                    </m:f>
                  </m:oMath>
                </a14:m>
                <a:r>
                  <a:rPr lang="en-US" altLang="zh-CN" sz="2400" b="0" i="0" dirty="0">
                    <a:solidFill>
                      <a:srgbClr val="FF0000"/>
                    </a:solidFill>
                    <a:latin typeface="Times New Roman" pitchFamily="34" charset="0"/>
                    <a:ea typeface="微软雅黑" pitchFamily="34" charset="-122"/>
                    <a:cs typeface="Times New Roman" pitchFamily="34" charset="-120"/>
                  </a:rPr>
                  <a:t>可化为</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𝑢</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e</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𝑏𝑡</m:t>
                        </m:r>
                      </m:sup>
                    </m:sSup>
                  </m:oMath>
                </a14:m>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𝑢</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e</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𝑏𝑡</m:t>
                        </m:r>
                      </m:sup>
                    </m:sSup>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5100"/>
                  </a:lnSpc>
                </a:pPr>
                <a:r>
                  <a:rPr lang="en-US" altLang="zh-CN" sz="2400" b="0" i="0" dirty="0" err="1">
                    <a:solidFill>
                      <a:srgbClr val="FF0000"/>
                    </a:solidFill>
                    <a:latin typeface="Times New Roman" pitchFamily="34" charset="0"/>
                    <a:ea typeface="微软雅黑" pitchFamily="34" charset="-122"/>
                    <a:cs typeface="Times New Roman" pitchFamily="34" charset="-120"/>
                  </a:rPr>
                  <a:t>两边取对数得</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ln</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𝑢</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𝑏𝑡</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9800"/>
                  </a:lnSpc>
                </a:pPr>
                <a:r>
                  <a:rPr lang="en-US" altLang="zh-CN" sz="2400" b="0" i="0" dirty="0">
                    <a:solidFill>
                      <a:srgbClr val="FF0000"/>
                    </a:solidFill>
                    <a:latin typeface="Times New Roman" pitchFamily="34" charset="0"/>
                    <a:ea typeface="微软雅黑" pitchFamily="34" charset="-122"/>
                    <a:cs typeface="Times New Roman"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20</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𝑤</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𝑤</m:t>
                                </m:r>
                              </m:e>
                            </m:bar>
                          </m:e>
                        </m:d>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e>
                            </m:bar>
                          </m:e>
                        </m:d>
                      </m:num>
                      <m:den>
                        <m:limLow>
                          <m:limLow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LowPr>
                          <m:e>
                            <m:limUpp>
                              <m:limUp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limUpp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e>
                              <m:lim>
                                <m:r>
                                  <a:rPr lang="en-US" altLang="zh-CN" sz="2400" b="0">
                                    <a:solidFill>
                                      <a:srgbClr val="FF0000"/>
                                    </a:solidFill>
                                    <a:latin typeface="Cambria Math" panose="02040503050406030204" pitchFamily="18" charset="0"/>
                                  </a:rPr>
                                  <m:t>20</m:t>
                                </m:r>
                              </m:lim>
                            </m:limUpp>
                          </m:e>
                          <m:lim>
                            <m:r>
                              <a:rPr lang="en-US" altLang="zh-CN" sz="2400" b="0">
                                <a:solidFill>
                                  <a:srgbClr val="FF0000"/>
                                </a:solidFill>
                                <a:latin typeface="Cambria Math" panose="02040503050406030204" pitchFamily="18" charset="0"/>
                              </a:rPr>
                              <m:t>𝑖</m:t>
                            </m:r>
                            <m:r>
                              <a:rPr lang="en-US" altLang="zh-CN" sz="2400" b="0">
                                <a:solidFill>
                                  <a:srgbClr val="FF0000"/>
                                </a:solidFill>
                                <a:latin typeface="Cambria Math" panose="02040503050406030204" pitchFamily="18" charset="0"/>
                              </a:rPr>
                              <m:t>=1</m:t>
                            </m:r>
                          </m:lim>
                        </m:limLow>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e>
                                </m:bar>
                              </m:e>
                            </m:d>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−138.32</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665</m:t>
                        </m:r>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=−0.208</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600"/>
                  </a:lnSpc>
                </a:pPr>
                <a:r>
                  <a:rPr lang="en-US" altLang="zh-CN" sz="2400" b="0" i="0" dirty="0">
                    <a:solidFill>
                      <a:srgbClr val="FF0000"/>
                    </a:solidFill>
                    <a:latin typeface="Times New Roman" pitchFamily="34" charset="0"/>
                    <a:ea typeface="微软雅黑" pitchFamily="34" charset="-122"/>
                    <a:cs typeface="Times New Roman" pitchFamily="34" charset="-120"/>
                  </a:rPr>
                  <a:t>即</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=0.208</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900"/>
                  </a:lnSpc>
                </a:pP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𝑤</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=−1.608+0.208×10.5=0.576</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6200"/>
                  </a:lnSpc>
                </a:pPr>
                <a:r>
                  <a:rPr lang="en-US" altLang="zh-CN" sz="2400" b="0" i="0" dirty="0" err="1">
                    <a:solidFill>
                      <a:srgbClr val="FF0000"/>
                    </a:solidFill>
                    <a:latin typeface="Times New Roman" pitchFamily="34" charset="0"/>
                    <a:ea typeface="微软雅黑" pitchFamily="34" charset="-122"/>
                    <a:cs typeface="Times New Roman"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FF0000"/>
                    </a:solidFill>
                    <a:latin typeface="Times New Roman" pitchFamily="34" charset="0"/>
                    <a:ea typeface="微软雅黑" pitchFamily="34" charset="-122"/>
                    <a:cs typeface="Times New Roman" pitchFamily="34" charset="-120"/>
                  </a:rPr>
                  <a:t>关于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oMath>
                </a14:m>
                <a:r>
                  <a:rPr lang="en-US" altLang="zh-CN" sz="2400" b="0" i="0" dirty="0">
                    <a:solidFill>
                      <a:srgbClr val="FF0000"/>
                    </a:solidFill>
                    <a:latin typeface="Times New Roman" pitchFamily="34" charset="0"/>
                    <a:ea typeface="微软雅黑" pitchFamily="34" charset="-122"/>
                    <a:cs typeface="Times New Roman" pitchFamily="34" charset="-120"/>
                  </a:rPr>
                  <a:t>的</a:t>
                </a:r>
                <a:r>
                  <a:rPr lang="zh-CN" altLang="en-US" sz="2400" b="0" i="0" dirty="0" smtClean="0">
                    <a:solidFill>
                      <a:srgbClr val="FF0000"/>
                    </a:solidFill>
                    <a:latin typeface="Times New Roman" pitchFamily="34" charset="0"/>
                    <a:ea typeface="微软雅黑" pitchFamily="34" charset="-122"/>
                    <a:cs typeface="Times New Roman" pitchFamily="34" charset="-120"/>
                  </a:rPr>
                  <a:t>线性</a:t>
                </a:r>
                <a:r>
                  <a:rPr lang="en-US" altLang="zh-CN" sz="2400" b="0" i="0" dirty="0">
                    <a:solidFill>
                      <a:srgbClr val="FF0000"/>
                    </a:solidFill>
                    <a:latin typeface="Times New Roman" pitchFamily="34" charset="0"/>
                    <a:ea typeface="微软雅黑" pitchFamily="34" charset="-122"/>
                    <a:cs typeface="Times New Roman" pitchFamily="34" charset="-120"/>
                  </a:rPr>
                  <a:t>回归方程为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12.5</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e</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0.576−0.208</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sup>
                        </m:sSup>
                      </m:den>
                    </m:f>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6200"/>
                  </a:lnSpc>
                </a:pPr>
                <a:r>
                  <a:rPr lang="en-US" altLang="zh-CN" sz="2400" b="0" i="0" dirty="0">
                    <a:solidFill>
                      <a:srgbClr val="FF0000"/>
                    </a:solidFill>
                    <a:latin typeface="Times New Roman" pitchFamily="34" charset="0"/>
                    <a:ea typeface="微软雅黑" pitchFamily="34" charset="-122"/>
                    <a:cs typeface="Times New Roman"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𝑡</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=22</m:t>
                    </m:r>
                  </m:oMath>
                </a14:m>
                <a:r>
                  <a:rPr lang="en-US" altLang="zh-CN" sz="2400" b="0" i="0" dirty="0">
                    <a:solidFill>
                      <a:srgbClr val="FF0000"/>
                    </a:solidFill>
                    <a:latin typeface="Times New Roman" pitchFamily="34" charset="0"/>
                    <a:ea typeface="微软雅黑" pitchFamily="34" charset="-122"/>
                    <a:cs typeface="Times New Roman" pitchFamily="34" charset="-120"/>
                  </a:rPr>
                  <a:t>时,体长</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12.5</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e</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0.576−0.208×22</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f>
                      <m:f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fPr>
                      <m:num>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12.5</m:t>
                        </m:r>
                      </m:num>
                      <m:den>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Sup>
                          <m:sSup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p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e</m:t>
                            </m:r>
                          </m:e>
                          <m:sup>
                            <m:r>
                              <a:rPr lang="en-US" altLang="zh-CN" sz="2400" b="0" i="0" dirty="0">
                                <a:solidFill>
                                  <a:srgbClr val="FF0000"/>
                                </a:solidFill>
                                <a:latin typeface="Cambria Math" panose="02040503050406030204" pitchFamily="18" charset="0"/>
                                <a:ea typeface="微软雅黑" pitchFamily="34" charset="-122"/>
                                <a:cs typeface="Times New Roman" pitchFamily="34" charset="-120"/>
                              </a:rPr>
                              <m:t>−4</m:t>
                            </m:r>
                          </m:sup>
                        </m:sSup>
                      </m:den>
                    </m:f>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≈12.28</m:t>
                    </m:r>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mm</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200"/>
                  </a:lnSpc>
                </a:pPr>
                <a:r>
                  <a:rPr lang="en-US" altLang="zh-CN" sz="2400" b="0" i="0" dirty="0">
                    <a:solidFill>
                      <a:srgbClr val="FF0000"/>
                    </a:solidFill>
                    <a:latin typeface="Times New Roman" pitchFamily="34" charset="0"/>
                    <a:ea typeface="微软雅黑" pitchFamily="34" charset="-122"/>
                    <a:cs typeface="Times New Roman" pitchFamily="34" charset="-120"/>
                  </a:rPr>
                  <a:t>所以估计第22天时仔鱼的体长为</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12.28</m:t>
                    </m:r>
                    <m:r>
                      <m:rPr>
                        <m:nor/>
                      </m:rPr>
                      <a:rPr lang="en-US" altLang="zh-CN" sz="2400" b="0" i="0" dirty="0">
                        <a:solidFill>
                          <a:srgbClr val="FF0000"/>
                        </a:solidFill>
                        <a:latin typeface="Times New Roman" pitchFamily="34" charset="0"/>
                        <a:ea typeface="微软雅黑" pitchFamily="34" charset="-122"/>
                        <a:cs typeface="Times New Roman" pitchFamily="34" charset="-120"/>
                      </a:rPr>
                      <m:t> </m:t>
                    </m:r>
                    <m:r>
                      <m:rPr>
                        <m:sty m:val="p"/>
                      </m:rPr>
                      <a:rPr lang="en-US" altLang="zh-CN" sz="2400" b="0" i="0" dirty="0">
                        <a:solidFill>
                          <a:srgbClr val="FF0000"/>
                        </a:solidFill>
                        <a:latin typeface="Cambria Math" panose="02040503050406030204" pitchFamily="18" charset="0"/>
                        <a:ea typeface="微软雅黑" pitchFamily="34" charset="-122"/>
                        <a:cs typeface="Times New Roman" pitchFamily="34" charset="-120"/>
                      </a:rPr>
                      <m:t>mm</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O_5_AS.57_2#9b9a28d85?vbadefaultcenterpage=1&amp;parentnodeid=6aa87aec4&amp;color=0,0,0&amp;vbahtmlprocessed=1&amp;bbb=1"/>
              <p:cNvSpPr>
                <a:spLocks noRot="1" noChangeAspect="1" noMove="1" noResize="1" noEditPoints="1" noAdjustHandles="1" noChangeArrowheads="1" noChangeShapeType="1" noTextEdit="1"/>
              </p:cNvSpPr>
              <p:nvPr/>
            </p:nvSpPr>
            <p:spPr>
              <a:xfrm>
                <a:off x="502920" y="756000"/>
                <a:ext cx="11183112" cy="5736400"/>
              </a:xfrm>
              <a:prstGeom prst="rect">
                <a:avLst/>
              </a:prstGeom>
              <a:blipFill>
                <a:blip r:embed="rId3"/>
                <a:stretch>
                  <a:fillRect l="-1690" b="-3188"/>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name="Slide 38checked= 1 &amp; amp; version = 1.0.5checked=1&amp;version=1.0.5">
    <p:spTree>
      <p:nvGrpSpPr>
        <p:cNvPr id="1" name=""/>
        <p:cNvGrpSpPr/>
        <p:nvPr/>
      </p:nvGrpSpPr>
      <p:grpSpPr>
        <a:xfrm>
          <a:off x="0" y="0"/>
          <a:ext cx="0" cy="0"/>
          <a:chOff x="0" y="0"/>
          <a:chExt cx="0" cy="0"/>
        </a:xfrm>
      </p:grpSpPr>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name="Slide 5checked= 1 &amp; amp; version = 1.0.5checked=1&amp;version=1.0.5">
    <p:spTree>
      <p:nvGrpSpPr>
        <p:cNvPr id="1" name=""/>
        <p:cNvGrpSpPr/>
        <p:nvPr/>
      </p:nvGrpSpPr>
      <p:grpSpPr>
        <a:xfrm>
          <a:off x="0" y="0"/>
          <a:ext cx="0" cy="0"/>
          <a:chOff x="0" y="0"/>
          <a:chExt cx="0" cy="0"/>
        </a:xfrm>
      </p:grpSpPr>
      <p:pic>
        <p:nvPicPr>
          <p:cNvPr id="2" name="C_4_BD#1df72d03f?vbadefaultcenterpage=1&amp;parentnodeid=9f5f7079a&amp;color=110,135,189&amp;vbahtmlprocessed=1" descr="preencoded.png"/>
          <p:cNvPicPr>
            <a:picLocks noChangeAspect="1"/>
          </p:cNvPicPr>
          <p:nvPr/>
        </p:nvPicPr>
        <p:blipFill>
          <a:blip r:embed="rId3"/>
          <a:stretch>
            <a:fillRect/>
          </a:stretch>
        </p:blipFill>
        <p:spPr>
          <a:xfrm>
            <a:off x="4700016" y="756000"/>
            <a:ext cx="2798064" cy="630936"/>
          </a:xfrm>
          <a:prstGeom prst="rect">
            <a:avLst/>
          </a:prstGeom>
        </p:spPr>
      </p:pic>
      <mc:AlternateContent xmlns:mc="http://schemas.openxmlformats.org/markup-compatibility/2006" xmlns:a14="http://schemas.microsoft.com/office/drawing/2010/main">
        <mc:Choice Requires="a14">
          <p:sp>
            <p:nvSpPr>
              <p:cNvPr id="3" name="QC_5_BD.1_1#831876723?vbadefaultcenterpage=1&amp;parentnodeid=1df72d03f&amp;color=0,0,0&amp;vbahtmlprocessed=1&amp;bbb=1&amp;hasbroken=1"/>
              <p:cNvSpPr/>
              <p:nvPr/>
            </p:nvSpPr>
            <p:spPr>
              <a:xfrm>
                <a:off x="502920" y="1521048"/>
                <a:ext cx="11183112" cy="10333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1.</a:t>
                </a:r>
                <a:r>
                  <a:rPr lang="en-US" altLang="zh-CN" sz="2400" b="0" i="0" dirty="0">
                    <a:solidFill>
                      <a:srgbClr val="000000"/>
                    </a:solidFill>
                    <a:latin typeface="Times New Roman" pitchFamily="34" charset="0"/>
                    <a:ea typeface="微软雅黑" pitchFamily="34" charset="-122"/>
                    <a:cs typeface="Times New Roman" pitchFamily="34" charset="-120"/>
                  </a:rPr>
                  <a:t>对两个变量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000000"/>
                    </a:solidFill>
                    <a:latin typeface="Times New Roman" pitchFamily="34" charset="0"/>
                    <a:ea typeface="微软雅黑" pitchFamily="34" charset="-122"/>
                    <a:cs typeface="Times New Roman" pitchFamily="34" charset="-120"/>
                  </a:rPr>
                  <a:t>进行线性相关检验，得线性相关系数</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𝑟</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=0.7859</m:t>
                    </m:r>
                  </m:oMath>
                </a14:m>
                <a:r>
                  <a:rPr lang="en-US" altLang="zh-CN" sz="2400" b="0" i="0" dirty="0">
                    <a:solidFill>
                      <a:srgbClr val="000000"/>
                    </a:solidFill>
                    <a:latin typeface="Times New Roman" pitchFamily="34" charset="0"/>
                    <a:ea typeface="微软雅黑" pitchFamily="34" charset="-122"/>
                    <a:cs typeface="Times New Roman" pitchFamily="34" charset="-120"/>
                  </a:rPr>
                  <a:t>，对两个变量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p>
              <a:p>
                <a:pPr latinLnBrk="1">
                  <a:lnSpc>
                    <a:spcPts val="42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oMath>
                </a14:m>
                <a:r>
                  <a:rPr lang="en-US" altLang="zh-CN" sz="2400" b="0" i="0" dirty="0">
                    <a:solidFill>
                      <a:srgbClr val="000000"/>
                    </a:solidFill>
                    <a:latin typeface="Times New Roman" pitchFamily="34" charset="0"/>
                    <a:ea typeface="微软雅黑" pitchFamily="34" charset="-122"/>
                    <a:cs typeface="Times New Roman" pitchFamily="34" charset="-120"/>
                  </a:rPr>
                  <a:t>进行线性相关检验，得线性相关系数</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𝑟</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=−0.9568</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Times New Roman" pitchFamily="34" charset="0"/>
                    <a:ea typeface="微软雅黑" pitchFamily="34" charset="-122"/>
                    <a:cs typeface="Times New Roman" pitchFamily="34" charset="-120"/>
                  </a:rPr>
                  <a:t>则下列判断正确的是(</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3" name="QC_5_BD.1_1#831876723?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1521048"/>
                <a:ext cx="11183112" cy="1033399"/>
              </a:xfrm>
              <a:prstGeom prst="rect">
                <a:avLst/>
              </a:prstGeom>
              <a:blipFill>
                <a:blip r:embed="rId4"/>
                <a:stretch>
                  <a:fillRect l="-1690" r="-1309" b="-17751"/>
                </a:stretch>
              </a:blipFill>
              <a:ln/>
            </p:spPr>
            <p:txBody>
              <a:bodyPr/>
              <a:lstStyle/>
              <a:p>
                <a:r>
                  <a:rPr lang="zh-CN" altLang="en-US">
                    <a:noFill/>
                  </a:rPr>
                  <a:t> </a:t>
                </a:r>
              </a:p>
            </p:txBody>
          </p:sp>
        </mc:Fallback>
      </mc:AlternateContent>
      <p:sp>
        <p:nvSpPr>
          <p:cNvPr id="4" name="QC_5_AN.2_1#831876723.bracket?vbadefaultcenterpage=1&amp;parentnodeid=1df72d03f&amp;color=0,0,0&amp;vbapositionanswer=1&amp;vbahtmlprocessed=1"/>
          <p:cNvSpPr/>
          <p:nvPr/>
        </p:nvSpPr>
        <p:spPr>
          <a:xfrm>
            <a:off x="10647299" y="2068418"/>
            <a:ext cx="4413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C</a:t>
            </a:r>
            <a:endParaRPr lang="en-US" altLang="zh-CN" sz="2400" dirty="0"/>
          </a:p>
        </p:txBody>
      </p:sp>
      <mc:AlternateContent xmlns:mc="http://schemas.openxmlformats.org/markup-compatibility/2006" xmlns:a14="http://schemas.microsoft.com/office/drawing/2010/main">
        <mc:Choice Requires="a14">
          <p:sp>
            <p:nvSpPr>
              <p:cNvPr id="5" name="QC_5_BD.3_1#831876723.choices?vbadefaultcenterpage=1&amp;parentnodeid=1df72d03f&amp;color=0,0,0&amp;vbahtmlprocessed=1&amp;bbb=1"/>
              <p:cNvSpPr/>
              <p:nvPr/>
            </p:nvSpPr>
            <p:spPr>
              <a:xfrm>
                <a:off x="502920" y="2561178"/>
                <a:ext cx="11183112" cy="2155000"/>
              </a:xfrm>
              <a:prstGeom prst="rect">
                <a:avLst/>
              </a:prstGeom>
              <a:noFill/>
              <a:ln/>
            </p:spPr>
            <p:txBody>
              <a:bodyPr wrap="none" lIns="0" tIns="0" rIns="0" bIns="0" rtlCol="0" anchor="t"/>
              <a:lstStyle/>
              <a:p>
                <a:pPr marL="0" algn="l"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A.变量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000000"/>
                    </a:solidFill>
                    <a:latin typeface="Times New Roman" pitchFamily="34" charset="0"/>
                    <a:ea typeface="微软雅黑" pitchFamily="34" charset="-122"/>
                    <a:cs typeface="Times New Roman" pitchFamily="34" charset="-120"/>
                  </a:rPr>
                  <a:t>正相关，变量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oMath>
                </a14:m>
                <a:r>
                  <a:rPr lang="en-US" altLang="zh-CN" sz="2400" b="0" i="0" dirty="0">
                    <a:solidFill>
                      <a:srgbClr val="000000"/>
                    </a:solidFill>
                    <a:latin typeface="Times New Roman" pitchFamily="34" charset="0"/>
                    <a:ea typeface="微软雅黑" pitchFamily="34" charset="-122"/>
                    <a:cs typeface="Times New Roman" pitchFamily="34" charset="-120"/>
                  </a:rPr>
                  <a:t>负相关，变量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的线性相关性较强</a:t>
                </a:r>
                <a:endParaRPr lang="en-US" altLang="zh-CN" sz="2400" dirty="0"/>
              </a:p>
              <a:p>
                <a:pPr marL="0"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000000"/>
                    </a:solidFill>
                    <a:latin typeface="Times New Roman" pitchFamily="34" charset="0"/>
                    <a:ea typeface="微软雅黑" pitchFamily="34" charset="-122"/>
                    <a:cs typeface="Times New Roman" pitchFamily="34" charset="-120"/>
                  </a:rPr>
                  <a:t>负相关，变量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oMath>
                </a14:m>
                <a:r>
                  <a:rPr lang="en-US" altLang="zh-CN" sz="2400" b="0" i="0" dirty="0">
                    <a:solidFill>
                      <a:srgbClr val="000000"/>
                    </a:solidFill>
                    <a:latin typeface="Times New Roman" pitchFamily="34" charset="0"/>
                    <a:ea typeface="微软雅黑" pitchFamily="34" charset="-122"/>
                    <a:cs typeface="Times New Roman" pitchFamily="34" charset="-120"/>
                  </a:rPr>
                  <a:t>正相关，变量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的线性相关性较强</a:t>
                </a:r>
                <a:endParaRPr lang="en-US" altLang="zh-CN" sz="2400" dirty="0"/>
              </a:p>
              <a:p>
                <a:pPr marL="0"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000000"/>
                    </a:solidFill>
                    <a:latin typeface="Times New Roman" pitchFamily="34" charset="0"/>
                    <a:ea typeface="微软雅黑" pitchFamily="34" charset="-122"/>
                    <a:cs typeface="Times New Roman" pitchFamily="34" charset="-120"/>
                  </a:rPr>
                  <a:t>正相关，变量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oMath>
                </a14:m>
                <a:r>
                  <a:rPr lang="en-US" altLang="zh-CN" sz="2400" b="0" i="0" dirty="0">
                    <a:solidFill>
                      <a:srgbClr val="000000"/>
                    </a:solidFill>
                    <a:latin typeface="Times New Roman" pitchFamily="34" charset="0"/>
                    <a:ea typeface="微软雅黑" pitchFamily="34" charset="-122"/>
                    <a:cs typeface="Times New Roman" pitchFamily="34" charset="-120"/>
                  </a:rPr>
                  <a:t>负相关，变量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的线性相关性较强</a:t>
                </a:r>
                <a:endParaRPr lang="en-US" altLang="zh-CN" sz="2400" dirty="0"/>
              </a:p>
              <a:p>
                <a:pPr marL="0"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oMath>
                </a14:m>
                <a:r>
                  <a:rPr lang="en-US" altLang="zh-CN" sz="2400" b="0" i="0" dirty="0">
                    <a:solidFill>
                      <a:srgbClr val="000000"/>
                    </a:solidFill>
                    <a:latin typeface="Times New Roman" pitchFamily="34" charset="0"/>
                    <a:ea typeface="微软雅黑" pitchFamily="34" charset="-122"/>
                    <a:cs typeface="Times New Roman" pitchFamily="34" charset="-120"/>
                  </a:rPr>
                  <a:t>负相关，变量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oMath>
                </a14:m>
                <a:r>
                  <a:rPr lang="en-US" altLang="zh-CN" sz="2400" b="0" i="0" dirty="0">
                    <a:solidFill>
                      <a:srgbClr val="000000"/>
                    </a:solidFill>
                    <a:latin typeface="Times New Roman" pitchFamily="34" charset="0"/>
                    <a:ea typeface="微软雅黑" pitchFamily="34" charset="-122"/>
                    <a:cs typeface="Times New Roman" pitchFamily="34" charset="-120"/>
                  </a:rPr>
                  <a:t>正相关，变量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𝑢</m:t>
                    </m:r>
                  </m:oMath>
                </a14:m>
                <a:r>
                  <a:rPr lang="en-US" altLang="zh-CN" sz="2400" b="0" i="0" dirty="0">
                    <a:solidFill>
                      <a:srgbClr val="00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𝑣</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的线性相关性较强</a:t>
                </a:r>
                <a:endParaRPr lang="en-US" altLang="zh-CN" sz="2400" dirty="0"/>
              </a:p>
            </p:txBody>
          </p:sp>
        </mc:Choice>
        <mc:Fallback xmlns="">
          <p:sp>
            <p:nvSpPr>
              <p:cNvPr id="5" name="QC_5_BD.3_1#831876723.choices?vbadefaultcenterpage=1&amp;parentnodeid=1df72d03f&amp;color=0,0,0&amp;vbahtmlprocessed=1&amp;bbb=1"/>
              <p:cNvSpPr>
                <a:spLocks noRot="1" noChangeAspect="1" noMove="1" noResize="1" noEditPoints="1" noAdjustHandles="1" noChangeArrowheads="1" noChangeShapeType="1" noTextEdit="1"/>
              </p:cNvSpPr>
              <p:nvPr/>
            </p:nvSpPr>
            <p:spPr>
              <a:xfrm>
                <a:off x="502920" y="2561178"/>
                <a:ext cx="11183112" cy="2155000"/>
              </a:xfrm>
              <a:prstGeom prst="rect">
                <a:avLst/>
              </a:prstGeom>
              <a:blipFill>
                <a:blip r:embed="rId5"/>
                <a:stretch>
                  <a:fillRect l="-1690" b="-8475"/>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QC_5_AS.4_1#831876723?vbadefaultcenterpage=1&amp;parentnodeid=1df72d03f&amp;color=0,0,0&amp;vbahtmlprocessed=1&amp;bbb=1"/>
              <p:cNvSpPr/>
              <p:nvPr/>
            </p:nvSpPr>
            <p:spPr>
              <a:xfrm>
                <a:off x="502920" y="4707478"/>
                <a:ext cx="11183112" cy="15962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由线性相关系数</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𝑟</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=0.7859&gt;0</m:t>
                    </m:r>
                  </m:oMath>
                </a14:m>
                <a:r>
                  <a:rPr lang="en-US" altLang="zh-CN" sz="2400" b="0" i="0" dirty="0">
                    <a:solidFill>
                      <a:srgbClr val="FF0000"/>
                    </a:solidFill>
                    <a:latin typeface="Times New Roman" pitchFamily="34" charset="0"/>
                    <a:ea typeface="微软雅黑" pitchFamily="34" charset="-122"/>
                    <a:cs typeface="Times New Roman" pitchFamily="34" charset="-120"/>
                  </a:rPr>
                  <a:t>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FF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正相关，</a:t>
                </a:r>
                <a:endParaRPr lang="en-US" altLang="zh-CN" sz="2400" dirty="0"/>
              </a:p>
              <a:p>
                <a:pPr latinLnBrk="1">
                  <a:lnSpc>
                    <a:spcPts val="4400"/>
                  </a:lnSpc>
                </a:pPr>
                <a:r>
                  <a:rPr lang="en-US" altLang="zh-CN" sz="2400" b="0" i="0">
                    <a:solidFill>
                      <a:srgbClr val="FF0000"/>
                    </a:solidFill>
                    <a:latin typeface="Times New Roman" pitchFamily="34" charset="0"/>
                    <a:ea typeface="微软雅黑" pitchFamily="34" charset="-122"/>
                    <a:cs typeface="Times New Roman" pitchFamily="34" charset="-120"/>
                  </a:rPr>
                  <a:t>由线性相关系数</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𝑟</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=−0.9568&lt;0</m:t>
                    </m:r>
                  </m:oMath>
                </a14:m>
                <a:r>
                  <a:rPr lang="en-US" altLang="zh-CN" sz="2400" b="0" i="0" dirty="0">
                    <a:solidFill>
                      <a:srgbClr val="FF0000"/>
                    </a:solidFill>
                    <a:latin typeface="Times New Roman" pitchFamily="34" charset="0"/>
                    <a:ea typeface="微软雅黑" pitchFamily="34" charset="-122"/>
                    <a:cs typeface="Times New Roman" pitchFamily="34" charset="-120"/>
                  </a:rPr>
                  <a:t>知</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𝑢</m:t>
                    </m:r>
                  </m:oMath>
                </a14:m>
                <a:r>
                  <a:rPr lang="en-US" altLang="zh-CN" sz="2400" b="0" i="0" dirty="0">
                    <a:solidFill>
                      <a:srgbClr val="FF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𝑣</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负相关，</a:t>
                </a:r>
                <a:endParaRPr lang="en-US" altLang="zh-CN" sz="2400" dirty="0"/>
              </a:p>
              <a:p>
                <a:pPr latinLnBrk="1">
                  <a:lnSpc>
                    <a:spcPts val="4200"/>
                  </a:lnSpc>
                </a:pPr>
                <a:r>
                  <a:rPr lang="en-US" altLang="zh-CN" sz="2400" b="0" i="0">
                    <a:solidFill>
                      <a:srgbClr val="FF0000"/>
                    </a:solidFill>
                    <a:latin typeface="Times New Roman" pitchFamily="34" charset="0"/>
                    <a:ea typeface="微软雅黑" pitchFamily="34" charset="-122"/>
                    <a:cs typeface="Times New Roman" pitchFamily="34" charset="-120"/>
                  </a:rPr>
                  <a:t>又</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𝑟</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1</m:t>
                            </m:r>
                          </m:sub>
                        </m:sSub>
                      </m:e>
                    </m:d>
                    <m:r>
                      <a:rPr lang="en-US" altLang="zh-CN" sz="2400" b="0" i="0" dirty="0">
                        <a:solidFill>
                          <a:srgbClr val="FF0000"/>
                        </a:solidFill>
                        <a:latin typeface="Cambria Math" panose="02040503050406030204" pitchFamily="18" charset="0"/>
                        <a:ea typeface="微软雅黑" pitchFamily="34" charset="-122"/>
                        <a:cs typeface="Times New Roman" pitchFamily="34" charset="-120"/>
                      </a:rPr>
                      <m:t>&lt;</m:t>
                    </m:r>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𝑟</m:t>
                            </m:r>
                          </m:e>
                          <m:sub>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m:t>
                            </m:r>
                          </m:sub>
                        </m:sSub>
                      </m:e>
                    </m:d>
                  </m:oMath>
                </a14:m>
                <a:r>
                  <a:rPr lang="en-US" altLang="zh-CN" sz="2400" b="0" i="0" dirty="0">
                    <a:solidFill>
                      <a:srgbClr val="FF0000"/>
                    </a:solidFill>
                    <a:latin typeface="Times New Roman" pitchFamily="34" charset="0"/>
                    <a:ea typeface="微软雅黑" pitchFamily="34" charset="-122"/>
                    <a:cs typeface="Times New Roman" pitchFamily="34" charset="-120"/>
                  </a:rPr>
                  <a:t>，所以变量</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𝑢</m:t>
                    </m:r>
                  </m:oMath>
                </a14:m>
                <a:r>
                  <a:rPr lang="en-US" altLang="zh-CN" sz="2400" b="0" i="0" dirty="0">
                    <a:solidFill>
                      <a:srgbClr val="FF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𝑣</m:t>
                    </m:r>
                  </m:oMath>
                </a14:m>
                <a:r>
                  <a:rPr lang="en-US" altLang="zh-CN" sz="2400" b="0" i="0" dirty="0">
                    <a:solidFill>
                      <a:srgbClr val="FF0000"/>
                    </a:solidFill>
                    <a:latin typeface="Times New Roman" pitchFamily="34" charset="0"/>
                    <a:ea typeface="微软雅黑" pitchFamily="34" charset="-122"/>
                    <a:cs typeface="Times New Roman" pitchFamily="34" charset="-120"/>
                  </a:rPr>
                  <a:t>的线性相关性比</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FF0000"/>
                    </a:solidFill>
                    <a:latin typeface="Times New Roman" pitchFamily="34" charset="0"/>
                    <a:ea typeface="微软雅黑" pitchFamily="34" charset="-122"/>
                    <a:cs typeface="Times New Roman"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的线性相关性强，故选C.</a:t>
                </a:r>
                <a:endParaRPr lang="en-US" altLang="zh-CN" sz="2400" dirty="0"/>
              </a:p>
            </p:txBody>
          </p:sp>
        </mc:Choice>
        <mc:Fallback xmlns="">
          <p:sp>
            <p:nvSpPr>
              <p:cNvPr id="6" name="QC_5_AS.4_1#831876723?vbadefaultcenterpage=1&amp;parentnodeid=1df72d03f&amp;color=0,0,0&amp;vbahtmlprocessed=1&amp;bbb=1"/>
              <p:cNvSpPr>
                <a:spLocks noRot="1" noChangeAspect="1" noMove="1" noResize="1" noEditPoints="1" noAdjustHandles="1" noChangeArrowheads="1" noChangeShapeType="1" noTextEdit="1"/>
              </p:cNvSpPr>
              <p:nvPr/>
            </p:nvSpPr>
            <p:spPr>
              <a:xfrm>
                <a:off x="502920" y="4707478"/>
                <a:ext cx="11183112" cy="1596200"/>
              </a:xfrm>
              <a:prstGeom prst="rect">
                <a:avLst/>
              </a:prstGeom>
              <a:blipFill>
                <a:blip r:embed="rId6"/>
                <a:stretch>
                  <a:fillRect l="-1690" b="-11450"/>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name="Slide 6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5_1#a6f16bf33?segpoint=1&amp;vbadefaultcenterpage=1&amp;parentnodeid=1df72d03f&amp;color=0,0,0&amp;vbahtmlprocessed=1&amp;bbb=1&amp;hasbroken=1"/>
              <p:cNvSpPr/>
              <p:nvPr/>
            </p:nvSpPr>
            <p:spPr>
              <a:xfrm>
                <a:off x="502920" y="1504710"/>
                <a:ext cx="11183112" cy="1037590"/>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2.</a:t>
                </a:r>
                <a:r>
                  <a:rPr lang="en-US" altLang="zh-CN" sz="2400" b="0" i="0" dirty="0">
                    <a:solidFill>
                      <a:srgbClr val="000000"/>
                    </a:solidFill>
                    <a:latin typeface="Times New Roman" pitchFamily="34" charset="0"/>
                    <a:ea typeface="微软雅黑" pitchFamily="34" charset="-122"/>
                    <a:cs typeface="Times New Roman" pitchFamily="34" charset="-120"/>
                  </a:rPr>
                  <a:t>甲、乙、丙、丁四位同学各自对</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两个变量的线性相关性做试验</a:t>
                </a:r>
                <a:r>
                  <a:rPr lang="en-US" altLang="zh-CN" sz="2400" b="0" i="0">
                    <a:solidFill>
                      <a:srgbClr val="000000"/>
                    </a:solidFill>
                    <a:latin typeface="Times New Roman" pitchFamily="34" charset="0"/>
                    <a:ea typeface="微软雅黑" pitchFamily="34" charset="-122"/>
                    <a:cs typeface="Times New Roman" pitchFamily="34" charset="-120"/>
                  </a:rPr>
                  <a:t>，并用回归分</a:t>
                </a:r>
              </a:p>
              <a:p>
                <a:pPr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析方法分别求得样本相关系数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𝑟</m:t>
                    </m:r>
                  </m:oMath>
                </a14:m>
                <a:r>
                  <a:rPr lang="en-US" altLang="zh-CN" sz="2400" b="0" i="0" dirty="0">
                    <a:solidFill>
                      <a:srgbClr val="000000"/>
                    </a:solidFill>
                    <a:latin typeface="Times New Roman" pitchFamily="34" charset="0"/>
                    <a:ea typeface="微软雅黑" pitchFamily="34" charset="-122"/>
                    <a:cs typeface="Times New Roman" pitchFamily="34" charset="-120"/>
                  </a:rPr>
                  <a:t>与残差平方和</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，如表所示，</a:t>
                </a:r>
                <a:endParaRPr lang="en-US" altLang="zh-CN" sz="2400" dirty="0"/>
              </a:p>
            </p:txBody>
          </p:sp>
        </mc:Choice>
        <mc:Fallback xmlns="">
          <p:sp>
            <p:nvSpPr>
              <p:cNvPr id="2" name="QC_5_BD.5_1#a6f16bf33?segpoint=1&amp;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1504710"/>
                <a:ext cx="11183112" cy="1037590"/>
              </a:xfrm>
              <a:prstGeom prst="rect">
                <a:avLst/>
              </a:prstGeom>
              <a:blipFill>
                <a:blip r:embed="rId3"/>
                <a:stretch>
                  <a:fillRect l="-1690" b="-17059"/>
                </a:stretch>
              </a:blip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7" name="QC_5_BD.5_2#a6f16bf33?colgroup=2,7,7,7,7&amp;vbadefaultcenterpage=1&amp;parentnodeid=1df72d03f&amp;color=0,0,0&amp;vbahtmlprocessed=1&amp;bbb=1"/>
              <p:cNvGraphicFramePr>
                <a:graphicFrameLocks noGrp="1"/>
              </p:cNvGraphicFramePr>
              <p:nvPr>
                <p:extLst>
                  <p:ext uri="{D42A27DB-BD31-4B8C-83A1-F6EECF244321}">
                    <p14:modId xmlns:p14="http://schemas.microsoft.com/office/powerpoint/2010/main" val="2746134616"/>
                  </p:ext>
                </p:extLst>
              </p:nvPr>
            </p:nvGraphicFramePr>
            <p:xfrm>
              <a:off x="502920" y="2672348"/>
              <a:ext cx="11173968" cy="1415288"/>
            </p:xfrm>
            <a:graphic>
              <a:graphicData uri="http://schemas.openxmlformats.org/drawingml/2006/table">
                <a:tbl>
                  <a:tblPr/>
                  <a:tblGrid>
                    <a:gridCol w="896112">
                      <a:extLst>
                        <a:ext uri="{9D8B030D-6E8A-4147-A177-3AD203B41FA5}">
                          <a16:colId xmlns:a16="http://schemas.microsoft.com/office/drawing/2014/main" val="20000"/>
                        </a:ext>
                      </a:extLst>
                    </a:gridCol>
                    <a:gridCol w="2569464">
                      <a:extLst>
                        <a:ext uri="{9D8B030D-6E8A-4147-A177-3AD203B41FA5}">
                          <a16:colId xmlns:a16="http://schemas.microsoft.com/office/drawing/2014/main" val="20001"/>
                        </a:ext>
                      </a:extLst>
                    </a:gridCol>
                    <a:gridCol w="2569464">
                      <a:extLst>
                        <a:ext uri="{9D8B030D-6E8A-4147-A177-3AD203B41FA5}">
                          <a16:colId xmlns:a16="http://schemas.microsoft.com/office/drawing/2014/main" val="20002"/>
                        </a:ext>
                      </a:extLst>
                    </a:gridCol>
                    <a:gridCol w="2569464">
                      <a:extLst>
                        <a:ext uri="{9D8B030D-6E8A-4147-A177-3AD203B41FA5}">
                          <a16:colId xmlns:a16="http://schemas.microsoft.com/office/drawing/2014/main" val="20003"/>
                        </a:ext>
                      </a:extLst>
                    </a:gridCol>
                    <a:gridCol w="2569464">
                      <a:extLst>
                        <a:ext uri="{9D8B030D-6E8A-4147-A177-3AD203B41FA5}">
                          <a16:colId xmlns:a16="http://schemas.microsoft.com/office/drawing/2014/main" val="20004"/>
                        </a:ext>
                      </a:extLst>
                    </a:gridCol>
                  </a:tblGrid>
                  <a:tr h="43535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甲</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乙</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丙</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𝑟</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0.82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0.78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0.69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0.85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166">
                    <a:tc>
                      <a:txBody>
                        <a:bodyPr/>
                        <a:lstStyle/>
                        <a:p>
                          <a:pPr algn="ctr" latinLnBrk="1" hangingPunct="0">
                            <a:lnSpc>
                              <a:spcPts val="3500"/>
                            </a:lnSpc>
                          </a:pP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𝑚</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115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124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Choice>
        <mc:Fallback xmlns="">
          <p:graphicFrame>
            <p:nvGraphicFramePr>
              <p:cNvPr id="7" name="QC_5_BD.5_2#a6f16bf33?colgroup=2,7,7,7,7&amp;vbadefaultcenterpage=1&amp;parentnodeid=1df72d03f&amp;color=0,0,0&amp;vbahtmlprocessed=1&amp;bbb=1"/>
              <p:cNvGraphicFramePr>
                <a:graphicFrameLocks noGrp="1"/>
              </p:cNvGraphicFramePr>
              <p:nvPr>
                <p:extLst>
                  <p:ext uri="{D42A27DB-BD31-4B8C-83A1-F6EECF244321}">
                    <p14:modId xmlns:p14="http://schemas.microsoft.com/office/powerpoint/2010/main" val="2746134616"/>
                  </p:ext>
                </p:extLst>
              </p:nvPr>
            </p:nvGraphicFramePr>
            <p:xfrm>
              <a:off x="502920" y="2672348"/>
              <a:ext cx="11173968" cy="1305688"/>
            </p:xfrm>
            <a:graphic>
              <a:graphicData uri="http://schemas.openxmlformats.org/drawingml/2006/table">
                <a:tbl>
                  <a:tblPr/>
                  <a:tblGrid>
                    <a:gridCol w="896112">
                      <a:extLst>
                        <a:ext uri="{9D8B030D-6E8A-4147-A177-3AD203B41FA5}">
                          <a16:colId xmlns:a16="http://schemas.microsoft.com/office/drawing/2014/main" val="20000"/>
                        </a:ext>
                      </a:extLst>
                    </a:gridCol>
                    <a:gridCol w="2569464">
                      <a:extLst>
                        <a:ext uri="{9D8B030D-6E8A-4147-A177-3AD203B41FA5}">
                          <a16:colId xmlns:a16="http://schemas.microsoft.com/office/drawing/2014/main" val="20001"/>
                        </a:ext>
                      </a:extLst>
                    </a:gridCol>
                    <a:gridCol w="2569464">
                      <a:extLst>
                        <a:ext uri="{9D8B030D-6E8A-4147-A177-3AD203B41FA5}">
                          <a16:colId xmlns:a16="http://schemas.microsoft.com/office/drawing/2014/main" val="20002"/>
                        </a:ext>
                      </a:extLst>
                    </a:gridCol>
                    <a:gridCol w="2569464">
                      <a:extLst>
                        <a:ext uri="{9D8B030D-6E8A-4147-A177-3AD203B41FA5}">
                          <a16:colId xmlns:a16="http://schemas.microsoft.com/office/drawing/2014/main" val="20003"/>
                        </a:ext>
                      </a:extLst>
                    </a:gridCol>
                    <a:gridCol w="2569464">
                      <a:extLst>
                        <a:ext uri="{9D8B030D-6E8A-4147-A177-3AD203B41FA5}">
                          <a16:colId xmlns:a16="http://schemas.microsoft.com/office/drawing/2014/main" val="20004"/>
                        </a:ext>
                      </a:extLst>
                    </a:gridCol>
                  </a:tblGrid>
                  <a:tr h="435356">
                    <a:tc>
                      <a:txBody>
                        <a:bodyPr/>
                        <a:lstStyle/>
                        <a:p>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甲</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乙</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丙</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itchFamily="34" charset="0"/>
                              <a:ea typeface="微软雅黑" pitchFamily="34" charset="-122"/>
                              <a:cs typeface="Times New Roman" pitchFamily="34" charset="-120"/>
                            </a:rPr>
                            <a:t>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680" t="-107042" r="-1148980" b="-142254"/>
                          </a:stretch>
                        </a:blipFill>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0.82</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0.78</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0.69</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0.85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5166">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4"/>
                          <a:stretch>
                            <a:fillRect l="-680" t="-204167" r="-1148980" b="-40278"/>
                          </a:stretch>
                        </a:blipFill>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106</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115</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124</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ts val="3700"/>
                            </a:lnSpc>
                          </a:pPr>
                          <a:r>
                            <a:rPr lang="en-US" altLang="zh-CN" sz="2400" b="0" i="0" dirty="0">
                              <a:solidFill>
                                <a:srgbClr val="000000"/>
                              </a:solidFill>
                              <a:latin typeface="Times New Roman" pitchFamily="34" charset="0"/>
                              <a:ea typeface="微软雅黑" pitchFamily="34" charset="-122"/>
                              <a:cs typeface="Times New Roman" pitchFamily="34" charset="-120"/>
                            </a:rPr>
                            <a:t>103</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sp>
            <p:nvSpPr>
              <p:cNvPr id="4" name="QC_5_BD.5_3#a6f16bf33?vbadefaultcenterpage=1&amp;parentnodeid=1df72d03f&amp;color=0,0,0&amp;vbahtmlprocessed=1&amp;bbb=1"/>
              <p:cNvSpPr/>
              <p:nvPr/>
            </p:nvSpPr>
            <p:spPr>
              <a:xfrm>
                <a:off x="502920" y="4107448"/>
                <a:ext cx="11183112" cy="474599"/>
              </a:xfrm>
              <a:prstGeom prst="rect">
                <a:avLst/>
              </a:prstGeom>
              <a:noFill/>
              <a:ln/>
            </p:spPr>
            <p:txBody>
              <a:bodyPr wrap="none" lIns="0" tIns="0" rIns="0" bIns="0" rtlCol="0" anchor="t"/>
              <a:lstStyle/>
              <a:p>
                <a:pPr marL="0" algn="l" latinLnBrk="1">
                  <a:lnSpc>
                    <a:spcPts val="4200"/>
                  </a:lnSpc>
                </a:pPr>
                <a:r>
                  <a:rPr lang="en-US" altLang="zh-CN" sz="2400" b="0" i="0">
                    <a:solidFill>
                      <a:srgbClr val="000000"/>
                    </a:solidFill>
                    <a:latin typeface="Times New Roman" pitchFamily="34" charset="0"/>
                    <a:ea typeface="微软雅黑" pitchFamily="34" charset="-122"/>
                    <a:cs typeface="Times New Roman" pitchFamily="34" charset="-120"/>
                  </a:rPr>
                  <a:t>则(</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同学的试验结果体现</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𝐴</m:t>
                    </m:r>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𝐵</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两个变量有更强的线性相关性.</a:t>
                </a:r>
                <a:endParaRPr lang="en-US" altLang="zh-CN" sz="2400" dirty="0"/>
              </a:p>
            </p:txBody>
          </p:sp>
        </mc:Choice>
        <mc:Fallback xmlns="">
          <p:sp>
            <p:nvSpPr>
              <p:cNvPr id="4" name="QC_5_BD.5_3#a6f16bf33?vbadefaultcenterpage=1&amp;parentnodeid=1df72d03f&amp;color=0,0,0&amp;vbahtmlprocessed=1&amp;bbb=1"/>
              <p:cNvSpPr>
                <a:spLocks noRot="1" noChangeAspect="1" noMove="1" noResize="1" noEditPoints="1" noAdjustHandles="1" noChangeArrowheads="1" noChangeShapeType="1" noTextEdit="1"/>
              </p:cNvSpPr>
              <p:nvPr/>
            </p:nvSpPr>
            <p:spPr>
              <a:xfrm>
                <a:off x="502920" y="4107448"/>
                <a:ext cx="11183112" cy="474599"/>
              </a:xfrm>
              <a:prstGeom prst="rect">
                <a:avLst/>
              </a:prstGeom>
              <a:blipFill>
                <a:blip r:embed="rId5"/>
                <a:stretch>
                  <a:fillRect l="-1690" b="-38462"/>
                </a:stretch>
              </a:blipFill>
              <a:ln/>
            </p:spPr>
            <p:txBody>
              <a:bodyPr/>
              <a:lstStyle/>
              <a:p>
                <a:r>
                  <a:rPr lang="zh-CN" altLang="en-US">
                    <a:noFill/>
                  </a:rPr>
                  <a:t> </a:t>
                </a:r>
              </a:p>
            </p:txBody>
          </p:sp>
        </mc:Fallback>
      </mc:AlternateContent>
      <p:sp>
        <p:nvSpPr>
          <p:cNvPr id="5" name="QC_5_AN.6_1#a6f16bf33.bracket?vbadefaultcenterpage=1&amp;parentnodeid=1df72d03f&amp;color=0,0,0&amp;vbapositionanswer=2&amp;vbahtmlprocessed=1"/>
          <p:cNvSpPr/>
          <p:nvPr/>
        </p:nvSpPr>
        <p:spPr>
          <a:xfrm>
            <a:off x="1074420" y="4096018"/>
            <a:ext cx="4413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D</a:t>
            </a:r>
            <a:endParaRPr lang="en-US" altLang="zh-CN" sz="2400" dirty="0"/>
          </a:p>
        </p:txBody>
      </p:sp>
      <p:sp>
        <p:nvSpPr>
          <p:cNvPr id="6" name="QC_5_BD.7_1#a6f16bf33.choices?vbadefaultcenterpage=1&amp;parentnodeid=1df72d03f&amp;color=0,0,0&amp;vbahtmlprocessed=1&amp;bbb=1"/>
          <p:cNvSpPr/>
          <p:nvPr/>
        </p:nvSpPr>
        <p:spPr>
          <a:xfrm>
            <a:off x="502920" y="4591318"/>
            <a:ext cx="11183112" cy="474599"/>
          </a:xfrm>
          <a:prstGeom prst="rect">
            <a:avLst/>
          </a:prstGeom>
          <a:noFill/>
          <a:ln/>
        </p:spPr>
        <p:txBody>
          <a:bodyPr wrap="none" lIns="0" tIns="0" rIns="0" bIns="0" rtlCol="0" anchor="t"/>
          <a:lstStyle/>
          <a:p>
            <a:pPr latinLnBrk="1">
              <a:lnSpc>
                <a:spcPts val="4200"/>
              </a:lnSpc>
              <a:tabLst>
                <a:tab pos="2862453" algn="l"/>
                <a:tab pos="5699506" algn="l"/>
                <a:tab pos="8536559"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r>
              <a:rPr lang="en-US" altLang="zh-CN" sz="2400" b="0" i="0">
                <a:solidFill>
                  <a:srgbClr val="000000"/>
                </a:solidFill>
                <a:latin typeface="Times New Roman" pitchFamily="34" charset="0"/>
                <a:ea typeface="微软雅黑" pitchFamily="34" charset="-122"/>
                <a:cs typeface="Times New Roman" pitchFamily="34" charset="-120"/>
              </a:rPr>
              <a:t>.甲</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B.乙</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C.丙</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.丁</a:t>
            </a:r>
            <a:endParaRPr lang="en-US" altLang="zh-CN" sz="2400" dirty="0"/>
          </a:p>
        </p:txBody>
      </p:sp>
      <mc:AlternateContent xmlns:mc="http://schemas.openxmlformats.org/markup-compatibility/2006" xmlns:a14="http://schemas.microsoft.com/office/drawing/2010/main">
        <mc:Choice Requires="a14">
          <p:sp>
            <p:nvSpPr>
              <p:cNvPr id="3" name="QC_5_AS.8_1#a6f16bf33?vbadefaultcenterpage=1&amp;parentnodeid=1df72d03f&amp;color=0,0,0&amp;vbahtmlprocessed=1&amp;bbb=1"/>
              <p:cNvSpPr/>
              <p:nvPr/>
            </p:nvSpPr>
            <p:spPr>
              <a:xfrm>
                <a:off x="502920" y="5131131"/>
                <a:ext cx="11183112" cy="474599"/>
              </a:xfrm>
              <a:prstGeom prst="rect">
                <a:avLst/>
              </a:prstGeom>
              <a:noFill/>
              <a:ln/>
            </p:spPr>
            <p:txBody>
              <a:bodyPr wrap="none" lIns="0" tIns="0" rIns="0" bIns="0" rtlCol="0" anchor="t"/>
              <a:lstStyle/>
              <a:p>
                <a:pPr algn="l"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𝑟</m:t>
                    </m:r>
                  </m:oMath>
                </a14:m>
                <a:r>
                  <a:rPr lang="en-US" altLang="zh-CN" sz="2400" b="0" i="0" dirty="0">
                    <a:solidFill>
                      <a:srgbClr val="FF0000"/>
                    </a:solidFill>
                    <a:latin typeface="Times New Roman" pitchFamily="34" charset="0"/>
                    <a:ea typeface="微软雅黑" pitchFamily="34" charset="-122"/>
                    <a:cs typeface="Times New Roman" pitchFamily="34" charset="-120"/>
                  </a:rPr>
                  <a:t>越大，</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𝑚</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越小，线性相关性越强.故选D.</a:t>
                </a:r>
                <a:endParaRPr lang="en-US" altLang="zh-CN" sz="2400" dirty="0"/>
              </a:p>
            </p:txBody>
          </p:sp>
        </mc:Choice>
        <mc:Fallback xmlns="">
          <p:sp>
            <p:nvSpPr>
              <p:cNvPr id="3" name="QC_5_AS.8_1#a6f16bf33?vbadefaultcenterpage=1&amp;parentnodeid=1df72d03f&amp;color=0,0,0&amp;vbahtmlprocessed=1&amp;bbb=1"/>
              <p:cNvSpPr>
                <a:spLocks noRot="1" noChangeAspect="1" noMove="1" noResize="1" noEditPoints="1" noAdjustHandles="1" noChangeArrowheads="1" noChangeShapeType="1" noTextEdit="1"/>
              </p:cNvSpPr>
              <p:nvPr/>
            </p:nvSpPr>
            <p:spPr>
              <a:xfrm>
                <a:off x="502920" y="5131131"/>
                <a:ext cx="11183112" cy="474599"/>
              </a:xfrm>
              <a:prstGeom prst="rect">
                <a:avLst/>
              </a:prstGeom>
              <a:blipFill>
                <a:blip r:embed="rId6"/>
                <a:stretch>
                  <a:fillRect l="-1690" b="-38462"/>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Effect transition="in" filter="wipe(left)">
                                      <p:cBhvr>
                                        <p:cTn id="15" dur="500"/>
                                        <p:tgtEl>
                                          <p:spTgt spid="3">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left)">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3"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name="Slide 7checked= 1 &amp; amp; version = 1.0.5checked=1&amp;version=1.0.5">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QC_5_BD.9_1#8ab0e8335?vbadefaultcenterpage=1&amp;parentnodeid=1df72d03f&amp;color=0,0,0&amp;vbahtmlprocessed=1&amp;bbb=1&amp;hasbroken=1"/>
              <p:cNvSpPr/>
              <p:nvPr/>
            </p:nvSpPr>
            <p:spPr>
              <a:xfrm>
                <a:off x="502920" y="1946416"/>
                <a:ext cx="11183112" cy="2709799"/>
              </a:xfrm>
              <a:prstGeom prst="rect">
                <a:avLst/>
              </a:prstGeom>
              <a:noFill/>
              <a:ln/>
            </p:spPr>
            <p:txBody>
              <a:bodyPr wrap="none" lIns="0" tIns="0" rIns="0" bIns="0" rtlCol="0" anchor="t"/>
              <a:lstStyle/>
              <a:p>
                <a:pPr algn="l" latinLnBrk="1">
                  <a:lnSpc>
                    <a:spcPts val="4400"/>
                  </a:lnSpc>
                </a:pPr>
                <a:r>
                  <a:rPr lang="en-US" altLang="zh-CN" sz="2400" b="1" i="0" dirty="0">
                    <a:solidFill>
                      <a:srgbClr val="000000"/>
                    </a:solidFill>
                    <a:latin typeface="Times New Roman" pitchFamily="34" charset="0"/>
                    <a:ea typeface="微软雅黑" pitchFamily="34" charset="-122"/>
                    <a:cs typeface="Times New Roman" pitchFamily="34" charset="-120"/>
                  </a:rPr>
                  <a:t>3.</a:t>
                </a:r>
                <a:r>
                  <a:rPr lang="en-US" altLang="zh-CN" sz="2400" b="0" i="0" dirty="0">
                    <a:solidFill>
                      <a:srgbClr val="000000"/>
                    </a:solidFill>
                    <a:latin typeface="Times New Roman" pitchFamily="34" charset="0"/>
                    <a:ea typeface="微软雅黑" pitchFamily="34" charset="-122"/>
                    <a:cs typeface="Times New Roman" pitchFamily="34" charset="-120"/>
                  </a:rPr>
                  <a:t>给出下列说法：</a:t>
                </a:r>
                <a:r>
                  <a:rPr lang="en-US" altLang="zh-CN" sz="2400" b="0" i="0" dirty="0" smtClean="0">
                    <a:solidFill>
                      <a:srgbClr val="000000"/>
                    </a:solidFill>
                    <a:latin typeface="Times New Roman" pitchFamily="34" charset="0"/>
                    <a:ea typeface="微软雅黑" pitchFamily="34" charset="-122"/>
                    <a:cs typeface="Times New Roman" pitchFamily="34" charset="-120"/>
                  </a:rPr>
                  <a:t>①</a:t>
                </a:r>
                <a:r>
                  <a:rPr lang="en-US" altLang="zh-CN" sz="2400" b="0" i="0" dirty="0" err="1" smtClean="0">
                    <a:solidFill>
                      <a:srgbClr val="000000"/>
                    </a:solidFill>
                    <a:latin typeface="Times New Roman" pitchFamily="34" charset="0"/>
                    <a:ea typeface="微软雅黑" pitchFamily="34" charset="-122"/>
                    <a:cs typeface="Times New Roman" pitchFamily="34" charset="-120"/>
                  </a:rPr>
                  <a:t>回归直线</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e>
                    </m:acc>
                  </m:oMath>
                </a14:m>
                <a:r>
                  <a:rPr lang="en-US" altLang="zh-CN" sz="2400" b="0" i="0" dirty="0">
                    <a:solidFill>
                      <a:srgbClr val="000000"/>
                    </a:solidFill>
                    <a:latin typeface="Times New Roman" pitchFamily="34" charset="0"/>
                    <a:ea typeface="微软雅黑" pitchFamily="34" charset="-122"/>
                    <a:cs typeface="Times New Roman" pitchFamily="34" charset="-120"/>
                  </a:rPr>
                  <a:t>恒过样本点的中心</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ba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err="1">
                    <a:solidFill>
                      <a:srgbClr val="000000"/>
                    </a:solidFill>
                    <a:latin typeface="Times New Roman" pitchFamily="34" charset="0"/>
                    <a:ea typeface="微软雅黑" pitchFamily="34" charset="-122"/>
                    <a:cs typeface="Times New Roman" pitchFamily="34" charset="-120"/>
                  </a:rPr>
                  <a:t>且至少过一</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4400"/>
                  </a:lnSpc>
                </a:pPr>
                <a:r>
                  <a:rPr lang="en-US" altLang="zh-CN" sz="2400" b="0" i="0" dirty="0" err="1">
                    <a:solidFill>
                      <a:srgbClr val="000000"/>
                    </a:solidFill>
                    <a:latin typeface="Times New Roman" pitchFamily="34" charset="0"/>
                    <a:ea typeface="微软雅黑" pitchFamily="34" charset="-122"/>
                    <a:cs typeface="Times New Roman" pitchFamily="34" charset="-120"/>
                  </a:rPr>
                  <a:t>个样本点</a:t>
                </a:r>
                <a:r>
                  <a:rPr lang="en-US" altLang="zh-CN" sz="2400" b="0" i="0" dirty="0">
                    <a:solidFill>
                      <a:srgbClr val="000000"/>
                    </a:solidFill>
                    <a:latin typeface="Times New Roman" pitchFamily="34" charset="0"/>
                    <a:ea typeface="微软雅黑" pitchFamily="34" charset="-122"/>
                    <a:cs typeface="Times New Roman" pitchFamily="34" charset="-120"/>
                  </a:rPr>
                  <a:t>；②两个变量的相关性越强，则样本相关系数</a:t>
                </a:r>
                <a14:m>
                  <m:oMath xmlns:m="http://schemas.openxmlformats.org/officeDocument/2006/math">
                    <m:d>
                      <m:dPr>
                        <m:begChr m:val="|"/>
                        <m:end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𝑟</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就越接近1；③</a:t>
                </a:r>
                <a:r>
                  <a:rPr lang="en-US" altLang="zh-CN" sz="2400" b="0" i="0" dirty="0" err="1">
                    <a:solidFill>
                      <a:srgbClr val="000000"/>
                    </a:solidFill>
                    <a:latin typeface="Times New Roman" pitchFamily="34" charset="0"/>
                    <a:ea typeface="微软雅黑" pitchFamily="34" charset="-122"/>
                    <a:cs typeface="Times New Roman" pitchFamily="34" charset="-120"/>
                  </a:rPr>
                  <a:t>将一组数据</a:t>
                </a:r>
                <a:endParaRPr lang="en-US" altLang="zh-CN" sz="2400" b="0" i="0" dirty="0">
                  <a:solidFill>
                    <a:srgbClr val="000000"/>
                  </a:solidFill>
                  <a:latin typeface="Times New Roman" pitchFamily="34" charset="0"/>
                  <a:ea typeface="微软雅黑" pitchFamily="34" charset="-122"/>
                  <a:cs typeface="Times New Roman" pitchFamily="34" charset="-120"/>
                </a:endParaRPr>
              </a:p>
              <a:p>
                <a:pPr latinLnBrk="1">
                  <a:lnSpc>
                    <a:spcPts val="4400"/>
                  </a:lnSpc>
                </a:pPr>
                <a:r>
                  <a:rPr lang="en-US" altLang="zh-CN" sz="2400" b="0" i="0" dirty="0" err="1">
                    <a:solidFill>
                      <a:srgbClr val="000000"/>
                    </a:solidFill>
                    <a:latin typeface="Times New Roman" pitchFamily="34" charset="0"/>
                    <a:ea typeface="微软雅黑" pitchFamily="34" charset="-122"/>
                    <a:cs typeface="Times New Roman" pitchFamily="34" charset="-120"/>
                  </a:rPr>
                  <a:t>的每个数据都加一个相同的常数后，方差不变</a:t>
                </a:r>
                <a:r>
                  <a:rPr lang="en-US" altLang="zh-CN" sz="2400" b="0" i="0" dirty="0">
                    <a:solidFill>
                      <a:srgbClr val="000000"/>
                    </a:solidFill>
                    <a:latin typeface="Times New Roman" pitchFamily="34" charset="0"/>
                    <a:ea typeface="微软雅黑" pitchFamily="34" charset="-122"/>
                    <a:cs typeface="Times New Roman" pitchFamily="34" charset="-120"/>
                  </a:rPr>
                  <a:t>；④</a:t>
                </a:r>
                <a:r>
                  <a:rPr lang="en-US" altLang="zh-CN" sz="2400" b="0" i="0" dirty="0" smtClean="0">
                    <a:solidFill>
                      <a:srgbClr val="000000"/>
                    </a:solidFill>
                    <a:latin typeface="Times New Roman" pitchFamily="34" charset="0"/>
                    <a:ea typeface="微软雅黑" pitchFamily="34" charset="-122"/>
                    <a:cs typeface="Times New Roman" pitchFamily="34" charset="-120"/>
                  </a:rPr>
                  <a:t>在</a:t>
                </a:r>
                <a:r>
                  <a:rPr lang="zh-CN" altLang="en-US" sz="2400" b="0" i="0" dirty="0" smtClean="0">
                    <a:solidFill>
                      <a:srgbClr val="000000"/>
                    </a:solidFill>
                    <a:latin typeface="Times New Roman" pitchFamily="34" charset="0"/>
                    <a:ea typeface="微软雅黑" pitchFamily="34" charset="-122"/>
                    <a:cs typeface="Times New Roman" pitchFamily="34" charset="-120"/>
                  </a:rPr>
                  <a:t>线性</a:t>
                </a:r>
                <a:r>
                  <a:rPr lang="en-US" altLang="zh-CN" sz="2400" b="0" i="0" dirty="0" err="1" smtClean="0">
                    <a:solidFill>
                      <a:srgbClr val="000000"/>
                    </a:solidFill>
                    <a:latin typeface="Times New Roman" pitchFamily="34" charset="0"/>
                    <a:ea typeface="微软雅黑" pitchFamily="34" charset="-122"/>
                    <a:cs typeface="Times New Roman" pitchFamily="34" charset="-120"/>
                  </a:rPr>
                  <a:t>回归方程</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=2−0.5</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中，</a:t>
                </a:r>
              </a:p>
              <a:p>
                <a:pPr latinLnBrk="1">
                  <a:lnSpc>
                    <a:spcPts val="4400"/>
                  </a:lnSpc>
                </a:pPr>
                <a:r>
                  <a:rPr lang="en-US" altLang="zh-CN" sz="2400" b="0" i="0" dirty="0" err="1">
                    <a:solidFill>
                      <a:srgbClr val="000000"/>
                    </a:solidFill>
                    <a:latin typeface="Times New Roman" pitchFamily="34" charset="0"/>
                    <a:ea typeface="微软雅黑" pitchFamily="34" charset="-122"/>
                    <a:cs typeface="Times New Roman" pitchFamily="34" charset="-120"/>
                  </a:rPr>
                  <a:t>当解释变量</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000000"/>
                    </a:solidFill>
                    <a:latin typeface="Times New Roman" pitchFamily="34" charset="0"/>
                    <a:ea typeface="微软雅黑" pitchFamily="34" charset="-122"/>
                    <a:cs typeface="Times New Roman" pitchFamily="34" charset="-120"/>
                  </a:rPr>
                  <a:t>增加1个单位时，预报变量</a:t>
                </a:r>
                <a14:m>
                  <m:oMath xmlns:m="http://schemas.openxmlformats.org/officeDocument/2006/math">
                    <m:acc>
                      <m:accPr>
                        <m:chr m:val="̂"/>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acc>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平均减少0.5个单位.其中说法正确的是</a:t>
                </a:r>
              </a:p>
              <a:p>
                <a:pPr latinLnBrk="1">
                  <a:lnSpc>
                    <a:spcPts val="4200"/>
                  </a:lnSpc>
                </a:pP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1"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mc:Choice>
        <mc:Fallback xmlns="">
          <p:sp>
            <p:nvSpPr>
              <p:cNvPr id="2" name="QC_5_BD.9_1#8ab0e8335?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1946416"/>
                <a:ext cx="11183112" cy="2709799"/>
              </a:xfrm>
              <a:prstGeom prst="rect">
                <a:avLst/>
              </a:prstGeom>
              <a:blipFill>
                <a:blip r:embed="rId3"/>
                <a:stretch>
                  <a:fillRect l="-1690" r="-1472" b="-6742"/>
                </a:stretch>
              </a:blipFill>
              <a:ln/>
            </p:spPr>
            <p:txBody>
              <a:bodyPr/>
              <a:lstStyle/>
              <a:p>
                <a:r>
                  <a:rPr lang="zh-CN" altLang="en-US">
                    <a:noFill/>
                  </a:rPr>
                  <a:t> </a:t>
                </a:r>
              </a:p>
            </p:txBody>
          </p:sp>
        </mc:Fallback>
      </mc:AlternateContent>
      <p:sp>
        <p:nvSpPr>
          <p:cNvPr id="3" name="QC_5_AN.10_1#8ab0e8335.bracket?vbadefaultcenterpage=1&amp;parentnodeid=1df72d03f&amp;color=0,0,0&amp;vbapositionanswer=3&amp;vbahtmlprocessed=1"/>
          <p:cNvSpPr/>
          <p:nvPr/>
        </p:nvSpPr>
        <p:spPr>
          <a:xfrm>
            <a:off x="782320" y="4170186"/>
            <a:ext cx="423863"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B</a:t>
            </a:r>
            <a:endParaRPr lang="en-US" altLang="zh-CN" sz="2400" dirty="0"/>
          </a:p>
        </p:txBody>
      </p:sp>
      <p:sp>
        <p:nvSpPr>
          <p:cNvPr id="4" name="QC_5_BD.11_1#8ab0e8335.choices?vbadefaultcenterpage=1&amp;parentnodeid=1df72d03f&amp;color=0,0,0&amp;vbahtmlprocessed=1&amp;bbb=1"/>
          <p:cNvSpPr/>
          <p:nvPr/>
        </p:nvSpPr>
        <p:spPr>
          <a:xfrm>
            <a:off x="502920" y="4713491"/>
            <a:ext cx="11183112" cy="474599"/>
          </a:xfrm>
          <a:prstGeom prst="rect">
            <a:avLst/>
          </a:prstGeom>
          <a:noFill/>
          <a:ln/>
        </p:spPr>
        <p:txBody>
          <a:bodyPr wrap="none" lIns="0" tIns="0" rIns="0" bIns="0" rtlCol="0" anchor="t"/>
          <a:lstStyle/>
          <a:p>
            <a:pPr latinLnBrk="1">
              <a:lnSpc>
                <a:spcPts val="4200"/>
              </a:lnSpc>
              <a:tabLst>
                <a:tab pos="2938653" algn="l"/>
                <a:tab pos="5851906" algn="l"/>
                <a:tab pos="8765159" algn="l"/>
              </a:tabLst>
            </a:pPr>
            <a:r>
              <a:rPr lang="en-US" altLang="zh-CN" sz="2400" b="0" i="0" dirty="0">
                <a:solidFill>
                  <a:srgbClr val="000000"/>
                </a:solidFill>
                <a:latin typeface="Times New Roman" pitchFamily="34" charset="0"/>
                <a:ea typeface="微软雅黑" pitchFamily="34" charset="-122"/>
                <a:cs typeface="Times New Roman" pitchFamily="34" charset="-120"/>
              </a:rPr>
              <a:t>A</a:t>
            </a:r>
            <a:r>
              <a:rPr lang="en-US" altLang="zh-CN" sz="2400" b="0" i="0">
                <a:solidFill>
                  <a:srgbClr val="000000"/>
                </a:solidFill>
                <a:latin typeface="Times New Roman" pitchFamily="34" charset="0"/>
                <a:ea typeface="微软雅黑" pitchFamily="34" charset="-122"/>
                <a:cs typeface="Times New Roman" pitchFamily="34" charset="-120"/>
              </a:rPr>
              <a:t>.①②④</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B.②③④</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C.①③④</a:t>
            </a:r>
            <a:r>
              <a:rPr lang="en-US" altLang="zh-CN" sz="2400" b="0" i="0" spc="-1030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D</a:t>
            </a:r>
            <a:r>
              <a:rPr lang="en-US" altLang="zh-CN" sz="2400" b="0" i="0" dirty="0">
                <a:solidFill>
                  <a:srgbClr val="000000"/>
                </a:solidFill>
                <a:latin typeface="Times New Roman" pitchFamily="34" charset="0"/>
                <a:ea typeface="微软雅黑" pitchFamily="34" charset="-122"/>
                <a:cs typeface="Times New Roman" pitchFamily="34" charset="-120"/>
              </a:rPr>
              <a:t>.②④</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8checked= 1 &amp; amp; version = 1.0.5checked=1&amp;version=1.0.5">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5_AS.12_1#8ab0e8335?vbadefaultcenterpage=1&amp;parentnodeid=1df72d03f&amp;color=0,0,0&amp;vbahtmlprocessed=1&amp;bbb=1&amp;hasbroken=1"/>
              <p:cNvSpPr/>
              <p:nvPr/>
            </p:nvSpPr>
            <p:spPr>
              <a:xfrm>
                <a:off x="502920" y="1374058"/>
                <a:ext cx="11183112" cy="4390200"/>
              </a:xfrm>
              <a:prstGeom prst="rect">
                <a:avLst/>
              </a:prstGeom>
              <a:noFill/>
              <a:ln/>
            </p:spPr>
            <p:txBody>
              <a:bodyPr wrap="none" lIns="0" tIns="0" rIns="0" bIns="0" rtlCol="0" anchor="t"/>
              <a:lstStyle/>
              <a:p>
                <a:pPr algn="l" latinLnBrk="1">
                  <a:lnSpc>
                    <a:spcPts val="4400"/>
                  </a:lnSpc>
                </a:pPr>
                <a:r>
                  <a:rPr lang="en-US" altLang="zh-CN" sz="2400" b="1" i="0" dirty="0">
                    <a:solidFill>
                      <a:srgbClr val="FF0000"/>
                    </a:solidFill>
                    <a:latin typeface="Times New Roman" pitchFamily="34" charset="0"/>
                    <a:ea typeface="微软雅黑" pitchFamily="34" charset="-122"/>
                    <a:cs typeface="Times New Roman" pitchFamily="34" charset="-120"/>
                  </a:rPr>
                  <a:t>解析</a:t>
                </a:r>
                <a:r>
                  <a:rPr lang="en-US" altLang="zh-CN" sz="2400" b="1" i="0" dirty="0">
                    <a:solidFill>
                      <a:srgbClr val="FF0000"/>
                    </a:solidFill>
                    <a:latin typeface="SimSun" pitchFamily="34" charset="0"/>
                    <a:ea typeface="SimSun" pitchFamily="34" charset="-122"/>
                    <a:cs typeface="SimSu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对于①</a:t>
                </a:r>
                <a:r>
                  <a:rPr lang="en-US" altLang="zh-CN" sz="2400" b="0" i="0" dirty="0" smtClean="0">
                    <a:solidFill>
                      <a:srgbClr val="FF0000"/>
                    </a:solidFill>
                    <a:latin typeface="Times New Roman" pitchFamily="34" charset="0"/>
                    <a:ea typeface="微软雅黑" pitchFamily="34" charset="-122"/>
                    <a:cs typeface="Times New Roman" pitchFamily="34" charset="-120"/>
                  </a:rPr>
                  <a:t>，</a:t>
                </a:r>
                <a:r>
                  <a:rPr lang="en-US" altLang="zh-CN" sz="2400" b="0" i="0" dirty="0" err="1" smtClean="0">
                    <a:solidFill>
                      <a:srgbClr val="FF0000"/>
                    </a:solidFill>
                    <a:latin typeface="Times New Roman" pitchFamily="34" charset="0"/>
                    <a:ea typeface="微软雅黑" pitchFamily="34" charset="-122"/>
                    <a:cs typeface="Times New Roman" pitchFamily="34" charset="-120"/>
                  </a:rPr>
                  <a:t>回归直线</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𝑏</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𝑎</m:t>
                        </m:r>
                      </m:e>
                    </m:acc>
                  </m:oMath>
                </a14:m>
                <a:r>
                  <a:rPr lang="en-US" altLang="zh-CN" sz="2400" b="0" i="0" dirty="0">
                    <a:solidFill>
                      <a:srgbClr val="FF0000"/>
                    </a:solidFill>
                    <a:latin typeface="Times New Roman" pitchFamily="34" charset="0"/>
                    <a:ea typeface="微软雅黑" pitchFamily="34" charset="-122"/>
                    <a:cs typeface="Times New Roman" pitchFamily="34" charset="-120"/>
                  </a:rPr>
                  <a:t>恒过样本点的中心</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e>
                        </m:ba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m:t>
                        </m:r>
                        <m:bar>
                          <m:barPr>
                            <m:pos m:val="top"/>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bar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ba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a:t>
                </a:r>
                <a:r>
                  <a:rPr lang="en-US" altLang="zh-CN" sz="2400" b="0" i="0" dirty="0" err="1">
                    <a:solidFill>
                      <a:srgbClr val="FF0000"/>
                    </a:solidFill>
                    <a:latin typeface="Times New Roman" pitchFamily="34" charset="0"/>
                    <a:ea typeface="微软雅黑" pitchFamily="34" charset="-122"/>
                    <a:cs typeface="Times New Roman" pitchFamily="34" charset="-120"/>
                  </a:rPr>
                  <a:t>但不一定过一个样</a:t>
                </a:r>
                <a:endParaRPr lang="en-US" altLang="zh-CN" sz="2400" b="0" i="0" dirty="0">
                  <a:solidFill>
                    <a:srgbClr val="FF0000"/>
                  </a:solidFill>
                  <a:latin typeface="Times New Roman" pitchFamily="34" charset="0"/>
                  <a:ea typeface="微软雅黑" pitchFamily="34" charset="-122"/>
                  <a:cs typeface="Times New Roman" pitchFamily="34" charset="-120"/>
                </a:endParaRPr>
              </a:p>
              <a:p>
                <a:pPr latinLnBrk="1">
                  <a:lnSpc>
                    <a:spcPts val="4400"/>
                  </a:lnSpc>
                </a:pPr>
                <a:r>
                  <a:rPr lang="en-US" altLang="zh-CN" sz="2400" b="0" i="0" dirty="0" err="1">
                    <a:solidFill>
                      <a:srgbClr val="FF0000"/>
                    </a:solidFill>
                    <a:latin typeface="Times New Roman" pitchFamily="34" charset="0"/>
                    <a:ea typeface="微软雅黑" pitchFamily="34" charset="-122"/>
                    <a:cs typeface="Times New Roman" pitchFamily="34" charset="-120"/>
                  </a:rPr>
                  <a:t>本点，所以①不正确</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dirty="0" err="1">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②，根据样本相关系数的意义，可得两个变量相关性越强，则样本相关系数</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𝑟</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p>
              <a:p>
                <a:pPr latinLnBrk="1">
                  <a:lnSpc>
                    <a:spcPts val="4400"/>
                  </a:lnSpc>
                </a:pPr>
                <a:r>
                  <a:rPr lang="en-US" altLang="zh-CN" sz="2400" b="0" i="0" dirty="0">
                    <a:solidFill>
                      <a:srgbClr val="FF0000"/>
                    </a:solidFill>
                    <a:latin typeface="Times New Roman" pitchFamily="34" charset="0"/>
                    <a:ea typeface="微软雅黑" pitchFamily="34" charset="-122"/>
                    <a:cs typeface="Times New Roman" pitchFamily="34" charset="-120"/>
                  </a:rPr>
                  <a:t>就越接近1，所以②正确；</a:t>
                </a:r>
                <a:endParaRPr lang="en-US" altLang="zh-CN" sz="2400" dirty="0"/>
              </a:p>
              <a:p>
                <a:pPr latinLnBrk="1">
                  <a:lnSpc>
                    <a:spcPts val="4400"/>
                  </a:lnSpc>
                </a:pPr>
                <a:r>
                  <a:rPr lang="en-US" altLang="zh-CN" sz="2400" b="0" i="0" dirty="0" err="1">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③，</a:t>
                </a:r>
                <a:r>
                  <a:rPr lang="en-US" altLang="zh-CN" sz="2400" b="0" i="0" dirty="0" err="1">
                    <a:solidFill>
                      <a:srgbClr val="FF0000"/>
                    </a:solidFill>
                    <a:latin typeface="Times New Roman" pitchFamily="34" charset="0"/>
                    <a:ea typeface="微软雅黑" pitchFamily="34" charset="-122"/>
                    <a:cs typeface="Times New Roman" pitchFamily="34" charset="-120"/>
                  </a:rPr>
                  <a:t>根据方差的计算公式，可得将一组数据的每个数据都加一个相同的常数后</a:t>
                </a:r>
                <a:r>
                  <a:rPr lang="en-US" altLang="zh-CN" sz="2400" b="0" i="0" dirty="0">
                    <a:solidFill>
                      <a:srgbClr val="FF0000"/>
                    </a:solidFill>
                    <a:latin typeface="Times New Roman" pitchFamily="34" charset="0"/>
                    <a:ea typeface="微软雅黑" pitchFamily="34" charset="-122"/>
                    <a:cs typeface="Times New Roman" pitchFamily="34" charset="-120"/>
                  </a:rPr>
                  <a:t>，</a:t>
                </a:r>
              </a:p>
              <a:p>
                <a:pPr latinLnBrk="1">
                  <a:lnSpc>
                    <a:spcPts val="4400"/>
                  </a:lnSpc>
                </a:pPr>
                <a:r>
                  <a:rPr lang="en-US" altLang="zh-CN" sz="2400" b="0" i="0" dirty="0" err="1">
                    <a:solidFill>
                      <a:srgbClr val="FF0000"/>
                    </a:solidFill>
                    <a:latin typeface="Times New Roman" pitchFamily="34" charset="0"/>
                    <a:ea typeface="微软雅黑" pitchFamily="34" charset="-122"/>
                    <a:cs typeface="Times New Roman" pitchFamily="34" charset="-120"/>
                  </a:rPr>
                  <a:t>方差是不变的，所以③正确</a:t>
                </a:r>
                <a:r>
                  <a:rPr lang="en-US" altLang="zh-CN" sz="2400" b="0" i="0" dirty="0">
                    <a:solidFill>
                      <a:srgbClr val="FF0000"/>
                    </a:solidFill>
                    <a:latin typeface="Times New Roman" pitchFamily="34" charset="0"/>
                    <a:ea typeface="微软雅黑" pitchFamily="34" charset="-122"/>
                    <a:cs typeface="Times New Roman" pitchFamily="34" charset="-120"/>
                  </a:rPr>
                  <a:t>；</a:t>
                </a:r>
                <a:endParaRPr lang="en-US" altLang="zh-CN" sz="2400" dirty="0"/>
              </a:p>
              <a:p>
                <a:pPr latinLnBrk="1">
                  <a:lnSpc>
                    <a:spcPts val="4400"/>
                  </a:lnSpc>
                </a:pPr>
                <a:r>
                  <a:rPr lang="en-US" altLang="zh-CN" sz="2400" b="0" i="0" dirty="0" err="1">
                    <a:solidFill>
                      <a:srgbClr val="FF0000"/>
                    </a:solidFill>
                    <a:latin typeface="Times New Roman" pitchFamily="34" charset="0"/>
                    <a:ea typeface="微软雅黑" pitchFamily="34" charset="-122"/>
                    <a:cs typeface="Times New Roman" pitchFamily="34" charset="-120"/>
                  </a:rPr>
                  <a:t>对于</a:t>
                </a:r>
                <a:r>
                  <a:rPr lang="en-US" altLang="zh-CN" sz="2400" b="0" i="0" dirty="0">
                    <a:solidFill>
                      <a:srgbClr val="FF0000"/>
                    </a:solidFill>
                    <a:latin typeface="Times New Roman" pitchFamily="34" charset="0"/>
                    <a:ea typeface="微软雅黑" pitchFamily="34" charset="-122"/>
                    <a:cs typeface="Times New Roman" pitchFamily="34" charset="-120"/>
                  </a:rPr>
                  <a:t>④，</a:t>
                </a:r>
                <a:r>
                  <a:rPr lang="en-US" altLang="zh-CN" sz="2400" b="0" i="0" dirty="0" err="1">
                    <a:solidFill>
                      <a:srgbClr val="FF0000"/>
                    </a:solidFill>
                    <a:latin typeface="Times New Roman" pitchFamily="34" charset="0"/>
                    <a:ea typeface="微软雅黑" pitchFamily="34" charset="-122"/>
                    <a:cs typeface="Times New Roman" pitchFamily="34" charset="-120"/>
                  </a:rPr>
                  <a:t>根据回归系数的含义，</a:t>
                </a:r>
                <a:r>
                  <a:rPr lang="en-US" altLang="zh-CN" sz="2400" b="0" i="0" dirty="0" err="1" smtClean="0">
                    <a:solidFill>
                      <a:srgbClr val="FF0000"/>
                    </a:solidFill>
                    <a:latin typeface="Times New Roman" pitchFamily="34" charset="0"/>
                    <a:ea typeface="微软雅黑" pitchFamily="34" charset="-122"/>
                    <a:cs typeface="Times New Roman" pitchFamily="34" charset="-120"/>
                  </a:rPr>
                  <a:t>可得在</a:t>
                </a:r>
                <a:r>
                  <a:rPr lang="zh-CN" altLang="en-US" sz="2400" dirty="0">
                    <a:solidFill>
                      <a:srgbClr val="FF0000"/>
                    </a:solidFill>
                    <a:latin typeface="Times New Roman" pitchFamily="34" charset="0"/>
                    <a:ea typeface="微软雅黑" pitchFamily="34" charset="-122"/>
                    <a:cs typeface="Times New Roman" pitchFamily="34" charset="-120"/>
                  </a:rPr>
                  <a:t>线性</a:t>
                </a:r>
                <a:r>
                  <a:rPr lang="en-US" altLang="zh-CN" sz="2400" b="0" i="0" dirty="0" err="1" smtClean="0">
                    <a:solidFill>
                      <a:srgbClr val="FF0000"/>
                    </a:solidFill>
                    <a:latin typeface="Times New Roman" pitchFamily="34" charset="0"/>
                    <a:ea typeface="微软雅黑" pitchFamily="34" charset="-122"/>
                    <a:cs typeface="Times New Roman" pitchFamily="34" charset="-120"/>
                  </a:rPr>
                  <a:t>回归方程</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acc>
                    <m:r>
                      <a:rPr lang="en-US" altLang="zh-CN" sz="2400" b="0" i="0" dirty="0">
                        <a:solidFill>
                          <a:srgbClr val="FF0000"/>
                        </a:solidFill>
                        <a:latin typeface="Cambria Math" panose="02040503050406030204" pitchFamily="18" charset="0"/>
                        <a:ea typeface="微软雅黑" pitchFamily="34" charset="-122"/>
                        <a:cs typeface="Times New Roman" pitchFamily="34" charset="-120"/>
                      </a:rPr>
                      <m:t>=2−0.5</m:t>
                    </m:r>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2400" b="0" i="0" dirty="0">
                    <a:solidFill>
                      <a:srgbClr val="FF0000"/>
                    </a:solidFill>
                    <a:latin typeface="Times New Roman" pitchFamily="34" charset="0"/>
                    <a:ea typeface="微软雅黑" pitchFamily="34" charset="-122"/>
                    <a:cs typeface="Times New Roman" pitchFamily="34" charset="-120"/>
                  </a:rPr>
                  <a:t>中，当解释变量</a:t>
                </a:r>
                <a14:m>
                  <m:oMath xmlns:m="http://schemas.openxmlformats.org/officeDocument/2006/math">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𝑥</m:t>
                    </m:r>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p>
              <a:p>
                <a:pPr latinLnBrk="1">
                  <a:lnSpc>
                    <a:spcPts val="4200"/>
                  </a:lnSpc>
                </a:pPr>
                <a:r>
                  <a:rPr lang="en-US" altLang="zh-CN" sz="2400" b="0" i="0" dirty="0">
                    <a:solidFill>
                      <a:srgbClr val="FF0000"/>
                    </a:solidFill>
                    <a:latin typeface="Times New Roman" pitchFamily="34" charset="0"/>
                    <a:ea typeface="微软雅黑" pitchFamily="34" charset="-122"/>
                    <a:cs typeface="Times New Roman" pitchFamily="34" charset="-120"/>
                  </a:rPr>
                  <a:t>增加1个单位时，预报变量</a:t>
                </a:r>
                <a14:m>
                  <m:oMath xmlns:m="http://schemas.openxmlformats.org/officeDocument/2006/math">
                    <m:acc>
                      <m:accPr>
                        <m:chr m:val="̂"/>
                        <m:ctrlPr>
                          <a:rPr lang="en-US" altLang="zh-CN" sz="2400" b="0" i="1" dirty="0">
                            <a:solidFill>
                              <a:srgbClr val="FF0000"/>
                            </a:solidFill>
                            <a:latin typeface="Cambria Math" panose="02040503050406030204" pitchFamily="18" charset="0"/>
                            <a:ea typeface="微软雅黑" pitchFamily="34" charset="-122"/>
                            <a:cs typeface="Times New Roman" pitchFamily="34" charset="-120"/>
                          </a:rPr>
                        </m:ctrlPr>
                      </m:accPr>
                      <m:e>
                        <m:r>
                          <a:rPr lang="en-US" altLang="zh-CN" sz="2400" b="0" i="0" dirty="0">
                            <a:solidFill>
                              <a:srgbClr val="FF0000"/>
                            </a:solidFill>
                            <a:latin typeface="Cambria Math" panose="02040503050406030204" pitchFamily="18" charset="0"/>
                            <a:ea typeface="微软雅黑" pitchFamily="34" charset="-122"/>
                            <a:cs typeface="Times New Roman" pitchFamily="34" charset="-120"/>
                          </a:rPr>
                          <m:t>𝑦</m:t>
                        </m:r>
                      </m:e>
                    </m:acc>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FF0000"/>
                    </a:solidFill>
                    <a:latin typeface="Times New Roman" pitchFamily="34" charset="0"/>
                    <a:ea typeface="微软雅黑" pitchFamily="34" charset="-122"/>
                    <a:cs typeface="Times New Roman" pitchFamily="34" charset="-120"/>
                  </a:rPr>
                  <a:t>平均减少0.5个单位，所以④正确.故选B.</a:t>
                </a:r>
                <a:endParaRPr lang="en-US" altLang="zh-CN" sz="2400" dirty="0"/>
              </a:p>
            </p:txBody>
          </p:sp>
        </mc:Choice>
        <mc:Fallback>
          <p:sp>
            <p:nvSpPr>
              <p:cNvPr id="2" name="QC_5_AS.12_1#8ab0e8335?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1374058"/>
                <a:ext cx="11183112" cy="4390200"/>
              </a:xfrm>
              <a:prstGeom prst="rect">
                <a:avLst/>
              </a:prstGeom>
              <a:blipFill>
                <a:blip r:embed="rId3"/>
                <a:stretch>
                  <a:fillRect l="-1690" r="-2508" b="-4022"/>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name="Slide 9checked= 1 &amp; amp; version = 1.0.5checked=1&amp;version=1.0.5">
    <p:spTree>
      <p:nvGrpSpPr>
        <p:cNvPr id="1" name=""/>
        <p:cNvGrpSpPr/>
        <p:nvPr/>
      </p:nvGrpSpPr>
      <p:grpSpPr>
        <a:xfrm>
          <a:off x="0" y="0"/>
          <a:ext cx="0" cy="0"/>
          <a:chOff x="0" y="0"/>
          <a:chExt cx="0" cy="0"/>
        </a:xfrm>
      </p:grpSpPr>
      <p:sp>
        <p:nvSpPr>
          <p:cNvPr id="2" name="QC_5_BD.13_1#49a214d98?vbadefaultcenterpage=1&amp;parentnodeid=1df72d03f&amp;color=0,0,0&amp;vbahtmlprocessed=1&amp;bbb=1"/>
          <p:cNvSpPr/>
          <p:nvPr/>
        </p:nvSpPr>
        <p:spPr>
          <a:xfrm>
            <a:off x="502920" y="1931176"/>
            <a:ext cx="11183112" cy="474599"/>
          </a:xfrm>
          <a:prstGeom prst="rect">
            <a:avLst/>
          </a:prstGeom>
          <a:noFill/>
          <a:ln/>
        </p:spPr>
        <p:txBody>
          <a:bodyPr wrap="none" lIns="0" tIns="0" rIns="0" bIns="0" rtlCol="0" anchor="t"/>
          <a:lstStyle/>
          <a:p>
            <a:pPr marL="0" algn="l" latinLnBrk="1">
              <a:lnSpc>
                <a:spcPts val="4200"/>
              </a:lnSpc>
            </a:pPr>
            <a:r>
              <a:rPr lang="en-US" altLang="zh-CN" sz="2400" b="1" i="0" dirty="0">
                <a:solidFill>
                  <a:srgbClr val="000000"/>
                </a:solidFill>
                <a:latin typeface="Times New Roman" pitchFamily="34" charset="0"/>
                <a:ea typeface="微软雅黑" pitchFamily="34" charset="-122"/>
                <a:cs typeface="Times New Roman" pitchFamily="34" charset="-120"/>
              </a:rPr>
              <a:t>4.</a:t>
            </a:r>
            <a:r>
              <a:rPr lang="en-US" altLang="zh-CN" sz="2400" b="0" i="0" dirty="0">
                <a:solidFill>
                  <a:srgbClr val="000000"/>
                </a:solidFill>
                <a:latin typeface="Times New Roman" pitchFamily="34" charset="0"/>
                <a:ea typeface="微软雅黑" pitchFamily="34" charset="-122"/>
                <a:cs typeface="Times New Roman" pitchFamily="34" charset="-120"/>
              </a:rPr>
              <a:t>（改编）</a:t>
            </a:r>
            <a:r>
              <a:rPr lang="en-US" altLang="zh-CN" sz="2400" b="0" i="0">
                <a:solidFill>
                  <a:srgbClr val="000000"/>
                </a:solidFill>
                <a:latin typeface="Times New Roman" pitchFamily="34" charset="0"/>
                <a:ea typeface="微软雅黑" pitchFamily="34" charset="-122"/>
                <a:cs typeface="Times New Roman" pitchFamily="34" charset="-120"/>
              </a:rPr>
              <a:t>下列说法不正确的是(</a:t>
            </a:r>
            <a:r>
              <a:rPr lang="en-US" altLang="zh-CN" sz="2400" b="0" i="0">
                <a:solidFill>
                  <a:srgbClr val="000000"/>
                </a:solidFill>
                <a:latin typeface="SimSun" pitchFamily="34" charset="0"/>
                <a:ea typeface="SimSun" pitchFamily="34" charset="-122"/>
                <a:cs typeface="SimSun" pitchFamily="34" charset="-120"/>
              </a:rPr>
              <a:t> </a:t>
            </a:r>
            <a:r>
              <a:rPr lang="en-US" altLang="zh-CN" sz="2400" b="1" i="0">
                <a:solidFill>
                  <a:srgbClr val="000000"/>
                </a:solidFill>
                <a:latin typeface="SimSun" pitchFamily="34" charset="0"/>
                <a:ea typeface="SimSun" pitchFamily="34" charset="-122"/>
                <a:cs typeface="SimSu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r>
              <a:rPr lang="en-US" altLang="zh-CN" sz="2400" b="0" i="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endParaRPr lang="en-US" altLang="zh-CN" sz="2400" dirty="0"/>
          </a:p>
        </p:txBody>
      </p:sp>
      <p:sp>
        <p:nvSpPr>
          <p:cNvPr id="3" name="QC_5_AN.14_1#49a214d98.bracket?vbadefaultcenterpage=1&amp;parentnodeid=1df72d03f&amp;color=0,0,0&amp;vbapositionanswer=4&amp;vbahtmlprocessed=1"/>
          <p:cNvSpPr/>
          <p:nvPr/>
        </p:nvSpPr>
        <p:spPr>
          <a:xfrm>
            <a:off x="4960620" y="1919746"/>
            <a:ext cx="441325" cy="478600"/>
          </a:xfrm>
          <a:prstGeom prst="rect">
            <a:avLst/>
          </a:prstGeom>
          <a:noFill/>
          <a:ln/>
        </p:spPr>
        <p:txBody>
          <a:bodyPr wrap="none" lIns="0" tIns="0" rIns="0" bIns="0" rtlCol="0" anchor="t"/>
          <a:lstStyle/>
          <a:p>
            <a:pPr marL="0" algn="ctr" latinLnBrk="1">
              <a:lnSpc>
                <a:spcPts val="4200"/>
              </a:lnSpc>
            </a:pPr>
            <a:r>
              <a:rPr lang="en-US" altLang="zh-CN" sz="2400" b="1" i="0" dirty="0">
                <a:solidFill>
                  <a:srgbClr val="FF0000"/>
                </a:solidFill>
                <a:latin typeface="Times New Roman" pitchFamily="34" charset="0"/>
                <a:ea typeface="微软雅黑" pitchFamily="34" charset="-122"/>
                <a:cs typeface="Times New Roman" pitchFamily="34" charset="-120"/>
              </a:rPr>
              <a:t>D</a:t>
            </a:r>
            <a:endParaRPr lang="en-US" altLang="zh-CN" sz="2400" dirty="0"/>
          </a:p>
        </p:txBody>
      </p:sp>
      <mc:AlternateContent xmlns:mc="http://schemas.openxmlformats.org/markup-compatibility/2006" xmlns:a14="http://schemas.microsoft.com/office/drawing/2010/main">
        <mc:Choice Requires="a14">
          <p:sp>
            <p:nvSpPr>
              <p:cNvPr id="4" name="QC_5_BD.15_1#49a214d98.choices?vbadefaultcenterpage=1&amp;parentnodeid=1df72d03f&amp;color=0,0,0&amp;vbahtmlprocessed=1&amp;bbb=1&amp;hasbroken=1"/>
              <p:cNvSpPr/>
              <p:nvPr/>
            </p:nvSpPr>
            <p:spPr>
              <a:xfrm>
                <a:off x="502920" y="2480704"/>
                <a:ext cx="11183112" cy="2713800"/>
              </a:xfrm>
              <a:prstGeom prst="rect">
                <a:avLst/>
              </a:prstGeom>
              <a:noFill/>
              <a:ln/>
            </p:spPr>
            <p:txBody>
              <a:bodyPr wrap="none" lIns="0" tIns="0" rIns="0" bIns="0" rtlCol="0" anchor="t"/>
              <a:lstStyle/>
              <a:p>
                <a:pPr algn="l" latinLnBrk="1">
                  <a:lnSpc>
                    <a:spcPts val="4400"/>
                  </a:lnSpc>
                </a:pPr>
                <a:r>
                  <a:rPr lang="en-US" altLang="zh-CN" sz="2400" b="0" i="0" dirty="0">
                    <a:solidFill>
                      <a:srgbClr val="000000"/>
                    </a:solidFill>
                    <a:latin typeface="Times New Roman" pitchFamily="34" charset="0"/>
                    <a:ea typeface="微软雅黑" pitchFamily="34" charset="-122"/>
                    <a:cs typeface="Times New Roman" pitchFamily="34" charset="-120"/>
                  </a:rPr>
                  <a:t>A.在回归分析中，残差图的带状区域越窄，模型的拟合效果越好</a:t>
                </a:r>
                <a:endParaRPr lang="en-US" altLang="zh-CN" sz="2400" dirty="0"/>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B</a:t>
                </a:r>
                <a:r>
                  <a:rPr lang="en-US" altLang="zh-CN" sz="2400" b="0" i="0" dirty="0">
                    <a:solidFill>
                      <a:srgbClr val="000000"/>
                    </a:solidFill>
                    <a:latin typeface="Times New Roman" pitchFamily="34" charset="0"/>
                    <a:ea typeface="微软雅黑" pitchFamily="34" charset="-122"/>
                    <a:cs typeface="Times New Roman" pitchFamily="34" charset="-120"/>
                  </a:rPr>
                  <a:t>.若一组观测值</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sub>
                        </m:sSub>
                      </m:e>
                    </m:d>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b>
                        </m:sSub>
                      </m:e>
                    </m:d>
                  </m:oMath>
                </a14:m>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oMath>
                </a14:m>
                <a:r>
                  <a:rPr lang="en-US" altLang="zh-CN" sz="2400" b="0" i="0" dirty="0">
                    <a:solidFill>
                      <a:srgbClr val="000000"/>
                    </a:solidFill>
                    <a:latin typeface="SimSun" pitchFamily="34" charset="0"/>
                    <a:ea typeface="SimSun" pitchFamily="34" charset="-122"/>
                    <a:cs typeface="SimSu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sub>
                        </m:sSub>
                      </m:e>
                    </m:d>
                  </m:oMath>
                </a14:m>
                <a:r>
                  <a:rPr lang="en-US" altLang="zh-CN" sz="2400" b="0" i="0" dirty="0">
                    <a:solidFill>
                      <a:srgbClr val="000000"/>
                    </a:solidFill>
                    <a:latin typeface="Times New Roman" pitchFamily="34" charset="0"/>
                    <a:ea typeface="微软雅黑" pitchFamily="34" charset="-122"/>
                    <a:cs typeface="Times New Roman" pitchFamily="34" charset="-120"/>
                  </a:rPr>
                  <a:t>满足</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𝑦</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𝑏</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𝑥</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𝑎</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m:t>
                    </m:r>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𝑒</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d>
                      <m:d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d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=1,2,⋯,</m:t>
                        </m:r>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𝑛</m:t>
                        </m:r>
                      </m:e>
                    </m:d>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a:solidFill>
                      <a:srgbClr val="000000"/>
                    </a:solidFill>
                    <a:latin typeface="Times New Roman" pitchFamily="34" charset="0"/>
                    <a:ea typeface="微软雅黑" pitchFamily="34" charset="-122"/>
                    <a:cs typeface="Times New Roman" pitchFamily="34" charset="-120"/>
                  </a:rPr>
                  <a:t>，</a:t>
                </a:r>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且</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p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𝑅</m:t>
                        </m:r>
                      </m:e>
                      <m: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2</m:t>
                        </m:r>
                      </m:sup>
                    </m:sSup>
                    <m:r>
                      <a:rPr lang="en-US" altLang="zh-CN" sz="2400" b="0" i="0" dirty="0">
                        <a:solidFill>
                          <a:srgbClr val="000000"/>
                        </a:solidFill>
                        <a:latin typeface="Cambria Math" panose="02040503050406030204" pitchFamily="18" charset="0"/>
                        <a:ea typeface="微软雅黑" pitchFamily="34" charset="-122"/>
                        <a:cs typeface="Times New Roman" pitchFamily="34" charset="-120"/>
                      </a:rPr>
                      <m:t>=1</m:t>
                    </m:r>
                  </m:oMath>
                </a14:m>
                <a:r>
                  <a:rPr lang="en-US" altLang="zh-CN" sz="2400" b="0" i="0" dirty="0">
                    <a:solidFill>
                      <a:srgbClr val="000000"/>
                    </a:solidFill>
                    <a:latin typeface="Times New Roman" pitchFamily="34" charset="0"/>
                    <a:ea typeface="微软雅黑" pitchFamily="34" charset="-122"/>
                    <a:cs typeface="Times New Roman" pitchFamily="34" charset="-120"/>
                  </a:rPr>
                  <a:t>，则残差</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itchFamily="34" charset="-122"/>
                            <a:cs typeface="Times New Roman" pitchFamily="34" charset="-120"/>
                          </a:rPr>
                        </m:ctrlPr>
                      </m:sSubPr>
                      <m:e>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𝑒</m:t>
                        </m:r>
                      </m:e>
                      <m:sub>
                        <m:r>
                          <a:rPr lang="en-US" altLang="zh-CN" sz="2400" b="0" i="0" dirty="0">
                            <a:solidFill>
                              <a:srgbClr val="000000"/>
                            </a:solidFill>
                            <a:latin typeface="Cambria Math" panose="02040503050406030204" pitchFamily="18" charset="0"/>
                            <a:ea typeface="微软雅黑" pitchFamily="34" charset="-122"/>
                            <a:cs typeface="Times New Roman" pitchFamily="34" charset="-120"/>
                          </a:rPr>
                          <m:t>𝑖</m:t>
                        </m:r>
                      </m:sub>
                    </m:sSub>
                  </m:oMath>
                </a14:m>
                <a:r>
                  <a:rPr lang="en-US" altLang="zh-CN" sz="100" b="0" i="0" kern="0" spc="-99900" dirty="0">
                    <a:solidFill>
                      <a:srgbClr val="FFFFFF"/>
                    </a:solidFill>
                    <a:latin typeface="Times New Roman" pitchFamily="34" charset="0"/>
                    <a:ea typeface="微软雅黑" pitchFamily="34" charset="-122"/>
                    <a:cs typeface="Times New Roman" pitchFamily="34" charset="-120"/>
                  </a:rPr>
                  <a:t> </a:t>
                </a:r>
                <a:r>
                  <a:rPr lang="en-US" altLang="zh-CN" sz="2400" b="0" i="0" dirty="0">
                    <a:solidFill>
                      <a:srgbClr val="000000"/>
                    </a:solidFill>
                    <a:latin typeface="Times New Roman" pitchFamily="34" charset="0"/>
                    <a:ea typeface="微软雅黑" pitchFamily="34" charset="-122"/>
                    <a:cs typeface="Times New Roman" pitchFamily="34" charset="-120"/>
                  </a:rPr>
                  <a:t>恒为0</a:t>
                </a:r>
                <a:endParaRPr lang="en-US" altLang="zh-CN" sz="2400" dirty="0"/>
              </a:p>
              <a:p>
                <a:pPr latinLnBrk="1">
                  <a:lnSpc>
                    <a:spcPts val="4400"/>
                  </a:lnSpc>
                </a:pPr>
                <a:r>
                  <a:rPr lang="en-US" altLang="zh-CN" sz="2400" b="0" i="0">
                    <a:solidFill>
                      <a:srgbClr val="000000"/>
                    </a:solidFill>
                    <a:latin typeface="Times New Roman" pitchFamily="34" charset="0"/>
                    <a:ea typeface="微软雅黑" pitchFamily="34" charset="-122"/>
                    <a:cs typeface="Times New Roman" pitchFamily="34" charset="-120"/>
                  </a:rPr>
                  <a:t>C</a:t>
                </a:r>
                <a:r>
                  <a:rPr lang="en-US" altLang="zh-CN" sz="2400" b="0" i="0" dirty="0">
                    <a:solidFill>
                      <a:srgbClr val="000000"/>
                    </a:solidFill>
                    <a:latin typeface="Times New Roman" pitchFamily="34" charset="0"/>
                    <a:ea typeface="微软雅黑" pitchFamily="34" charset="-122"/>
                    <a:cs typeface="Times New Roman" pitchFamily="34" charset="-120"/>
                  </a:rPr>
                  <a:t>.回归分析是对具有相关关系的两个变量进行统计分析的一种常用方法</a:t>
                </a:r>
                <a:endParaRPr lang="en-US" altLang="zh-CN" sz="2400" dirty="0"/>
              </a:p>
              <a:p>
                <a:pPr latinLnBrk="1">
                  <a:lnSpc>
                    <a:spcPts val="4200"/>
                  </a:lnSpc>
                </a:pPr>
                <a:r>
                  <a:rPr lang="en-US" altLang="zh-CN" sz="2400" b="0" i="0" spc="-50">
                    <a:solidFill>
                      <a:srgbClr val="000000"/>
                    </a:solidFill>
                    <a:latin typeface="Times New Roman" pitchFamily="34" charset="0"/>
                    <a:ea typeface="微软雅黑" pitchFamily="34" charset="-122"/>
                    <a:cs typeface="Times New Roman" pitchFamily="34" charset="-120"/>
                  </a:rPr>
                  <a:t>D</a:t>
                </a:r>
                <a:r>
                  <a:rPr lang="en-US" altLang="zh-CN" sz="2400" b="0" i="0" spc="-50" dirty="0">
                    <a:solidFill>
                      <a:srgbClr val="000000"/>
                    </a:solidFill>
                    <a:latin typeface="Times New Roman" pitchFamily="34" charset="0"/>
                    <a:ea typeface="微软雅黑" pitchFamily="34" charset="-122"/>
                    <a:cs typeface="Times New Roman" pitchFamily="34" charset="-120"/>
                  </a:rPr>
                  <a:t>.在研究成年人的身高和体重的关系画残差图时，纵坐标为残差，横坐标一定是编号</a:t>
                </a:r>
                <a:endParaRPr lang="en-US" altLang="zh-CN" sz="2400" spc="-50" dirty="0"/>
              </a:p>
            </p:txBody>
          </p:sp>
        </mc:Choice>
        <mc:Fallback xmlns="">
          <p:sp>
            <p:nvSpPr>
              <p:cNvPr id="4" name="QC_5_BD.15_1#49a214d98.choices?vbadefaultcenterpage=1&amp;parentnodeid=1df72d03f&amp;color=0,0,0&amp;vbahtmlprocessed=1&amp;bbb=1&amp;hasbroken=1"/>
              <p:cNvSpPr>
                <a:spLocks noRot="1" noChangeAspect="1" noMove="1" noResize="1" noEditPoints="1" noAdjustHandles="1" noChangeArrowheads="1" noChangeShapeType="1" noTextEdit="1"/>
              </p:cNvSpPr>
              <p:nvPr/>
            </p:nvSpPr>
            <p:spPr>
              <a:xfrm>
                <a:off x="502920" y="2480704"/>
                <a:ext cx="11183112" cy="2713800"/>
              </a:xfrm>
              <a:prstGeom prst="rect">
                <a:avLst/>
              </a:prstGeom>
              <a:blipFill>
                <a:blip r:embed="rId3"/>
                <a:stretch>
                  <a:fillRect l="-1690" r="-3217" b="-6517"/>
                </a:stretch>
              </a:blipFill>
              <a:ln/>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TotalTime>
  <Words>890</Words>
  <Application>Microsoft Office PowerPoint</Application>
  <PresentationFormat>宽屏</PresentationFormat>
  <Paragraphs>472</Paragraphs>
  <Slides>41</Slides>
  <Notes>37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等线</vt:lpstr>
      <vt:lpstr>SimSun</vt:lpstr>
      <vt:lpstr>微软雅黑</vt:lpstr>
      <vt:lpstr>Arial</vt:lpstr>
      <vt:lpstr>Calibri</vt:lpstr>
      <vt:lpstr>Cambria Math</vt:lpstr>
      <vt:lpstr>Times New Roman</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
  <cp:keywords/>
  <dc:description/>
  <cp:lastModifiedBy>微软用户</cp:lastModifiedBy>
  <cp:revision>8</cp:revision>
  <dcterms:created xsi:type="dcterms:W3CDTF">2024-01-23T11:18:57Z</dcterms:created>
  <dcterms:modified xsi:type="dcterms:W3CDTF">2024-02-02T04:45:48Z</dcterms:modified>
  <cp:category/>
  <cp:contentStatus/>
</cp:coreProperties>
</file>