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8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129ab6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基础课06 函数的概念及其表示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EA5572A0-2E53-442B-A47D-A8BD32F99E89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22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56545477-568B-40FF-800F-30B36341B6AB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129ab6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基础课06 函数的概念及其表示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2A1CE94A-26F2-4EA6-AF1A-990F1958A517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3.xml"/><Relationship Id="rId5" Type="http://schemas.openxmlformats.org/officeDocument/2006/relationships/slide" Target="slide15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9fccac7d0?vbadefaultcenterpage=1&amp;parentnodeid=e9ec6c361&amp;color=0,0,0&amp;vbahtmlprocessed=1&amp;bbb=1"/>
              <p:cNvSpPr/>
              <p:nvPr/>
            </p:nvSpPr>
            <p:spPr>
              <a:xfrm>
                <a:off x="502920" y="253172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9fccac7d0?vbadefaultcenterpage=1&amp;parentnodeid=e9ec6c3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1728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9fccac7d0.bracket?vbadefaultcenterpage=1&amp;parentnodeid=e9ec6c361&amp;color=0,0,0&amp;vbapositionanswer=5&amp;vbahtmlprocessed=1"/>
          <p:cNvSpPr/>
          <p:nvPr/>
        </p:nvSpPr>
        <p:spPr>
          <a:xfrm>
            <a:off x="5916867" y="252029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9fccac7d0.choices?vbadefaultcenterpage=1&amp;parentnodeid=e9ec6c361&amp;color=0,0,0&amp;vbahtmlprocessed=1&amp;bbb=1"/>
              <p:cNvSpPr/>
              <p:nvPr/>
            </p:nvSpPr>
            <p:spPr>
              <a:xfrm>
                <a:off x="502920" y="3074588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43403" algn="l"/>
                    <a:tab pos="5686806" algn="l"/>
                    <a:tab pos="85429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9fccac7d0.choices?vbadefaultcenterpage=1&amp;parentnodeid=e9ec6c3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4588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9fccac7d0?vbadefaultcenterpage=1&amp;parentnodeid=e9ec6c361&amp;color=0,0,0&amp;vbahtmlprocessed=1&amp;bbb=1&amp;hasbroken=1"/>
              <p:cNvSpPr/>
              <p:nvPr/>
            </p:nvSpPr>
            <p:spPr>
              <a:xfrm>
                <a:off x="502920" y="3553315"/>
                <a:ext cx="11183112" cy="1036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≠1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9fccac7d0?vbadefaultcenterpage=1&amp;parentnodeid=e9ec6c3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3315"/>
                <a:ext cx="11183112" cy="1036828"/>
              </a:xfrm>
              <a:prstGeom prst="rect">
                <a:avLst/>
              </a:prstGeom>
              <a:blipFill>
                <a:blip r:embed="rId5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02a3e287d?vbadefaultcenterpage=1&amp;parentnodeid=e9ec6c361&amp;color=0,0,0&amp;vbahtmlprocessed=1&amp;bbb=1"/>
              <p:cNvSpPr/>
              <p:nvPr/>
            </p:nvSpPr>
            <p:spPr>
              <a:xfrm>
                <a:off x="502920" y="1086149"/>
                <a:ext cx="11183112" cy="7464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对于任意实数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,都有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02a3e287d?vbadefaultcenterpage=1&amp;parentnodeid=e9ec6c3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86149"/>
                <a:ext cx="11183112" cy="746443"/>
              </a:xfrm>
              <a:prstGeom prst="rect">
                <a:avLst/>
              </a:prstGeom>
              <a:blipFill>
                <a:blip r:embed="rId3"/>
                <a:stretch>
                  <a:fillRect l="-1690" r="-872" b="-121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02a3e287d.bracket?vbadefaultcenterpage=1&amp;parentnodeid=e9ec6c361&amp;color=0,0,0&amp;vbapositionanswer=6&amp;vbahtmlprocessed=1"/>
          <p:cNvSpPr/>
          <p:nvPr/>
        </p:nvSpPr>
        <p:spPr>
          <a:xfrm>
            <a:off x="10651554" y="1390314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02a3e287d.choices?vbadefaultcenterpage=1&amp;parentnodeid=e9ec6c361&amp;color=0,0,0&amp;vbahtmlprocessed=1&amp;bbb=1"/>
              <p:cNvSpPr/>
              <p:nvPr/>
            </p:nvSpPr>
            <p:spPr>
              <a:xfrm>
                <a:off x="502920" y="1844974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75153" algn="l"/>
                    <a:tab pos="5724906" algn="l"/>
                    <a:tab pos="85492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.3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B.4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02a3e287d.choices?vbadefaultcenterpage=1&amp;parentnodeid=e9ec6c3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44974"/>
                <a:ext cx="11183112" cy="710819"/>
              </a:xfrm>
              <a:prstGeom prst="rect">
                <a:avLst/>
              </a:prstGeom>
              <a:blipFill>
                <a:blip r:embed="rId4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02a3e287d?vbadefaultcenterpage=1&amp;parentnodeid=e9ec6c361&amp;color=0,0,0&amp;vbahtmlprocessed=1&amp;bbb=1"/>
              <p:cNvSpPr/>
              <p:nvPr/>
            </p:nvSpPr>
            <p:spPr>
              <a:xfrm>
                <a:off x="502920" y="2565889"/>
                <a:ext cx="11183112" cy="34642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对于任意实数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1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02a3e287d?vbadefaultcenterpage=1&amp;parentnodeid=e9ec6c3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5889"/>
                <a:ext cx="11183112" cy="3464243"/>
              </a:xfrm>
              <a:prstGeom prst="rect">
                <a:avLst/>
              </a:prstGeom>
              <a:blipFill>
                <a:blip r:embed="rId5"/>
                <a:stretch>
                  <a:fillRect l="-1690" b="-26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be0fb67f2?vbadefaultcenterpage=1&amp;parentnodeid=e9ec6c361&amp;color=0,0,0&amp;vbahtmlprocessed=1&amp;bbb=1&amp;hasbroken=1"/>
              <p:cNvSpPr/>
              <p:nvPr/>
            </p:nvSpPr>
            <p:spPr>
              <a:xfrm>
                <a:off x="502920" y="1565638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（2024·河南联考）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对任意的实数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都有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2025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be0fb67f2?vbadefaultcenterpage=1&amp;parentnodeid=e9ec6c3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65638"/>
                <a:ext cx="11183112" cy="1117600"/>
              </a:xfrm>
              <a:prstGeom prst="rect">
                <a:avLst/>
              </a:prstGeom>
              <a:blipFill>
                <a:blip r:embed="rId3"/>
                <a:stretch>
                  <a:fillRect l="-1690" b="-81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be0fb67f2.bracket?vbadefaultcenterpage=1&amp;parentnodeid=e9ec6c361&amp;color=0,0,0&amp;vbapositionanswer=7&amp;vbahtmlprocessed=1"/>
          <p:cNvSpPr/>
          <p:nvPr/>
        </p:nvSpPr>
        <p:spPr>
          <a:xfrm>
            <a:off x="7934135" y="2245532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be0fb67f2.choices?vbadefaultcenterpage=1&amp;parentnodeid=e9ec6c361&amp;color=0,0,0&amp;vbahtmlprocessed=1&amp;bbb=1"/>
              <p:cNvSpPr/>
              <p:nvPr/>
            </p:nvSpPr>
            <p:spPr>
              <a:xfrm>
                <a:off x="502920" y="2690540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3021203" algn="l"/>
                    <a:tab pos="6296406" algn="l"/>
                    <a:tab pos="88350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.2025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−2025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be0fb67f2.choices?vbadefaultcenterpage=1&amp;parentnodeid=e9ec6c3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90540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be0fb67f2?vbadefaultcenterpage=1&amp;parentnodeid=e9ec6c361&amp;color=0,0,0&amp;vbahtmlprocessed=1&amp;bbb=1&amp;hasbroken=1"/>
              <p:cNvSpPr/>
              <p:nvPr/>
            </p:nvSpPr>
            <p:spPr>
              <a:xfrm>
                <a:off x="502920" y="3174410"/>
                <a:ext cx="11183112" cy="2201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0+0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2025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be0fb67f2?vbadefaultcenterpage=1&amp;parentnodeid=e9ec6c3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74410"/>
                <a:ext cx="11183112" cy="2201799"/>
              </a:xfrm>
              <a:prstGeom prst="rect">
                <a:avLst/>
              </a:prstGeom>
              <a:blipFill>
                <a:blip r:embed="rId5"/>
                <a:stretch>
                  <a:fillRect l="-1690" b="-831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9_1#027b99118?hastextimagelayout=1&amp;vbadefaultcenterpage=1&amp;parentnodeid=e9ec6c361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17663" y="801720"/>
            <a:ext cx="2916936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9_2#027b99118?hastextimagelayout=1&amp;segpoint=1&amp;vbadefaultcenterpage=1&amp;parentnodeid=e9ec6c361&amp;color=0,0,0&amp;vbahtmlprocessed=1&amp;bbb=1&amp;hasbroken=1&amp;hassurround=1"/>
              <p:cNvSpPr/>
              <p:nvPr/>
            </p:nvSpPr>
            <p:spPr>
              <a:xfrm>
                <a:off x="502920" y="756000"/>
                <a:ext cx="8129016" cy="3835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（2024·南昌模拟）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为了预防某种病毒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，某学校需要通过喷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洒药物对教室进行全面消毒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出于对学生身体健康的考虑，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相关部门规定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当教室的空气中这种药物的浓度不超过0.25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毫克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/立方米时，学生方可进入教室.已知从喷洒药物开始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，教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室内部的药物浓度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（单位：毫克/立方米）与时间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单位：分钟）之间的关系为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&amp;0.1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,0≤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≤10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&gt;10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,函数的图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9_2#027b99118?hastextimagelayout=1&amp;segpoint=1&amp;vbadefaultcenterpage=1&amp;parentnodeid=e9ec6c361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8129016" cy="3835400"/>
              </a:xfrm>
              <a:prstGeom prst="rect">
                <a:avLst/>
              </a:prstGeom>
              <a:blipFill>
                <a:blip r:embed="rId4"/>
                <a:stretch>
                  <a:fillRect l="-2326" r="-18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0_1#027b99118.bracket?vbadefaultcenterpage=1&amp;parentnodeid=e9ec6c361&amp;color=0,0,0&amp;vbapositionanswer=8&amp;vbahtmlprocessed=1"/>
          <p:cNvSpPr/>
          <p:nvPr/>
        </p:nvSpPr>
        <p:spPr>
          <a:xfrm>
            <a:off x="1075495" y="5088224"/>
            <a:ext cx="441325" cy="44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38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5" name="QC_5_BD.31_1#027b99118.choices?vbadefaultcenterpage=1&amp;parentnodeid=e9ec6c361&amp;color=0,0,0&amp;vbahtmlprocessed=1&amp;bbb=1"/>
          <p:cNvSpPr/>
          <p:nvPr/>
        </p:nvSpPr>
        <p:spPr>
          <a:xfrm>
            <a:off x="502920" y="5604605"/>
            <a:ext cx="11183112" cy="436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38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.7：00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B.6：40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C.6：30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.6：00</a:t>
            </a:r>
            <a:endParaRPr lang="en-US" altLang="zh-CN" sz="2400" dirty="0"/>
          </a:p>
        </p:txBody>
      </p:sp>
      <p:sp>
        <p:nvSpPr>
          <p:cNvPr id="6" name="QC_5_BD.29_2#027b99118?hastextimagelayout=1&amp;segpoint=1&amp;vbadefaultcenterpage=1&amp;parentnodeid=e9ec6c361&amp;color=0,0,0&amp;vbahtmlprocessed=1&amp;bbb=1&amp;hasbroken=1&amp;hassurround=1">
            <a:extLst>
              <a:ext uri="{FF2B5EF4-FFF2-40B4-BE49-F238E27FC236}">
                <a16:creationId xmlns:a16="http://schemas.microsoft.com/office/drawing/2014/main" id="{D8330593-2CC4-8AC6-C9A6-22BC60839500}"/>
              </a:ext>
            </a:extLst>
          </p:cNvPr>
          <p:cNvSpPr/>
          <p:nvPr/>
        </p:nvSpPr>
        <p:spPr>
          <a:xfrm>
            <a:off x="503995" y="4596861"/>
            <a:ext cx="11184010" cy="944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象大致如图所示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.如果早上7：30就有学生进入教室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，那么开始喷洒药物的时间最迟</a:t>
            </a:r>
          </a:p>
          <a:p>
            <a:pPr latinLnBrk="1">
              <a:lnSpc>
                <a:spcPts val="38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027b99118?vbadefaultcenterpage=1&amp;parentnodeid=e9ec6c361&amp;color=0,0,0&amp;vbahtmlprocessed=1&amp;bbb=1&amp;hasbroken=1"/>
              <p:cNvSpPr/>
              <p:nvPr/>
            </p:nvSpPr>
            <p:spPr>
              <a:xfrm>
                <a:off x="502920" y="1852817"/>
                <a:ext cx="11183112" cy="342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根据函数的图象，可得函数的图象过点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由函数图象连续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&amp;0.1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,0≤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≤10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&gt;10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≤0.25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≤0.25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≤0.25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3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≤2.5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≥30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 spc="-5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所以如果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7：30就有学生进入教室，那么开始喷洒药物的时间最迟是7：00.故选A.</a:t>
                </a:r>
                <a:endParaRPr lang="en-US" altLang="zh-CN" sz="2400" spc="-50" dirty="0"/>
              </a:p>
            </p:txBody>
          </p:sp>
        </mc:Choice>
        <mc:Fallback xmlns="">
          <p:sp>
            <p:nvSpPr>
              <p:cNvPr id="2" name="QC_5_AS.32_1#027b99118?vbadefaultcenterpage=1&amp;parentnodeid=e9ec6c3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52817"/>
                <a:ext cx="11183112" cy="3420999"/>
              </a:xfrm>
              <a:prstGeom prst="rect">
                <a:avLst/>
              </a:prstGeom>
              <a:blipFill>
                <a:blip r:embed="rId3"/>
                <a:stretch>
                  <a:fillRect l="-1690" r="-981" b="-53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71a7a3a9?vbadefaultcenterpage=1&amp;parentnodeid=a93eea3a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52deb6a28?vbadefaultcenterpage=1&amp;parentnodeid=471a7a3a9&amp;color=0,0,0&amp;vbahtmlprocessed=1&amp;bbb=1&amp;hasbroken=1"/>
              <p:cNvSpPr/>
              <p:nvPr/>
            </p:nvSpPr>
            <p:spPr>
              <a:xfrm>
                <a:off x="502920" y="1521048"/>
                <a:ext cx="11183112" cy="10968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（2024·锦州模拟）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若存在函数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不可能为(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52deb6a28?vbadefaultcenterpage=1&amp;parentnodeid=471a7a3a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96899"/>
              </a:xfrm>
              <a:prstGeom prst="rect">
                <a:avLst/>
              </a:prstGeom>
              <a:blipFill>
                <a:blip r:embed="rId4"/>
                <a:stretch>
                  <a:fillRect l="-1690" b="-173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52deb6a28.bracket?vbadefaultcenterpage=1&amp;parentnodeid=471a7a3a9&amp;color=0,0,0&amp;vbapositionanswer=9&amp;vbahtmlprocessed=1&amp;bbb=1"/>
          <p:cNvSpPr/>
          <p:nvPr/>
        </p:nvSpPr>
        <p:spPr>
          <a:xfrm>
            <a:off x="3264281" y="2131918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52deb6a28.choices?vbadefaultcenterpage=1&amp;parentnodeid=471a7a3a9&amp;color=0,0,0&amp;vbahtmlprocessed=1&amp;bbb=1"/>
              <p:cNvSpPr/>
              <p:nvPr/>
            </p:nvSpPr>
            <p:spPr>
              <a:xfrm>
                <a:off x="502920" y="2630266"/>
                <a:ext cx="11183112" cy="13695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71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52deb6a28.choices?vbadefaultcenterpage=1&amp;parentnodeid=471a7a3a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30266"/>
                <a:ext cx="11183112" cy="1369505"/>
              </a:xfrm>
              <a:prstGeom prst="rect">
                <a:avLst/>
              </a:prstGeom>
              <a:blipFill>
                <a:blip r:embed="rId5"/>
                <a:stretch>
                  <a:fillRect l="-1690" b="-142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52deb6a28?vbadefaultcenterpage=1&amp;parentnodeid=471a7a3a9&amp;color=0,0,0&amp;vbahtmlprocessed=1&amp;bbb=1&amp;hasbroken=1"/>
              <p:cNvSpPr/>
              <p:nvPr/>
            </p:nvSpPr>
            <p:spPr>
              <a:xfrm>
                <a:off x="502920" y="1653871"/>
                <a:ext cx="11183112" cy="3831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是奇函数，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是偶函数，则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矛盾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，故A不满足条件；</a:t>
                </a:r>
                <a:endParaRPr lang="en-US" altLang="zh-CN" sz="2400" dirty="0"/>
              </a:p>
              <a:p>
                <a:pPr latinLnBrk="1">
                  <a:lnSpc>
                    <a:spcPts val="8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故B满足条件；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C，分别取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，矛盾，故C不满足条件；</a:t>
                </a:r>
                <a:endParaRPr lang="en-US" altLang="zh-CN" sz="2400" spc="-5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单调递增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为奇函数，值域为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，故D满足条件.故选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52deb6a28?vbadefaultcenterpage=1&amp;parentnodeid=471a7a3a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53871"/>
                <a:ext cx="11183112" cy="3831400"/>
              </a:xfrm>
              <a:prstGeom prst="rect">
                <a:avLst/>
              </a:prstGeom>
              <a:blipFill>
                <a:blip r:embed="rId3"/>
                <a:stretch>
                  <a:fillRect l="-1690" r="-2999" b="-47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eb027e8a2?vbadefaultcenterpage=1&amp;parentnodeid=471a7a3a9&amp;color=0,0,0&amp;vbahtmlprocessed=1&amp;bbb=1&amp;hasbroken=1"/>
              <p:cNvSpPr/>
              <p:nvPr/>
            </p:nvSpPr>
            <p:spPr>
              <a:xfrm>
                <a:off x="502920" y="1994517"/>
                <a:ext cx="11183112" cy="1084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，则称函数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”.下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列四个函数中是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eb027e8a2?vbadefaultcenterpage=1&amp;parentnodeid=471a7a3a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94517"/>
                <a:ext cx="11183112" cy="1084199"/>
              </a:xfrm>
              <a:prstGeom prst="rect">
                <a:avLst/>
              </a:prstGeom>
              <a:blipFill>
                <a:blip r:embed="rId3"/>
                <a:stretch>
                  <a:fillRect l="-1690" b="-1741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eb027e8a2.bracket?vbadefaultcenterpage=1&amp;parentnodeid=471a7a3a9&amp;color=0,0,0&amp;vbapositionanswer=10&amp;vbahtmlprocessed=1&amp;bbb=1"/>
          <p:cNvSpPr/>
          <p:nvPr/>
        </p:nvSpPr>
        <p:spPr>
          <a:xfrm>
            <a:off x="4600956" y="2592687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eb027e8a2.choices?vbadefaultcenterpage=1&amp;parentnodeid=471a7a3a9&amp;color=0,0,0&amp;vbahtmlprocessed=1&amp;bbb=1"/>
              <p:cNvSpPr/>
              <p:nvPr/>
            </p:nvSpPr>
            <p:spPr>
              <a:xfrm>
                <a:off x="502920" y="3082780"/>
                <a:ext cx="11183112" cy="1854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,0&lt;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&amp;0,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eb027e8a2.choices?vbadefaultcenterpage=1&amp;parentnodeid=471a7a3a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82780"/>
                <a:ext cx="11183112" cy="1854200"/>
              </a:xfrm>
              <a:prstGeom prst="rect">
                <a:avLst/>
              </a:prstGeom>
              <a:blipFill>
                <a:blip r:embed="rId4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eb027e8a2?vbadefaultcenterpage=1&amp;parentnodeid=471a7a3a9&amp;color=0,0,0&amp;vbahtmlprocessed=1&amp;bbb=1&amp;hasbroken=1"/>
              <p:cNvSpPr/>
              <p:nvPr/>
            </p:nvSpPr>
            <p:spPr>
              <a:xfrm>
                <a:off x="502920" y="1346563"/>
                <a:ext cx="11183112" cy="4470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，故A满足条件.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≠−4=−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，故B不满足条件.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，故C满足条件.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,0&lt;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.所以</a:t>
                </a:r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对任意的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，故D满足条件.故选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eb027e8a2?vbadefaultcenterpage=1&amp;parentnodeid=471a7a3a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6563"/>
                <a:ext cx="11183112" cy="4470400"/>
              </a:xfrm>
              <a:prstGeom prst="rect">
                <a:avLst/>
              </a:prstGeom>
              <a:blipFill>
                <a:blip r:embed="rId3"/>
                <a:stretch>
                  <a:fillRect l="-1690" b="-204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041398dc7?vbadefaultcenterpage=1&amp;parentnodeid=471a7a3a9&amp;color=0,0,0&amp;vbahtmlprocessed=1&amp;bbb=1"/>
              <p:cNvSpPr/>
              <p:nvPr/>
            </p:nvSpPr>
            <p:spPr>
              <a:xfrm>
                <a:off x="502920" y="2171682"/>
                <a:ext cx="11183112" cy="13762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（2024·济宁模拟）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−3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≤2,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041398dc7?vbadefaultcenterpage=1&amp;parentnodeid=471a7a3a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71682"/>
                <a:ext cx="11183112" cy="1376299"/>
              </a:xfrm>
              <a:prstGeom prst="rect">
                <a:avLst/>
              </a:prstGeom>
              <a:blipFill>
                <a:blip r:embed="rId3"/>
                <a:stretch>
                  <a:fillRect l="-1690" r="-1418" b="-137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041398dc7.blank?vbadefaultcenterpage=1&amp;parentnodeid=471a7a3a9&amp;color=0,0,0&amp;vbapositionanswer=11&amp;vbahtmlprocessed=1&amp;bbb=1"/>
              <p:cNvSpPr/>
              <p:nvPr/>
            </p:nvSpPr>
            <p:spPr>
              <a:xfrm>
                <a:off x="1334770" y="3134087"/>
                <a:ext cx="550863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041398dc7.blank?vbadefaultcenterpage=1&amp;parentnodeid=471a7a3a9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770" y="3134087"/>
                <a:ext cx="550863" cy="353441"/>
              </a:xfrm>
              <a:prstGeom prst="rect">
                <a:avLst/>
              </a:prstGeom>
              <a:blipFill>
                <a:blip r:embed="rId4"/>
                <a:stretch>
                  <a:fillRect r="-4444" b="-12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041398dc7?vbadefaultcenterpage=1&amp;parentnodeid=471a7a3a9&amp;color=0,0,0&amp;vbahtmlprocessed=1&amp;bbb=1"/>
              <p:cNvSpPr/>
              <p:nvPr/>
            </p:nvSpPr>
            <p:spPr>
              <a:xfrm>
                <a:off x="502920" y="3551854"/>
                <a:ext cx="11183112" cy="13115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=1≤2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041398dc7?vbadefaultcenterpage=1&amp;parentnodeid=471a7a3a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1854"/>
                <a:ext cx="11183112" cy="1311593"/>
              </a:xfrm>
              <a:prstGeom prst="rect">
                <a:avLst/>
              </a:prstGeom>
              <a:blipFill>
                <a:blip r:embed="rId5"/>
                <a:stretch>
                  <a:fillRect l="-1690" b="-69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c45e6cce4?vbadefaultcenterpage=1&amp;parentnodeid=471a7a3a9&amp;color=0,0,0&amp;vbahtmlprocessed=1&amp;bbb=1&amp;hasbroken=1"/>
              <p:cNvSpPr/>
              <p:nvPr/>
            </p:nvSpPr>
            <p:spPr>
              <a:xfrm>
                <a:off x="502920" y="2646694"/>
                <a:ext cx="11183112" cy="1866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10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（2024·昆明模拟）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,−2≤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≤3.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，则参数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c45e6cce4?vbadefaultcenterpage=1&amp;parentnodeid=471a7a3a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46694"/>
                <a:ext cx="11183112" cy="1866900"/>
              </a:xfrm>
              <a:prstGeom prst="rect">
                <a:avLst/>
              </a:prstGeom>
              <a:blipFill>
                <a:blip r:embed="rId3"/>
                <a:stretch>
                  <a:fillRect l="-1690" r="-164" b="-58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c45e6cce4.blank?vbadefaultcenterpage=1&amp;parentnodeid=471a7a3a9&amp;color=0,0,0&amp;vbapositionanswer=12&amp;vbahtmlprocessed=1&amp;bbb=1&amp;rh=40.67"/>
              <p:cNvSpPr/>
              <p:nvPr/>
            </p:nvSpPr>
            <p:spPr>
              <a:xfrm>
                <a:off x="2336165" y="3862273"/>
                <a:ext cx="1357313" cy="5100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c45e6cce4.blank?vbadefaultcenterpage=1&amp;parentnodeid=471a7a3a9&amp;color=0,0,0&amp;vbapositionanswer=12&amp;vbahtmlprocessed=1&amp;bbb=1&amp;rh=40.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165" y="3862273"/>
                <a:ext cx="1357313" cy="510096"/>
              </a:xfrm>
              <a:prstGeom prst="rect">
                <a:avLst/>
              </a:prstGeom>
              <a:blipFill>
                <a:blip r:embed="rId4"/>
                <a:stretch>
                  <a:fillRect t="-6024" b="-216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6_1#c45e6cce4.blank?vbadefaultcenterpage=1&amp;parentnodeid=471a7a3a9&amp;color=0,0,0&amp;vbapositionanswer=13&amp;vbahtmlprocessed=1&amp;bbb=1&amp;rh=40.67"/>
              <p:cNvSpPr/>
              <p:nvPr/>
            </p:nvSpPr>
            <p:spPr>
              <a:xfrm>
                <a:off x="10198862" y="3862273"/>
                <a:ext cx="741363" cy="5100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6_1#c45e6cce4.blank?vbadefaultcenterpage=1&amp;parentnodeid=471a7a3a9&amp;color=0,0,0&amp;vbapositionanswer=13&amp;vbahtmlprocessed=1&amp;bbb=1&amp;rh=40.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862" y="3862273"/>
                <a:ext cx="741363" cy="510096"/>
              </a:xfrm>
              <a:prstGeom prst="rect">
                <a:avLst/>
              </a:prstGeom>
              <a:blipFill>
                <a:blip r:embed="rId5"/>
                <a:stretch>
                  <a:fillRect t="-6024" b="-216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47_1#c45e6cce4?hastextimagelayout=1&amp;vbadefaultcenterpage=1&amp;parentnodeid=471a7a3a9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9526" y="922319"/>
            <a:ext cx="3163824" cy="245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47_2#c45e6cce4?hastextimagelayout=2&amp;vbadefaultcenterpage=1&amp;parentnodeid=471a7a3a9&amp;color=0,0,0&amp;vbahtmlprocessed=1&amp;bbb=1&amp;hasbroken=1&amp;hassurround=1"/>
              <p:cNvSpPr/>
              <p:nvPr/>
            </p:nvSpPr>
            <p:spPr>
              <a:xfrm>
                <a:off x="502920" y="785159"/>
                <a:ext cx="7882128" cy="25234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10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,−2≤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≤0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,0&lt;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47_2#c45e6cce4?hastextimagelayout=2&amp;vbadefaultcenterpage=1&amp;parentnodeid=471a7a3a9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85159"/>
                <a:ext cx="7882128" cy="2523490"/>
              </a:xfrm>
              <a:prstGeom prst="rect">
                <a:avLst/>
              </a:prstGeom>
              <a:blipFill>
                <a:blip r:embed="rId4"/>
                <a:stretch>
                  <a:fillRect l="-2398" b="-36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7_3#c45e6cce4?vbadefaultcenterpage=1&amp;parentnodeid=471a7a3a9&amp;color=0,0,0&amp;vbahtmlprocessed=1&amp;bbb=1&amp;hasbroken=1"/>
              <p:cNvSpPr/>
              <p:nvPr/>
            </p:nvSpPr>
            <p:spPr>
              <a:xfrm>
                <a:off x="502920" y="5574330"/>
                <a:ext cx="11183112" cy="558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7_3#c45e6cce4?vbadefaultcenterpage=1&amp;parentnodeid=471a7a3a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574330"/>
                <a:ext cx="11183112" cy="558800"/>
              </a:xfrm>
              <a:prstGeom prst="rect">
                <a:avLst/>
              </a:prstGeom>
              <a:blipFill>
                <a:blip r:embed="rId5"/>
                <a:stretch>
                  <a:fillRect b="-217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7_2#c45e6cce4?hastextimagelayout=2&amp;vbadefaultcenterpage=1&amp;parentnodeid=471a7a3a9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E07C7935-E322-AF2C-96E3-2D8B5478A414}"/>
                  </a:ext>
                </a:extLst>
              </p:cNvPr>
              <p:cNvSpPr/>
              <p:nvPr/>
            </p:nvSpPr>
            <p:spPr>
              <a:xfrm>
                <a:off x="503995" y="3308650"/>
                <a:ext cx="11184010" cy="22659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，作出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的图象如图所示，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7_2#c45e6cce4?hastextimagelayout=2&amp;vbadefaultcenterpage=1&amp;parentnodeid=471a7a3a9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E07C7935-E322-AF2C-96E3-2D8B5478A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308650"/>
                <a:ext cx="11184010" cy="2265934"/>
              </a:xfrm>
              <a:prstGeom prst="rect">
                <a:avLst/>
              </a:prstGeom>
              <a:blipFill>
                <a:blip r:embed="rId6"/>
                <a:stretch>
                  <a:fillRect b="-48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7_3#c45e6cce4?vbadefaultcenterpage=1&amp;parentnodeid=471a7a3a9&amp;color=0,0,0&amp;vbahtmlprocessed=1&amp;bbb=1&amp;hasbroken=1">
                <a:extLst>
                  <a:ext uri="{FF2B5EF4-FFF2-40B4-BE49-F238E27FC236}">
                    <a16:creationId xmlns:a16="http://schemas.microsoft.com/office/drawing/2014/main" id="{594D4308-A821-EDAD-940D-A0A4DE62850E}"/>
                  </a:ext>
                </a:extLst>
              </p:cNvPr>
              <p:cNvSpPr/>
              <p:nvPr/>
            </p:nvSpPr>
            <p:spPr>
              <a:xfrm>
                <a:off x="502920" y="2829129"/>
                <a:ext cx="11183112" cy="14980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，所以需满足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，又因为需满足</a:t>
                </a:r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，所以参数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7_3#c45e6cce4?vbadefaultcenterpage=1&amp;parentnodeid=471a7a3a9&amp;color=0,0,0&amp;vbahtmlprocessed=1&amp;bbb=1&amp;hasbroken=1">
                <a:extLst>
                  <a:ext uri="{FF2B5EF4-FFF2-40B4-BE49-F238E27FC236}">
                    <a16:creationId xmlns:a16="http://schemas.microsoft.com/office/drawing/2014/main" id="{594D4308-A821-EDAD-940D-A0A4DE628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29129"/>
                <a:ext cx="11183112" cy="1498092"/>
              </a:xfrm>
              <a:prstGeom prst="rect">
                <a:avLst/>
              </a:prstGeom>
              <a:blipFill>
                <a:blip r:embed="rId2"/>
                <a:stretch>
                  <a:fillRect l="-55" b="-69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051095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2025542e?vbadefaultcenterpage=1&amp;parentnodeid=a93eea3a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8_1#4cec27a7f?vbadefaultcenterpage=1&amp;parentnodeid=82025542e&amp;color=0,0,0&amp;vbahtmlprocessed=1&amp;bbb=1&amp;hasbroken=1"/>
              <p:cNvSpPr/>
              <p:nvPr/>
            </p:nvSpPr>
            <p:spPr>
              <a:xfrm>
                <a:off x="502920" y="1521048"/>
                <a:ext cx="11183112" cy="2201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（2024·苏州模拟）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高斯是德国著名的数学家，是近代数学奠基者之一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，享有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数学王子”的称号.设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表示不超过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的最大整数，则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称为</a:t>
                </a:r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高斯函数”.例如，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[−2.1]=−3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[3.1]=3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域为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8_1#4cec27a7f?vbadefaultcenterpage=1&amp;parentnodeid=82025542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201799"/>
              </a:xfrm>
              <a:prstGeom prst="rect">
                <a:avLst/>
              </a:prstGeom>
              <a:blipFill>
                <a:blip r:embed="rId4"/>
                <a:stretch>
                  <a:fillRect l="-1690" r="-981" b="-831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9_1#4cec27a7f.blank?vbadefaultcenterpage=1&amp;parentnodeid=82025542e&amp;color=0,0,0&amp;vbapositionanswer=14&amp;vbahtmlprocessed=1&amp;bbb=1"/>
              <p:cNvSpPr/>
              <p:nvPr/>
            </p:nvSpPr>
            <p:spPr>
              <a:xfrm>
                <a:off x="1176020" y="3302921"/>
                <a:ext cx="1249363" cy="3539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{1,2,3,4}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9_1#4cec27a7f.blank?vbadefaultcenterpage=1&amp;parentnodeid=82025542e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20" y="3302921"/>
                <a:ext cx="1249363" cy="353949"/>
              </a:xfrm>
              <a:prstGeom prst="rect">
                <a:avLst/>
              </a:prstGeom>
              <a:blipFill>
                <a:blip r:embed="rId5"/>
                <a:stretch>
                  <a:fillRect l="-5366" r="-5366" b="-39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1#4cec27a7f?vbadefaultcenterpage=1&amp;parentnodeid=82025542e&amp;color=0,0,0&amp;vbahtmlprocessed=1&amp;bbb=1"/>
              <p:cNvSpPr/>
              <p:nvPr/>
            </p:nvSpPr>
            <p:spPr>
              <a:xfrm>
                <a:off x="502920" y="1106723"/>
                <a:ext cx="11183112" cy="4436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∴1+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{1,2,3,4}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0_1#4cec27a7f?vbadefaultcenterpage=1&amp;parentnodeid=82025542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06723"/>
                <a:ext cx="11183112" cy="4436999"/>
              </a:xfrm>
              <a:prstGeom prst="rect">
                <a:avLst/>
              </a:prstGeom>
              <a:blipFill>
                <a:blip r:embed="rId3"/>
                <a:stretch>
                  <a:fillRect l="-1690" b="-42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5_BD.51_1#b190db3c3?segpoint=1&amp;vbadefaultcenterpage=1&amp;parentnodeid=82025542e&amp;color=0,0,0&amp;vbahtmlprocessed=1&amp;bbb=1&amp;hasbroken=1"/>
          <p:cNvSpPr/>
          <p:nvPr/>
        </p:nvSpPr>
        <p:spPr>
          <a:xfrm>
            <a:off x="502920" y="916920"/>
            <a:ext cx="11183112" cy="1837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14.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映射由德国数学家戴德金在1887年提出，曾被称为“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基础数学中最为美妙的灵魂”，</a:t>
            </a:r>
          </a:p>
          <a:p>
            <a:pPr latinLnBrk="1">
              <a:lnSpc>
                <a:spcPts val="29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在计算机科学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、数学以及生活的方方面面都有重要的应用.例如，在新高考中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，不同</a:t>
            </a:r>
          </a:p>
          <a:p>
            <a:pPr latinLnBrk="1">
              <a:lnSpc>
                <a:spcPts val="29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选考科目的原始分要利用赋分规则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，映射到相应的赋分区间内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，转换成对应的赋分</a:t>
            </a:r>
          </a:p>
          <a:p>
            <a:pPr latinLnBrk="1">
              <a:lnSpc>
                <a:spcPts val="29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后再计入总分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.某省选考科目的赋分规则如表所示：</a:t>
            </a:r>
            <a:endParaRPr lang="en-US" altLang="zh-CN" sz="2400" dirty="0"/>
          </a:p>
          <a:p>
            <a:pPr algn="ctr" latinLnBrk="1">
              <a:lnSpc>
                <a:spcPts val="3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等级原始分占比赋分区间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QB_5_BD.51_2#b190db3c3?colgroup=11,12,11&amp;vbadefaultcenterpage=1&amp;parentnodeid=82025542e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63617"/>
                  </p:ext>
                </p:extLst>
              </p:nvPr>
            </p:nvGraphicFramePr>
            <p:xfrm>
              <a:off x="502920" y="2879324"/>
              <a:ext cx="11164824" cy="3556000"/>
            </p:xfrm>
            <a:graphic>
              <a:graphicData uri="http://schemas.openxmlformats.org/drawingml/2006/table">
                <a:tbl>
                  <a:tblPr/>
                  <a:tblGrid>
                    <a:gridCol w="3584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142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66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71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3%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[91,100]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71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𝐵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7%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[81,90]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71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16%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[71,80]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71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𝐶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24%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[61,70]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71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24%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[51,60]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71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𝐷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16%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[41,50]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171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7%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[31,40]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171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𝐸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3%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[21,30]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QB_5_BD.51_2#b190db3c3?colgroup=11,12,11&amp;vbadefaultcenterpage=1&amp;parentnodeid=82025542e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963617"/>
                  </p:ext>
                </p:extLst>
              </p:nvPr>
            </p:nvGraphicFramePr>
            <p:xfrm>
              <a:off x="502920" y="2879324"/>
              <a:ext cx="11164824" cy="3337056"/>
            </p:xfrm>
            <a:graphic>
              <a:graphicData uri="http://schemas.openxmlformats.org/drawingml/2006/table">
                <a:tbl>
                  <a:tblPr/>
                  <a:tblGrid>
                    <a:gridCol w="3584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142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66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71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" t="-1449" r="-211905" b="-72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378" t="-1449" r="-89074" b="-72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3333" t="-1449" r="-342" b="-72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71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" t="-102941" r="-211905" b="-636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378" t="-102941" r="-89074" b="-636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3333" t="-102941" r="-342" b="-636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71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" t="-200000" r="-211905" b="-5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378" t="-200000" r="-89074" b="-5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3333" t="-200000" r="-342" b="-5275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71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" t="-304412" r="-211905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378" t="-304412" r="-89074" b="-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3333" t="-304412" r="-342" b="-4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71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" t="-398551" r="-211905" b="-3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378" t="-398551" r="-89074" b="-3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3333" t="-398551" r="-342" b="-3289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71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" t="-505882" r="-211905" b="-233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378" t="-505882" r="-89074" b="-233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3333" t="-505882" r="-342" b="-233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171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" t="-597101" r="-211905" b="-1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378" t="-597101" r="-89074" b="-1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3333" t="-597101" r="-342" b="-1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1713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" t="-707353" r="-211905" b="-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378" t="-707353" r="-89074" b="-3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3333" t="-707353" r="-342" b="-3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QB_5_BD.51_3#b190db3c3?colgroup=36&amp;vbadefaultcenterpage=1&amp;parentnodeid=82025542e&amp;color=0,0,0&amp;vbahtmlprocessed=1&amp;bbb=1&amp;hasbroken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0812285"/>
                  </p:ext>
                </p:extLst>
              </p:nvPr>
            </p:nvGraphicFramePr>
            <p:xfrm>
              <a:off x="502920" y="1972450"/>
              <a:ext cx="11185137" cy="1655191"/>
            </p:xfrm>
            <a:graphic>
              <a:graphicData uri="http://schemas.openxmlformats.org/drawingml/2006/table">
                <a:tbl>
                  <a:tblPr/>
                  <a:tblGrid>
                    <a:gridCol w="110623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655191">
                    <a:tc gridSpan="3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ts val="38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转换成对应赋分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的公式：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  <a:cs typeface="Times New Roman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  <a:cs typeface="Times New Roman" pitchFamily="34" charset="-12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  <a:cs typeface="Times New Roman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𝑌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𝑌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  <a:cs typeface="Times New Roman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  <a:cs typeface="Times New Roman" pitchFamily="34" charset="-12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  <a:cs typeface="Times New Roman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  <a:cs typeface="Times New Roman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  <a:cs typeface="Times New Roman" pitchFamily="34" charset="-12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  <a:cs typeface="Times New Roman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𝑇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  <a:cs typeface="Times New Roman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  <a:cs typeface="Times New Roman" pitchFamily="34" charset="-12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itchFamily="34" charset="-122"/>
                                          <a:cs typeface="Times New Roman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.</a:t>
                          </a:r>
                          <a:endParaRPr lang="en-US" altLang="zh-CN" sz="1200" dirty="0"/>
                        </a:p>
                        <a:p>
                          <a:pPr marL="0" indent="0" algn="l" latinLnBrk="1" hangingPunct="0">
                            <a:lnSpc>
                              <a:spcPts val="38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其中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分别表示原始分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对应等级的原始分区间下限和上限；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分别表</a:t>
                          </a:r>
                        </a:p>
                        <a:p>
                          <a:pPr marL="0" lvl="0" indent="0" algn="l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示原始分对应等级的赋分区间下限和上限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QB_5_BD.51_3#b190db3c3?colgroup=36&amp;vbadefaultcenterpage=1&amp;parentnodeid=82025542e&amp;color=0,0,0&amp;vbahtmlprocessed=1&amp;bbb=1&amp;hasbroken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0812285"/>
                  </p:ext>
                </p:extLst>
              </p:nvPr>
            </p:nvGraphicFramePr>
            <p:xfrm>
              <a:off x="502920" y="1972450"/>
              <a:ext cx="11185137" cy="1655191"/>
            </p:xfrm>
            <a:graphic>
              <a:graphicData uri="http://schemas.openxmlformats.org/drawingml/2006/table">
                <a:tbl>
                  <a:tblPr/>
                  <a:tblGrid>
                    <a:gridCol w="110623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655191"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" t="-366" r="-54" b="-256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1_4#b190db3c3?vbadefaultcenterpage=1&amp;parentnodeid=82025542e&amp;color=0,0,0&amp;vbahtmlprocessed=1&amp;bbb=1&amp;hasbroken=1"/>
              <p:cNvSpPr/>
              <p:nvPr/>
            </p:nvSpPr>
            <p:spPr>
              <a:xfrm>
                <a:off x="502920" y="3763150"/>
                <a:ext cx="11183112" cy="7190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29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若小华选考政治的原始分为82，对应等级为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，且等级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的原始分区间为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[81,87]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2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小华的政治成绩对应的赋分约为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结果按四舍五入取整数）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1_4#b190db3c3?vbadefaultcenterpage=1&amp;parentnodeid=82025542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63150"/>
                <a:ext cx="11183112" cy="719074"/>
              </a:xfrm>
              <a:prstGeom prst="rect">
                <a:avLst/>
              </a:prstGeom>
              <a:blipFill>
                <a:blip r:embed="rId4"/>
                <a:stretch>
                  <a:fillRect l="-1690" t="-15254" r="-818" b="-262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2_1#b190db3c3.blank?vbadefaultcenterpage=1&amp;parentnodeid=82025542e&amp;color=0,0,0&amp;vbapositionanswer=15&amp;vbahtmlprocessed=1&amp;bbb=1"/>
          <p:cNvSpPr/>
          <p:nvPr/>
        </p:nvSpPr>
        <p:spPr>
          <a:xfrm>
            <a:off x="4820920" y="4078364"/>
            <a:ext cx="5254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93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3_1#b190db3c3?vbadefaultcenterpage=1&amp;parentnodeid=82025542e&amp;color=0,0,0&amp;vbahtmlprocessed=1&amp;bbb=1"/>
              <p:cNvSpPr/>
              <p:nvPr/>
            </p:nvSpPr>
            <p:spPr>
              <a:xfrm>
                <a:off x="502920" y="4487304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等级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赋分区间为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[91,100]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，原始分区间为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[81,87]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根据赋分公式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87−82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82−81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−91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=92.5≈93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3_1#b190db3c3?vbadefaultcenterpage=1&amp;parentnodeid=82025542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487304"/>
                <a:ext cx="11183112" cy="1117600"/>
              </a:xfrm>
              <a:prstGeom prst="rect">
                <a:avLst/>
              </a:prstGeom>
              <a:blipFill>
                <a:blip r:embed="rId5"/>
                <a:stretch>
                  <a:fillRect l="-1690" b="-98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QB_5_BD.51_3#b190db3c3?colgroup=36&amp;vbadefaultcenterpage=1&amp;parentnodeid=82025542e&amp;color=0,0,0&amp;vbahtmlprocessed=1&amp;bbb=1">
            <a:extLst>
              <a:ext uri="{FF2B5EF4-FFF2-40B4-BE49-F238E27FC236}">
                <a16:creationId xmlns:a16="http://schemas.microsoft.com/office/drawing/2014/main" id="{E741F7B7-CDC4-8D12-DA34-802D9C3F7760}"/>
              </a:ext>
            </a:extLst>
          </p:cNvPr>
          <p:cNvSpPr txBox="1"/>
          <p:nvPr/>
        </p:nvSpPr>
        <p:spPr>
          <a:xfrm>
            <a:off x="11072503" y="1358532"/>
            <a:ext cx="615553" cy="4935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r">
              <a:lnSpc>
                <a:spcPts val="42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续表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1c8bdfcd?vbadefaultcenterpage=1&amp;parentnodeid=a93eea3a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4_1#a08caa765?vbadefaultcenterpage=1&amp;parentnodeid=a1c8bdfcd&amp;color=0,0,0&amp;vbahtmlprocessed=1&amp;bbb=1"/>
              <p:cNvSpPr/>
              <p:nvPr/>
            </p:nvSpPr>
            <p:spPr>
              <a:xfrm>
                <a:off x="502920" y="1521048"/>
                <a:ext cx="11183112" cy="7235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（2024·河北模拟）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4_1#a08caa765?vbadefaultcenterpage=1&amp;parentnodeid=a1c8bdfc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723583"/>
              </a:xfrm>
              <a:prstGeom prst="rect">
                <a:avLst/>
              </a:prstGeom>
              <a:blipFill>
                <a:blip r:embed="rId4"/>
                <a:stretch>
                  <a:fillRect l="-1690" b="-144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5_1#a08caa765.blank?vbadefaultcenterpage=1&amp;parentnodeid=a1c8bdfcd&amp;color=0,0,0&amp;vbapositionanswer=16&amp;vbahtmlprocessed=1&amp;bbb=1&amp;rh=43.2"/>
              <p:cNvSpPr/>
              <p:nvPr/>
            </p:nvSpPr>
            <p:spPr>
              <a:xfrm>
                <a:off x="6758750" y="1578071"/>
                <a:ext cx="1079500" cy="5102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5_1#a08caa765.blank?vbadefaultcenterpage=1&amp;parentnodeid=a1c8bdfcd&amp;color=0,0,0&amp;vbapositionanswer=16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750" y="1578071"/>
                <a:ext cx="1079500" cy="510286"/>
              </a:xfrm>
              <a:prstGeom prst="rect">
                <a:avLst/>
              </a:prstGeom>
              <a:blipFill>
                <a:blip r:embed="rId5"/>
                <a:stretch>
                  <a:fillRect t="-5952" b="-202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6_1#a08caa765?vbadefaultcenterpage=1&amp;parentnodeid=a1c8bdfcd&amp;color=0,0,0&amp;vbahtmlprocessed=1&amp;bbb=1&amp;hasbroken=1"/>
              <p:cNvSpPr/>
              <p:nvPr/>
            </p:nvSpPr>
            <p:spPr>
              <a:xfrm>
                <a:off x="502920" y="2249520"/>
                <a:ext cx="11183112" cy="338143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的几何意义是在平面直角坐标系内定点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与动点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≠2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连线的斜率，易知动点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在以点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为圆心，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1为半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径的圆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不包含点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显然直线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的斜率存在，设直线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6_1#a08caa765?vbadefaultcenterpage=1&amp;parentnodeid=a1c8bdfc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49520"/>
                <a:ext cx="11183112" cy="3381439"/>
              </a:xfrm>
              <a:prstGeom prst="rect">
                <a:avLst/>
              </a:prstGeom>
              <a:blipFill>
                <a:blip r:embed="rId6"/>
                <a:stretch>
                  <a:fillRect l="-1690" b="-270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7_1#b4fea857a?segpoint=1&amp;vbadefaultcenterpage=1&amp;parentnodeid=a1c8bdfcd&amp;color=0,0,0&amp;vbahtmlprocessed=1&amp;bbb=1&amp;hasbroken=1"/>
              <p:cNvSpPr/>
              <p:nvPr/>
            </p:nvSpPr>
            <p:spPr>
              <a:xfrm>
                <a:off x="502920" y="1159841"/>
                <a:ext cx="11183112" cy="27132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（2024·广西检测）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已知火箭起飞质量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kg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）是箭体质量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单位：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kg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和燃料质量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kg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）之和.在发射阶段不考虑空气阻力的条件下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，火箭的最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大速度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km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之间的关系为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为常数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，且当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燃料质量为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kg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时，火箭的最大速度为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km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.已知某火箭的箭体质量为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kg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，当燃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料质量为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kg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时，该火箭的最大速度为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km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7_1#b4fea857a?segpoint=1&amp;vbadefaultcenterpage=1&amp;parentnodeid=a1c8bdfc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59841"/>
                <a:ext cx="11183112" cy="2713228"/>
              </a:xfrm>
              <a:prstGeom prst="rect">
                <a:avLst/>
              </a:prstGeom>
              <a:blipFill>
                <a:blip r:embed="rId3"/>
                <a:stretch>
                  <a:fillRect l="-1690" r="-1363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7_2#b4fea857a?segpoint=1&amp;vbadefaultcenterpage=1&amp;parentnodeid=a1c8bdfcd&amp;color=0,0,0&amp;vbahtmlprocessed=1&amp;bbb=1"/>
              <p:cNvSpPr/>
              <p:nvPr/>
            </p:nvSpPr>
            <p:spPr>
              <a:xfrm>
                <a:off x="502920" y="3908692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（1）求该火箭的最大速度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与起飞质量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之间的函数关系式.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7_2#b4fea857a?segpoint=1&amp;vbadefaultcenterpage=1&amp;parentnodeid=a1c8bdfc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08692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7_3#b4fea857a?segpoint=1&amp;vbadefaultcenterpage=1&amp;parentnodeid=a1c8bdfcd&amp;color=0,0,0&amp;vbahtmlprocessed=1&amp;bbb=1&amp;hasbroken=1"/>
              <p:cNvSpPr/>
              <p:nvPr/>
            </p:nvSpPr>
            <p:spPr>
              <a:xfrm>
                <a:off x="502920" y="4387419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（2）“第一宇宙速度”是指物体在环绕地球做匀速圆周运动时所需达到的速度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，也称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航天器最小发射速度”.请问当燃料质量至少是箭体质量的多少倍时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，该火箭的最大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速度可达到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7.9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km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（“第一宇宙速度”）？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7_3#b4fea857a?segpoint=1&amp;vbadefaultcenterpage=1&amp;parentnodeid=a1c8bdfc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87419"/>
                <a:ext cx="11183112" cy="1596200"/>
              </a:xfrm>
              <a:prstGeom prst="rect">
                <a:avLst/>
              </a:prstGeom>
              <a:blipFill>
                <a:blip r:embed="rId5"/>
                <a:stretch>
                  <a:fillRect l="-1690" r="-763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1#b4fea857a?vbadefaultcenterpage=1&amp;parentnodeid=a1c8bdfcd&amp;color=0,0,0&amp;vbahtmlprocessed=1&amp;bbb=1&amp;hasbroken=1"/>
              <p:cNvSpPr/>
              <p:nvPr/>
            </p:nvSpPr>
            <p:spPr>
              <a:xfrm>
                <a:off x="502920" y="756000"/>
                <a:ext cx="11183112" cy="455860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（1）因为火箭的最大速度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km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之间的关系为</a:t>
                </a:r>
              </a:p>
              <a:p>
                <a:pPr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2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&amp;0=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=7.9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7.9=2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3.95=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3.95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1#b4fea857a?vbadefaultcenterpage=1&amp;parentnodeid=a1c8bdfc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4558602"/>
              </a:xfrm>
              <a:prstGeom prst="rect">
                <a:avLst/>
              </a:prstGeom>
              <a:blipFill>
                <a:blip r:embed="rId3"/>
                <a:stretch>
                  <a:fillRect l="-1690" r="-818" b="-240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AS.58_2#b4fea857a?vbadefaultcenterpage=1&amp;parentnodeid=a1c8bdfcd&amp;color=0,0,0&amp;vbahtmlprocessed=1&amp;bbb=1&amp;hasbroken=1"/>
              <p:cNvSpPr/>
              <p:nvPr/>
            </p:nvSpPr>
            <p:spPr>
              <a:xfrm>
                <a:off x="502920" y="5277709"/>
                <a:ext cx="11183112" cy="96361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故当燃料质量至少是箭体质量的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3.95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倍时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，该火箭的最大速度可达到</a:t>
                </a:r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7.9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km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9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900" dirty="0">
                  <a:latin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QO_5_AS.58_2#b4fea857a?vbadefaultcenterpage=1&amp;parentnodeid=a1c8bdfc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277709"/>
                <a:ext cx="11183112" cy="963613"/>
              </a:xfrm>
              <a:prstGeom prst="rect">
                <a:avLst/>
              </a:prstGeom>
              <a:blipFill>
                <a:blip r:embed="rId4"/>
                <a:stretch>
                  <a:fillRect l="-981" b="-189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QO_5_AS.58_2#b4fea857a?vbadefaultcenterpage=1&amp;parentnodeid=a1c8bdfcd&amp;color=0,0,0&amp;inlineimagemarkindex=1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9427" y="6005006"/>
            <a:ext cx="36576" cy="3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c129ab653.fixed?vbadefaultcenterpage=1&amp;parentnodeid=fbc3c6399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基础课06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函数的概念及其表示</a:t>
            </a:r>
            <a:endParaRPr lang="en-US" altLang="zh-CN" sz="4000" dirty="0"/>
          </a:p>
        </p:txBody>
      </p:sp>
      <p:pic>
        <p:nvPicPr>
          <p:cNvPr id="3" name="C_0#c129ab653?linknodeid=e9ec6c361&amp;catalogrefid=e9ec6c361&amp;parentnodeid=fbc3c6399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c129ab653?linknodeid=e9ec6c361&amp;catalogrefid=e9ec6c361&amp;parentnodeid=fbc3c6399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c129ab653?linknodeid=471a7a3a9&amp;catalogrefid=471a7a3a9&amp;parentnodeid=fbc3c6399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c129ab653?linknodeid=471a7a3a9&amp;catalogrefid=471a7a3a9&amp;parentnodeid=fbc3c6399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c129ab653?linknodeid=82025542e&amp;catalogrefid=82025542e&amp;parentnodeid=fbc3c6399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c129ab653?linknodeid=82025542e&amp;catalogrefid=82025542e&amp;parentnodeid=fbc3c6399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c129ab653?linknodeid=a1c8bdfcd&amp;catalogrefid=a1c8bdfcd&amp;parentnodeid=fbc3c6399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c129ab653?linknodeid=a1c8bdfcd&amp;catalogrefid=a1c8bdfcd&amp;parentnodeid=fbc3c6399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c129ab653?linknodeid=e9ec6c361&amp;catalogrefid=e9ec6c361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c129ab653?linknodeid=e9ec6c361&amp;catalogrefid=e9ec6c361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c129ab653?linknodeid=471a7a3a9&amp;catalogrefid=471a7a3a9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c129ab653?linknodeid=471a7a3a9&amp;catalogrefid=471a7a3a9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c129ab653?linknodeid=82025542e&amp;catalogrefid=82025542e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c129ab653?linknodeid=82025542e&amp;catalogrefid=82025542e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c129ab653?linknodeid=a1c8bdfcd&amp;catalogrefid=a1c8bdfcd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c129ab653?linknodeid=a1c8bdfcd&amp;catalogrefid=a1c8bdfcd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a93eea3a3.fixed?vbadefaultcenterpage=1&amp;parentnodeid=c129ab653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a93eea3a3.fixed?vbadefaultcenterpage=1&amp;parentnodeid=c129ab653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_4_BD#e9ec6c361?vbadefaultcenterpage=1&amp;parentnodeid=a93eea3a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1367378"/>
            <a:ext cx="2798064" cy="630936"/>
          </a:xfrm>
          <a:prstGeom prst="rect">
            <a:avLst/>
          </a:prstGeom>
        </p:spPr>
      </p:pic>
      <p:sp>
        <p:nvSpPr>
          <p:cNvPr id="4" name="QC_5_BD.1_1#e9541a983?vbadefaultcenterpage=1&amp;parentnodeid=e9ec6c361&amp;color=0,0,0&amp;vbahtmlprocessed=1&amp;bbb=1"/>
          <p:cNvSpPr/>
          <p:nvPr/>
        </p:nvSpPr>
        <p:spPr>
          <a:xfrm>
            <a:off x="502920" y="212937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1.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（2024·修水段考改编）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下列各组函数中，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表示同一个函数的是(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5" name="QC_5_AN.2_1#e9541a983.bracket?vbadefaultcenterpage=1&amp;parentnodeid=e9ec6c361&amp;color=0,0,0&amp;vbapositionanswer=1&amp;vbahtmlprocessed=1"/>
          <p:cNvSpPr/>
          <p:nvPr/>
        </p:nvSpPr>
        <p:spPr>
          <a:xfrm>
            <a:off x="9329420" y="211794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3_1#e9541a983.choices?vbadefaultcenterpage=1&amp;parentnodeid=e9ec6c361&amp;color=0,0,0&amp;vbahtmlprocessed=1&amp;bbb=1"/>
              <p:cNvSpPr/>
              <p:nvPr/>
            </p:nvSpPr>
            <p:spPr>
              <a:xfrm>
                <a:off x="502920" y="2613248"/>
                <a:ext cx="11183112" cy="12951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1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3_1#e9541a983.choices?vbadefaultcenterpage=1&amp;parentnodeid=e9ec6c3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3248"/>
                <a:ext cx="11183112" cy="1295146"/>
              </a:xfrm>
              <a:prstGeom prst="rect">
                <a:avLst/>
              </a:prstGeom>
              <a:blipFill>
                <a:blip r:embed="rId4"/>
                <a:stretch>
                  <a:fillRect l="-1690" b="-801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_1#e9541a983?vbadefaultcenterpage=1&amp;parentnodeid=e9ec6c361&amp;color=0,0,0&amp;vbahtmlprocessed=1&amp;bbb=1&amp;hasbroken=1"/>
              <p:cNvSpPr/>
              <p:nvPr/>
            </p:nvSpPr>
            <p:spPr>
              <a:xfrm>
                <a:off x="502920" y="969119"/>
                <a:ext cx="11183112" cy="4745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，定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义域相同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，对应关系相同，所以是同一个函数；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∣=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的定义域都是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，但对</a:t>
                </a:r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应关系不相同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，所以不是同一个函数；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，定义域不相同，所以不是同一个函数；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定义域不相同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，所以不是同一个函数.故选A.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_1#e9541a983?vbadefaultcenterpage=1&amp;parentnodeid=e9ec6c3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69119"/>
                <a:ext cx="11183112" cy="4745800"/>
              </a:xfrm>
              <a:prstGeom prst="rect">
                <a:avLst/>
              </a:prstGeom>
              <a:blipFill>
                <a:blip r:embed="rId3"/>
                <a:stretch>
                  <a:fillRect l="-1690" r="-1091" b="-385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ce969a640?vbadefaultcenterpage=1&amp;parentnodeid=e9ec6c361&amp;color=0,0,0&amp;vbahtmlprocessed=1&amp;bbb=1&amp;hasbroken=1"/>
              <p:cNvSpPr/>
              <p:nvPr/>
            </p:nvSpPr>
            <p:spPr>
              <a:xfrm>
                <a:off x="502920" y="1746455"/>
                <a:ext cx="11183112" cy="1109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（2024·重庆联考）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ce969a640?vbadefaultcenterpage=1&amp;parentnodeid=e9ec6c3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46455"/>
                <a:ext cx="11183112" cy="1109599"/>
              </a:xfrm>
              <a:prstGeom prst="rect">
                <a:avLst/>
              </a:prstGeom>
              <a:blipFill>
                <a:blip r:embed="rId3"/>
                <a:stretch>
                  <a:fillRect l="-1690" b="-163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ce969a640.bracket?vbadefaultcenterpage=1&amp;parentnodeid=e9ec6c361&amp;color=0,0,0&amp;vbapositionanswer=2&amp;vbahtmlprocessed=1"/>
          <p:cNvSpPr/>
          <p:nvPr/>
        </p:nvSpPr>
        <p:spPr>
          <a:xfrm>
            <a:off x="769620" y="237002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ce969a640.choices?vbadefaultcenterpage=1&amp;parentnodeid=e9ec6c361&amp;color=0,0,0&amp;vbahtmlprocessed=1&amp;bbb=1"/>
              <p:cNvSpPr/>
              <p:nvPr/>
            </p:nvSpPr>
            <p:spPr>
              <a:xfrm>
                <a:off x="502920" y="2919488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83103" algn="l"/>
                    <a:tab pos="5940806" algn="l"/>
                    <a:tab pos="86445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(0,1]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ce969a640.choices?vbadefaultcenterpage=1&amp;parentnodeid=e9ec6c3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19488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ce969a640?vbadefaultcenterpage=1&amp;parentnodeid=e9ec6c361&amp;color=0,0,0&amp;vbahtmlprocessed=1&amp;bbb=1&amp;hasbroken=1"/>
              <p:cNvSpPr/>
              <p:nvPr/>
            </p:nvSpPr>
            <p:spPr>
              <a:xfrm>
                <a:off x="502920" y="3398216"/>
                <a:ext cx="11183112" cy="174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&gt;0}=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}=(−1,1]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ce969a640?vbadefaultcenterpage=1&amp;parentnodeid=e9ec6c3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98216"/>
                <a:ext cx="11183112" cy="1748600"/>
              </a:xfrm>
              <a:prstGeom prst="rect">
                <a:avLst/>
              </a:prstGeom>
              <a:blipFill>
                <a:blip r:embed="rId5"/>
                <a:stretch>
                  <a:fillRect l="-1690" b="-1045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1daf538ba?vbadefaultcenterpage=1&amp;parentnodeid=e9ec6c361&amp;color=0,0,0&amp;vbahtmlprocessed=1&amp;bbb=1"/>
              <p:cNvSpPr/>
              <p:nvPr/>
            </p:nvSpPr>
            <p:spPr>
              <a:xfrm>
                <a:off x="502920" y="1725500"/>
                <a:ext cx="11183112" cy="139052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fontAlgn="b" latinLnBrk="1">
                  <a:lnSpc>
                    <a:spcPts val="11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（2024·河北模拟）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1daf538ba?vbadefaultcenterpage=1&amp;parentnodeid=e9ec6c3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25500"/>
                <a:ext cx="11183112" cy="1390523"/>
              </a:xfrm>
              <a:prstGeom prst="rect">
                <a:avLst/>
              </a:prstGeom>
              <a:blipFill>
                <a:blip r:embed="rId3"/>
                <a:stretch>
                  <a:fillRect l="-1690" b="-4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1daf538ba.bracket?vbadefaultcenterpage=1&amp;parentnodeid=e9ec6c361&amp;color=0,0,0&amp;vbapositionanswer=3&amp;vbahtmlprocessed=1"/>
          <p:cNvSpPr/>
          <p:nvPr/>
        </p:nvSpPr>
        <p:spPr>
          <a:xfrm>
            <a:off x="9701276" y="2544649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1daf538ba.choices?vbadefaultcenterpage=1&amp;parentnodeid=e9ec6c361&amp;color=0,0,0&amp;vbahtmlprocessed=1&amp;bbb=1"/>
              <p:cNvSpPr/>
              <p:nvPr/>
            </p:nvSpPr>
            <p:spPr>
              <a:xfrm>
                <a:off x="502920" y="3125801"/>
                <a:ext cx="11183112" cy="70231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0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1daf538ba.choices?vbadefaultcenterpage=1&amp;parentnodeid=e9ec6c3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25801"/>
                <a:ext cx="11183112" cy="702310"/>
              </a:xfrm>
              <a:prstGeom prst="rect">
                <a:avLst/>
              </a:prstGeom>
              <a:blipFill>
                <a:blip r:embed="rId4"/>
                <a:stretch>
                  <a:fillRect l="-1690" b="-147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1daf538ba?vbadefaultcenterpage=1&amp;parentnodeid=e9ec6c361&amp;color=0,0,0&amp;vbahtmlprocessed=1&amp;bbb=1&amp;hasbroken=1"/>
              <p:cNvSpPr/>
              <p:nvPr/>
            </p:nvSpPr>
            <p:spPr>
              <a:xfrm>
                <a:off x="502920" y="3832746"/>
                <a:ext cx="11183112" cy="1574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7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+1+3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1daf538ba?vbadefaultcenterpage=1&amp;parentnodeid=e9ec6c3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2746"/>
                <a:ext cx="11183112" cy="1574800"/>
              </a:xfrm>
              <a:prstGeom prst="rect">
                <a:avLst/>
              </a:prstGeom>
              <a:blipFill>
                <a:blip r:embed="rId5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e80831ddb?vbadefaultcenterpage=1&amp;parentnodeid=e9ec6c361&amp;color=0,0,0&amp;vbahtmlprocessed=1&amp;bbb=1&amp;hasbroken=1"/>
              <p:cNvSpPr/>
              <p:nvPr/>
            </p:nvSpPr>
            <p:spPr>
              <a:xfrm>
                <a:off x="502920" y="1519284"/>
                <a:ext cx="11183112" cy="111004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（2024·河北测评）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[0,4]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，则函数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e80831ddb?vbadefaultcenterpage=1&amp;parentnodeid=e9ec6c3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19284"/>
                <a:ext cx="11183112" cy="1110044"/>
              </a:xfrm>
              <a:prstGeom prst="rect">
                <a:avLst/>
              </a:prstGeom>
              <a:blipFill>
                <a:blip r:embed="rId3"/>
                <a:stretch>
                  <a:fillRect l="-1690" b="-769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e80831ddb.bracket?vbadefaultcenterpage=1&amp;parentnodeid=e9ec6c361&amp;color=0,0,0&amp;vbapositionanswer=4&amp;vbahtmlprocessed=1"/>
          <p:cNvSpPr/>
          <p:nvPr/>
        </p:nvSpPr>
        <p:spPr>
          <a:xfrm>
            <a:off x="5075873" y="2180890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e80831ddb.choices?vbadefaultcenterpage=1&amp;parentnodeid=e9ec6c361&amp;color=0,0,0&amp;vbahtmlprocessed=1&amp;bbb=1"/>
              <p:cNvSpPr/>
              <p:nvPr/>
            </p:nvSpPr>
            <p:spPr>
              <a:xfrm>
                <a:off x="502920" y="2637836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363978" algn="l"/>
                    <a:tab pos="5705856" algn="l"/>
                    <a:tab pos="90350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(1,5]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2,5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∪(2,3]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(1,3]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e80831ddb.choices?vbadefaultcenterpage=1&amp;parentnodeid=e9ec6c3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37836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e80831ddb?vbadefaultcenterpage=1&amp;parentnodeid=e9ec6c361&amp;color=0,0,0&amp;vbahtmlprocessed=1&amp;bbb=1&amp;hasbroken=1"/>
              <p:cNvSpPr/>
              <p:nvPr/>
            </p:nvSpPr>
            <p:spPr>
              <a:xfrm>
                <a:off x="502920" y="3109006"/>
                <a:ext cx="11183112" cy="2294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[0,4]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有意义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102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&amp;0≤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+1≤4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−1&gt;0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−2≠0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</a:t>
                </a:r>
              </a:p>
              <a:p>
                <a:pPr latinLnBrk="1">
                  <a:lnSpc>
                    <a:spcPts val="3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∪(2,3]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e80831ddb?vbadefaultcenterpage=1&amp;parentnodeid=e9ec6c3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9006"/>
                <a:ext cx="11183112" cy="2294700"/>
              </a:xfrm>
              <a:prstGeom prst="rect">
                <a:avLst/>
              </a:prstGeom>
              <a:blipFill>
                <a:blip r:embed="rId5"/>
                <a:stretch>
                  <a:fillRect l="-1690" r="-1309" b="-82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636</Words>
  <Application>Microsoft Office PowerPoint</Application>
  <PresentationFormat>宽屏</PresentationFormat>
  <Paragraphs>223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3</cp:revision>
  <dcterms:created xsi:type="dcterms:W3CDTF">2024-01-24T05:34:46Z</dcterms:created>
  <dcterms:modified xsi:type="dcterms:W3CDTF">2024-02-02T00:57:01Z</dcterms:modified>
  <cp:category/>
  <cp:contentStatus/>
</cp:coreProperties>
</file>